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9"/>
  </p:notesMasterIdLst>
  <p:sldIdLst>
    <p:sldId id="290" r:id="rId2"/>
    <p:sldId id="494" r:id="rId3"/>
    <p:sldId id="495" r:id="rId4"/>
    <p:sldId id="506" r:id="rId5"/>
    <p:sldId id="503" r:id="rId6"/>
    <p:sldId id="504" r:id="rId7"/>
    <p:sldId id="496" r:id="rId8"/>
    <p:sldId id="518" r:id="rId9"/>
    <p:sldId id="511" r:id="rId10"/>
    <p:sldId id="510" r:id="rId11"/>
    <p:sldId id="497" r:id="rId12"/>
    <p:sldId id="512" r:id="rId13"/>
    <p:sldId id="513" r:id="rId14"/>
    <p:sldId id="499" r:id="rId15"/>
    <p:sldId id="500" r:id="rId16"/>
    <p:sldId id="501" r:id="rId17"/>
    <p:sldId id="49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000"/>
    <a:srgbClr val="2D4FFB"/>
    <a:srgbClr val="0033CC"/>
    <a:srgbClr val="385CF6"/>
    <a:srgbClr val="0A35EC"/>
    <a:srgbClr val="2515F7"/>
    <a:srgbClr val="0041C4"/>
    <a:srgbClr val="196BB5"/>
    <a:srgbClr val="4B6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37" autoAdjust="0"/>
    <p:restoredTop sz="94647" autoAdjust="0"/>
  </p:normalViewPr>
  <p:slideViewPr>
    <p:cSldViewPr>
      <p:cViewPr>
        <p:scale>
          <a:sx n="100" d="100"/>
          <a:sy n="100" d="100"/>
        </p:scale>
        <p:origin x="1674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008C1-D970-43BD-9678-58985B84B3B0}" type="datetimeFigureOut">
              <a:rPr lang="tr-TR" smtClean="0"/>
              <a:t>18.09.2017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BBEF-D461-4390-BF4B-2B69E06247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01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612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8092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5550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0209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327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2297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2960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9311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9071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7146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2838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2151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2570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6896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489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723C-A363-4114-BE18-3E9589C2B9C2}" type="datetime1">
              <a:rPr lang="en-US" smtClean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633-93A2-4DB7-B3D8-5F6714E7EFEC}" type="datetime1">
              <a:rPr lang="en-US" smtClean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0D8D-AE05-4AF5-8666-75C48EA7B609}" type="datetime1">
              <a:rPr lang="en-US" smtClean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B8C0-62AE-47C8-A8EF-FC863B0F06E5}" type="datetime1">
              <a:rPr lang="en-US" smtClean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8472-C309-40FA-8240-FF6234B7F0D0}" type="datetime1">
              <a:rPr lang="en-US" smtClean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F6B-6F2E-418E-A1A6-2F06576F6EF7}" type="datetime1">
              <a:rPr lang="en-US" smtClean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D6EC-2E00-46F1-9BD2-E1865A200410}" type="datetime1">
              <a:rPr lang="en-US" smtClean="0"/>
              <a:t>9/18/2017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6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E5A-6330-4749-ACDB-FB892FCFE6A5}" type="datetime1">
              <a:rPr lang="en-US" smtClean="0"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CB3-A768-4AD8-A97F-12E47CC1200D}" type="datetime1">
              <a:rPr lang="en-US" smtClean="0"/>
              <a:t>9/18/2017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8106-484C-46C6-8BE9-348BFA7F2DCB}" type="datetime1">
              <a:rPr lang="en-US" smtClean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B0D-110E-4AAD-9411-DA6CB39E8776}" type="datetime1">
              <a:rPr lang="en-US" smtClean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6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bg1"/>
            </a:gs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5B0E-55D6-4DAA-879D-58BBFFC7379B}" type="datetime1">
              <a:rPr lang="en-US" smtClean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ugurm@metu.edu.t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e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jpe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36.png"/><Relationship Id="rId4" Type="http://schemas.openxmlformats.org/officeDocument/2006/relationships/hyperlink" Target="mailto:ugurm@metu.edu.t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2315" y="4436203"/>
            <a:ext cx="76492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Uğur</a:t>
            </a:r>
            <a:endParaRPr lang="tr-TR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ugurm@metu.edu.tr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Elektrik ve Elektronik Mühendisliği Bölümü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Orta Doğu Teknik Üniversitesi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982634" y="2759690"/>
            <a:ext cx="810462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Tümleşik Modüler Motor Sürücü (TMMS) Sistemi Tasarımı</a:t>
            </a: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9371" y="6356350"/>
            <a:ext cx="810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21.09.2017</a:t>
            </a:r>
          </a:p>
        </p:txBody>
      </p:sp>
      <p:pic>
        <p:nvPicPr>
          <p:cNvPr id="11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7" y="156773"/>
            <a:ext cx="892248" cy="74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2124916" y="3912617"/>
            <a:ext cx="5257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tr-TR" sz="2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Ulusal Enerji Dönüşümü Kongresi</a:t>
            </a:r>
            <a:endParaRPr lang="en-US" sz="26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34" y="146726"/>
            <a:ext cx="7995834" cy="137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TMMS Tasarımı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95400" y="1143000"/>
            <a:ext cx="728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Güç yarıiletkenleri seçimi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0869" y="1714500"/>
            <a:ext cx="7287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Anma akımı gereksinimi: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5014559" y="2578388"/>
                <a:ext cx="3137846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=4.44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𝑝h𝑚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559" y="2578388"/>
                <a:ext cx="3137846" cy="423770"/>
              </a:xfrm>
              <a:prstGeom prst="rect">
                <a:avLst/>
              </a:prstGeom>
              <a:blipFill>
                <a:blip r:embed="rId5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339590" y="2413118"/>
                <a:ext cx="3269293" cy="754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3 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590" y="2413118"/>
                <a:ext cx="3269293" cy="7543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223973"/>
              </p:ext>
            </p:extLst>
          </p:nvPr>
        </p:nvGraphicFramePr>
        <p:xfrm>
          <a:off x="1262467" y="3630735"/>
          <a:ext cx="7605308" cy="2507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1378">
                  <a:extLst>
                    <a:ext uri="{9D8B030D-6E8A-4147-A177-3AD203B41FA5}">
                      <a16:colId xmlns:a16="http://schemas.microsoft.com/office/drawing/2014/main" val="1583752155"/>
                    </a:ext>
                  </a:extLst>
                </a:gridCol>
                <a:gridCol w="2072698">
                  <a:extLst>
                    <a:ext uri="{9D8B030D-6E8A-4147-A177-3AD203B41FA5}">
                      <a16:colId xmlns:a16="http://schemas.microsoft.com/office/drawing/2014/main" val="4025830102"/>
                    </a:ext>
                  </a:extLst>
                </a:gridCol>
                <a:gridCol w="2072698">
                  <a:extLst>
                    <a:ext uri="{9D8B030D-6E8A-4147-A177-3AD203B41FA5}">
                      <a16:colId xmlns:a16="http://schemas.microsoft.com/office/drawing/2014/main" val="2962439093"/>
                    </a:ext>
                  </a:extLst>
                </a:gridCol>
                <a:gridCol w="1848534">
                  <a:extLst>
                    <a:ext uri="{9D8B030D-6E8A-4147-A177-3AD203B41FA5}">
                      <a16:colId xmlns:a16="http://schemas.microsoft.com/office/drawing/2014/main" val="367636478"/>
                    </a:ext>
                  </a:extLst>
                </a:gridCol>
              </a:tblGrid>
              <a:tr h="358163"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Transistör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FP35R12KT4P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TPH3205WSB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GS66508B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8280914"/>
                  </a:ext>
                </a:extLst>
              </a:tr>
              <a:tr h="358163"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Tipi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IGBT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Cascode GaN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E-mode GaN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9567501"/>
                  </a:ext>
                </a:extLst>
              </a:tr>
              <a:tr h="358163"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Üretici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Infineon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Transphorm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GaN systems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5673759"/>
                  </a:ext>
                </a:extLst>
              </a:tr>
              <a:tr h="358163"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Gerilim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1200 V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650 V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650 V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263553"/>
                  </a:ext>
                </a:extLst>
              </a:tr>
              <a:tr h="358163"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Akım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35 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35 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30 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7369600"/>
                  </a:ext>
                </a:extLst>
              </a:tr>
              <a:tr h="358163"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V</a:t>
                      </a:r>
                      <a:r>
                        <a:rPr lang="tr-TR" sz="2000" baseline="-25000" dirty="0" err="1">
                          <a:effectLst/>
                        </a:rPr>
                        <a:t>ce,sat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2,15 V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4015566"/>
                  </a:ext>
                </a:extLst>
              </a:tr>
              <a:tr h="358163"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R</a:t>
                      </a:r>
                      <a:r>
                        <a:rPr lang="tr-TR" sz="2000" baseline="-25000" dirty="0" err="1">
                          <a:effectLst/>
                        </a:rPr>
                        <a:t>ds,on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60 mΩ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50 mΩ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46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1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TMMS Tasarımı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824824" y="2063574"/>
                <a:ext cx="2231252" cy="8924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824" y="2063574"/>
                <a:ext cx="2231252" cy="892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739790" y="3032262"/>
                <a:ext cx="4347060" cy="1050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1600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𝑝𝑓</m:t>
                                      </m:r>
                                    </m:e>
                                    <m:sup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1600" i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den>
                                      </m:f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0"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num>
                                        <m:den>
                                          <m:r>
                                            <a:rPr lang="en-US" sz="1600" i="0">
                                              <a:latin typeface="Cambria Math" panose="02040503050406030204" pitchFamily="18" charset="0"/>
                                            </a:rPr>
                                            <m:t>16</m:t>
                                          </m:r>
                                        </m:den>
                                      </m:f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790" y="3032262"/>
                <a:ext cx="4347060" cy="10502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777890" y="4323870"/>
                <a:ext cx="2935997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𝑐𝑜𝑟𝑒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890" y="4323870"/>
                <a:ext cx="2935997" cy="381515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777890" y="4825039"/>
                <a:ext cx="2379754" cy="4044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890" y="4825039"/>
                <a:ext cx="2379754" cy="40447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117848" y="1261983"/>
            <a:ext cx="3276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Yarıiletken kayıp analizi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1949" y="1266632"/>
            <a:ext cx="4004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 bara kondansatör seçimi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1189918" y="1911556"/>
                <a:ext cx="301435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tr-TR" i="1"/>
                            <m:t>𝑃</m:t>
                          </m:r>
                        </m:e>
                        <m:sub>
                          <m:r>
                            <a:rPr lang="tr-TR" i="1"/>
                            <m:t>𝑡𝑐</m:t>
                          </m:r>
                        </m:sub>
                      </m:sSub>
                      <m:r>
                        <a:rPr lang="tr-TR" i="1"/>
                        <m:t>=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tr-TR" i="1"/>
                            <m:t>𝐼</m:t>
                          </m:r>
                        </m:e>
                        <m:sub>
                          <m:r>
                            <a:rPr lang="tr-TR" i="1"/>
                            <m:t>𝑐𝑝</m:t>
                          </m:r>
                        </m:sub>
                      </m:sSub>
                      <m:r>
                        <a:rPr lang="tr-TR" i="1"/>
                        <m:t> 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tr-TR" i="1"/>
                            <m:t>𝑉</m:t>
                          </m:r>
                        </m:e>
                        <m:sub>
                          <m:r>
                            <a:rPr lang="tr-TR" i="1"/>
                            <m:t>𝑐𝑒</m:t>
                          </m:r>
                          <m:r>
                            <a:rPr lang="tr-TR" i="1"/>
                            <m:t>,</m:t>
                          </m:r>
                          <m:r>
                            <a:rPr lang="tr-TR" i="1"/>
                            <m:t>𝑠𝑎𝑡</m:t>
                          </m:r>
                        </m:sub>
                      </m:sSub>
                      <m:r>
                        <a:rPr lang="tr-TR" i="1"/>
                        <m:t> 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r>
                                <a:rPr lang="tr-TR" i="1"/>
                                <m:t>1</m:t>
                              </m:r>
                            </m:num>
                            <m:den>
                              <m:r>
                                <a:rPr lang="tr-TR" i="1"/>
                                <m:t>8</m:t>
                              </m:r>
                            </m:den>
                          </m:f>
                          <m:r>
                            <a:rPr lang="tr-TR" i="1"/>
                            <m:t>+</m:t>
                          </m:r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r>
                                <a:rPr lang="tr-TR" i="1"/>
                                <m:t>𝑀</m:t>
                              </m:r>
                              <m:r>
                                <a:rPr lang="tr-TR" i="1"/>
                                <m:t> </m:t>
                              </m:r>
                              <m:r>
                                <a:rPr lang="tr-TR" i="1"/>
                                <m:t>𝑝𝑓</m:t>
                              </m:r>
                            </m:num>
                            <m:den>
                              <m:r>
                                <a:rPr lang="tr-TR" i="1"/>
                                <m:t>3 </m:t>
                              </m:r>
                              <m:r>
                                <a:rPr lang="tr-TR" i="1"/>
                                <m:t>𝜋</m:t>
                              </m:r>
                            </m:den>
                          </m:f>
                        </m:e>
                      </m:d>
                      <m:r>
                        <a:rPr lang="tr-TR" i="1"/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918" y="1911556"/>
                <a:ext cx="3014351" cy="7146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1189918" y="2626239"/>
                <a:ext cx="313246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𝑡𝑐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𝑐𝑝</m:t>
                              </m:r>
                            </m:sub>
                          </m:sSub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𝑝𝑓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918" y="2626239"/>
                <a:ext cx="3132461" cy="7146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1189918" y="3358615"/>
                <a:ext cx="2513187" cy="6189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918" y="3358615"/>
                <a:ext cx="2513187" cy="6189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1189918" y="4024415"/>
                <a:ext cx="2754344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𝑒𝑝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𝑒𝑐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𝑝𝑓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918" y="4024415"/>
                <a:ext cx="2754344" cy="7146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1189918" y="4739098"/>
                <a:ext cx="2351861" cy="618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𝑑𝑟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𝑟𝑟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𝑟𝑟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918" y="4739098"/>
                <a:ext cx="2351861" cy="618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97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Benzetim Sonuçları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0058" y="1905000"/>
            <a:ext cx="6909002" cy="405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5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Benzetim Sonuçları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" t="4885" r="5240"/>
          <a:stretch/>
        </p:blipFill>
        <p:spPr bwMode="auto">
          <a:xfrm>
            <a:off x="5014559" y="1066800"/>
            <a:ext cx="4191000" cy="2971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5" r="3867"/>
          <a:stretch/>
        </p:blipFill>
        <p:spPr bwMode="auto">
          <a:xfrm>
            <a:off x="995495" y="1066800"/>
            <a:ext cx="4050153" cy="2971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373427" y="4474706"/>
                <a:ext cx="7282263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1200"/>
                  </a:spcAft>
                  <a:buFont typeface="Courier New" panose="02070309020205020404" pitchFamily="49" charset="0"/>
                  <a:buChar char="o"/>
                </a:pP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 bara kondansatör akımı etkin değeri: % 48 azalma</a:t>
                </a:r>
              </a:p>
              <a:p>
                <a:pPr marL="800100" lvl="1" indent="-34290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12.78 A =&gt; 6.69 A</a:t>
                </a:r>
              </a:p>
              <a:p>
                <a:pPr marL="342900" indent="-342900">
                  <a:spcAft>
                    <a:spcPts val="1200"/>
                  </a:spcAft>
                  <a:buFont typeface="Courier New" panose="02070309020205020404" pitchFamily="49" charset="0"/>
                  <a:buChar char="o"/>
                </a:pP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 bara kondansatör sığa değeri</a:t>
                </a:r>
                <a:r>
                  <a:rPr lang="tr-T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% 48 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azalma</a:t>
                </a:r>
              </a:p>
              <a:p>
                <a:pPr marL="800100" lvl="2" indent="-34290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 µF =&gt; 14 </a:t>
                </a:r>
                <a:r>
                  <a:rPr lang="tr-T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µF</a:t>
                </a:r>
              </a:p>
              <a:p>
                <a:pPr marL="342900" indent="-342900">
                  <a:spcAft>
                    <a:spcPts val="1200"/>
                  </a:spcAft>
                  <a:buFont typeface="Courier New" panose="02070309020205020404" pitchFamily="49" charset="0"/>
                  <a:buChar char="o"/>
                </a:pP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IGBT’li sistem: </a:t>
                </a:r>
                <a14:m>
                  <m:oMath xmlns:m="http://schemas.openxmlformats.org/officeDocument/2006/math">
                    <m:r>
                      <a:rPr lang="tr-T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  <m:r>
                      <a:rPr lang="tr-T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 µF</a:t>
                </a: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427" y="4474706"/>
                <a:ext cx="7282263" cy="2246769"/>
              </a:xfrm>
              <a:prstGeom prst="rect">
                <a:avLst/>
              </a:prstGeom>
              <a:blipFill>
                <a:blip r:embed="rId7"/>
                <a:stretch>
                  <a:fillRect l="-753" t="-1355" b="-4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64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Sonuçlar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95400" y="1143000"/>
            <a:ext cx="50291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Tümleşik modüler motor sürücüler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gdjyh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891" y="2313815"/>
            <a:ext cx="3848392" cy="31116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89918" y="5635908"/>
            <a:ext cx="728226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sürücü güç yoğunluğu: 16.57 W/cm</a:t>
            </a:r>
            <a:r>
              <a:rPr lang="tr-TR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sürücü verimi: % 98.1</a:t>
            </a:r>
          </a:p>
        </p:txBody>
      </p:sp>
    </p:spTree>
    <p:extLst>
      <p:ext uri="{BB962C8B-B14F-4D97-AF65-F5344CB8AC3E}">
        <p14:creationId xmlns:p14="http://schemas.microsoft.com/office/powerpoint/2010/main" val="282130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Planlanan Çalışmalar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95400" y="1295400"/>
            <a:ext cx="42129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Modüler motor tasarımı</a:t>
            </a:r>
          </a:p>
          <a:p>
            <a:pPr marL="342900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FEM benzetim çalışmaları</a:t>
            </a:r>
          </a:p>
          <a:p>
            <a:pPr marL="342900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Baskı devre kartı tasarımı</a:t>
            </a:r>
          </a:p>
          <a:p>
            <a:pPr marL="342900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Prototip üretimi ve testler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/>
          <p:nvPr/>
        </p:nvPicPr>
        <p:blipFill rotWithShape="1">
          <a:blip r:embed="rId5"/>
          <a:srcRect l="17458" t="3488" r="27517" b="5480"/>
          <a:stretch/>
        </p:blipFill>
        <p:spPr bwMode="auto">
          <a:xfrm>
            <a:off x="5508321" y="2590800"/>
            <a:ext cx="3362325" cy="3276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5669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Referanslar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1219250" y="1600200"/>
            <a:ext cx="7649282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 algn="l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Calzo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motor drives: state of the art and future trends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IET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Power Appl.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10, no. 8, pp. 757–771, Sep. 2016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Wang, Y. Li, and Y. Han, “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Modular Motor Drive Design With GaN Power FETs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Ind. Appl.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51, no. c, pp. 3198–3207, 2015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Wolmarans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B. Gerber, H.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Polinder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W. H.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A. Ferreira, and D.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Clarenbach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50kW integrated fault tolerant permanent magnet machine and motor drive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PESC Rec. - IEEE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Power Electron. Spec. Conf.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345–351, 2008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R. Brown, T. M.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Jahns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R. D. Lorenz, “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Converter Design for an Integrated Modular Motor Drive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Ind. Appl. Conf. 2007. 42nd IAS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Meet. Conf. Rec. 2007 IEEE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1322–1328, 2007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M. Lambert, B. C.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Mecrow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Abebe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Vakil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C. M. Johnson, “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Drives for Transport - A Review of the Enabling Electronics Technology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Power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Propuls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Conf.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1–6, 2015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T. M.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Jahns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integration for an integrated modular motor drive including distributed control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in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 IEEE Energy Conversion Congress and Exposition (ECCE)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2014, pp. 4881–4887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43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14235" y="150600"/>
            <a:ext cx="7282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10668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Teşekkürler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82" y="2175764"/>
            <a:ext cx="2068954" cy="2068954"/>
          </a:xfrm>
          <a:prstGeom prst="rect">
            <a:avLst/>
          </a:prstGeom>
        </p:spPr>
      </p:pic>
      <p:pic>
        <p:nvPicPr>
          <p:cNvPr id="18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47216" y="4742756"/>
            <a:ext cx="809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ugurm@metu.edu.tr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Elektrik ve Elektronik Mühendisliği Bölümü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Orta Doğu Teknik Üniversitesi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 descr="C:\Users\ugurm\Desktop\gitthub\IMMD\GRW2017\Metu5.pn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3382022" y="6097904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İçerik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73427" y="1698614"/>
            <a:ext cx="728226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Giriş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TMMS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Tasarımı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Benzetim Sonuçları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Sonuçlar ve Çıkarımlar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Gelecek Çalışmalar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Referanslar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Tümleşik Modüler Motor Sürücüler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57938" y="1599776"/>
            <a:ext cx="46860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sürücüler ayrı bir panoda yer alır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Hacim, ağırlık ve maliyet artışı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Uzun bağlantı kabloları ile bağlanırlar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Uzun kablo etkisi, EMI problemleri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331" y="3756837"/>
            <a:ext cx="3217998" cy="256562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447052" y="4531818"/>
            <a:ext cx="4686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sürücü motor üzerine </a:t>
            </a: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bütünleştirilir</a:t>
            </a:r>
            <a:endParaRPr lang="tr-T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ve sürücü </a:t>
            </a: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modüler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hale getirilir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50" y="1025807"/>
            <a:ext cx="3168165" cy="263179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050650" y="6619968"/>
            <a:ext cx="24077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http://www.emersonindustrial.com</a:t>
            </a:r>
          </a:p>
        </p:txBody>
      </p:sp>
    </p:spTree>
    <p:extLst>
      <p:ext uri="{BB962C8B-B14F-4D97-AF65-F5344CB8AC3E}">
        <p14:creationId xmlns:p14="http://schemas.microsoft.com/office/powerpoint/2010/main" val="333882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Tümleşik Modüler Motor Sürücüler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4416388"/>
            <a:ext cx="6072541" cy="23050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0" y="1143000"/>
            <a:ext cx="4593167" cy="313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4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Tümleşik Modüler Motor Sürücüler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946" y="1166835"/>
            <a:ext cx="3245602" cy="115536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081819" y="1012766"/>
            <a:ext cx="43121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Güç yoğunluğu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Gerilim yükselmeleri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ömrü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Hata toleransı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Dağıtık ısı yayılımı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Azaltılmış gerilim dayanımı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8666" y="2518479"/>
            <a:ext cx="2728161" cy="376167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081819" y="3991381"/>
            <a:ext cx="4387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Kritik uygulamalar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1253463" y="4502021"/>
            <a:ext cx="42349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Elektrikli çekiş sistemleri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243157" y="4914311"/>
            <a:ext cx="42259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Havacılık ve uzay uygulamaları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9"/>
          <a:stretch/>
        </p:blipFill>
        <p:spPr>
          <a:xfrm>
            <a:off x="2085609" y="5326601"/>
            <a:ext cx="2453496" cy="133891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572000" y="6598364"/>
            <a:ext cx="40675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https://www.afdc.energy.gov/vehicles/how-do-hybrid-electric-cars-work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9908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Tümleşik Modüler Motor Sürücüler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177160" y="1016542"/>
            <a:ext cx="25146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Düşük hacim ?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Soğutma ?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Titreşim ?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3691760" y="1043676"/>
            <a:ext cx="5331189" cy="2136691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01" y="4166471"/>
            <a:ext cx="3535770" cy="2517897"/>
          </a:xfrm>
          <a:prstGeom prst="rect">
            <a:avLst/>
          </a:prstGeom>
        </p:spPr>
      </p:pic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1350660" y="4497135"/>
            <a:ext cx="371772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Geniş bant aralıklı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WBG)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güç yarıiletkenleri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Kayıpta azalma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soğutucu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Yüksek anahtarlama hızı: </a:t>
            </a: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pasif elemanlar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90800" y="3470818"/>
            <a:ext cx="445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</a:t>
            </a:r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 Nit</a:t>
            </a: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(GaN)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3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TMMS Tasarımı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95400" y="1143000"/>
            <a:ext cx="728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Nasıl bir motor 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100" y="1381480"/>
            <a:ext cx="2667000" cy="261949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89918" y="1995438"/>
            <a:ext cx="45654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Sabit mıknatıslı senkron motor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Konsantre sargılı, kesirli oluk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Yüksek moment, düşük hız</a:t>
            </a:r>
          </a:p>
          <a:p>
            <a:pPr>
              <a:spcAft>
                <a:spcPts val="1200"/>
              </a:spcAft>
            </a:pP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5875" y="4237223"/>
            <a:ext cx="728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Kaç modül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189918" y="4862572"/>
                <a:ext cx="494418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Ticari </a:t>
                </a:r>
                <a:r>
                  <a:rPr lang="tr-TR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GaN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yarıiletken anahtarlar </a:t>
                </a:r>
                <a14:m>
                  <m:oMath xmlns:m="http://schemas.openxmlformats.org/officeDocument/2006/math">
                    <m:r>
                      <a:rPr lang="tr-T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650V 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 bara gerilimi = 540 V</a:t>
                </a:r>
              </a:p>
              <a:p>
                <a:pPr marL="342900" indent="-342900"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tr-T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seri modül gerekli</a:t>
                </a: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918" y="4862572"/>
                <a:ext cx="4944182" cy="1323439"/>
              </a:xfrm>
              <a:prstGeom prst="rect">
                <a:avLst/>
              </a:prstGeom>
              <a:blipFill>
                <a:blip r:embed="rId6"/>
                <a:stretch>
                  <a:fillRect l="-1110"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19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TMMS Tasarımı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89918" y="990600"/>
            <a:ext cx="66396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Paralel modül sayısı gereksinimi</a:t>
            </a:r>
          </a:p>
          <a:p>
            <a:pPr marL="800100" lvl="1" indent="-34290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Modül başına düşen akım/güç</a:t>
            </a:r>
          </a:p>
          <a:p>
            <a:pPr marL="800100" lvl="1" indent="-34290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Stator oluk sayısı (oluk/modül/faz =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 bara kondansatörü üzerindeki dalgalanma akımı</a:t>
            </a:r>
          </a:p>
        </p:txBody>
      </p:sp>
      <p:pic>
        <p:nvPicPr>
          <p:cNvPr id="21" name="Picture 20" descr="C:\Users\ugurm\Desktop\gitthub\IMMD\EL-EN 2017\possible images\shift_elen.pn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1" t="5230" r="7795" b="3835"/>
          <a:stretch/>
        </p:blipFill>
        <p:spPr bwMode="auto">
          <a:xfrm>
            <a:off x="2362200" y="2698015"/>
            <a:ext cx="5334000" cy="41332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7897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TMMS Tasarımı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1840578"/>
            <a:ext cx="4834530" cy="4070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4892" y="2065111"/>
            <a:ext cx="2868038" cy="46482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89918" y="990600"/>
            <a:ext cx="764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2-seri 2-paralel = 4 modül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2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18810</TotalTime>
  <Words>715</Words>
  <Application>Microsoft Office PowerPoint</Application>
  <PresentationFormat>On-screen Show (4:3)</PresentationFormat>
  <Paragraphs>171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Courier New</vt:lpstr>
      <vt:lpstr>MS Mincho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Mesut</dc:creator>
  <cp:lastModifiedBy>mesutto</cp:lastModifiedBy>
  <cp:revision>402</cp:revision>
  <dcterms:created xsi:type="dcterms:W3CDTF">2006-08-16T00:00:00Z</dcterms:created>
  <dcterms:modified xsi:type="dcterms:W3CDTF">2017-09-18T08:49:42Z</dcterms:modified>
</cp:coreProperties>
</file>