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24" r:id="rId4"/>
    <p:sldId id="522" r:id="rId5"/>
    <p:sldId id="525" r:id="rId6"/>
    <p:sldId id="536" r:id="rId7"/>
    <p:sldId id="526" r:id="rId8"/>
    <p:sldId id="528" r:id="rId9"/>
    <p:sldId id="537" r:id="rId10"/>
    <p:sldId id="529" r:id="rId11"/>
    <p:sldId id="538" r:id="rId12"/>
    <p:sldId id="532" r:id="rId13"/>
    <p:sldId id="539" r:id="rId14"/>
    <p:sldId id="535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F7"/>
    <a:srgbClr val="F20000"/>
    <a:srgbClr val="0A35EC"/>
    <a:srgbClr val="0041C4"/>
    <a:srgbClr val="2D4FFB"/>
    <a:srgbClr val="0033CC"/>
    <a:srgbClr val="385CF6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>
        <p:scale>
          <a:sx n="100" d="100"/>
          <a:sy n="100" d="100"/>
        </p:scale>
        <p:origin x="146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99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66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.png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5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5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267044" y="391631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 Technical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Ankara, </a:t>
            </a:r>
            <a:r>
              <a:rPr lang="tr-T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1856769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963" y="5560053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04/18/2018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  <p:pic>
        <p:nvPicPr>
          <p:cNvPr id="11" name="Picture 10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208335" y="6033817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28844" r="19983" b="32369"/>
          <a:stretch/>
        </p:blipFill>
        <p:spPr>
          <a:xfrm>
            <a:off x="7255666" y="6021718"/>
            <a:ext cx="1656854" cy="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Series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Parallel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connection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391626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72305" y="1367110"/>
            <a:ext cx="4114800" cy="314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95600" y="3352801"/>
            <a:ext cx="0" cy="7619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1981200"/>
            <a:ext cx="0" cy="762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67400" y="2702162"/>
            <a:ext cx="269381" cy="8030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slots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/modüle/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Aspect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468646" y="1446805"/>
            <a:ext cx="3217158" cy="256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257800" y="1446805"/>
            <a:ext cx="3208283" cy="2501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443691" y="4068376"/>
            <a:ext cx="3200400" cy="259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931949" y="2132605"/>
            <a:ext cx="609600" cy="3048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27449" y="2299954"/>
            <a:ext cx="516642" cy="5014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1619977"/>
            <a:ext cx="0" cy="1230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572210" y="4876800"/>
            <a:ext cx="837990" cy="4683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21678"/>
              </p:ext>
            </p:extLst>
          </p:nvPr>
        </p:nvGraphicFramePr>
        <p:xfrm>
          <a:off x="1360057" y="1002267"/>
          <a:ext cx="3650640" cy="274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6" imgW="2485904" imgH="1866757" progId="Visio.Drawing.15">
                  <p:embed/>
                </p:oleObj>
              </mc:Choice>
              <mc:Fallback>
                <p:oleObj name="Visio" r:id="rId6" imgW="2485904" imgH="1866757" progId="Visio.Drawing.15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057" y="1002267"/>
                        <a:ext cx="3650640" cy="2741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3430965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</a:t>
            </a:r>
            <a:r>
              <a:rPr lang="tr-TR" sz="1600" baseline="-25000" dirty="0" smtClean="0"/>
              <a:t>sw</a:t>
            </a:r>
            <a:r>
              <a:rPr lang="tr-TR" sz="1600" dirty="0"/>
              <a:t> </a:t>
            </a:r>
            <a:r>
              <a:rPr lang="tr-TR" sz="1600" dirty="0" smtClean="0"/>
              <a:t>= 50 kHz</a:t>
            </a:r>
          </a:p>
          <a:p>
            <a:r>
              <a:rPr lang="tr-TR" sz="1600" dirty="0" err="1" smtClean="0"/>
              <a:t>m</a:t>
            </a:r>
            <a:r>
              <a:rPr lang="tr-TR" sz="1600" baseline="-25000" dirty="0" err="1" smtClean="0"/>
              <a:t>a</a:t>
            </a:r>
            <a:r>
              <a:rPr lang="tr-TR" sz="1600" dirty="0"/>
              <a:t> = </a:t>
            </a:r>
            <a:r>
              <a:rPr lang="tr-TR" sz="1600" dirty="0" smtClean="0"/>
              <a:t>0.9</a:t>
            </a:r>
            <a:endParaRPr lang="en-US" sz="1600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48000" y="3497606"/>
            <a:ext cx="0" cy="45149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057" y="4617264"/>
            <a:ext cx="325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GaN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ratings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Overmodulation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Tooth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Manufacturing</a:t>
            </a:r>
            <a:r>
              <a:rPr lang="tr-TR" dirty="0" smtClean="0"/>
              <a:t> </a:t>
            </a:r>
            <a:r>
              <a:rPr lang="tr-TR" dirty="0" err="1" smtClean="0"/>
              <a:t>constraints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Drive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tolerance</a:t>
            </a:r>
            <a:endParaRPr lang="tr-T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629" y="1002267"/>
            <a:ext cx="2993142" cy="29925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24800" y="1218029"/>
            <a:ext cx="121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Qs</a:t>
            </a:r>
            <a:r>
              <a:rPr lang="tr-TR" sz="1600" dirty="0" smtClean="0"/>
              <a:t> = 24</a:t>
            </a:r>
          </a:p>
          <a:p>
            <a:r>
              <a:rPr lang="tr-TR" sz="1600" dirty="0"/>
              <a:t>p</a:t>
            </a:r>
            <a:r>
              <a:rPr lang="tr-TR" sz="1600" dirty="0" smtClean="0"/>
              <a:t> = 20</a:t>
            </a:r>
          </a:p>
          <a:p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0.5</a:t>
            </a:r>
          </a:p>
          <a:p>
            <a:r>
              <a:rPr lang="tr-TR" sz="1600" dirty="0" err="1"/>
              <a:t>w</a:t>
            </a:r>
            <a:r>
              <a:rPr lang="tr-TR" sz="1600" baseline="-25000" dirty="0" err="1" smtClean="0"/>
              <a:t>s</a:t>
            </a:r>
            <a:r>
              <a:rPr lang="tr-TR" sz="1600" dirty="0" smtClean="0"/>
              <a:t>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8529" y="4755763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b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954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(3’)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-1"/>
          <a:stretch/>
        </p:blipFill>
        <p:spPr bwMode="auto">
          <a:xfrm>
            <a:off x="2362199" y="1439170"/>
            <a:ext cx="541116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2014 IEEE Energy Conversion Congress and Exposition (ECCE) (pp. 4881–4887). IEEE. </a:t>
            </a:r>
            <a:endParaRPr lang="tr-T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42" y="2369447"/>
            <a:ext cx="3900958" cy="2684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7" y="101989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862" y="6095259"/>
            <a:ext cx="8132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GaN Systems. (</a:t>
            </a:r>
            <a:r>
              <a:rPr lang="en-US" sz="1200" dirty="0" err="1"/>
              <a:t>n.d.</a:t>
            </a:r>
            <a:r>
              <a:rPr lang="en-US" sz="1200" dirty="0"/>
              <a:t>). GaN Systems E-mode GaN FETs. Retrieved January 15, 2018, from http://www.gansystems.com/</a:t>
            </a:r>
            <a:endParaRPr lang="tr-T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Marz</a:t>
            </a:r>
            <a:r>
              <a:rPr lang="en-US" sz="1200" dirty="0"/>
              <a:t>, M., </a:t>
            </a:r>
            <a:r>
              <a:rPr lang="en-US" sz="1200" dirty="0" err="1"/>
              <a:t>Schletz</a:t>
            </a:r>
            <a:r>
              <a:rPr lang="en-US" sz="1200" dirty="0"/>
              <a:t>, A., </a:t>
            </a:r>
            <a:r>
              <a:rPr lang="en-US" sz="1200" dirty="0" err="1"/>
              <a:t>Eckardt</a:t>
            </a:r>
            <a:r>
              <a:rPr lang="en-US" sz="1200" dirty="0"/>
              <a:t>, B., </a:t>
            </a:r>
            <a:r>
              <a:rPr lang="en-US" sz="1200" dirty="0" err="1"/>
              <a:t>Egelkraut</a:t>
            </a:r>
            <a:r>
              <a:rPr lang="en-US" sz="1200" dirty="0"/>
              <a:t>, S., &amp; </a:t>
            </a:r>
            <a:r>
              <a:rPr lang="en-US" sz="1200" dirty="0" err="1"/>
              <a:t>Rauh</a:t>
            </a:r>
            <a:r>
              <a:rPr lang="en-US" sz="1200" dirty="0"/>
              <a:t>, H. (2010). Power electronics system integration for electric and hybrid vehicles. Integrated Power Electronics Systems (CIPS), 2010 6th International Conference on, 16–18. </a:t>
            </a:r>
            <a:endParaRPr lang="tr-TR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Wang</a:t>
            </a:r>
            <a:r>
              <a:rPr lang="en-US" sz="1200" dirty="0"/>
              <a:t>, J. (2015). Design of Multilevel Integrated Modular Motor Drive with Gallium Nitride Power Devices. Thesis</a:t>
            </a:r>
            <a:r>
              <a:rPr lang="en-US" sz="1200" dirty="0" smtClean="0"/>
              <a:t>.</a:t>
            </a:r>
            <a:endParaRPr lang="tr-T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67972" y="5489408"/>
            <a:ext cx="7801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tr-T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physics</a:t>
            </a: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esign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49" y="1482653"/>
            <a:ext cx="78016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Physical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motor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available space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converter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79" y="3611443"/>
            <a:ext cx="3573932" cy="1616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7" y="2536178"/>
            <a:ext cx="1215557" cy="10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03" y="986103"/>
            <a:ext cx="6180311" cy="2250375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026679"/>
              </p:ext>
            </p:extLst>
          </p:nvPr>
        </p:nvGraphicFramePr>
        <p:xfrm>
          <a:off x="1066800" y="3439147"/>
          <a:ext cx="4439197" cy="33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7" imgW="2485904" imgH="1866757" progId="Visio.Drawing.15">
                  <p:embed/>
                </p:oleObj>
              </mc:Choice>
              <mc:Fallback>
                <p:oleObj name="Visio" r:id="rId7" imgW="2485904" imgH="1866757" progId="Visio.Drawing.15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39147"/>
                        <a:ext cx="4439197" cy="333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0397" y="3724508"/>
            <a:ext cx="3333203" cy="2223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7743" y="1150857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n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20000" y="1363266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3800" y="3254481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p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46057" y="3466890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60907" y="398421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885307" y="4353547"/>
            <a:ext cx="322586" cy="370854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0459" y="635424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f</a:t>
            </a:r>
            <a:r>
              <a:rPr lang="tr-TR" baseline="-25000" dirty="0" smtClean="0">
                <a:solidFill>
                  <a:srgbClr val="2515F7"/>
                </a:solidFill>
              </a:rPr>
              <a:t>sw</a:t>
            </a:r>
            <a:r>
              <a:rPr lang="tr-TR" dirty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m</a:t>
            </a:r>
            <a:r>
              <a:rPr lang="tr-TR" baseline="-25000" dirty="0" err="1" smtClean="0">
                <a:solidFill>
                  <a:srgbClr val="2515F7"/>
                </a:solidFill>
              </a:rPr>
              <a:t>a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95601" y="6341927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855" y="337169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40112" y="3584104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06058" y="5624360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57619" y="5363951"/>
            <a:ext cx="205381" cy="351049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86800" y="3998091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baseline="-25000" dirty="0" err="1" smtClean="0">
                <a:solidFill>
                  <a:srgbClr val="2515F7"/>
                </a:solidFill>
              </a:rPr>
              <a:t>m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4928" y="4238501"/>
            <a:ext cx="246563" cy="867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7" grpId="0"/>
      <p:bldP spid="31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Model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5945" y="1034902"/>
            <a:ext cx="2159126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Inputs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Material properties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Ambient conditions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Datasheet values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9908" y="989625"/>
            <a:ext cx="1432919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tr-TR" sz="14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8 kW</a:t>
            </a: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sz="14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dc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540 V</a:t>
            </a: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tr-TR" sz="14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600 </a:t>
            </a:r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rpm</a:t>
            </a:r>
            <a:endParaRPr lang="tr-T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 = 3 </a:t>
            </a:r>
            <a:r>
              <a:rPr lang="tr-T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phases</a:t>
            </a:r>
            <a:endParaRPr lang="en-US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0213" y="2974790"/>
            <a:ext cx="5050592" cy="2821178"/>
          </a:xfrm>
          <a:prstGeom prst="roundRect">
            <a:avLst>
              <a:gd name="adj" fmla="val 2957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845313" y="2373128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483" y="6393367"/>
            <a:ext cx="162159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43084" y="5788333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2463" y="1047259"/>
            <a:ext cx="1963191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dirty="0" err="1" smtClean="0"/>
              <a:t>Copper</a:t>
            </a:r>
            <a:r>
              <a:rPr lang="tr-TR" dirty="0" smtClean="0"/>
              <a:t>: AWG </a:t>
            </a:r>
            <a:r>
              <a:rPr lang="tr-TR" dirty="0" err="1" smtClean="0"/>
              <a:t>wire</a:t>
            </a:r>
            <a:endParaRPr lang="tr-TR" dirty="0" smtClean="0"/>
          </a:p>
          <a:p>
            <a:r>
              <a:rPr lang="tr-TR" dirty="0" err="1" smtClean="0"/>
              <a:t>Magnet</a:t>
            </a:r>
            <a:r>
              <a:rPr lang="tr-TR" dirty="0" smtClean="0"/>
              <a:t>: NdFe45H</a:t>
            </a:r>
          </a:p>
          <a:p>
            <a:r>
              <a:rPr lang="tr-TR" dirty="0" smtClean="0"/>
              <a:t>Steel: M25035A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9940" y="2073389"/>
            <a:ext cx="1666748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tr-TR" sz="16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rms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35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avg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0.6 T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rms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 4 A/mm</a:t>
            </a:r>
            <a:r>
              <a:rPr lang="tr-TR" sz="1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  <a:p>
            <a:r>
              <a:rPr lang="el-G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η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96 %</a:t>
            </a:r>
          </a:p>
          <a:p>
            <a:r>
              <a:rPr lang="el-G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η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98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  <a:p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tr-TR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dc-r </a:t>
            </a:r>
            <a:r>
              <a:rPr lang="tr-TR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1 %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38400" y="1204544"/>
            <a:ext cx="1744083" cy="167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77080" y="1454650"/>
            <a:ext cx="1505403" cy="95568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86678" y="1824043"/>
            <a:ext cx="21822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dirty="0" smtClean="0"/>
              <a:t>Tamb </a:t>
            </a:r>
            <a:r>
              <a:rPr lang="tr-TR" dirty="0"/>
              <a:t>= 50 </a:t>
            </a:r>
            <a:r>
              <a:rPr lang="tr-TR" baseline="30000" dirty="0" smtClean="0"/>
              <a:t>0</a:t>
            </a:r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62226" y="2259352"/>
            <a:ext cx="2281774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Metallized </a:t>
            </a:r>
            <a:r>
              <a:rPr lang="en-US" dirty="0"/>
              <a:t>Polypropylene Film Capacitors (MKP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dirty="0" smtClean="0"/>
              <a:t>E-</a:t>
            </a:r>
            <a:r>
              <a:rPr lang="tr-TR" dirty="0" err="1" smtClean="0"/>
              <a:t>mode</a:t>
            </a:r>
            <a:r>
              <a:rPr lang="tr-TR" dirty="0" smtClean="0"/>
              <a:t> GaN FETs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943600" y="1394582"/>
            <a:ext cx="914400" cy="28181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45595" y="1939185"/>
            <a:ext cx="946632" cy="454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1"/>
          </p:cNvCxnSpPr>
          <p:nvPr/>
        </p:nvCxnSpPr>
        <p:spPr>
          <a:xfrm>
            <a:off x="5876196" y="2198692"/>
            <a:ext cx="986030" cy="4299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01806" y="3064254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02827" y="4178927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15000" y="4178928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Electromagnetic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35290" y="5383556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Geometrical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22394" y="3221644"/>
            <a:ext cx="1467906" cy="938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662351">
            <a:off x="2783633" y="337527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Drive </a:t>
            </a:r>
            <a:r>
              <a:rPr lang="tr-TR" sz="1600" dirty="0" err="1" smtClean="0"/>
              <a:t>losses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31661" y="3378366"/>
            <a:ext cx="1259336" cy="770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5394">
            <a:off x="3408352" y="3684469"/>
            <a:ext cx="15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Device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56688" y="4500684"/>
            <a:ext cx="1260620" cy="1030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432397">
            <a:off x="2710919" y="495442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sink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097" y="4482772"/>
            <a:ext cx="1142932" cy="877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32397">
            <a:off x="3633307" y="4719792"/>
            <a:ext cx="1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res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69499" y="3383305"/>
            <a:ext cx="3500" cy="1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4202580" y="415503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Capacitor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739399" y="5813880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density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399" y="6114321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Efficiency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399" y="6423398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Material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Straight Arrow Connector 71"/>
          <p:cNvCxnSpPr>
            <a:stCxn id="43" idx="3"/>
          </p:cNvCxnSpPr>
          <p:nvPr/>
        </p:nvCxnSpPr>
        <p:spPr>
          <a:xfrm>
            <a:off x="5695950" y="3215868"/>
            <a:ext cx="1430907" cy="938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4683" y="3377003"/>
            <a:ext cx="1141756" cy="770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36892" y="4505195"/>
            <a:ext cx="1030623" cy="870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72955" y="4505195"/>
            <a:ext cx="1221269" cy="1004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76541">
            <a:off x="4851244" y="3674232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Current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976541">
            <a:off x="5608213" y="3371316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Rated</a:t>
            </a:r>
            <a:r>
              <a:rPr lang="tr-TR" sz="1600" dirty="0" smtClean="0"/>
              <a:t> </a:t>
            </a:r>
            <a:r>
              <a:rPr lang="tr-TR" sz="1600" dirty="0" err="1" smtClean="0"/>
              <a:t>voltage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9108201">
            <a:off x="4872649" y="466450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Torque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9203968">
            <a:off x="5661590" y="4941205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Motor </a:t>
            </a:r>
            <a:r>
              <a:rPr lang="tr-TR" sz="1600" dirty="0" err="1" smtClean="0"/>
              <a:t>dimensions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09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  <p:bldP spid="20" grpId="0" animBg="1"/>
      <p:bldP spid="21" grpId="0" animBg="1"/>
      <p:bldP spid="23" grpId="0"/>
      <p:bldP spid="24" grpId="0"/>
      <p:bldP spid="34" grpId="0"/>
      <p:bldP spid="35" grpId="0"/>
      <p:bldP spid="43" grpId="0" animBg="1"/>
      <p:bldP spid="45" grpId="0" animBg="1"/>
      <p:bldP spid="46" grpId="0" animBg="1"/>
      <p:bldP spid="47" grpId="0" animBg="1"/>
      <p:bldP spid="51" grpId="0"/>
      <p:bldP spid="53" grpId="0"/>
      <p:bldP spid="57" grpId="0"/>
      <p:bldP spid="64" grpId="0"/>
      <p:bldP spid="66" grpId="0"/>
      <p:bldP spid="69" grpId="0"/>
      <p:bldP spid="70" grpId="0"/>
      <p:bldP spid="71" grpId="0"/>
      <p:bldP spid="85" grpId="0"/>
      <p:bldP spid="86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4410" r="7652"/>
          <a:stretch/>
        </p:blipFill>
        <p:spPr bwMode="auto">
          <a:xfrm>
            <a:off x="3337606" y="1354914"/>
            <a:ext cx="3138842" cy="165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230367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nterleaving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662" y="42670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52" y="4724400"/>
            <a:ext cx="1945361" cy="17654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7150" y="3316171"/>
            <a:ext cx="30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45" y="3741715"/>
            <a:ext cx="2036058" cy="12411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416" y="5095517"/>
            <a:ext cx="1802916" cy="17154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19795" y="3312921"/>
            <a:ext cx="26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therm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63737"/>
            <a:ext cx="3076711" cy="157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546" y="3806802"/>
            <a:ext cx="2753617" cy="120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099" y="1203781"/>
            <a:ext cx="2551002" cy="15544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51409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Link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824" y="1003451"/>
            <a:ext cx="20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44355" y="1528843"/>
                <a:ext cx="115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55" y="1528843"/>
                <a:ext cx="1151662" cy="276999"/>
              </a:xfrm>
              <a:prstGeom prst="rect">
                <a:avLst/>
              </a:prstGeom>
              <a:blipFill>
                <a:blip r:embed="rId12"/>
                <a:stretch>
                  <a:fillRect l="-2646" r="-5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30821" y="2005736"/>
                <a:ext cx="2137572" cy="547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tr-TR" sz="1600" b="0" i="1" smtClean="0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𝑣𝑔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1" y="2005736"/>
                <a:ext cx="2137572" cy="5473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6" grpId="0"/>
      <p:bldP spid="30" grpId="0"/>
      <p:bldP spid="31" grpId="0"/>
      <p:bldP spid="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Switching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092763" y="1263540"/>
            <a:ext cx="3479237" cy="2857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90862" y="2967711"/>
            <a:ext cx="2981138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5055163" y="1381253"/>
            <a:ext cx="3555437" cy="2583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492666" y="3264269"/>
            <a:ext cx="3222719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159563" y="2590708"/>
            <a:ext cx="1447800" cy="377003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42862" y="3310011"/>
            <a:ext cx="1710538" cy="271389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5035790" y="4069193"/>
            <a:ext cx="3642909" cy="2777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1189412" y="4166297"/>
            <a:ext cx="3512609" cy="2583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Oval 27"/>
          <p:cNvSpPr/>
          <p:nvPr/>
        </p:nvSpPr>
        <p:spPr>
          <a:xfrm>
            <a:off x="2095568" y="5422545"/>
            <a:ext cx="304800" cy="3048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4168" y="5217459"/>
            <a:ext cx="228600" cy="205086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7244" y="5029325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8168" y="45905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48384" y="47048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Modulation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227444" y="1370605"/>
            <a:ext cx="3352800" cy="253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043891" y="1415274"/>
            <a:ext cx="3437982" cy="2376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261603" y="4038600"/>
            <a:ext cx="3352800" cy="2582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038207" y="4016483"/>
            <a:ext cx="3434959" cy="2622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Oval 36"/>
          <p:cNvSpPr/>
          <p:nvPr/>
        </p:nvSpPr>
        <p:spPr>
          <a:xfrm>
            <a:off x="2286000" y="2057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8159" y="187036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620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70069" y="2713462"/>
            <a:ext cx="3246730" cy="10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019800" y="532775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41683" y="538921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38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19234</TotalTime>
  <Words>923</Words>
  <Application>Microsoft Office PowerPoint</Application>
  <PresentationFormat>On-screen Show (4:3)</PresentationFormat>
  <Paragraphs>172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433</cp:revision>
  <dcterms:created xsi:type="dcterms:W3CDTF">2006-08-16T00:00:00Z</dcterms:created>
  <dcterms:modified xsi:type="dcterms:W3CDTF">2018-03-26T11:36:09Z</dcterms:modified>
</cp:coreProperties>
</file>