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064"/>
    <a:srgbClr val="C0C0C0"/>
    <a:srgbClr val="0046D2"/>
    <a:srgbClr val="FF0000"/>
    <a:srgbClr val="698ED9"/>
    <a:srgbClr val="A7C4FF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8" y="-1530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8166100"/>
            <a:ext cx="14173200" cy="335232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1500" y="8128000"/>
            <a:ext cx="14058900" cy="335613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057275" y="9536354"/>
            <a:ext cx="1308735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4000" dirty="0" smtClean="0"/>
              <a:t>Conventional </a:t>
            </a:r>
            <a:r>
              <a:rPr lang="en-US" sz="4000" dirty="0"/>
              <a:t>motor drive systems vs</a:t>
            </a:r>
            <a:r>
              <a:rPr lang="en-US" sz="4000" dirty="0" smtClean="0"/>
              <a:t>.</a:t>
            </a:r>
            <a:endParaRPr lang="tr-TR" sz="4000" dirty="0" smtClean="0"/>
          </a:p>
          <a:p>
            <a:pPr algn="l" defTabSz="4389438" eaLnBrk="0" hangingPunct="0">
              <a:lnSpc>
                <a:spcPct val="95000"/>
              </a:lnSpc>
            </a:pPr>
            <a:r>
              <a:rPr lang="tr-TR" sz="4000" dirty="0" smtClean="0"/>
              <a:t>* </a:t>
            </a:r>
            <a:r>
              <a:rPr lang="en-US" sz="4000" dirty="0" smtClean="0"/>
              <a:t>increased </a:t>
            </a:r>
            <a:r>
              <a:rPr lang="en-US" sz="4000" dirty="0"/>
              <a:t>volume and </a:t>
            </a:r>
            <a:r>
              <a:rPr lang="en-US" sz="4000" dirty="0" smtClean="0"/>
              <a:t>weight</a:t>
            </a:r>
            <a:endParaRPr lang="tr-TR" sz="4000" dirty="0" smtClean="0"/>
          </a:p>
          <a:p>
            <a:pPr marL="571500" indent="-57150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electric </a:t>
            </a:r>
            <a:r>
              <a:rPr lang="en-US" sz="4000" dirty="0"/>
              <a:t>traction and aerospace where power density is </a:t>
            </a:r>
            <a:r>
              <a:rPr lang="en-US" sz="4000" dirty="0" smtClean="0"/>
              <a:t>critical</a:t>
            </a:r>
            <a:endParaRPr lang="tr-TR" sz="4000" dirty="0" smtClean="0"/>
          </a:p>
          <a:p>
            <a:pPr marL="571500" indent="-57150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Electromagnetic interference (EMI) </a:t>
            </a:r>
            <a:r>
              <a:rPr lang="en-US" sz="4000" dirty="0" smtClean="0"/>
              <a:t>problems</a:t>
            </a:r>
            <a:endParaRPr lang="tr-TR" sz="4000" dirty="0" smtClean="0"/>
          </a:p>
          <a:p>
            <a:pPr marL="571500" indent="-57150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tr-TR" sz="4000" dirty="0" smtClean="0">
              <a:latin typeface="+mj-lt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tr-TR" sz="4000" dirty="0" smtClean="0">
              <a:latin typeface="+mj-lt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en-US" sz="4000" dirty="0"/>
              <a:t>integrated directly to the motor </a:t>
            </a:r>
            <a:r>
              <a:rPr lang="en-US" sz="4000" dirty="0" smtClean="0"/>
              <a:t>back-end</a:t>
            </a:r>
            <a:endParaRPr lang="tr-TR" sz="4000" dirty="0" smtClean="0"/>
          </a:p>
          <a:p>
            <a:pPr algn="l" defTabSz="4389438" eaLnBrk="0" hangingPunct="0">
              <a:lnSpc>
                <a:spcPct val="95000"/>
              </a:lnSpc>
            </a:pPr>
            <a:r>
              <a:rPr lang="en-US" sz="4000" dirty="0"/>
              <a:t>Modularization </a:t>
            </a:r>
            <a:r>
              <a:rPr lang="en-US" sz="4000" dirty="0" smtClean="0"/>
              <a:t>divided </a:t>
            </a:r>
            <a:r>
              <a:rPr lang="en-US" sz="4000" dirty="0"/>
              <a:t>into several parts</a:t>
            </a:r>
            <a:endParaRPr lang="en-US" sz="4000" dirty="0">
              <a:latin typeface="+mj-lt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248150" y="948530"/>
            <a:ext cx="22098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9000" b="1" dirty="0"/>
              <a:t>Development of an Integrated </a:t>
            </a:r>
            <a:r>
              <a:rPr lang="en-US" sz="9000" b="1" dirty="0" smtClean="0"/>
              <a:t>Modular</a:t>
            </a:r>
            <a:r>
              <a:rPr lang="tr-TR" sz="9000" b="1" dirty="0"/>
              <a:t/>
            </a:r>
            <a:br>
              <a:rPr lang="tr-TR" sz="9000" b="1" dirty="0"/>
            </a:br>
            <a:r>
              <a:rPr lang="en-US" sz="9000" b="1" dirty="0" smtClean="0"/>
              <a:t>Motor </a:t>
            </a:r>
            <a:r>
              <a:rPr lang="en-US" sz="9000" b="1" dirty="0"/>
              <a:t>Drive (IMMD) </a:t>
            </a:r>
            <a:r>
              <a:rPr lang="en-US" sz="9000" b="1" dirty="0" smtClean="0"/>
              <a:t>System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4029075" y="8383548"/>
            <a:ext cx="7372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000" b="1" dirty="0">
                <a:solidFill>
                  <a:srgbClr val="003399"/>
                </a:solidFill>
              </a:rPr>
              <a:t>Introduction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4133850" y="4228249"/>
            <a:ext cx="22098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600"/>
              </a:spcBef>
            </a:pPr>
            <a:r>
              <a:rPr lang="en-US" sz="7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		Ozan Keysan</a:t>
            </a:r>
          </a:p>
          <a:p>
            <a:pPr defTabSz="4389438">
              <a:spcBef>
                <a:spcPts val="600"/>
              </a:spcBef>
            </a:pPr>
            <a:r>
              <a:rPr lang="en-US" sz="5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defTabSz="4389438">
              <a:spcBef>
                <a:spcPts val="600"/>
              </a:spcBef>
            </a:pPr>
            <a:r>
              <a:rPr lang="en-US" sz="5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  <a:endParaRPr lang="en-US" sz="5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42000320"/>
            <a:ext cx="30232350" cy="675716"/>
          </a:xfrm>
          <a:prstGeom prst="rect">
            <a:avLst/>
          </a:prstGeom>
          <a:solidFill>
            <a:srgbClr val="0030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0" y="42176700"/>
            <a:ext cx="7562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solidFill>
                  <a:srgbClr val="FFFF00"/>
                </a:solidFill>
              </a:rPr>
              <a:t>EEE </a:t>
            </a:r>
            <a:r>
              <a:rPr lang="en-US" sz="3000" dirty="0" smtClean="0">
                <a:solidFill>
                  <a:srgbClr val="FFFF00"/>
                </a:solidFill>
              </a:rPr>
              <a:t>Graduate</a:t>
            </a:r>
            <a:r>
              <a:rPr lang="tr-TR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smtClean="0">
                <a:solidFill>
                  <a:srgbClr val="FFFF00"/>
                </a:solidFill>
              </a:rPr>
              <a:t>Research</a:t>
            </a:r>
            <a:r>
              <a:rPr lang="tr-TR" sz="3000" dirty="0" smtClean="0">
                <a:solidFill>
                  <a:srgbClr val="FFFF00"/>
                </a:solidFill>
              </a:rPr>
              <a:t> Workshop 2017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23810" r="75570" b="25574"/>
          <a:stretch/>
        </p:blipFill>
        <p:spPr>
          <a:xfrm>
            <a:off x="647700" y="4007483"/>
            <a:ext cx="3600450" cy="3418840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685925" y="16470626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err="1" smtClean="0">
                <a:solidFill>
                  <a:srgbClr val="003399"/>
                </a:solidFill>
              </a:rPr>
              <a:t>Motivation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685925" y="29079982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err="1" smtClean="0">
                <a:solidFill>
                  <a:srgbClr val="003399"/>
                </a:solidFill>
              </a:rPr>
              <a:t>Challenges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082842" y="17618208"/>
            <a:ext cx="1308735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dirty="0" err="1"/>
              <a:t>Motivation</a:t>
            </a:r>
            <a:r>
              <a:rPr lang="tr-TR" sz="4000" dirty="0"/>
              <a:t> </a:t>
            </a:r>
            <a:r>
              <a:rPr lang="tr-TR" sz="4000" dirty="0" err="1"/>
              <a:t>behind</a:t>
            </a:r>
            <a:r>
              <a:rPr lang="tr-TR" sz="4000" dirty="0"/>
              <a:t> </a:t>
            </a:r>
            <a:r>
              <a:rPr lang="tr-TR" sz="4000" dirty="0" err="1"/>
              <a:t>integration</a:t>
            </a:r>
            <a:endParaRPr lang="tr-TR" sz="4000" dirty="0"/>
          </a:p>
          <a:p>
            <a:r>
              <a:rPr lang="tr-TR" sz="4000" dirty="0" err="1"/>
              <a:t>Motivation</a:t>
            </a:r>
            <a:r>
              <a:rPr lang="tr-TR" sz="4000" dirty="0"/>
              <a:t> </a:t>
            </a:r>
            <a:r>
              <a:rPr lang="tr-TR" sz="4000" dirty="0" err="1"/>
              <a:t>behind</a:t>
            </a:r>
            <a:r>
              <a:rPr lang="tr-TR" sz="4000" dirty="0"/>
              <a:t> </a:t>
            </a:r>
            <a:r>
              <a:rPr lang="tr-TR" sz="4000" dirty="0" err="1"/>
              <a:t>modularization</a:t>
            </a:r>
            <a:endParaRPr lang="tr-TR" sz="4000" dirty="0"/>
          </a:p>
          <a:p>
            <a:r>
              <a:rPr lang="tr-TR" sz="4000" dirty="0" err="1"/>
              <a:t>Advantages</a:t>
            </a:r>
            <a:r>
              <a:rPr lang="tr-TR" sz="4000" dirty="0"/>
              <a:t> of </a:t>
            </a:r>
            <a:r>
              <a:rPr lang="tr-TR" sz="4000" dirty="0" err="1"/>
              <a:t>IMMDs</a:t>
            </a:r>
            <a:endParaRPr lang="tr-TR" sz="4000" dirty="0"/>
          </a:p>
          <a:p>
            <a:r>
              <a:rPr lang="tr-TR" sz="4000" dirty="0"/>
              <a:t>Critical </a:t>
            </a:r>
            <a:r>
              <a:rPr lang="tr-TR" sz="4000" dirty="0" err="1" smtClean="0"/>
              <a:t>applications</a:t>
            </a:r>
            <a:endParaRPr lang="tr-TR" sz="4000" dirty="0" smtClean="0"/>
          </a:p>
          <a:p>
            <a:endParaRPr lang="tr-TR" sz="4000" dirty="0" smtClean="0">
              <a:latin typeface="+mj-lt"/>
            </a:endParaRPr>
          </a:p>
          <a:p>
            <a:r>
              <a:rPr lang="en-US" sz="4000" dirty="0"/>
              <a:t>power density of the overall system can be enhanced</a:t>
            </a:r>
            <a:endParaRPr lang="tr-TR" sz="4000" dirty="0">
              <a:latin typeface="+mj-lt"/>
            </a:endParaRPr>
          </a:p>
          <a:p>
            <a:r>
              <a:rPr lang="en-US" sz="4000" dirty="0"/>
              <a:t> fault </a:t>
            </a:r>
            <a:r>
              <a:rPr lang="en-US" sz="4000" dirty="0" smtClean="0"/>
              <a:t>tolerance</a:t>
            </a:r>
            <a:endParaRPr lang="tr-TR" sz="4000" dirty="0" smtClean="0"/>
          </a:p>
          <a:p>
            <a:r>
              <a:rPr lang="en-US" sz="4000" dirty="0"/>
              <a:t>voltage stress </a:t>
            </a:r>
            <a:endParaRPr lang="tr-TR" sz="4000" dirty="0" smtClean="0"/>
          </a:p>
          <a:p>
            <a:r>
              <a:rPr lang="en-US" sz="4000" dirty="0"/>
              <a:t>heat dissipation</a:t>
            </a:r>
            <a:endParaRPr lang="en-US" sz="4000" dirty="0">
              <a:latin typeface="+mj-lt"/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082842" y="30403272"/>
            <a:ext cx="130873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/>
              <a:t>Fitting into a small volume</a:t>
            </a:r>
          </a:p>
          <a:p>
            <a:r>
              <a:rPr lang="tr-TR" sz="4000" dirty="0" err="1"/>
              <a:t>Subject</a:t>
            </a:r>
            <a:r>
              <a:rPr lang="tr-TR" sz="4000" dirty="0"/>
              <a:t> </a:t>
            </a:r>
            <a:r>
              <a:rPr lang="tr-TR" sz="4000" dirty="0" err="1"/>
              <a:t>to</a:t>
            </a:r>
            <a:r>
              <a:rPr lang="tr-TR" sz="4000" dirty="0"/>
              <a:t> </a:t>
            </a:r>
            <a:r>
              <a:rPr lang="tr-TR" sz="4000" dirty="0" err="1"/>
              <a:t>vibration</a:t>
            </a:r>
            <a:r>
              <a:rPr lang="tr-TR" sz="4000" dirty="0"/>
              <a:t> &amp; </a:t>
            </a:r>
            <a:r>
              <a:rPr lang="tr-TR" sz="4000" dirty="0" err="1"/>
              <a:t>temperature</a:t>
            </a:r>
            <a:endParaRPr lang="tr-TR" sz="4000" dirty="0"/>
          </a:p>
          <a:p>
            <a:r>
              <a:rPr lang="tr-TR" sz="4000" dirty="0"/>
              <a:t>WBG </a:t>
            </a:r>
            <a:r>
              <a:rPr lang="tr-TR" sz="4000" dirty="0" err="1"/>
              <a:t>devices</a:t>
            </a:r>
            <a:r>
              <a:rPr lang="tr-TR" sz="4000" dirty="0"/>
              <a:t>: </a:t>
            </a:r>
            <a:r>
              <a:rPr lang="tr-TR" sz="4000" dirty="0" err="1"/>
              <a:t>address</a:t>
            </a:r>
            <a:endParaRPr lang="tr-TR" sz="4000" dirty="0"/>
          </a:p>
          <a:p>
            <a:r>
              <a:rPr lang="tr-TR" sz="4000" dirty="0" err="1"/>
              <a:t>Parasitic</a:t>
            </a:r>
            <a:r>
              <a:rPr lang="tr-TR" sz="4000" dirty="0"/>
              <a:t> </a:t>
            </a:r>
            <a:r>
              <a:rPr lang="tr-TR" sz="4000" dirty="0" err="1"/>
              <a:t>problems</a:t>
            </a:r>
            <a:endParaRPr lang="tr-TR" sz="4000" dirty="0"/>
          </a:p>
          <a:p>
            <a:r>
              <a:rPr lang="tr-TR" sz="4000" dirty="0" err="1"/>
              <a:t>Careful</a:t>
            </a:r>
            <a:r>
              <a:rPr lang="tr-TR" sz="4000" dirty="0"/>
              <a:t> </a:t>
            </a:r>
            <a:r>
              <a:rPr lang="tr-TR" sz="4000" dirty="0" err="1"/>
              <a:t>layout</a:t>
            </a:r>
            <a:r>
              <a:rPr lang="tr-TR" sz="4000" dirty="0"/>
              <a:t> </a:t>
            </a:r>
            <a:r>
              <a:rPr lang="tr-TR" sz="4000" dirty="0" err="1"/>
              <a:t>design</a:t>
            </a:r>
            <a:endParaRPr lang="en-US" sz="4000" dirty="0">
              <a:latin typeface="+mj-lt"/>
            </a:endParaRP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16087725" y="9530677"/>
            <a:ext cx="130873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dirty="0" err="1"/>
              <a:t>Large</a:t>
            </a:r>
            <a:r>
              <a:rPr lang="tr-TR" sz="4000" dirty="0"/>
              <a:t> </a:t>
            </a:r>
            <a:r>
              <a:rPr lang="tr-TR" sz="4000" dirty="0" err="1"/>
              <a:t>volume</a:t>
            </a:r>
            <a:r>
              <a:rPr lang="tr-TR" sz="4000" dirty="0"/>
              <a:t>/</a:t>
            </a:r>
            <a:r>
              <a:rPr lang="tr-TR" sz="4000" dirty="0" err="1"/>
              <a:t>cost</a:t>
            </a:r>
            <a:endParaRPr lang="tr-TR" sz="4000" dirty="0"/>
          </a:p>
          <a:p>
            <a:r>
              <a:rPr lang="tr-TR" sz="4000" dirty="0"/>
              <a:t>Model</a:t>
            </a:r>
          </a:p>
          <a:p>
            <a:r>
              <a:rPr lang="tr-TR" sz="4000" dirty="0" err="1"/>
              <a:t>Algorithm</a:t>
            </a:r>
            <a:endParaRPr lang="tr-TR" sz="4000" dirty="0"/>
          </a:p>
          <a:p>
            <a:r>
              <a:rPr lang="tr-TR" sz="4000" dirty="0" err="1"/>
              <a:t>Effect</a:t>
            </a:r>
            <a:r>
              <a:rPr lang="tr-TR" sz="4000" dirty="0"/>
              <a:t> of </a:t>
            </a:r>
            <a:r>
              <a:rPr lang="tr-TR" sz="4000" dirty="0" err="1"/>
              <a:t>Interleaving</a:t>
            </a:r>
            <a:endParaRPr lang="tr-TR" sz="4000" dirty="0"/>
          </a:p>
          <a:p>
            <a:r>
              <a:rPr lang="tr-TR" sz="4000" dirty="0" err="1"/>
              <a:t>Results</a:t>
            </a:r>
            <a:endParaRPr lang="en-US" sz="4000" dirty="0">
              <a:latin typeface="+mj-lt"/>
            </a:endParaRP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16744950" y="8427126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smtClean="0">
                <a:solidFill>
                  <a:srgbClr val="003399"/>
                </a:solidFill>
              </a:rPr>
              <a:t>DC link </a:t>
            </a:r>
            <a:r>
              <a:rPr lang="tr-TR" sz="6000" b="1" dirty="0" err="1" smtClean="0">
                <a:solidFill>
                  <a:srgbClr val="003399"/>
                </a:solidFill>
              </a:rPr>
              <a:t>capacitor</a:t>
            </a:r>
            <a:r>
              <a:rPr lang="tr-TR" sz="6000" b="1" dirty="0" smtClean="0">
                <a:solidFill>
                  <a:srgbClr val="003399"/>
                </a:solidFill>
              </a:rPr>
              <a:t> </a:t>
            </a:r>
            <a:r>
              <a:rPr lang="tr-TR" sz="6000" b="1" dirty="0" err="1" smtClean="0">
                <a:solidFill>
                  <a:srgbClr val="003399"/>
                </a:solidFill>
              </a:rPr>
              <a:t>optimization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16719383" y="18774457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smtClean="0">
                <a:solidFill>
                  <a:srgbClr val="003399"/>
                </a:solidFill>
              </a:rPr>
              <a:t>IMMD Design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16719383" y="31248827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err="1" smtClean="0">
                <a:solidFill>
                  <a:srgbClr val="003399"/>
                </a:solidFill>
              </a:rPr>
              <a:t>Conclusion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6116300" y="19878008"/>
            <a:ext cx="130873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dirty="0" err="1"/>
              <a:t>Fractional</a:t>
            </a:r>
            <a:r>
              <a:rPr lang="tr-TR" sz="4000" dirty="0"/>
              <a:t> </a:t>
            </a:r>
            <a:r>
              <a:rPr lang="tr-TR" sz="4000" dirty="0" err="1"/>
              <a:t>slot</a:t>
            </a:r>
            <a:r>
              <a:rPr lang="tr-TR" sz="4000" dirty="0"/>
              <a:t> </a:t>
            </a:r>
            <a:r>
              <a:rPr lang="tr-TR" sz="4000" dirty="0" err="1"/>
              <a:t>machines</a:t>
            </a:r>
            <a:endParaRPr lang="tr-TR" sz="4000" dirty="0"/>
          </a:p>
          <a:p>
            <a:r>
              <a:rPr lang="tr-TR" sz="4000" dirty="0" err="1"/>
              <a:t>Frameless</a:t>
            </a:r>
            <a:r>
              <a:rPr lang="tr-TR" sz="4000" dirty="0"/>
              <a:t> motor</a:t>
            </a:r>
          </a:p>
          <a:p>
            <a:r>
              <a:rPr lang="tr-TR" sz="4000" dirty="0"/>
              <a:t>Modular PCB</a:t>
            </a:r>
          </a:p>
          <a:p>
            <a:r>
              <a:rPr lang="tr-TR" sz="4000" dirty="0"/>
              <a:t>GaN</a:t>
            </a:r>
          </a:p>
          <a:p>
            <a:r>
              <a:rPr lang="tr-TR" sz="4000" dirty="0"/>
              <a:t>Master/</a:t>
            </a:r>
            <a:r>
              <a:rPr lang="tr-TR" sz="4000" dirty="0" err="1"/>
              <a:t>slave</a:t>
            </a:r>
            <a:endParaRPr lang="en-US" sz="4000" dirty="0">
              <a:latin typeface="+mj-lt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16116300" y="32495409"/>
            <a:ext cx="13087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dirty="0" smtClean="0"/>
              <a:t>Here </a:t>
            </a:r>
            <a:r>
              <a:rPr lang="tr-TR" sz="4000" dirty="0" err="1" smtClean="0"/>
              <a:t>are</a:t>
            </a:r>
            <a:r>
              <a:rPr lang="tr-TR" sz="4000" dirty="0" smtClean="0"/>
              <a:t> </a:t>
            </a:r>
            <a:r>
              <a:rPr lang="tr-TR" sz="4000" dirty="0" err="1" smtClean="0"/>
              <a:t>my</a:t>
            </a:r>
            <a:r>
              <a:rPr lang="tr-TR" sz="4000" dirty="0" smtClean="0"/>
              <a:t> </a:t>
            </a:r>
            <a:r>
              <a:rPr lang="tr-TR" sz="4000" dirty="0" err="1" smtClean="0"/>
              <a:t>conclusions</a:t>
            </a:r>
            <a:endParaRPr lang="en-US" sz="4000" dirty="0">
              <a:latin typeface="+mj-lt"/>
            </a:endParaRP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16770517" y="36800650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6000" b="1" dirty="0" err="1" smtClean="0">
                <a:solidFill>
                  <a:srgbClr val="003399"/>
                </a:solidFill>
              </a:rPr>
              <a:t>References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16116300" y="38220702"/>
            <a:ext cx="130873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/>
              <a:t>Fitting into a small volume</a:t>
            </a:r>
          </a:p>
          <a:p>
            <a:r>
              <a:rPr lang="tr-TR" sz="4000" dirty="0" err="1"/>
              <a:t>Subject</a:t>
            </a:r>
            <a:r>
              <a:rPr lang="tr-TR" sz="4000" dirty="0"/>
              <a:t> </a:t>
            </a:r>
            <a:r>
              <a:rPr lang="tr-TR" sz="4000" dirty="0" err="1"/>
              <a:t>to</a:t>
            </a:r>
            <a:r>
              <a:rPr lang="tr-TR" sz="4000" dirty="0"/>
              <a:t> </a:t>
            </a:r>
            <a:r>
              <a:rPr lang="tr-TR" sz="4000" dirty="0" err="1"/>
              <a:t>vibration</a:t>
            </a:r>
            <a:r>
              <a:rPr lang="tr-TR" sz="4000" dirty="0"/>
              <a:t> &amp; </a:t>
            </a:r>
            <a:r>
              <a:rPr lang="tr-TR" sz="4000" dirty="0" err="1" smtClean="0"/>
              <a:t>temperature</a:t>
            </a:r>
            <a:endParaRPr lang="tr-TR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2" t="37525" r="70097" b="40370"/>
          <a:stretch/>
        </p:blipFill>
        <p:spPr>
          <a:xfrm>
            <a:off x="26518480" y="3772374"/>
            <a:ext cx="2912890" cy="3384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19" y="13500867"/>
            <a:ext cx="6643961" cy="55770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127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ugurm</cp:lastModifiedBy>
  <cp:revision>44</cp:revision>
  <dcterms:created xsi:type="dcterms:W3CDTF">2008-12-04T00:20:37Z</dcterms:created>
  <dcterms:modified xsi:type="dcterms:W3CDTF">2017-05-02T07:17:56Z</dcterms:modified>
  <cp:category>Research Poster</cp:category>
</cp:coreProperties>
</file>