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7"/>
  </p:notesMasterIdLst>
  <p:sldIdLst>
    <p:sldId id="290" r:id="rId2"/>
    <p:sldId id="494" r:id="rId3"/>
    <p:sldId id="524" r:id="rId4"/>
    <p:sldId id="522" r:id="rId5"/>
    <p:sldId id="525" r:id="rId6"/>
    <p:sldId id="526" r:id="rId7"/>
    <p:sldId id="533" r:id="rId8"/>
    <p:sldId id="528" r:id="rId9"/>
    <p:sldId id="529" r:id="rId10"/>
    <p:sldId id="530" r:id="rId11"/>
    <p:sldId id="531" r:id="rId12"/>
    <p:sldId id="532" r:id="rId13"/>
    <p:sldId id="534" r:id="rId14"/>
    <p:sldId id="535" r:id="rId15"/>
    <p:sldId id="52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0000"/>
    <a:srgbClr val="2D4FFB"/>
    <a:srgbClr val="0033CC"/>
    <a:srgbClr val="385CF6"/>
    <a:srgbClr val="0A35EC"/>
    <a:srgbClr val="2515F7"/>
    <a:srgbClr val="0041C4"/>
    <a:srgbClr val="196BB5"/>
    <a:srgbClr val="4B68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37" autoAdjust="0"/>
    <p:restoredTop sz="94647" autoAdjust="0"/>
  </p:normalViewPr>
  <p:slideViewPr>
    <p:cSldViewPr>
      <p:cViewPr varScale="1">
        <p:scale>
          <a:sx n="121" d="100"/>
          <a:sy n="121" d="100"/>
        </p:scale>
        <p:origin x="33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28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008C1-D970-43BD-9678-58985B84B3B0}" type="datetimeFigureOut">
              <a:rPr lang="tr-TR" smtClean="0"/>
              <a:t>19.03.2018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1BBEF-D461-4390-BF4B-2B69E06247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6001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6124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10400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883729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974961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81957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4212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6056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3798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184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0151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51919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57738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05174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85474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5723C-A363-4114-BE18-3E9589C2B9C2}" type="datetime1">
              <a:rPr lang="en-US" smtClean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28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92633-93A2-4DB7-B3D8-5F6714E7EFEC}" type="datetime1">
              <a:rPr lang="en-US" smtClean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601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0D8D-AE05-4AF5-8666-75C48EA7B609}" type="datetime1">
              <a:rPr lang="en-US" smtClean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084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B8C0-62AE-47C8-A8EF-FC863B0F06E5}" type="datetime1">
              <a:rPr lang="en-US" smtClean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625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C8472-C309-40FA-8240-FF6234B7F0D0}" type="datetime1">
              <a:rPr lang="en-US" smtClean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04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96F6B-6F2E-418E-A1A6-2F06576F6EF7}" type="datetime1">
              <a:rPr lang="en-US" smtClean="0"/>
              <a:t>3/19/2018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33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CD6EC-2E00-46F1-9BD2-E1865A200410}" type="datetime1">
              <a:rPr lang="en-US" smtClean="0"/>
              <a:t>3/19/2018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061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B9E5A-6330-4749-ACDB-FB892FCFE6A5}" type="datetime1">
              <a:rPr lang="en-US" smtClean="0"/>
              <a:t>3/19/2018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09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1CB3-A768-4AD8-A97F-12E47CC1200D}" type="datetime1">
              <a:rPr lang="en-US" smtClean="0"/>
              <a:t>3/19/2018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328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8106-484C-46C6-8BE9-348BFA7F2DCB}" type="datetime1">
              <a:rPr lang="en-US" smtClean="0"/>
              <a:t>3/19/2018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88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7B0D-110E-4AAD-9411-DA6CB39E8776}" type="datetime1">
              <a:rPr lang="en-US" smtClean="0"/>
              <a:t>3/19/2018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765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1000">
              <a:schemeClr val="bg1"/>
            </a:gs>
            <a:gs pos="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B5B0E-55D6-4DAA-879D-58BBFFC7379B}" type="datetime1">
              <a:rPr lang="en-US" smtClean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170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ugurm@metu.edu.t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9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emf"/><Relationship Id="rId5" Type="http://schemas.openxmlformats.org/officeDocument/2006/relationships/image" Target="../media/image27.emf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power.eee.metu.edu.tr/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mesut.ugur@metu.edu.tr" TargetMode="External"/><Relationship Id="rId5" Type="http://schemas.openxmlformats.org/officeDocument/2006/relationships/image" Target="../media/image30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Visio__izimi.vsdx"/><Relationship Id="rId5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package" Target="../embeddings/Microsoft_Visio__izimi1.vsdx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3.png"/><Relationship Id="rId7" Type="http://schemas.openxmlformats.org/officeDocument/2006/relationships/image" Target="../media/image14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3.png"/><Relationship Id="rId7" Type="http://schemas.openxmlformats.org/officeDocument/2006/relationships/image" Target="../media/image1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image" Target="../media/image3.png"/><Relationship Id="rId7" Type="http://schemas.openxmlformats.org/officeDocument/2006/relationships/image" Target="../media/image2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7414" y="4411555"/>
            <a:ext cx="76492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Mesut Uğur</a:t>
            </a:r>
          </a:p>
          <a:p>
            <a:pPr algn="ctr"/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m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esut.ugur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@metu.edu.tr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Electrical and Electronics Engineering</a:t>
            </a:r>
          </a:p>
          <a:p>
            <a:pPr algn="ctr"/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Middle East Technical University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1069740" y="2104390"/>
            <a:ext cx="8104630" cy="166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4389438">
              <a:spcBef>
                <a:spcPct val="50000"/>
              </a:spcBef>
            </a:pP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Multi-physics Design Optimization</a:t>
            </a:r>
            <a:r>
              <a:rPr lang="tr-TR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tr-TR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br>
              <a:rPr lang="tr-TR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lang="tr-TR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Based Integrated Modular </a:t>
            </a:r>
            <a:r>
              <a:rPr lang="tr-TR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tr-TR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Motor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Driv</a:t>
            </a:r>
            <a:r>
              <a:rPr lang="tr-TR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System</a:t>
            </a: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39371" y="6072390"/>
            <a:ext cx="8104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19.04.2018</a:t>
            </a: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2959807" y="2985846"/>
            <a:ext cx="6840032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4389438">
              <a:spcBef>
                <a:spcPct val="50000"/>
              </a:spcBef>
            </a:pPr>
            <a:r>
              <a:rPr lang="en-US" sz="26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9th International Conference on Power Electronics, Machines and Drives</a:t>
            </a:r>
            <a:endParaRPr lang="en-US" sz="2600" b="1" dirty="0" smtClean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473" y="45294"/>
            <a:ext cx="2078347" cy="14139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783" y="247946"/>
            <a:ext cx="2763344" cy="100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99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Evaluation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t="1741" b="7727"/>
          <a:stretch/>
        </p:blipFill>
        <p:spPr>
          <a:xfrm rot="16200000">
            <a:off x="-315548" y="5538698"/>
            <a:ext cx="1643039" cy="1011942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" name="Picture 16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4" r="8020"/>
          <a:stretch/>
        </p:blipFill>
        <p:spPr bwMode="auto">
          <a:xfrm>
            <a:off x="1096237" y="1068533"/>
            <a:ext cx="3839282" cy="312286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9" name="Picture 18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4" r="8020"/>
          <a:stretch/>
        </p:blipFill>
        <p:spPr bwMode="auto">
          <a:xfrm>
            <a:off x="4935519" y="1177722"/>
            <a:ext cx="4114800" cy="290448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92673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Evaluation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t="1741" b="7727"/>
          <a:stretch/>
        </p:blipFill>
        <p:spPr>
          <a:xfrm rot="16200000">
            <a:off x="-315548" y="5538698"/>
            <a:ext cx="1643039" cy="1011942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" name="Picture 19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17"/>
          <a:stretch/>
        </p:blipFill>
        <p:spPr bwMode="auto">
          <a:xfrm>
            <a:off x="1050042" y="1009650"/>
            <a:ext cx="4067882" cy="32004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Picture 20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" r="8117"/>
          <a:stretch/>
        </p:blipFill>
        <p:spPr bwMode="auto">
          <a:xfrm>
            <a:off x="5435776" y="1009650"/>
            <a:ext cx="3708224" cy="29718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4" name="Picture 23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36"/>
          <a:stretch/>
        </p:blipFill>
        <p:spPr bwMode="auto">
          <a:xfrm>
            <a:off x="3289123" y="4210050"/>
            <a:ext cx="3733801" cy="265613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63569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Optimum System Design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t="1741" b="7727"/>
          <a:stretch/>
        </p:blipFill>
        <p:spPr>
          <a:xfrm rot="16200000">
            <a:off x="-315548" y="5538698"/>
            <a:ext cx="1643039" cy="1011942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63642" y="1016167"/>
            <a:ext cx="641549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Number of series connected modules (n</a:t>
            </a:r>
            <a:r>
              <a:rPr lang="en-US" i="1" baseline="-25000" dirty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s</a:t>
            </a:r>
            <a:r>
              <a:rPr lang="en-US" i="1" dirty="0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)</a:t>
            </a:r>
            <a:r>
              <a:rPr lang="tr-TR" dirty="0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: </a:t>
            </a:r>
            <a:r>
              <a:rPr lang="tr-TR" b="1" dirty="0" smtClean="0">
                <a:solidFill>
                  <a:srgbClr val="002060"/>
                </a:solidFill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2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tr-TR" dirty="0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V</a:t>
            </a:r>
            <a:r>
              <a:rPr lang="en-US" dirty="0" err="1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oltage</a:t>
            </a:r>
            <a:r>
              <a:rPr lang="en-US" dirty="0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dirty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rating of GaNs </a:t>
            </a:r>
            <a:endParaRPr lang="tr-TR" dirty="0" smtClean="0">
              <a:latin typeface="Hevletica"/>
              <a:ea typeface="Times New Roman" panose="02020603050405020304" pitchFamily="18" charset="0"/>
              <a:cs typeface="Helvetica" panose="020B0604020202020204" pitchFamily="34" charset="0"/>
            </a:endParaRPr>
          </a:p>
          <a:p>
            <a:pPr lvl="1" algn="just"/>
            <a:endParaRPr lang="tr-TR" dirty="0" smtClean="0">
              <a:latin typeface="Hevletica"/>
              <a:ea typeface="Times New Roman" panose="02020603050405020304" pitchFamily="18" charset="0"/>
              <a:cs typeface="Helvetica" panose="020B0604020202020204" pitchFamily="34" charset="0"/>
            </a:endParaRPr>
          </a:p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>
                <a:latin typeface="Hevletica"/>
              </a:rPr>
              <a:t>Modulation index (m</a:t>
            </a:r>
            <a:r>
              <a:rPr lang="en-US" i="1" baseline="-25000" dirty="0">
                <a:latin typeface="Hevletica"/>
              </a:rPr>
              <a:t>a</a:t>
            </a:r>
            <a:r>
              <a:rPr lang="en-US" i="1" dirty="0" smtClean="0">
                <a:latin typeface="Hevletica"/>
              </a:rPr>
              <a:t>)</a:t>
            </a:r>
            <a:r>
              <a:rPr lang="tr-TR" i="1" dirty="0" smtClean="0">
                <a:latin typeface="Hevletica"/>
              </a:rPr>
              <a:t>:  </a:t>
            </a:r>
            <a:r>
              <a:rPr lang="tr-TR" b="1" dirty="0" smtClean="0">
                <a:solidFill>
                  <a:srgbClr val="002060"/>
                </a:solidFill>
                <a:latin typeface="Hevletica"/>
              </a:rPr>
              <a:t>0.9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tr-TR" dirty="0" err="1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Overmodulation</a:t>
            </a:r>
            <a:endParaRPr lang="tr-TR" dirty="0" smtClean="0">
              <a:latin typeface="Hevletica"/>
              <a:ea typeface="Times New Roman" panose="02020603050405020304" pitchFamily="18" charset="0"/>
              <a:cs typeface="Helvetica" panose="020B0604020202020204" pitchFamily="34" charset="0"/>
            </a:endParaRPr>
          </a:p>
          <a:p>
            <a:pPr lvl="1" algn="just"/>
            <a:endParaRPr lang="tr-TR" dirty="0">
              <a:latin typeface="Hevletica"/>
              <a:ea typeface="Times New Roman" panose="02020603050405020304" pitchFamily="18" charset="0"/>
              <a:cs typeface="Helvetica" panose="020B0604020202020204" pitchFamily="34" charset="0"/>
            </a:endParaRPr>
          </a:p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>
                <a:latin typeface="Hevletica"/>
              </a:rPr>
              <a:t>Number of parallel connected modules (n</a:t>
            </a:r>
            <a:r>
              <a:rPr lang="en-US" i="1" baseline="-25000" dirty="0">
                <a:latin typeface="Hevletica"/>
              </a:rPr>
              <a:t>p</a:t>
            </a:r>
            <a:r>
              <a:rPr lang="en-US" i="1" dirty="0">
                <a:latin typeface="Hevletica"/>
              </a:rPr>
              <a:t>)</a:t>
            </a:r>
            <a:r>
              <a:rPr lang="en-US" dirty="0">
                <a:latin typeface="Hevletica"/>
              </a:rPr>
              <a:t> </a:t>
            </a:r>
            <a:r>
              <a:rPr lang="tr-TR" dirty="0" smtClean="0">
                <a:latin typeface="Hevletica"/>
              </a:rPr>
              <a:t>: </a:t>
            </a:r>
            <a:r>
              <a:rPr lang="tr-TR" b="1" dirty="0" smtClean="0">
                <a:solidFill>
                  <a:srgbClr val="002060"/>
                </a:solidFill>
                <a:latin typeface="Hevletica"/>
              </a:rPr>
              <a:t>2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tr-TR" dirty="0" err="1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Efficiency</a:t>
            </a:r>
            <a:endParaRPr lang="tr-TR" dirty="0" smtClean="0">
              <a:latin typeface="Hevletica"/>
              <a:ea typeface="Times New Roman" panose="02020603050405020304" pitchFamily="18" charset="0"/>
              <a:cs typeface="Helvetica" panose="020B0604020202020204" pitchFamily="34" charset="0"/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tr-TR" dirty="0" err="1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Power</a:t>
            </a:r>
            <a:r>
              <a:rPr lang="tr-TR" dirty="0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tr-TR" dirty="0" err="1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density</a:t>
            </a:r>
            <a:endParaRPr lang="tr-TR" dirty="0" smtClean="0">
              <a:latin typeface="Hevletica"/>
              <a:ea typeface="Times New Roman" panose="02020603050405020304" pitchFamily="18" charset="0"/>
              <a:cs typeface="Helvetica" panose="020B0604020202020204" pitchFamily="34" charset="0"/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tr-TR" dirty="0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Drive </a:t>
            </a:r>
            <a:r>
              <a:rPr lang="tr-TR" dirty="0" err="1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cost</a:t>
            </a:r>
            <a:endParaRPr lang="tr-TR" dirty="0" smtClean="0">
              <a:latin typeface="Hevletica"/>
              <a:ea typeface="Times New Roman" panose="02020603050405020304" pitchFamily="18" charset="0"/>
              <a:cs typeface="Helvetica" panose="020B0604020202020204" pitchFamily="34" charset="0"/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endParaRPr lang="tr-TR" dirty="0" smtClean="0">
              <a:latin typeface="Hevletica"/>
              <a:ea typeface="Times New Roman" panose="02020603050405020304" pitchFamily="18" charset="0"/>
              <a:cs typeface="Helvetica" panose="020B0604020202020204" pitchFamily="34" charset="0"/>
            </a:endParaRPr>
          </a:p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tr-TR" i="1" dirty="0" err="1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Switching</a:t>
            </a:r>
            <a:r>
              <a:rPr lang="tr-TR" i="1" dirty="0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tr-TR" i="1" dirty="0" err="1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frequency</a:t>
            </a:r>
            <a:r>
              <a:rPr lang="tr-TR" i="1" dirty="0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 (fsw): </a:t>
            </a:r>
            <a:r>
              <a:rPr lang="tr-TR" b="1" dirty="0" smtClean="0">
                <a:solidFill>
                  <a:srgbClr val="002060"/>
                </a:solidFill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50 kHz</a:t>
            </a:r>
          </a:p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tr-TR" i="1" dirty="0">
              <a:latin typeface="Hevletica"/>
              <a:ea typeface="Times New Roman" panose="02020603050405020304" pitchFamily="18" charset="0"/>
              <a:cs typeface="Helvetica" panose="020B0604020202020204" pitchFamily="34" charset="0"/>
            </a:endParaRPr>
          </a:p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tr-TR" i="1" dirty="0" err="1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Aspect</a:t>
            </a:r>
            <a:r>
              <a:rPr lang="tr-TR" i="1" dirty="0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tr-TR" i="1" dirty="0" err="1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ratio</a:t>
            </a:r>
            <a:r>
              <a:rPr lang="tr-TR" i="1" dirty="0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 (</a:t>
            </a:r>
            <a:r>
              <a:rPr lang="el-GR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tr-TR" i="1" dirty="0" smtClean="0">
                <a:solidFill>
                  <a:srgbClr val="002060"/>
                </a:solidFill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): </a:t>
            </a:r>
            <a:r>
              <a:rPr lang="tr-TR" b="1" dirty="0" smtClean="0">
                <a:solidFill>
                  <a:srgbClr val="002060"/>
                </a:solidFill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0.5</a:t>
            </a:r>
          </a:p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tr-TR" b="1" dirty="0">
              <a:solidFill>
                <a:srgbClr val="002060"/>
              </a:solidFill>
              <a:latin typeface="Hevletica"/>
              <a:ea typeface="Times New Roman" panose="02020603050405020304" pitchFamily="18" charset="0"/>
              <a:cs typeface="Helvetica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tr-TR" i="1" dirty="0" err="1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Slot</a:t>
            </a:r>
            <a:r>
              <a:rPr lang="tr-TR" i="1" dirty="0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/</a:t>
            </a:r>
            <a:r>
              <a:rPr lang="tr-TR" i="1" dirty="0" err="1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module</a:t>
            </a:r>
            <a:r>
              <a:rPr lang="tr-TR" i="1" dirty="0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/</a:t>
            </a:r>
            <a:r>
              <a:rPr lang="tr-TR" i="1" dirty="0" err="1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phase</a:t>
            </a:r>
            <a:r>
              <a:rPr lang="tr-TR" i="1" dirty="0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 (w</a:t>
            </a:r>
            <a:r>
              <a:rPr lang="tr-TR" i="1" dirty="0" smtClean="0">
                <a:solidFill>
                  <a:srgbClr val="002060"/>
                </a:solidFill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): </a:t>
            </a:r>
            <a:r>
              <a:rPr lang="tr-TR" b="1" dirty="0">
                <a:solidFill>
                  <a:srgbClr val="002060"/>
                </a:solidFill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2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tr-TR" dirty="0" err="1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Tooth</a:t>
            </a:r>
            <a:r>
              <a:rPr lang="tr-TR" dirty="0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tr-TR" dirty="0" err="1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width</a:t>
            </a:r>
            <a:endParaRPr lang="tr-TR" dirty="0" smtClean="0">
              <a:latin typeface="Hevletica"/>
              <a:ea typeface="Times New Roman" panose="02020603050405020304" pitchFamily="18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6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t="1741" b="7727"/>
          <a:stretch/>
        </p:blipFill>
        <p:spPr>
          <a:xfrm rot="16200000">
            <a:off x="-315548" y="5538698"/>
            <a:ext cx="1643039" cy="1011942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189918" y="1295400"/>
            <a:ext cx="641549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tr-TR" dirty="0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Drive </a:t>
            </a:r>
            <a:r>
              <a:rPr lang="tr-TR" dirty="0" err="1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efficiency</a:t>
            </a:r>
            <a:r>
              <a:rPr lang="tr-TR" dirty="0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: 98.3 %</a:t>
            </a:r>
          </a:p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tr-TR" dirty="0">
              <a:latin typeface="Hevletica"/>
              <a:ea typeface="Times New Roman" panose="02020603050405020304" pitchFamily="18" charset="0"/>
              <a:cs typeface="Helvetica" panose="020B0604020202020204" pitchFamily="34" charset="0"/>
            </a:endParaRPr>
          </a:p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tr-TR" dirty="0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Motor </a:t>
            </a:r>
            <a:r>
              <a:rPr lang="tr-TR" dirty="0" err="1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efficiency</a:t>
            </a:r>
            <a:r>
              <a:rPr lang="tr-TR" dirty="0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: 96.6 %</a:t>
            </a:r>
          </a:p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tr-TR" dirty="0">
              <a:latin typeface="Hevletica"/>
              <a:ea typeface="Times New Roman" panose="02020603050405020304" pitchFamily="18" charset="0"/>
              <a:cs typeface="Helvetica" panose="020B0604020202020204" pitchFamily="34" charset="0"/>
            </a:endParaRPr>
          </a:p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tr-TR" dirty="0" err="1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Power</a:t>
            </a:r>
            <a:r>
              <a:rPr lang="tr-TR" dirty="0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tr-TR" dirty="0" err="1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density</a:t>
            </a:r>
            <a:r>
              <a:rPr lang="tr-TR" dirty="0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: 0.71 kW/</a:t>
            </a:r>
            <a:r>
              <a:rPr lang="tr-TR" dirty="0" err="1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lt</a:t>
            </a:r>
            <a:endParaRPr lang="tr-TR" dirty="0" smtClean="0">
              <a:latin typeface="Hevletica"/>
              <a:ea typeface="Times New Roman" panose="02020603050405020304" pitchFamily="18" charset="0"/>
              <a:cs typeface="Helvetica" panose="020B0604020202020204" pitchFamily="34" charset="0"/>
            </a:endParaRPr>
          </a:p>
          <a:p>
            <a:pPr lvl="1" algn="just"/>
            <a:endParaRPr lang="tr-TR" dirty="0" smtClean="0">
              <a:latin typeface="Hevletica"/>
              <a:ea typeface="Times New Roman" panose="02020603050405020304" pitchFamily="18" charset="0"/>
              <a:cs typeface="Helvetica" panose="020B0604020202020204" pitchFamily="34" charset="0"/>
            </a:endParaRPr>
          </a:p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tr-TR" dirty="0" smtClean="0">
                <a:latin typeface="Hevletica"/>
              </a:rPr>
              <a:t>Motor </a:t>
            </a:r>
            <a:r>
              <a:rPr lang="tr-TR" dirty="0" err="1" smtClean="0">
                <a:latin typeface="Hevletica"/>
              </a:rPr>
              <a:t>material</a:t>
            </a:r>
            <a:r>
              <a:rPr lang="tr-TR" dirty="0" smtClean="0">
                <a:latin typeface="Hevletica"/>
              </a:rPr>
              <a:t> </a:t>
            </a:r>
            <a:r>
              <a:rPr lang="tr-TR" dirty="0" err="1" smtClean="0">
                <a:latin typeface="Hevletica"/>
              </a:rPr>
              <a:t>cost</a:t>
            </a:r>
            <a:r>
              <a:rPr lang="tr-TR" dirty="0" smtClean="0">
                <a:latin typeface="Hevletica"/>
              </a:rPr>
              <a:t>: 249.5 $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18685" y="4279656"/>
            <a:ext cx="40395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tr-TR" dirty="0" smtClean="0">
                <a:latin typeface="Hevletica"/>
              </a:rPr>
              <a:t>IMMD</a:t>
            </a:r>
          </a:p>
        </p:txBody>
      </p:sp>
    </p:spTree>
    <p:extLst>
      <p:ext uri="{BB962C8B-B14F-4D97-AF65-F5344CB8AC3E}">
        <p14:creationId xmlns:p14="http://schemas.microsoft.com/office/powerpoint/2010/main" val="166101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t="1741" b="7727"/>
          <a:stretch/>
        </p:blipFill>
        <p:spPr>
          <a:xfrm rot="16200000">
            <a:off x="-315548" y="5538698"/>
            <a:ext cx="1643039" cy="1011942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66800" y="1295400"/>
            <a:ext cx="80772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[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1]</a:t>
            </a:r>
            <a:r>
              <a:rPr lang="tr-TR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. Lo </a:t>
            </a:r>
            <a:r>
              <a:rPr lang="en-US" sz="1200" dirty="0" err="1">
                <a:latin typeface="Helvetica" panose="020B0604020202020204" pitchFamily="34" charset="0"/>
                <a:cs typeface="Helvetica" panose="020B0604020202020204" pitchFamily="34" charset="0"/>
              </a:rPr>
              <a:t>Calzo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G. </a:t>
            </a:r>
            <a:r>
              <a:rPr lang="en-US" sz="1200" dirty="0" err="1">
                <a:latin typeface="Helvetica" panose="020B0604020202020204" pitchFamily="34" charset="0"/>
                <a:cs typeface="Helvetica" panose="020B0604020202020204" pitchFamily="34" charset="0"/>
              </a:rPr>
              <a:t>Vakil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B. </a:t>
            </a:r>
            <a:r>
              <a:rPr lang="en-US" sz="1200" dirty="0" err="1">
                <a:latin typeface="Helvetica" panose="020B0604020202020204" pitchFamily="34" charset="0"/>
                <a:cs typeface="Helvetica" panose="020B0604020202020204" pitchFamily="34" charset="0"/>
              </a:rPr>
              <a:t>Mecrow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S. Lambert, T. Cox, C. </a:t>
            </a:r>
            <a:r>
              <a:rPr lang="en-US" sz="1200" dirty="0" err="1">
                <a:latin typeface="Helvetica" panose="020B0604020202020204" pitchFamily="34" charset="0"/>
                <a:cs typeface="Helvetica" panose="020B0604020202020204" pitchFamily="34" charset="0"/>
              </a:rPr>
              <a:t>Gerada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M. Johnson, and R. </a:t>
            </a:r>
            <a:r>
              <a:rPr lang="en-US" sz="1200" dirty="0" err="1">
                <a:latin typeface="Helvetica" panose="020B0604020202020204" pitchFamily="34" charset="0"/>
                <a:cs typeface="Helvetica" panose="020B0604020202020204" pitchFamily="34" charset="0"/>
              </a:rPr>
              <a:t>Abebe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“Integrated motor drives: state of the art and future trends,” </a:t>
            </a:r>
            <a:r>
              <a:rPr lang="en-US" sz="1200" i="1" dirty="0">
                <a:latin typeface="Helvetica" panose="020B0604020202020204" pitchFamily="34" charset="0"/>
                <a:cs typeface="Helvetica" panose="020B0604020202020204" pitchFamily="34" charset="0"/>
              </a:rPr>
              <a:t>IET </a:t>
            </a:r>
            <a:r>
              <a:rPr lang="en-US" sz="120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Electr</a:t>
            </a:r>
            <a:r>
              <a:rPr lang="en-US" sz="1200" i="1" dirty="0">
                <a:latin typeface="Helvetica" panose="020B0604020202020204" pitchFamily="34" charset="0"/>
                <a:cs typeface="Helvetica" panose="020B0604020202020204" pitchFamily="34" charset="0"/>
              </a:rPr>
              <a:t>. Power Appl.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vol. 10, no. 8, pp. 757–771, Sep. 2016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tr-TR" sz="12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[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2]</a:t>
            </a:r>
            <a:r>
              <a:rPr lang="tr-TR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. D. </a:t>
            </a:r>
            <a:r>
              <a:rPr lang="en-US" sz="1200" dirty="0" err="1">
                <a:latin typeface="Helvetica" panose="020B0604020202020204" pitchFamily="34" charset="0"/>
                <a:cs typeface="Helvetica" panose="020B0604020202020204" pitchFamily="34" charset="0"/>
              </a:rPr>
              <a:t>Hennen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M. </a:t>
            </a:r>
            <a:r>
              <a:rPr lang="en-US" sz="1200" dirty="0" err="1">
                <a:latin typeface="Helvetica" panose="020B0604020202020204" pitchFamily="34" charset="0"/>
                <a:cs typeface="Helvetica" panose="020B0604020202020204" pitchFamily="34" charset="0"/>
              </a:rPr>
              <a:t>Niessen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C. </a:t>
            </a:r>
            <a:r>
              <a:rPr lang="en-US" sz="1200" dirty="0" err="1">
                <a:latin typeface="Helvetica" panose="020B0604020202020204" pitchFamily="34" charset="0"/>
                <a:cs typeface="Helvetica" panose="020B0604020202020204" pitchFamily="34" charset="0"/>
              </a:rPr>
              <a:t>Heyers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H. J. </a:t>
            </a:r>
            <a:r>
              <a:rPr lang="en-US" sz="1200" dirty="0" err="1">
                <a:latin typeface="Helvetica" panose="020B0604020202020204" pitchFamily="34" charset="0"/>
                <a:cs typeface="Helvetica" panose="020B0604020202020204" pitchFamily="34" charset="0"/>
              </a:rPr>
              <a:t>Brauer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and R. W. De </a:t>
            </a:r>
            <a:r>
              <a:rPr lang="en-US" sz="1200" dirty="0" err="1">
                <a:latin typeface="Helvetica" panose="020B0604020202020204" pitchFamily="34" charset="0"/>
                <a:cs typeface="Helvetica" panose="020B0604020202020204" pitchFamily="34" charset="0"/>
              </a:rPr>
              <a:t>Doncker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“Development and control of an integrated and distributed inverter for a fault tolerant five-phase switched reluctance traction drive,” </a:t>
            </a:r>
            <a:r>
              <a:rPr lang="en-US" sz="1200" i="1" dirty="0">
                <a:latin typeface="Helvetica" panose="020B0604020202020204" pitchFamily="34" charset="0"/>
                <a:cs typeface="Helvetica" panose="020B0604020202020204" pitchFamily="34" charset="0"/>
              </a:rPr>
              <a:t>IEEE Trans. Power Electron.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vol. 27, no. 2, pp. 547–554, 2012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tr-TR" sz="12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[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3]</a:t>
            </a:r>
            <a:r>
              <a:rPr lang="tr-TR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J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. Wang, Y. Li, and Y. Han, “Integrated Modular Motor Drive Design With GaN Power FETs,” </a:t>
            </a:r>
            <a:r>
              <a:rPr lang="en-US" sz="1200" i="1" dirty="0">
                <a:latin typeface="Helvetica" panose="020B0604020202020204" pitchFamily="34" charset="0"/>
                <a:cs typeface="Helvetica" panose="020B0604020202020204" pitchFamily="34" charset="0"/>
              </a:rPr>
              <a:t>IEEE Trans. Ind. Appl.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vol. 51, no. c, pp. 3198–3207, 2015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tr-TR" sz="12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[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4]</a:t>
            </a:r>
            <a:r>
              <a:rPr lang="tr-TR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. </a:t>
            </a:r>
            <a:r>
              <a:rPr lang="en-US" sz="1200" dirty="0" err="1">
                <a:latin typeface="Helvetica" panose="020B0604020202020204" pitchFamily="34" charset="0"/>
                <a:cs typeface="Helvetica" panose="020B0604020202020204" pitchFamily="34" charset="0"/>
              </a:rPr>
              <a:t>Ugur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 and O. Keysan, “DC link capacitor optimization for integrated modular motor drives,” </a:t>
            </a:r>
            <a:r>
              <a:rPr lang="en-US" sz="1200" i="1" dirty="0">
                <a:latin typeface="Helvetica" panose="020B0604020202020204" pitchFamily="34" charset="0"/>
                <a:cs typeface="Helvetica" panose="020B0604020202020204" pitchFamily="34" charset="0"/>
              </a:rPr>
              <a:t>2017 IEEE 26th Int. </a:t>
            </a:r>
            <a:r>
              <a:rPr lang="en-US" sz="120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Symp</a:t>
            </a:r>
            <a:r>
              <a:rPr lang="en-US" sz="1200" i="1" dirty="0">
                <a:latin typeface="Helvetica" panose="020B0604020202020204" pitchFamily="34" charset="0"/>
                <a:cs typeface="Helvetica" panose="020B0604020202020204" pitchFamily="34" charset="0"/>
              </a:rPr>
              <a:t>. Ind. Electron.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vol. </a:t>
            </a:r>
            <a:r>
              <a:rPr lang="en-US" sz="1200" dirty="0" err="1">
                <a:latin typeface="Helvetica" panose="020B0604020202020204" pitchFamily="34" charset="0"/>
                <a:cs typeface="Helvetica" panose="020B0604020202020204" pitchFamily="34" charset="0"/>
              </a:rPr>
              <a:t>i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pp. 263–270, 2017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tr-TR" sz="12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[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5]</a:t>
            </a:r>
            <a:r>
              <a:rPr lang="tr-TR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. </a:t>
            </a:r>
            <a:r>
              <a:rPr lang="en-US" sz="1200" dirty="0" err="1">
                <a:latin typeface="Helvetica" panose="020B0604020202020204" pitchFamily="34" charset="0"/>
                <a:cs typeface="Helvetica" panose="020B0604020202020204" pitchFamily="34" charset="0"/>
              </a:rPr>
              <a:t>Shea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 and T. M. </a:t>
            </a:r>
            <a:r>
              <a:rPr lang="en-US" sz="1200" dirty="0" err="1">
                <a:latin typeface="Helvetica" panose="020B0604020202020204" pitchFamily="34" charset="0"/>
                <a:cs typeface="Helvetica" panose="020B0604020202020204" pitchFamily="34" charset="0"/>
              </a:rPr>
              <a:t>Jahns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“Hardware integration for an integrated modular motor drive including distributed control,” in </a:t>
            </a:r>
            <a:r>
              <a:rPr lang="en-US" sz="1200" i="1" dirty="0">
                <a:latin typeface="Helvetica" panose="020B0604020202020204" pitchFamily="34" charset="0"/>
                <a:cs typeface="Helvetica" panose="020B0604020202020204" pitchFamily="34" charset="0"/>
              </a:rPr>
              <a:t>2014 IEEE Energy Conversion Congress and Exposition (ECCE)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2014, pp. 4881–4887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tr-TR" sz="12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[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6]</a:t>
            </a:r>
            <a:r>
              <a:rPr lang="tr-TR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N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. </a:t>
            </a:r>
            <a:r>
              <a:rPr lang="en-US" sz="1200" dirty="0" err="1">
                <a:latin typeface="Helvetica" panose="020B0604020202020204" pitchFamily="34" charset="0"/>
                <a:cs typeface="Helvetica" panose="020B0604020202020204" pitchFamily="34" charset="0"/>
              </a:rPr>
              <a:t>Bekka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M. E. H. </a:t>
            </a:r>
            <a:r>
              <a:rPr lang="en-US" sz="1200" dirty="0" err="1">
                <a:latin typeface="Helvetica" panose="020B0604020202020204" pitchFamily="34" charset="0"/>
                <a:cs typeface="Helvetica" panose="020B0604020202020204" pitchFamily="34" charset="0"/>
              </a:rPr>
              <a:t>Zaim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N. Bernard, and D. Trichet, “A Novel Methodology for Optimal Design of Fractional Slot with Concentrated Windings,” </a:t>
            </a:r>
            <a:r>
              <a:rPr lang="en-US" sz="1200" i="1" dirty="0">
                <a:latin typeface="Helvetica" panose="020B0604020202020204" pitchFamily="34" charset="0"/>
                <a:cs typeface="Helvetica" panose="020B0604020202020204" pitchFamily="34" charset="0"/>
              </a:rPr>
              <a:t>IEEE Trans. Energy Convers.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vol. 31, no. 3, pp. 1153–1160, 2016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tr-TR" sz="12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[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7]</a:t>
            </a:r>
            <a:r>
              <a:rPr lang="tr-TR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GaN 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Systems, “GaN Systems.” [Online]. Available: http://www.gansystems.com/. [Accessed: 15-Jan-2018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].</a:t>
            </a:r>
            <a:endParaRPr lang="tr-TR" sz="12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[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8]</a:t>
            </a:r>
            <a:r>
              <a:rPr lang="tr-TR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TDK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“Film Capacitors, Metallized Polypropylene Film Capacitors (MKP) - B32674...B32674 Datasheet,” no. May. 2015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tr-TR" sz="12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[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9]</a:t>
            </a:r>
            <a:r>
              <a:rPr lang="tr-TR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. E. Simons, “Estimating Parallel Plate-Fin Heat Sink Thermal Resistance.” [Online]. Available: https://www.electronics-cooling.com/2003/02/estimating-parallel-plate-fin-heat-sink-thermal-resistance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/.</a:t>
            </a:r>
            <a:endParaRPr lang="en-US"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6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t="1741" b="7727"/>
          <a:stretch/>
        </p:blipFill>
        <p:spPr>
          <a:xfrm rot="16200000">
            <a:off x="-315548" y="5538698"/>
            <a:ext cx="1643039" cy="101194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295400" y="1066800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!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082" y="1875072"/>
            <a:ext cx="2068954" cy="206895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01056" y="4282301"/>
            <a:ext cx="80967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Mesut Uğur</a:t>
            </a:r>
          </a:p>
          <a:p>
            <a:pPr algn="ctr"/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m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esut.ugur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@metu.edu.tr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Electrical and Electronics Engineering</a:t>
            </a: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Middle East Technical University</a:t>
            </a:r>
          </a:p>
        </p:txBody>
      </p:sp>
      <p:pic>
        <p:nvPicPr>
          <p:cNvPr id="20" name="Picture 19" descr="C:\Users\ugurm\Desktop\gitthub\IMMD\GRW2017\Metu5.png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2" t="39667" r="15041" b="41051"/>
          <a:stretch/>
        </p:blipFill>
        <p:spPr bwMode="auto">
          <a:xfrm>
            <a:off x="3348561" y="5778816"/>
            <a:ext cx="3427172" cy="76009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1061730" y="6430222"/>
            <a:ext cx="8096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power.eee.metu.edu.tr</a:t>
            </a:r>
            <a:endParaRPr lang="tr-TR" sz="2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02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7" y="573902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73427" y="9018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7" y="650102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73426" y="1219200"/>
            <a:ext cx="7282263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model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with design parameters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Optimum system design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t="1741" b="7727"/>
          <a:stretch/>
        </p:blipFill>
        <p:spPr>
          <a:xfrm rot="16200000">
            <a:off x="-315548" y="5538698"/>
            <a:ext cx="1643039" cy="101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39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7" y="573902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73427" y="9018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7" y="650102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t="1741" b="7727"/>
          <a:stretch/>
        </p:blipFill>
        <p:spPr>
          <a:xfrm rot="16200000">
            <a:off x="-315548" y="5538698"/>
            <a:ext cx="1643039" cy="1011942"/>
          </a:xfrm>
          <a:prstGeom prst="rect">
            <a:avLst/>
          </a:prstGeom>
        </p:spPr>
      </p:pic>
      <p:pic>
        <p:nvPicPr>
          <p:cNvPr id="16" name="Picture 1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685" y="1439170"/>
            <a:ext cx="5484681" cy="28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16"/>
          <p:cNvSpPr txBox="1"/>
          <p:nvPr/>
        </p:nvSpPr>
        <p:spPr>
          <a:xfrm>
            <a:off x="1389895" y="813804"/>
            <a:ext cx="7282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tr-T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ntegrated </a:t>
            </a:r>
            <a:r>
              <a:rPr lang="tr-T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odular </a:t>
            </a:r>
            <a:r>
              <a:rPr lang="tr-T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otor </a:t>
            </a:r>
            <a:r>
              <a:rPr lang="tr-T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rive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11942" y="6415410"/>
            <a:ext cx="81320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Shea, A., &amp; </a:t>
            </a:r>
            <a:r>
              <a:rPr lang="en-US" sz="1200" dirty="0" err="1"/>
              <a:t>Jahns</a:t>
            </a:r>
            <a:r>
              <a:rPr lang="en-US" sz="1200" dirty="0"/>
              <a:t>, T. M. (2014). Hardware integration for an integrated modular motor drive including distributed control. In </a:t>
            </a:r>
            <a:r>
              <a:rPr lang="en-US" sz="1200" i="1" dirty="0"/>
              <a:t>2014 IEEE Energy Conversion Congress and Exposition (ECCE)</a:t>
            </a:r>
            <a:r>
              <a:rPr lang="en-US" sz="1200" dirty="0"/>
              <a:t> (pp. 4881–4887). IEEE. </a:t>
            </a:r>
            <a:endParaRPr lang="tr-TR" sz="12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1189917" y="4623533"/>
            <a:ext cx="383928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tr-TR" dirty="0" smtClean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Increased power density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tr-TR" dirty="0" smtClean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Reduced cost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tr-TR" dirty="0" smtClean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Reduced EMI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29200" y="4623532"/>
            <a:ext cx="380999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tr-TR" dirty="0" smtClean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Fault tolerance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tr-TR" dirty="0" smtClean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Redundancy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tr-TR" dirty="0" smtClean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Reduced stress</a:t>
            </a:r>
            <a:endParaRPr lang="en-US" dirty="0" smtClean="0">
              <a:solidFill>
                <a:srgbClr val="C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46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t="1741" b="7727"/>
          <a:stretch/>
        </p:blipFill>
        <p:spPr>
          <a:xfrm rot="16200000">
            <a:off x="-315548" y="5538698"/>
            <a:ext cx="1643039" cy="101194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373425" y="1145841"/>
            <a:ext cx="7282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Challenges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9918" y="1913891"/>
            <a:ext cx="7115883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tr-T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Limited space available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tr-T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Inter-dependencies between parts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tr-T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Thermal management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tr-TR" dirty="0" smtClean="0">
              <a:solidFill>
                <a:schemeClr val="tx1">
                  <a:lumMod val="95000"/>
                  <a:lumOff val="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tr-T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Design optimization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tr-T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Careful layut design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tr-T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Detailed modeling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7175" y="1895118"/>
            <a:ext cx="1734316" cy="15151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6108" y="3605506"/>
            <a:ext cx="4726713" cy="325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03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Model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/>
          <a:srcRect t="1741" b="7727"/>
          <a:stretch/>
        </p:blipFill>
        <p:spPr>
          <a:xfrm rot="16200000">
            <a:off x="-315548" y="5538698"/>
            <a:ext cx="1643039" cy="1011942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1303443"/>
              </p:ext>
            </p:extLst>
          </p:nvPr>
        </p:nvGraphicFramePr>
        <p:xfrm>
          <a:off x="4724401" y="1099844"/>
          <a:ext cx="4419600" cy="5766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Visio" r:id="rId6" imgW="3457411" imgH="4505258" progId="Visio.Drawing.15">
                  <p:embed/>
                </p:oleObj>
              </mc:Choice>
              <mc:Fallback>
                <p:oleObj name="Visio" r:id="rId6" imgW="3457411" imgH="4505258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1" y="1099844"/>
                        <a:ext cx="4419600" cy="57663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86291" y="1715480"/>
            <a:ext cx="3149174" cy="210055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28850" y="3914204"/>
            <a:ext cx="2638350" cy="239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521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Model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/>
          <a:srcRect t="1741" b="7727"/>
          <a:stretch/>
        </p:blipFill>
        <p:spPr>
          <a:xfrm rot="16200000">
            <a:off x="-315548" y="5538698"/>
            <a:ext cx="1643039" cy="1011942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4259593"/>
              </p:ext>
            </p:extLst>
          </p:nvPr>
        </p:nvGraphicFramePr>
        <p:xfrm>
          <a:off x="1189919" y="1147550"/>
          <a:ext cx="3623246" cy="2720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Visio" r:id="rId6" imgW="2486025" imgH="1866900" progId="Visio.Drawing.15">
                  <p:embed/>
                </p:oleObj>
              </mc:Choice>
              <mc:Fallback>
                <p:oleObj name="Visio" r:id="rId6" imgW="2486025" imgH="1866900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9919" y="1147550"/>
                        <a:ext cx="3623246" cy="27209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Picture 16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165" y="1348109"/>
            <a:ext cx="4292735" cy="221106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/>
          <p:cNvSpPr txBox="1"/>
          <p:nvPr/>
        </p:nvSpPr>
        <p:spPr>
          <a:xfrm>
            <a:off x="4813165" y="977663"/>
            <a:ext cx="4330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tr-TR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</a:t>
            </a:r>
            <a:r>
              <a:rPr lang="tr-TR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tr-TR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interleaving</a:t>
            </a:r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139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Model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t="1741" b="7727"/>
          <a:stretch/>
        </p:blipFill>
        <p:spPr>
          <a:xfrm rot="16200000">
            <a:off x="-315548" y="5538698"/>
            <a:ext cx="1643039" cy="1011942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6291" y="1138207"/>
            <a:ext cx="2919201" cy="1779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0223" y="975784"/>
            <a:ext cx="2159777" cy="2055030"/>
          </a:xfrm>
          <a:prstGeom prst="rect">
            <a:avLst/>
          </a:prstGeom>
        </p:spPr>
      </p:pic>
      <p:pic>
        <p:nvPicPr>
          <p:cNvPr id="19" name="Picture 2" descr="thermal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025" y="2876857"/>
            <a:ext cx="3812838" cy="1956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92790" y="3198921"/>
            <a:ext cx="3458282" cy="1513188"/>
          </a:xfrm>
          <a:prstGeom prst="rect">
            <a:avLst/>
          </a:prstGeom>
        </p:spPr>
      </p:pic>
      <p:pic>
        <p:nvPicPr>
          <p:cNvPr id="22" name="Picture 21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993270"/>
            <a:ext cx="2682955" cy="16528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479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Evaluation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t="1741" b="7727"/>
          <a:stretch/>
        </p:blipFill>
        <p:spPr>
          <a:xfrm rot="16200000">
            <a:off x="-315548" y="5538698"/>
            <a:ext cx="1643039" cy="1011942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" name="Picture 16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" r="8789"/>
          <a:stretch/>
        </p:blipFill>
        <p:spPr bwMode="auto">
          <a:xfrm>
            <a:off x="1170215" y="1087575"/>
            <a:ext cx="3610682" cy="3048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9" name="Picture 18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" r="6251"/>
          <a:stretch/>
        </p:blipFill>
        <p:spPr bwMode="auto">
          <a:xfrm>
            <a:off x="4901070" y="1341575"/>
            <a:ext cx="3886200" cy="2540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" name="Picture 19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" r="8564"/>
          <a:stretch/>
        </p:blipFill>
        <p:spPr bwMode="auto">
          <a:xfrm>
            <a:off x="1157038" y="4308749"/>
            <a:ext cx="3642909" cy="254925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Picture 20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6" r="7219"/>
          <a:stretch/>
        </p:blipFill>
        <p:spPr bwMode="auto">
          <a:xfrm>
            <a:off x="4945042" y="4308749"/>
            <a:ext cx="3756449" cy="246563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00974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Evaluation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t="1741" b="7727"/>
          <a:stretch/>
        </p:blipFill>
        <p:spPr>
          <a:xfrm rot="16200000">
            <a:off x="-315548" y="5538698"/>
            <a:ext cx="1643039" cy="1011942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6" name="Picture 15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33"/>
          <a:stretch/>
        </p:blipFill>
        <p:spPr bwMode="auto">
          <a:xfrm>
            <a:off x="1189918" y="1046162"/>
            <a:ext cx="3839282" cy="30130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Picture 17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14"/>
          <a:stretch/>
        </p:blipFill>
        <p:spPr bwMode="auto">
          <a:xfrm>
            <a:off x="5139424" y="1046163"/>
            <a:ext cx="3936824" cy="282439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2" name="Picture 21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3" r="8949"/>
          <a:stretch/>
        </p:blipFill>
        <p:spPr bwMode="auto">
          <a:xfrm>
            <a:off x="1189918" y="4090987"/>
            <a:ext cx="3839282" cy="263048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3" name="Picture 22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89"/>
          <a:stretch/>
        </p:blipFill>
        <p:spPr bwMode="auto">
          <a:xfrm>
            <a:off x="5207175" y="4090987"/>
            <a:ext cx="3758849" cy="266700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67276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18763</TotalTime>
  <Words>688</Words>
  <Application>Microsoft Office PowerPoint</Application>
  <PresentationFormat>On-screen Show (4:3)</PresentationFormat>
  <Paragraphs>120</Paragraphs>
  <Slides>15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Courier New</vt:lpstr>
      <vt:lpstr>Helvetica</vt:lpstr>
      <vt:lpstr>Hevletica</vt:lpstr>
      <vt:lpstr>Times New Roman</vt:lpstr>
      <vt:lpstr>Wingdings</vt:lpstr>
      <vt:lpstr>Office Theme</vt:lpstr>
      <vt:lpstr>Visio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</dc:title>
  <dc:creator>Mesut</dc:creator>
  <cp:lastModifiedBy>mesutto</cp:lastModifiedBy>
  <cp:revision>400</cp:revision>
  <dcterms:created xsi:type="dcterms:W3CDTF">2006-08-16T00:00:00Z</dcterms:created>
  <dcterms:modified xsi:type="dcterms:W3CDTF">2018-03-19T12:35:32Z</dcterms:modified>
</cp:coreProperties>
</file>