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56" r:id="rId2"/>
    <p:sldId id="257" r:id="rId3"/>
    <p:sldId id="258" r:id="rId4"/>
    <p:sldId id="276" r:id="rId5"/>
    <p:sldId id="274" r:id="rId6"/>
    <p:sldId id="277" r:id="rId7"/>
    <p:sldId id="278" r:id="rId8"/>
    <p:sldId id="279" r:id="rId9"/>
    <p:sldId id="280" r:id="rId10"/>
    <p:sldId id="281" r:id="rId11"/>
    <p:sldId id="270" r:id="rId12"/>
    <p:sldId id="282" r:id="rId13"/>
    <p:sldId id="269" r:id="rId14"/>
    <p:sldId id="283"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E6F7"/>
    <a:srgbClr val="C6DF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686" autoAdjust="0"/>
    <p:restoredTop sz="94660"/>
  </p:normalViewPr>
  <p:slideViewPr>
    <p:cSldViewPr snapToGrid="0">
      <p:cViewPr varScale="1">
        <p:scale>
          <a:sx n="103" d="100"/>
          <a:sy n="103" d="100"/>
        </p:scale>
        <p:origin x="18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42D6CFC-D4FE-4EF0-BBE6-343C8D37EF2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4C1E37-38C8-4C04-B883-7FCFCD68356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9D78FAA-AF54-4929-93F1-1A1DC0537ED4}" type="datetimeFigureOut">
              <a:rPr lang="en-US" smtClean="0"/>
              <a:t>8/23/2018</a:t>
            </a:fld>
            <a:endParaRPr lang="en-US"/>
          </a:p>
        </p:txBody>
      </p:sp>
      <p:sp>
        <p:nvSpPr>
          <p:cNvPr id="4" name="Footer Placeholder 3">
            <a:extLst>
              <a:ext uri="{FF2B5EF4-FFF2-40B4-BE49-F238E27FC236}">
                <a16:creationId xmlns:a16="http://schemas.microsoft.com/office/drawing/2014/main" id="{9C4C4F30-463D-4FDA-A5A1-5996E19BE2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73B8816-CD4E-4D44-B5EC-97F47D7F306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90024D6-D8DB-403D-B5FE-3B76A0CAB399}" type="slidenum">
              <a:rPr lang="en-US" smtClean="0"/>
              <a:t>‹#›</a:t>
            </a:fld>
            <a:endParaRPr lang="en-US"/>
          </a:p>
        </p:txBody>
      </p:sp>
    </p:spTree>
    <p:extLst>
      <p:ext uri="{BB962C8B-B14F-4D97-AF65-F5344CB8AC3E}">
        <p14:creationId xmlns:p14="http://schemas.microsoft.com/office/powerpoint/2010/main" val="10516846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E57ED1-54AA-49E9-B72B-7BBDB409E01D}" type="datetimeFigureOut">
              <a:rPr lang="en-US" smtClean="0"/>
              <a:t>8/23/2018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7260CE-44B3-4E71-A71B-E0F845278927}" type="slidenum">
              <a:rPr lang="en-US" smtClean="0"/>
              <a:t>‹#›</a:t>
            </a:fld>
            <a:endParaRPr lang="en-US"/>
          </a:p>
        </p:txBody>
      </p:sp>
    </p:spTree>
    <p:extLst>
      <p:ext uri="{BB962C8B-B14F-4D97-AF65-F5344CB8AC3E}">
        <p14:creationId xmlns:p14="http://schemas.microsoft.com/office/powerpoint/2010/main" val="2017180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How to </a:t>
            </a:r>
            <a:r>
              <a:rPr lang="tr-TR" dirty="0" err="1"/>
              <a:t>achieve</a:t>
            </a:r>
            <a:r>
              <a:rPr lang="tr-TR" dirty="0"/>
              <a:t> </a:t>
            </a:r>
            <a:r>
              <a:rPr lang="tr-TR" dirty="0" err="1"/>
              <a:t>compact</a:t>
            </a:r>
            <a:r>
              <a:rPr lang="tr-TR" dirty="0"/>
              <a:t> </a:t>
            </a:r>
            <a:r>
              <a:rPr lang="tr-TR" dirty="0" err="1"/>
              <a:t>drive</a:t>
            </a:r>
            <a:r>
              <a:rPr lang="tr-TR" dirty="0"/>
              <a:t> </a:t>
            </a:r>
            <a:r>
              <a:rPr lang="tr-TR" dirty="0" err="1"/>
              <a:t>and</a:t>
            </a:r>
            <a:r>
              <a:rPr lang="tr-TR" dirty="0"/>
              <a:t> </a:t>
            </a:r>
            <a:r>
              <a:rPr lang="tr-TR" dirty="0" err="1"/>
              <a:t>cooling</a:t>
            </a:r>
            <a:r>
              <a:rPr lang="tr-TR" dirty="0"/>
              <a:t>?</a:t>
            </a:r>
            <a:endParaRPr lang="en-US" dirty="0"/>
          </a:p>
        </p:txBody>
      </p:sp>
      <p:sp>
        <p:nvSpPr>
          <p:cNvPr id="4" name="Slide Number Placeholder 3"/>
          <p:cNvSpPr>
            <a:spLocks noGrp="1"/>
          </p:cNvSpPr>
          <p:nvPr>
            <p:ph type="sldNum" sz="quarter" idx="10"/>
          </p:nvPr>
        </p:nvSpPr>
        <p:spPr/>
        <p:txBody>
          <a:bodyPr/>
          <a:lstStyle/>
          <a:p>
            <a:fld id="{677260CE-44B3-4E71-A71B-E0F845278927}" type="slidenum">
              <a:rPr lang="en-US" smtClean="0"/>
              <a:t>4</a:t>
            </a:fld>
            <a:endParaRPr lang="en-US"/>
          </a:p>
        </p:txBody>
      </p:sp>
    </p:spTree>
    <p:extLst>
      <p:ext uri="{BB962C8B-B14F-4D97-AF65-F5344CB8AC3E}">
        <p14:creationId xmlns:p14="http://schemas.microsoft.com/office/powerpoint/2010/main" val="236720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err="1"/>
              <a:t>Interleaving</a:t>
            </a:r>
            <a:r>
              <a:rPr lang="tr-TR" dirty="0"/>
              <a:t> in </a:t>
            </a:r>
            <a:r>
              <a:rPr lang="tr-TR" dirty="0" err="1"/>
              <a:t>series</a:t>
            </a:r>
            <a:endParaRPr lang="tr-TR" dirty="0"/>
          </a:p>
          <a:p>
            <a:r>
              <a:rPr lang="tr-TR" dirty="0"/>
              <a:t>150 </a:t>
            </a:r>
            <a:r>
              <a:rPr lang="tr-TR" dirty="0" err="1"/>
              <a:t>microjoule</a:t>
            </a:r>
            <a:r>
              <a:rPr lang="tr-TR" dirty="0"/>
              <a:t> for 60A</a:t>
            </a:r>
          </a:p>
          <a:p>
            <a:r>
              <a:rPr lang="tr-TR" dirty="0"/>
              <a:t>55 </a:t>
            </a:r>
            <a:r>
              <a:rPr lang="tr-TR" dirty="0" err="1"/>
              <a:t>microjoule</a:t>
            </a:r>
            <a:r>
              <a:rPr lang="tr-TR" dirty="0"/>
              <a:t> for 30A</a:t>
            </a:r>
          </a:p>
          <a:p>
            <a:endParaRPr lang="en-US" dirty="0"/>
          </a:p>
        </p:txBody>
      </p:sp>
      <p:sp>
        <p:nvSpPr>
          <p:cNvPr id="4" name="Slide Number Placeholder 3"/>
          <p:cNvSpPr>
            <a:spLocks noGrp="1"/>
          </p:cNvSpPr>
          <p:nvPr>
            <p:ph type="sldNum" sz="quarter" idx="10"/>
          </p:nvPr>
        </p:nvSpPr>
        <p:spPr/>
        <p:txBody>
          <a:bodyPr/>
          <a:lstStyle/>
          <a:p>
            <a:fld id="{677260CE-44B3-4E71-A71B-E0F845278927}" type="slidenum">
              <a:rPr lang="en-US" smtClean="0"/>
              <a:t>6</a:t>
            </a:fld>
            <a:endParaRPr lang="en-US"/>
          </a:p>
        </p:txBody>
      </p:sp>
    </p:spTree>
    <p:extLst>
      <p:ext uri="{BB962C8B-B14F-4D97-AF65-F5344CB8AC3E}">
        <p14:creationId xmlns:p14="http://schemas.microsoft.com/office/powerpoint/2010/main" val="3071117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7260CE-44B3-4E71-A71B-E0F845278927}" type="slidenum">
              <a:rPr lang="en-US" smtClean="0"/>
              <a:t>7</a:t>
            </a:fld>
            <a:endParaRPr lang="en-US"/>
          </a:p>
        </p:txBody>
      </p:sp>
    </p:spTree>
    <p:extLst>
      <p:ext uri="{BB962C8B-B14F-4D97-AF65-F5344CB8AC3E}">
        <p14:creationId xmlns:p14="http://schemas.microsoft.com/office/powerpoint/2010/main" val="3405072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7260CE-44B3-4E71-A71B-E0F845278927}" type="slidenum">
              <a:rPr lang="en-US" smtClean="0"/>
              <a:t>10</a:t>
            </a:fld>
            <a:endParaRPr lang="en-US"/>
          </a:p>
        </p:txBody>
      </p:sp>
    </p:spTree>
    <p:extLst>
      <p:ext uri="{BB962C8B-B14F-4D97-AF65-F5344CB8AC3E}">
        <p14:creationId xmlns:p14="http://schemas.microsoft.com/office/powerpoint/2010/main" val="4278452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7260CE-44B3-4E71-A71B-E0F845278927}" type="slidenum">
              <a:rPr lang="en-US" smtClean="0"/>
              <a:t>11</a:t>
            </a:fld>
            <a:endParaRPr lang="en-US"/>
          </a:p>
        </p:txBody>
      </p:sp>
    </p:spTree>
    <p:extLst>
      <p:ext uri="{BB962C8B-B14F-4D97-AF65-F5344CB8AC3E}">
        <p14:creationId xmlns:p14="http://schemas.microsoft.com/office/powerpoint/2010/main" val="4268545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7260CE-44B3-4E71-A71B-E0F845278927}" type="slidenum">
              <a:rPr lang="en-US" smtClean="0"/>
              <a:t>12</a:t>
            </a:fld>
            <a:endParaRPr lang="en-US"/>
          </a:p>
        </p:txBody>
      </p:sp>
    </p:spTree>
    <p:extLst>
      <p:ext uri="{BB962C8B-B14F-4D97-AF65-F5344CB8AC3E}">
        <p14:creationId xmlns:p14="http://schemas.microsoft.com/office/powerpoint/2010/main" val="1010971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7260CE-44B3-4E71-A71B-E0F845278927}" type="slidenum">
              <a:rPr lang="en-US" smtClean="0"/>
              <a:t>13</a:t>
            </a:fld>
            <a:endParaRPr lang="en-US"/>
          </a:p>
        </p:txBody>
      </p:sp>
    </p:spTree>
    <p:extLst>
      <p:ext uri="{BB962C8B-B14F-4D97-AF65-F5344CB8AC3E}">
        <p14:creationId xmlns:p14="http://schemas.microsoft.com/office/powerpoint/2010/main" val="1989081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95B3D-F195-4F1F-AC79-02B570877A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5BD167-5FDD-4EB8-9E77-09F353EC46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7FDD71-30B1-46B5-8F0D-D48AB6BC5AAF}"/>
              </a:ext>
            </a:extLst>
          </p:cNvPr>
          <p:cNvSpPr>
            <a:spLocks noGrp="1"/>
          </p:cNvSpPr>
          <p:nvPr>
            <p:ph type="dt" sz="half" idx="10"/>
          </p:nvPr>
        </p:nvSpPr>
        <p:spPr/>
        <p:txBody>
          <a:bodyPr/>
          <a:lstStyle/>
          <a:p>
            <a:fld id="{59F75422-24E1-48ED-8BA9-C4FD9C6AF1C9}" type="datetimeFigureOut">
              <a:rPr lang="en-US" smtClean="0"/>
              <a:t>8/23/2018</a:t>
            </a:fld>
            <a:endParaRPr lang="en-US"/>
          </a:p>
        </p:txBody>
      </p:sp>
      <p:sp>
        <p:nvSpPr>
          <p:cNvPr id="5" name="Footer Placeholder 4">
            <a:extLst>
              <a:ext uri="{FF2B5EF4-FFF2-40B4-BE49-F238E27FC236}">
                <a16:creationId xmlns:a16="http://schemas.microsoft.com/office/drawing/2014/main" id="{C9D821D9-0E77-41AE-B301-AE8D08B8D5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D09349-9A99-46A0-A9A2-58128097DD63}"/>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4145720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02A04-30D0-469E-A706-B4E6CABCB7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536081-EDCB-4A76-A20A-91F8268662D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35C802-55FA-48AD-B169-8FFCA8A9A8D1}"/>
              </a:ext>
            </a:extLst>
          </p:cNvPr>
          <p:cNvSpPr>
            <a:spLocks noGrp="1"/>
          </p:cNvSpPr>
          <p:nvPr>
            <p:ph type="dt" sz="half" idx="10"/>
          </p:nvPr>
        </p:nvSpPr>
        <p:spPr/>
        <p:txBody>
          <a:bodyPr/>
          <a:lstStyle/>
          <a:p>
            <a:fld id="{59F75422-24E1-48ED-8BA9-C4FD9C6AF1C9}" type="datetimeFigureOut">
              <a:rPr lang="en-US" smtClean="0"/>
              <a:t>8/23/2018</a:t>
            </a:fld>
            <a:endParaRPr lang="en-US"/>
          </a:p>
        </p:txBody>
      </p:sp>
      <p:sp>
        <p:nvSpPr>
          <p:cNvPr id="5" name="Footer Placeholder 4">
            <a:extLst>
              <a:ext uri="{FF2B5EF4-FFF2-40B4-BE49-F238E27FC236}">
                <a16:creationId xmlns:a16="http://schemas.microsoft.com/office/drawing/2014/main" id="{FC3718CE-B64C-4F7D-8C68-0D272B6153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BDD4D9-51D3-4EB1-B117-BDE3C37F320C}"/>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2006286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04DB14-DE62-496C-94E4-7719C49D9B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9997A7-0F1B-4227-A53A-DEF19F221DC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D629F2-03BB-4342-8B2A-0C1545FCDDA4}"/>
              </a:ext>
            </a:extLst>
          </p:cNvPr>
          <p:cNvSpPr>
            <a:spLocks noGrp="1"/>
          </p:cNvSpPr>
          <p:nvPr>
            <p:ph type="dt" sz="half" idx="10"/>
          </p:nvPr>
        </p:nvSpPr>
        <p:spPr/>
        <p:txBody>
          <a:bodyPr/>
          <a:lstStyle/>
          <a:p>
            <a:fld id="{59F75422-24E1-48ED-8BA9-C4FD9C6AF1C9}" type="datetimeFigureOut">
              <a:rPr lang="en-US" smtClean="0"/>
              <a:t>8/23/2018</a:t>
            </a:fld>
            <a:endParaRPr lang="en-US"/>
          </a:p>
        </p:txBody>
      </p:sp>
      <p:sp>
        <p:nvSpPr>
          <p:cNvPr id="5" name="Footer Placeholder 4">
            <a:extLst>
              <a:ext uri="{FF2B5EF4-FFF2-40B4-BE49-F238E27FC236}">
                <a16:creationId xmlns:a16="http://schemas.microsoft.com/office/drawing/2014/main" id="{A4C9C69D-8095-4415-801B-F155BCFBFF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17F9DF-E28C-4258-B7D2-687712116302}"/>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3998730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07253-9B19-4EE6-8770-4CFE8FFBCE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642147-66DF-4AD0-88F4-D5A40F20384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30BB38-A982-495A-96D0-E8FA54569BAE}"/>
              </a:ext>
            </a:extLst>
          </p:cNvPr>
          <p:cNvSpPr>
            <a:spLocks noGrp="1"/>
          </p:cNvSpPr>
          <p:nvPr>
            <p:ph type="dt" sz="half" idx="10"/>
          </p:nvPr>
        </p:nvSpPr>
        <p:spPr/>
        <p:txBody>
          <a:bodyPr/>
          <a:lstStyle/>
          <a:p>
            <a:fld id="{59F75422-24E1-48ED-8BA9-C4FD9C6AF1C9}" type="datetimeFigureOut">
              <a:rPr lang="en-US" smtClean="0"/>
              <a:t>8/23/2018</a:t>
            </a:fld>
            <a:endParaRPr lang="en-US"/>
          </a:p>
        </p:txBody>
      </p:sp>
      <p:sp>
        <p:nvSpPr>
          <p:cNvPr id="5" name="Footer Placeholder 4">
            <a:extLst>
              <a:ext uri="{FF2B5EF4-FFF2-40B4-BE49-F238E27FC236}">
                <a16:creationId xmlns:a16="http://schemas.microsoft.com/office/drawing/2014/main" id="{FE00260E-8AC1-48C4-A2D1-4E85C83B03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9094FF-A2A5-47FF-8984-B72925F03613}"/>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11089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169E4-41DE-42E4-A07C-CCE56ED1A9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C324E4-D806-481A-9777-98FA24E671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FD216A9-F81D-41F8-B910-4A27986C4D4C}"/>
              </a:ext>
            </a:extLst>
          </p:cNvPr>
          <p:cNvSpPr>
            <a:spLocks noGrp="1"/>
          </p:cNvSpPr>
          <p:nvPr>
            <p:ph type="dt" sz="half" idx="10"/>
          </p:nvPr>
        </p:nvSpPr>
        <p:spPr/>
        <p:txBody>
          <a:bodyPr/>
          <a:lstStyle/>
          <a:p>
            <a:fld id="{59F75422-24E1-48ED-8BA9-C4FD9C6AF1C9}" type="datetimeFigureOut">
              <a:rPr lang="en-US" smtClean="0"/>
              <a:t>8/23/2018</a:t>
            </a:fld>
            <a:endParaRPr lang="en-US"/>
          </a:p>
        </p:txBody>
      </p:sp>
      <p:sp>
        <p:nvSpPr>
          <p:cNvPr id="5" name="Footer Placeholder 4">
            <a:extLst>
              <a:ext uri="{FF2B5EF4-FFF2-40B4-BE49-F238E27FC236}">
                <a16:creationId xmlns:a16="http://schemas.microsoft.com/office/drawing/2014/main" id="{8D187F94-B00C-427B-886F-6FA2BF7B9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02236D-902A-4DB6-8C2C-8EE9F3B7A840}"/>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2783433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D7332-7EB0-4D91-BDC3-292BDC0831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DF3340-1B56-4933-8866-33253E7FCFB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AC6854-0AC8-42B4-93F8-1FDD812D982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E2BC2E-ED71-4638-883C-D95EB2E79262}"/>
              </a:ext>
            </a:extLst>
          </p:cNvPr>
          <p:cNvSpPr>
            <a:spLocks noGrp="1"/>
          </p:cNvSpPr>
          <p:nvPr>
            <p:ph type="dt" sz="half" idx="10"/>
          </p:nvPr>
        </p:nvSpPr>
        <p:spPr/>
        <p:txBody>
          <a:bodyPr/>
          <a:lstStyle/>
          <a:p>
            <a:fld id="{59F75422-24E1-48ED-8BA9-C4FD9C6AF1C9}" type="datetimeFigureOut">
              <a:rPr lang="en-US" smtClean="0"/>
              <a:t>8/23/2018</a:t>
            </a:fld>
            <a:endParaRPr lang="en-US"/>
          </a:p>
        </p:txBody>
      </p:sp>
      <p:sp>
        <p:nvSpPr>
          <p:cNvPr id="6" name="Footer Placeholder 5">
            <a:extLst>
              <a:ext uri="{FF2B5EF4-FFF2-40B4-BE49-F238E27FC236}">
                <a16:creationId xmlns:a16="http://schemas.microsoft.com/office/drawing/2014/main" id="{FAE90789-6DC2-4954-AB1D-EBDCCEFE65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61CD7D-F3C2-45FC-A3B4-6D15E85C3A93}"/>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1561785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90FF-8BF1-48EB-918E-37BDE47067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36DEA0-2C50-42EB-95DE-474BA28030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1547A43-8686-4525-A3D1-6787D4C0DE8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D8EDB4C-DB31-4BF5-9E7B-9524EFF22E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9D5E58C-5FA4-4AB4-8FEF-1A8964E2EF0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2A8320-99F2-42FE-8A0C-98EA0BD11027}"/>
              </a:ext>
            </a:extLst>
          </p:cNvPr>
          <p:cNvSpPr>
            <a:spLocks noGrp="1"/>
          </p:cNvSpPr>
          <p:nvPr>
            <p:ph type="dt" sz="half" idx="10"/>
          </p:nvPr>
        </p:nvSpPr>
        <p:spPr/>
        <p:txBody>
          <a:bodyPr/>
          <a:lstStyle/>
          <a:p>
            <a:fld id="{59F75422-24E1-48ED-8BA9-C4FD9C6AF1C9}" type="datetimeFigureOut">
              <a:rPr lang="en-US" smtClean="0"/>
              <a:t>8/23/2018</a:t>
            </a:fld>
            <a:endParaRPr lang="en-US"/>
          </a:p>
        </p:txBody>
      </p:sp>
      <p:sp>
        <p:nvSpPr>
          <p:cNvPr id="8" name="Footer Placeholder 7">
            <a:extLst>
              <a:ext uri="{FF2B5EF4-FFF2-40B4-BE49-F238E27FC236}">
                <a16:creationId xmlns:a16="http://schemas.microsoft.com/office/drawing/2014/main" id="{BEE7EF6A-2131-4FA1-B458-DF418BCEE7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06D710-96FB-4F02-A511-6732E92FCB7F}"/>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3425957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2EA60-7BF6-4E3F-B9BD-B6B79855DF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5AB032-5411-48E0-9A05-38D7B13F3C3E}"/>
              </a:ext>
            </a:extLst>
          </p:cNvPr>
          <p:cNvSpPr>
            <a:spLocks noGrp="1"/>
          </p:cNvSpPr>
          <p:nvPr>
            <p:ph type="dt" sz="half" idx="10"/>
          </p:nvPr>
        </p:nvSpPr>
        <p:spPr/>
        <p:txBody>
          <a:bodyPr/>
          <a:lstStyle/>
          <a:p>
            <a:fld id="{59F75422-24E1-48ED-8BA9-C4FD9C6AF1C9}" type="datetimeFigureOut">
              <a:rPr lang="en-US" smtClean="0"/>
              <a:t>8/23/2018</a:t>
            </a:fld>
            <a:endParaRPr lang="en-US"/>
          </a:p>
        </p:txBody>
      </p:sp>
      <p:sp>
        <p:nvSpPr>
          <p:cNvPr id="4" name="Footer Placeholder 3">
            <a:extLst>
              <a:ext uri="{FF2B5EF4-FFF2-40B4-BE49-F238E27FC236}">
                <a16:creationId xmlns:a16="http://schemas.microsoft.com/office/drawing/2014/main" id="{E4464B5F-4F52-414B-9AD5-3B2C03E811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5E9FA9-DCEA-4A4A-8164-F2B3378D9119}"/>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1324064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6DE01B-97C7-4CB6-856A-46812B5D92FE}"/>
              </a:ext>
            </a:extLst>
          </p:cNvPr>
          <p:cNvSpPr>
            <a:spLocks noGrp="1"/>
          </p:cNvSpPr>
          <p:nvPr>
            <p:ph type="dt" sz="half" idx="10"/>
          </p:nvPr>
        </p:nvSpPr>
        <p:spPr/>
        <p:txBody>
          <a:bodyPr/>
          <a:lstStyle/>
          <a:p>
            <a:fld id="{59F75422-24E1-48ED-8BA9-C4FD9C6AF1C9}" type="datetimeFigureOut">
              <a:rPr lang="en-US" smtClean="0"/>
              <a:t>8/23/2018</a:t>
            </a:fld>
            <a:endParaRPr lang="en-US"/>
          </a:p>
        </p:txBody>
      </p:sp>
      <p:sp>
        <p:nvSpPr>
          <p:cNvPr id="3" name="Footer Placeholder 2">
            <a:extLst>
              <a:ext uri="{FF2B5EF4-FFF2-40B4-BE49-F238E27FC236}">
                <a16:creationId xmlns:a16="http://schemas.microsoft.com/office/drawing/2014/main" id="{1BEC2A0B-C0D1-439D-82F3-D1413396EC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31CE37-BB24-4BF8-BEAB-04F03D3B839A}"/>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3356211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B8A4D-7B1F-4E78-8E9F-8DC963EBAD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52AE2B-89DC-41C7-99F5-CC6F21BB83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BF9EAF-45A7-4E83-94C9-2EFE60D174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9BE937A-9382-4062-A420-F1F3ED12C95D}"/>
              </a:ext>
            </a:extLst>
          </p:cNvPr>
          <p:cNvSpPr>
            <a:spLocks noGrp="1"/>
          </p:cNvSpPr>
          <p:nvPr>
            <p:ph type="dt" sz="half" idx="10"/>
          </p:nvPr>
        </p:nvSpPr>
        <p:spPr/>
        <p:txBody>
          <a:bodyPr/>
          <a:lstStyle/>
          <a:p>
            <a:fld id="{59F75422-24E1-48ED-8BA9-C4FD9C6AF1C9}" type="datetimeFigureOut">
              <a:rPr lang="en-US" smtClean="0"/>
              <a:t>8/23/2018</a:t>
            </a:fld>
            <a:endParaRPr lang="en-US"/>
          </a:p>
        </p:txBody>
      </p:sp>
      <p:sp>
        <p:nvSpPr>
          <p:cNvPr id="6" name="Footer Placeholder 5">
            <a:extLst>
              <a:ext uri="{FF2B5EF4-FFF2-40B4-BE49-F238E27FC236}">
                <a16:creationId xmlns:a16="http://schemas.microsoft.com/office/drawing/2014/main" id="{F71A476C-C661-42E7-B1A9-608638738F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3C5B98-9FDC-42F3-9ECD-CC9A05072AB1}"/>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3204400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09B4B-C66C-42A8-8036-1AF6EC01B4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357367-43C5-4576-83AE-92DFD5AC6D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C4ABC0-3660-4DA0-B95D-66C45A9729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223880-7424-4C92-A2C6-241A2CA2C116}"/>
              </a:ext>
            </a:extLst>
          </p:cNvPr>
          <p:cNvSpPr>
            <a:spLocks noGrp="1"/>
          </p:cNvSpPr>
          <p:nvPr>
            <p:ph type="dt" sz="half" idx="10"/>
          </p:nvPr>
        </p:nvSpPr>
        <p:spPr/>
        <p:txBody>
          <a:bodyPr/>
          <a:lstStyle/>
          <a:p>
            <a:fld id="{59F75422-24E1-48ED-8BA9-C4FD9C6AF1C9}" type="datetimeFigureOut">
              <a:rPr lang="en-US" smtClean="0"/>
              <a:t>8/23/2018</a:t>
            </a:fld>
            <a:endParaRPr lang="en-US"/>
          </a:p>
        </p:txBody>
      </p:sp>
      <p:sp>
        <p:nvSpPr>
          <p:cNvPr id="6" name="Footer Placeholder 5">
            <a:extLst>
              <a:ext uri="{FF2B5EF4-FFF2-40B4-BE49-F238E27FC236}">
                <a16:creationId xmlns:a16="http://schemas.microsoft.com/office/drawing/2014/main" id="{C44E6737-7B8A-48DE-84BD-985518B3ED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758700-561D-47B8-A722-B28BFBA6E1C2}"/>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2420918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F936B0-E724-48C7-9AE7-642FF351C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CB0D4B-4D90-4435-B6D4-C4E72CEDB4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431454-CFDF-413A-8158-278EC6C5A1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F75422-24E1-48ED-8BA9-C4FD9C6AF1C9}" type="datetimeFigureOut">
              <a:rPr lang="en-US" smtClean="0"/>
              <a:t>8/23/2018</a:t>
            </a:fld>
            <a:endParaRPr lang="en-US"/>
          </a:p>
        </p:txBody>
      </p:sp>
      <p:sp>
        <p:nvSpPr>
          <p:cNvPr id="5" name="Footer Placeholder 4">
            <a:extLst>
              <a:ext uri="{FF2B5EF4-FFF2-40B4-BE49-F238E27FC236}">
                <a16:creationId xmlns:a16="http://schemas.microsoft.com/office/drawing/2014/main" id="{4B8ECC7E-E6EA-428E-A240-3B7905D421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6C6814-7981-45DD-8EDF-283BB53DD4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FB8FCB-E0EC-41EC-A6AB-A8429719D322}" type="slidenum">
              <a:rPr lang="en-US" smtClean="0"/>
              <a:t>‹#›</a:t>
            </a:fld>
            <a:endParaRPr lang="en-US"/>
          </a:p>
        </p:txBody>
      </p:sp>
    </p:spTree>
    <p:extLst>
      <p:ext uri="{BB962C8B-B14F-4D97-AF65-F5344CB8AC3E}">
        <p14:creationId xmlns:p14="http://schemas.microsoft.com/office/powerpoint/2010/main" val="889940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akan.sarac@metu.edu.tr"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5.emf"/><Relationship Id="rId5"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6.emf"/><Relationship Id="rId5" Type="http://schemas.openxmlformats.org/officeDocument/2006/relationships/image" Target="../media/image4.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7.emf"/><Relationship Id="rId5" Type="http://schemas.openxmlformats.org/officeDocument/2006/relationships/image" Target="../media/image4.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8.emf"/><Relationship Id="rId5" Type="http://schemas.openxmlformats.org/officeDocument/2006/relationships/image" Target="../media/image4.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power.eee.metu.edu.tr/"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mailto:hakan.sarac@metu.edu.tr" TargetMode="External"/><Relationship Id="rId5" Type="http://schemas.openxmlformats.org/officeDocument/2006/relationships/image" Target="../media/image19.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9.emf"/><Relationship Id="rId5"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2888" y="408338"/>
            <a:ext cx="3552415" cy="2317950"/>
          </a:xfrm>
          <a:prstGeom prst="rect">
            <a:avLst/>
          </a:prstGeom>
          <a:noFill/>
          <a:extLst>
            <a:ext uri="{909E8E84-426E-40DD-AFC4-6F175D3DCCD1}">
              <a14:hiddenFill xmlns:a14="http://schemas.microsoft.com/office/drawing/2010/main">
                <a:solidFill>
                  <a:srgbClr val="FFFFFF"/>
                </a:solidFill>
              </a14:hiddenFill>
            </a:ext>
          </a:extLst>
        </p:spPr>
      </p:pic>
      <p:sp>
        <p:nvSpPr>
          <p:cNvPr id="16" name="Text Box 14">
            <a:extLst>
              <a:ext uri="{FF2B5EF4-FFF2-40B4-BE49-F238E27FC236}">
                <a16:creationId xmlns:a16="http://schemas.microsoft.com/office/drawing/2014/main" id="{EF257F21-7276-449C-8790-932D5EB46208}"/>
              </a:ext>
            </a:extLst>
          </p:cNvPr>
          <p:cNvSpPr txBox="1">
            <a:spLocks noChangeArrowheads="1"/>
          </p:cNvSpPr>
          <p:nvPr/>
        </p:nvSpPr>
        <p:spPr bwMode="auto">
          <a:xfrm>
            <a:off x="1173319" y="2828835"/>
            <a:ext cx="9845361" cy="1200329"/>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ctr" defTabSz="4389438">
              <a:spcBef>
                <a:spcPct val="50000"/>
              </a:spcBef>
            </a:pPr>
            <a:r>
              <a:rPr lang="en-US" sz="3600" dirty="0">
                <a:latin typeface="Adobe Heiti Std R" panose="020B0400000000000000" pitchFamily="34" charset="-128"/>
                <a:ea typeface="Adobe Heiti Std R" panose="020B0400000000000000" pitchFamily="34" charset="-128"/>
                <a:cs typeface="Times New Roman" panose="02020603050405020304" pitchFamily="18" charset="0"/>
              </a:rPr>
              <a:t>Comparison of Inverter Topologies Suited for</a:t>
            </a:r>
            <a:r>
              <a:rPr lang="tr-TR" sz="36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en-US" sz="3600" dirty="0">
                <a:latin typeface="Adobe Heiti Std R" panose="020B0400000000000000" pitchFamily="34" charset="-128"/>
                <a:ea typeface="Adobe Heiti Std R" panose="020B0400000000000000" pitchFamily="34" charset="-128"/>
                <a:cs typeface="Times New Roman" panose="02020603050405020304" pitchFamily="18" charset="0"/>
              </a:rPr>
              <a:t>Integrated Modular Motor Drive Applications</a:t>
            </a:r>
            <a:endParaRPr lang="en-US" sz="3600" b="1"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sp>
        <p:nvSpPr>
          <p:cNvPr id="6" name="TextBox 5">
            <a:extLst>
              <a:ext uri="{FF2B5EF4-FFF2-40B4-BE49-F238E27FC236}">
                <a16:creationId xmlns:a16="http://schemas.microsoft.com/office/drawing/2014/main" id="{EA06C84A-DCF5-437B-9C44-E30D81839A6F}"/>
              </a:ext>
            </a:extLst>
          </p:cNvPr>
          <p:cNvSpPr txBox="1"/>
          <p:nvPr/>
        </p:nvSpPr>
        <p:spPr>
          <a:xfrm>
            <a:off x="3988340" y="933855"/>
            <a:ext cx="8122596" cy="1415772"/>
          </a:xfrm>
          <a:prstGeom prst="rect">
            <a:avLst/>
          </a:prstGeom>
          <a:noFill/>
          <a:ln>
            <a:noFill/>
          </a:ln>
          <a:effectLst>
            <a:glow rad="228600">
              <a:schemeClr val="accent1">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tr-TR" sz="3400" b="1" dirty="0" err="1">
                <a:ln w="0"/>
                <a:effectLst>
                  <a:outerShdw blurRad="38100" dist="19050" dir="2700000" algn="tl" rotWithShape="0">
                    <a:schemeClr val="dk1">
                      <a:alpha val="40000"/>
                    </a:schemeClr>
                  </a:outerShdw>
                </a:effectLst>
                <a:latin typeface="Adobe Heiti Std R" panose="020B0400000000000000" pitchFamily="34" charset="-128"/>
                <a:ea typeface="Adobe Heiti Std R" panose="020B0400000000000000" pitchFamily="34" charset="-128"/>
                <a:cs typeface="Times New Roman" panose="02020603050405020304" pitchFamily="18" charset="0"/>
              </a:rPr>
              <a:t>The</a:t>
            </a:r>
            <a:r>
              <a:rPr lang="tr-TR" sz="3400" b="1" dirty="0">
                <a:ln w="0"/>
                <a:effectLst>
                  <a:outerShdw blurRad="38100" dist="19050" dir="2700000" algn="tl" rotWithShape="0">
                    <a:schemeClr val="dk1">
                      <a:alpha val="40000"/>
                    </a:schemeClr>
                  </a:outerShdw>
                </a:effectLst>
                <a:latin typeface="Adobe Heiti Std R" panose="020B0400000000000000" pitchFamily="34" charset="-128"/>
                <a:ea typeface="Adobe Heiti Std R" panose="020B0400000000000000" pitchFamily="34" charset="-128"/>
                <a:cs typeface="Times New Roman" panose="02020603050405020304" pitchFamily="18" charset="0"/>
              </a:rPr>
              <a:t> 18th International Conference on </a:t>
            </a:r>
            <a:r>
              <a:rPr lang="tr-TR" sz="3400" b="1" dirty="0" err="1">
                <a:ln w="0"/>
                <a:effectLst>
                  <a:outerShdw blurRad="38100" dist="19050" dir="2700000" algn="tl" rotWithShape="0">
                    <a:schemeClr val="dk1">
                      <a:alpha val="40000"/>
                    </a:schemeClr>
                  </a:outerShdw>
                </a:effectLst>
                <a:latin typeface="Adobe Heiti Std R" panose="020B0400000000000000" pitchFamily="34" charset="-128"/>
                <a:ea typeface="Adobe Heiti Std R" panose="020B0400000000000000" pitchFamily="34" charset="-128"/>
                <a:cs typeface="Times New Roman" panose="02020603050405020304" pitchFamily="18" charset="0"/>
              </a:rPr>
              <a:t>Power</a:t>
            </a:r>
            <a:r>
              <a:rPr lang="tr-TR" sz="3400" b="1" dirty="0">
                <a:ln w="0"/>
                <a:effectLst>
                  <a:outerShdw blurRad="38100" dist="19050" dir="2700000" algn="tl" rotWithShape="0">
                    <a:schemeClr val="dk1">
                      <a:alpha val="40000"/>
                    </a:schemeClr>
                  </a:outerShdw>
                </a:effectLst>
                <a:latin typeface="Adobe Heiti Std R" panose="020B0400000000000000" pitchFamily="34" charset="-128"/>
                <a:ea typeface="Adobe Heiti Std R" panose="020B0400000000000000" pitchFamily="34" charset="-128"/>
                <a:cs typeface="Times New Roman" panose="02020603050405020304" pitchFamily="18" charset="0"/>
              </a:rPr>
              <a:t> </a:t>
            </a:r>
            <a:r>
              <a:rPr lang="tr-TR" sz="3400" b="1" dirty="0" err="1">
                <a:ln w="0"/>
                <a:effectLst>
                  <a:outerShdw blurRad="38100" dist="19050" dir="2700000" algn="tl" rotWithShape="0">
                    <a:schemeClr val="dk1">
                      <a:alpha val="40000"/>
                    </a:schemeClr>
                  </a:outerShdw>
                </a:effectLst>
                <a:latin typeface="Adobe Heiti Std R" panose="020B0400000000000000" pitchFamily="34" charset="-128"/>
                <a:ea typeface="Adobe Heiti Std R" panose="020B0400000000000000" pitchFamily="34" charset="-128"/>
                <a:cs typeface="Times New Roman" panose="02020603050405020304" pitchFamily="18" charset="0"/>
              </a:rPr>
              <a:t>Electronics</a:t>
            </a:r>
            <a:r>
              <a:rPr lang="tr-TR" sz="3400" b="1" dirty="0">
                <a:ln w="0"/>
                <a:effectLst>
                  <a:outerShdw blurRad="38100" dist="19050" dir="2700000" algn="tl" rotWithShape="0">
                    <a:schemeClr val="dk1">
                      <a:alpha val="40000"/>
                    </a:schemeClr>
                  </a:outerShdw>
                </a:effectLst>
                <a:latin typeface="Adobe Heiti Std R" panose="020B0400000000000000" pitchFamily="34" charset="-128"/>
                <a:ea typeface="Adobe Heiti Std R" panose="020B0400000000000000" pitchFamily="34" charset="-128"/>
                <a:cs typeface="Times New Roman" panose="02020603050405020304" pitchFamily="18" charset="0"/>
              </a:rPr>
              <a:t> </a:t>
            </a:r>
            <a:r>
              <a:rPr lang="tr-TR" sz="3400" b="1" dirty="0" err="1">
                <a:ln w="0"/>
                <a:effectLst>
                  <a:outerShdw blurRad="38100" dist="19050" dir="2700000" algn="tl" rotWithShape="0">
                    <a:schemeClr val="dk1">
                      <a:alpha val="40000"/>
                    </a:schemeClr>
                  </a:outerShdw>
                </a:effectLst>
                <a:latin typeface="Adobe Heiti Std R" panose="020B0400000000000000" pitchFamily="34" charset="-128"/>
                <a:ea typeface="Adobe Heiti Std R" panose="020B0400000000000000" pitchFamily="34" charset="-128"/>
                <a:cs typeface="Times New Roman" panose="02020603050405020304" pitchFamily="18" charset="0"/>
              </a:rPr>
              <a:t>and</a:t>
            </a:r>
            <a:r>
              <a:rPr lang="tr-TR" sz="3400" b="1" dirty="0">
                <a:ln w="0"/>
                <a:effectLst>
                  <a:outerShdw blurRad="38100" dist="19050" dir="2700000" algn="tl" rotWithShape="0">
                    <a:schemeClr val="dk1">
                      <a:alpha val="40000"/>
                    </a:schemeClr>
                  </a:outerShdw>
                </a:effectLst>
                <a:latin typeface="Adobe Heiti Std R" panose="020B0400000000000000" pitchFamily="34" charset="-128"/>
                <a:ea typeface="Adobe Heiti Std R" panose="020B0400000000000000" pitchFamily="34" charset="-128"/>
                <a:cs typeface="Times New Roman" panose="02020603050405020304" pitchFamily="18" charset="0"/>
              </a:rPr>
              <a:t> Motion Control</a:t>
            </a:r>
            <a:endParaRPr lang="en-US" sz="3400" b="1" dirty="0">
              <a:ln w="0"/>
              <a:effectLst>
                <a:outerShdw blurRad="38100" dist="19050" dir="2700000" algn="tl" rotWithShape="0">
                  <a:schemeClr val="dk1">
                    <a:alpha val="40000"/>
                  </a:schemeClr>
                </a:outerShdw>
              </a:effectLst>
              <a:latin typeface="Adobe Heiti Std R" panose="020B0400000000000000" pitchFamily="34" charset="-128"/>
              <a:ea typeface="Adobe Heiti Std R" panose="020B0400000000000000" pitchFamily="34" charset="-128"/>
              <a:cs typeface="Times New Roman" panose="02020603050405020304" pitchFamily="18" charset="0"/>
            </a:endParaRPr>
          </a:p>
          <a:p>
            <a:endParaRPr lang="en-US" dirty="0">
              <a:ln w="0"/>
              <a:effectLst>
                <a:outerShdw blurRad="38100" dist="19050" dir="2700000" algn="tl" rotWithShape="0">
                  <a:schemeClr val="dk1">
                    <a:alpha val="40000"/>
                  </a:schemeClr>
                </a:outerShdw>
              </a:effectLst>
            </a:endParaRPr>
          </a:p>
        </p:txBody>
      </p:sp>
      <p:sp>
        <p:nvSpPr>
          <p:cNvPr id="19" name="TextBox 18">
            <a:extLst>
              <a:ext uri="{FF2B5EF4-FFF2-40B4-BE49-F238E27FC236}">
                <a16:creationId xmlns:a16="http://schemas.microsoft.com/office/drawing/2014/main" id="{203CFCD5-95AD-43C3-8843-1C671DE7B158}"/>
              </a:ext>
            </a:extLst>
          </p:cNvPr>
          <p:cNvSpPr txBox="1"/>
          <p:nvPr/>
        </p:nvSpPr>
        <p:spPr>
          <a:xfrm>
            <a:off x="2284927" y="4267786"/>
            <a:ext cx="7622144" cy="1415772"/>
          </a:xfrm>
          <a:prstGeom prst="rect">
            <a:avLst/>
          </a:prstGeom>
          <a:noFill/>
        </p:spPr>
        <p:txBody>
          <a:bodyPr wrap="square" rtlCol="0">
            <a:spAutoFit/>
          </a:bodyPr>
          <a:lstStyle/>
          <a:p>
            <a:pPr algn="ctr"/>
            <a:r>
              <a:rPr lang="tr-TR" sz="2600" dirty="0">
                <a:ea typeface="Adobe Heiti Std R" panose="020B0400000000000000" pitchFamily="34" charset="-128"/>
                <a:cs typeface="Times New Roman" panose="02020603050405020304" pitchFamily="18" charset="0"/>
              </a:rPr>
              <a:t>Hakan Saraç</a:t>
            </a:r>
          </a:p>
          <a:p>
            <a:pPr algn="ctr"/>
            <a:r>
              <a:rPr lang="tr-TR" sz="2000" dirty="0">
                <a:latin typeface="Adobe Heiti Std R" panose="020B0400000000000000" pitchFamily="34" charset="-128"/>
                <a:ea typeface="Adobe Heiti Std R" panose="020B0400000000000000" pitchFamily="34" charset="-128"/>
                <a:cs typeface="Times New Roman" panose="02020603050405020304" pitchFamily="18" charset="0"/>
                <a:hlinkClick r:id="rId3"/>
              </a:rPr>
              <a:t>hakan.sarac@metu.edu.tr</a:t>
            </a:r>
            <a:endParaRPr lang="en-US" sz="2000" dirty="0">
              <a:latin typeface="Adobe Heiti Std R" panose="020B0400000000000000" pitchFamily="34" charset="-128"/>
              <a:ea typeface="Adobe Heiti Std R" panose="020B0400000000000000" pitchFamily="34" charset="-128"/>
              <a:cs typeface="Times New Roman" panose="02020603050405020304" pitchFamily="18" charset="0"/>
            </a:endParaRPr>
          </a:p>
          <a:p>
            <a:pPr algn="ctr"/>
            <a:r>
              <a:rPr lang="en-US" sz="2000" dirty="0">
                <a:latin typeface="Adobe Heiti Std R" panose="020B0400000000000000" pitchFamily="34" charset="-128"/>
                <a:ea typeface="Adobe Heiti Std R" panose="020B0400000000000000" pitchFamily="34" charset="-128"/>
                <a:cs typeface="Times New Roman" panose="02020603050405020304" pitchFamily="18" charset="0"/>
              </a:rPr>
              <a:t>Department of Electrical and Electronics Engineering</a:t>
            </a:r>
          </a:p>
          <a:p>
            <a:pPr algn="ctr"/>
            <a:r>
              <a:rPr lang="en-US" sz="2000" dirty="0">
                <a:latin typeface="Adobe Heiti Std R" panose="020B0400000000000000" pitchFamily="34" charset="-128"/>
                <a:ea typeface="Adobe Heiti Std R" panose="020B0400000000000000" pitchFamily="34" charset="-128"/>
                <a:cs typeface="Times New Roman" panose="02020603050405020304" pitchFamily="18" charset="0"/>
              </a:rPr>
              <a:t>Middle East Technical University</a:t>
            </a:r>
          </a:p>
        </p:txBody>
      </p:sp>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4" cstate="print">
            <a:extLst>
              <a:ext uri="{28A0092B-C50C-407E-A947-70E740481C1C}">
                <a14:useLocalDpi xmlns:a14="http://schemas.microsoft.com/office/drawing/2010/main" val="0"/>
              </a:ext>
            </a:extLst>
          </a:blip>
          <a:srcRect l="14652" t="39667" r="15041" b="41051"/>
          <a:stretch/>
        </p:blipFill>
        <p:spPr bwMode="auto">
          <a:xfrm>
            <a:off x="8570127" y="5922180"/>
            <a:ext cx="3180885" cy="664008"/>
          </a:xfrm>
          <a:prstGeom prst="rect">
            <a:avLst/>
          </a:prstGeom>
          <a:noFill/>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0E7802B4-41C3-4374-98A8-D4DDF69A5B43}"/>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2126" t="28844" r="19983" b="32369"/>
          <a:stretch/>
        </p:blipFill>
        <p:spPr>
          <a:xfrm>
            <a:off x="440988" y="5858916"/>
            <a:ext cx="1940406" cy="790535"/>
          </a:xfrm>
          <a:prstGeom prst="rect">
            <a:avLst/>
          </a:prstGeom>
        </p:spPr>
      </p:pic>
      <p:sp>
        <p:nvSpPr>
          <p:cNvPr id="10" name="Slide Number Placeholder 9">
            <a:extLst>
              <a:ext uri="{FF2B5EF4-FFF2-40B4-BE49-F238E27FC236}">
                <a16:creationId xmlns:a16="http://schemas.microsoft.com/office/drawing/2014/main" id="{C5D5D62E-56F9-4D6E-9BFA-76050E21F8A7}"/>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1</a:t>
            </a:fld>
            <a:r>
              <a:rPr lang="tr-TR" dirty="0"/>
              <a:t>/15</a:t>
            </a:r>
            <a:endParaRPr lang="en-US" dirty="0"/>
          </a:p>
        </p:txBody>
      </p:sp>
    </p:spTree>
    <p:extLst>
      <p:ext uri="{BB962C8B-B14F-4D97-AF65-F5344CB8AC3E}">
        <p14:creationId xmlns:p14="http://schemas.microsoft.com/office/powerpoint/2010/main" val="3621926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4"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B32AD30-3B2B-490B-9C80-C58A3BFD95B3}"/>
              </a:ext>
            </a:extLst>
          </p:cNvPr>
          <p:cNvSpPr txBox="1"/>
          <p:nvPr/>
        </p:nvSpPr>
        <p:spPr>
          <a:xfrm>
            <a:off x="307758" y="128754"/>
            <a:ext cx="11076534" cy="769441"/>
          </a:xfrm>
          <a:prstGeom prst="rect">
            <a:avLst/>
          </a:prstGeom>
          <a:noFill/>
        </p:spPr>
        <p:txBody>
          <a:bodyPr wrap="square" rtlCol="0">
            <a:spAutoFit/>
          </a:bodyPr>
          <a:lstStyle/>
          <a:p>
            <a:pPr algn="ctr"/>
            <a:r>
              <a:rPr lang="tr-TR" sz="4400" b="1" dirty="0">
                <a:latin typeface="Adobe Heiti Std R" panose="020B0400000000000000" pitchFamily="34" charset="-128"/>
                <a:ea typeface="Adobe Heiti Std R" panose="020B0400000000000000" pitchFamily="34" charset="-128"/>
              </a:rPr>
              <a:t>Evaluation &amp; </a:t>
            </a:r>
            <a:r>
              <a:rPr lang="tr-TR" sz="4400" b="1" dirty="0" err="1">
                <a:latin typeface="Adobe Heiti Std R" panose="020B0400000000000000" pitchFamily="34" charset="-128"/>
                <a:ea typeface="Adobe Heiti Std R" panose="020B0400000000000000" pitchFamily="34" charset="-128"/>
              </a:rPr>
              <a:t>Results</a:t>
            </a:r>
            <a:endParaRPr lang="en-US" sz="3400" b="1" dirty="0">
              <a:latin typeface="Adobe Heiti Std R" panose="020B0400000000000000" pitchFamily="34" charset="-128"/>
              <a:ea typeface="Adobe Heiti Std R" panose="020B0400000000000000" pitchFamily="34" charset="-128"/>
            </a:endParaRPr>
          </a:p>
        </p:txBody>
      </p:sp>
      <p:pic>
        <p:nvPicPr>
          <p:cNvPr id="6" name="Picture 5">
            <a:extLst>
              <a:ext uri="{FF2B5EF4-FFF2-40B4-BE49-F238E27FC236}">
                <a16:creationId xmlns:a16="http://schemas.microsoft.com/office/drawing/2014/main" id="{F3203454-7F9C-4254-B326-DCA64D19E82E}"/>
              </a:ext>
            </a:extLst>
          </p:cNvPr>
          <p:cNvPicPr>
            <a:picLocks noChangeAspect="1"/>
          </p:cNvPicPr>
          <p:nvPr/>
        </p:nvPicPr>
        <p:blipFill>
          <a:blip r:embed="rId6"/>
          <a:stretch>
            <a:fillRect/>
          </a:stretch>
        </p:blipFill>
        <p:spPr>
          <a:xfrm>
            <a:off x="1388325" y="1074383"/>
            <a:ext cx="8915400" cy="5265816"/>
          </a:xfrm>
          <a:prstGeom prst="rect">
            <a:avLst/>
          </a:prstGeom>
        </p:spPr>
      </p:pic>
      <p:sp>
        <p:nvSpPr>
          <p:cNvPr id="19" name="Slide Number Placeholder 9">
            <a:extLst>
              <a:ext uri="{FF2B5EF4-FFF2-40B4-BE49-F238E27FC236}">
                <a16:creationId xmlns:a16="http://schemas.microsoft.com/office/drawing/2014/main" id="{85D9F5EC-4A85-495F-B00B-A5EE30CF651D}"/>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10</a:t>
            </a:fld>
            <a:r>
              <a:rPr lang="tr-TR" dirty="0"/>
              <a:t>/15</a:t>
            </a:r>
            <a:endParaRPr lang="en-US" dirty="0"/>
          </a:p>
        </p:txBody>
      </p:sp>
    </p:spTree>
    <p:extLst>
      <p:ext uri="{BB962C8B-B14F-4D97-AF65-F5344CB8AC3E}">
        <p14:creationId xmlns:p14="http://schemas.microsoft.com/office/powerpoint/2010/main" val="1038672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4"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AC432941-0154-4839-B026-D8CD927DABA3}"/>
              </a:ext>
            </a:extLst>
          </p:cNvPr>
          <p:cNvPicPr>
            <a:picLocks noChangeAspect="1"/>
          </p:cNvPicPr>
          <p:nvPr/>
        </p:nvPicPr>
        <p:blipFill>
          <a:blip r:embed="rId6"/>
          <a:stretch>
            <a:fillRect/>
          </a:stretch>
        </p:blipFill>
        <p:spPr>
          <a:xfrm>
            <a:off x="1890692" y="1066626"/>
            <a:ext cx="8410616" cy="4967669"/>
          </a:xfrm>
          <a:prstGeom prst="rect">
            <a:avLst/>
          </a:prstGeom>
        </p:spPr>
      </p:pic>
      <p:sp>
        <p:nvSpPr>
          <p:cNvPr id="10" name="TextBox 9">
            <a:extLst>
              <a:ext uri="{FF2B5EF4-FFF2-40B4-BE49-F238E27FC236}">
                <a16:creationId xmlns:a16="http://schemas.microsoft.com/office/drawing/2014/main" id="{70834F27-AD84-4F09-B3F6-B5EB17849999}"/>
              </a:ext>
            </a:extLst>
          </p:cNvPr>
          <p:cNvSpPr txBox="1"/>
          <p:nvPr/>
        </p:nvSpPr>
        <p:spPr>
          <a:xfrm>
            <a:off x="3218946" y="5790451"/>
            <a:ext cx="733440" cy="338554"/>
          </a:xfrm>
          <a:prstGeom prst="rect">
            <a:avLst/>
          </a:prstGeom>
          <a:noFill/>
        </p:spPr>
        <p:txBody>
          <a:bodyPr wrap="square" rtlCol="0">
            <a:spAutoFit/>
          </a:bodyPr>
          <a:lstStyle/>
          <a:p>
            <a:r>
              <a:rPr lang="tr-TR" sz="1600" b="1" dirty="0">
                <a:ea typeface="Adobe Heiti Std R" panose="020B0400000000000000" pitchFamily="34" charset="-128"/>
              </a:rPr>
              <a:t>10kHz</a:t>
            </a:r>
            <a:endParaRPr lang="en-US" sz="1100" b="1" dirty="0">
              <a:ea typeface="Adobe Heiti Std R" panose="020B0400000000000000" pitchFamily="34" charset="-128"/>
            </a:endParaRPr>
          </a:p>
        </p:txBody>
      </p:sp>
      <p:sp>
        <p:nvSpPr>
          <p:cNvPr id="11" name="TextBox 10">
            <a:extLst>
              <a:ext uri="{FF2B5EF4-FFF2-40B4-BE49-F238E27FC236}">
                <a16:creationId xmlns:a16="http://schemas.microsoft.com/office/drawing/2014/main" id="{BFFDD9B7-604D-41DF-B7DD-9AF43BA6EA8F}"/>
              </a:ext>
            </a:extLst>
          </p:cNvPr>
          <p:cNvSpPr txBox="1"/>
          <p:nvPr/>
        </p:nvSpPr>
        <p:spPr>
          <a:xfrm>
            <a:off x="4575286" y="5790451"/>
            <a:ext cx="733440" cy="338554"/>
          </a:xfrm>
          <a:prstGeom prst="rect">
            <a:avLst/>
          </a:prstGeom>
          <a:noFill/>
        </p:spPr>
        <p:txBody>
          <a:bodyPr wrap="square" rtlCol="0">
            <a:spAutoFit/>
          </a:bodyPr>
          <a:lstStyle/>
          <a:p>
            <a:r>
              <a:rPr lang="tr-TR" sz="1600" b="1" dirty="0">
                <a:ea typeface="Adobe Heiti Std R" panose="020B0400000000000000" pitchFamily="34" charset="-128"/>
              </a:rPr>
              <a:t>50kHz</a:t>
            </a:r>
            <a:endParaRPr lang="en-US" sz="1100" b="1" dirty="0">
              <a:ea typeface="Adobe Heiti Std R" panose="020B0400000000000000" pitchFamily="34" charset="-128"/>
            </a:endParaRPr>
          </a:p>
        </p:txBody>
      </p:sp>
      <p:sp>
        <p:nvSpPr>
          <p:cNvPr id="13" name="TextBox 12">
            <a:extLst>
              <a:ext uri="{FF2B5EF4-FFF2-40B4-BE49-F238E27FC236}">
                <a16:creationId xmlns:a16="http://schemas.microsoft.com/office/drawing/2014/main" id="{BA4B17B7-E222-4A1B-A682-C8440772F2A1}"/>
              </a:ext>
            </a:extLst>
          </p:cNvPr>
          <p:cNvSpPr txBox="1"/>
          <p:nvPr/>
        </p:nvSpPr>
        <p:spPr>
          <a:xfrm>
            <a:off x="5884819" y="5790451"/>
            <a:ext cx="733440" cy="338554"/>
          </a:xfrm>
          <a:prstGeom prst="rect">
            <a:avLst/>
          </a:prstGeom>
          <a:noFill/>
        </p:spPr>
        <p:txBody>
          <a:bodyPr wrap="square" rtlCol="0">
            <a:spAutoFit/>
          </a:bodyPr>
          <a:lstStyle/>
          <a:p>
            <a:r>
              <a:rPr lang="tr-TR" sz="1600" b="1" dirty="0">
                <a:ea typeface="Adobe Heiti Std R" panose="020B0400000000000000" pitchFamily="34" charset="-128"/>
              </a:rPr>
              <a:t>50kHz</a:t>
            </a:r>
            <a:endParaRPr lang="en-US" sz="1100" b="1" dirty="0">
              <a:ea typeface="Adobe Heiti Std R" panose="020B0400000000000000" pitchFamily="34" charset="-128"/>
            </a:endParaRPr>
          </a:p>
        </p:txBody>
      </p:sp>
      <p:sp>
        <p:nvSpPr>
          <p:cNvPr id="14" name="TextBox 13">
            <a:extLst>
              <a:ext uri="{FF2B5EF4-FFF2-40B4-BE49-F238E27FC236}">
                <a16:creationId xmlns:a16="http://schemas.microsoft.com/office/drawing/2014/main" id="{749C339B-558F-4288-B025-50537DCDFBFC}"/>
              </a:ext>
            </a:extLst>
          </p:cNvPr>
          <p:cNvSpPr txBox="1"/>
          <p:nvPr/>
        </p:nvSpPr>
        <p:spPr>
          <a:xfrm>
            <a:off x="7222438" y="5790451"/>
            <a:ext cx="733440" cy="338554"/>
          </a:xfrm>
          <a:prstGeom prst="rect">
            <a:avLst/>
          </a:prstGeom>
          <a:noFill/>
        </p:spPr>
        <p:txBody>
          <a:bodyPr wrap="square" rtlCol="0">
            <a:spAutoFit/>
          </a:bodyPr>
          <a:lstStyle/>
          <a:p>
            <a:r>
              <a:rPr lang="tr-TR" sz="1600" b="1" dirty="0">
                <a:ea typeface="Adobe Heiti Std R" panose="020B0400000000000000" pitchFamily="34" charset="-128"/>
              </a:rPr>
              <a:t>50kHz</a:t>
            </a:r>
            <a:endParaRPr lang="en-US" sz="1100" b="1" dirty="0">
              <a:ea typeface="Adobe Heiti Std R" panose="020B0400000000000000" pitchFamily="34" charset="-128"/>
            </a:endParaRPr>
          </a:p>
        </p:txBody>
      </p:sp>
      <p:sp>
        <p:nvSpPr>
          <p:cNvPr id="15" name="TextBox 14">
            <a:extLst>
              <a:ext uri="{FF2B5EF4-FFF2-40B4-BE49-F238E27FC236}">
                <a16:creationId xmlns:a16="http://schemas.microsoft.com/office/drawing/2014/main" id="{F9C2C109-F147-4BF6-87F2-B143BC887707}"/>
              </a:ext>
            </a:extLst>
          </p:cNvPr>
          <p:cNvSpPr txBox="1"/>
          <p:nvPr/>
        </p:nvSpPr>
        <p:spPr>
          <a:xfrm>
            <a:off x="8560057" y="5790451"/>
            <a:ext cx="733440" cy="338554"/>
          </a:xfrm>
          <a:prstGeom prst="rect">
            <a:avLst/>
          </a:prstGeom>
          <a:noFill/>
        </p:spPr>
        <p:txBody>
          <a:bodyPr wrap="square" rtlCol="0">
            <a:spAutoFit/>
          </a:bodyPr>
          <a:lstStyle/>
          <a:p>
            <a:r>
              <a:rPr lang="tr-TR" sz="1600" b="1" dirty="0">
                <a:ea typeface="Adobe Heiti Std R" panose="020B0400000000000000" pitchFamily="34" charset="-128"/>
              </a:rPr>
              <a:t>50kHz</a:t>
            </a:r>
            <a:endParaRPr lang="en-US" sz="1100" b="1" dirty="0">
              <a:ea typeface="Adobe Heiti Std R" panose="020B0400000000000000" pitchFamily="34" charset="-128"/>
            </a:endParaRPr>
          </a:p>
        </p:txBody>
      </p:sp>
      <p:sp>
        <p:nvSpPr>
          <p:cNvPr id="16" name="TextBox 15">
            <a:extLst>
              <a:ext uri="{FF2B5EF4-FFF2-40B4-BE49-F238E27FC236}">
                <a16:creationId xmlns:a16="http://schemas.microsoft.com/office/drawing/2014/main" id="{9784C455-A72F-47D0-9FFA-7057B52C016C}"/>
              </a:ext>
            </a:extLst>
          </p:cNvPr>
          <p:cNvSpPr txBox="1"/>
          <p:nvPr/>
        </p:nvSpPr>
        <p:spPr>
          <a:xfrm>
            <a:off x="307758" y="128754"/>
            <a:ext cx="11076534" cy="769441"/>
          </a:xfrm>
          <a:prstGeom prst="rect">
            <a:avLst/>
          </a:prstGeom>
          <a:noFill/>
        </p:spPr>
        <p:txBody>
          <a:bodyPr wrap="square" rtlCol="0">
            <a:spAutoFit/>
          </a:bodyPr>
          <a:lstStyle/>
          <a:p>
            <a:pPr algn="ctr"/>
            <a:r>
              <a:rPr lang="tr-TR" sz="4400" b="1" dirty="0">
                <a:latin typeface="Adobe Heiti Std R" panose="020B0400000000000000" pitchFamily="34" charset="-128"/>
                <a:ea typeface="Adobe Heiti Std R" panose="020B0400000000000000" pitchFamily="34" charset="-128"/>
              </a:rPr>
              <a:t>Evaluation &amp; </a:t>
            </a:r>
            <a:r>
              <a:rPr lang="tr-TR" sz="4400" b="1" dirty="0" err="1">
                <a:latin typeface="Adobe Heiti Std R" panose="020B0400000000000000" pitchFamily="34" charset="-128"/>
                <a:ea typeface="Adobe Heiti Std R" panose="020B0400000000000000" pitchFamily="34" charset="-128"/>
              </a:rPr>
              <a:t>Results</a:t>
            </a:r>
            <a:endParaRPr lang="en-US" sz="3400" b="1" dirty="0">
              <a:latin typeface="Adobe Heiti Std R" panose="020B0400000000000000" pitchFamily="34" charset="-128"/>
              <a:ea typeface="Adobe Heiti Std R" panose="020B0400000000000000" pitchFamily="34" charset="-128"/>
            </a:endParaRPr>
          </a:p>
        </p:txBody>
      </p:sp>
      <p:sp>
        <p:nvSpPr>
          <p:cNvPr id="20" name="Slide Number Placeholder 9">
            <a:extLst>
              <a:ext uri="{FF2B5EF4-FFF2-40B4-BE49-F238E27FC236}">
                <a16:creationId xmlns:a16="http://schemas.microsoft.com/office/drawing/2014/main" id="{C272264F-4EEB-47ED-92D4-755D11F9AF9F}"/>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11</a:t>
            </a:fld>
            <a:r>
              <a:rPr lang="tr-TR" dirty="0"/>
              <a:t>/15</a:t>
            </a:r>
            <a:endParaRPr lang="en-US" dirty="0"/>
          </a:p>
        </p:txBody>
      </p:sp>
    </p:spTree>
    <p:extLst>
      <p:ext uri="{BB962C8B-B14F-4D97-AF65-F5344CB8AC3E}">
        <p14:creationId xmlns:p14="http://schemas.microsoft.com/office/powerpoint/2010/main" val="1418325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4"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784C455-A72F-47D0-9FFA-7057B52C016C}"/>
              </a:ext>
            </a:extLst>
          </p:cNvPr>
          <p:cNvSpPr txBox="1"/>
          <p:nvPr/>
        </p:nvSpPr>
        <p:spPr>
          <a:xfrm>
            <a:off x="307758" y="128754"/>
            <a:ext cx="11076534" cy="769441"/>
          </a:xfrm>
          <a:prstGeom prst="rect">
            <a:avLst/>
          </a:prstGeom>
          <a:noFill/>
        </p:spPr>
        <p:txBody>
          <a:bodyPr wrap="square" rtlCol="0">
            <a:spAutoFit/>
          </a:bodyPr>
          <a:lstStyle/>
          <a:p>
            <a:pPr algn="ctr"/>
            <a:r>
              <a:rPr lang="tr-TR" sz="4400" b="1" dirty="0">
                <a:latin typeface="Adobe Heiti Std R" panose="020B0400000000000000" pitchFamily="34" charset="-128"/>
                <a:ea typeface="Adobe Heiti Std R" panose="020B0400000000000000" pitchFamily="34" charset="-128"/>
              </a:rPr>
              <a:t>Evaluation &amp; </a:t>
            </a:r>
            <a:r>
              <a:rPr lang="tr-TR" sz="4400" b="1" dirty="0" err="1">
                <a:latin typeface="Adobe Heiti Std R" panose="020B0400000000000000" pitchFamily="34" charset="-128"/>
                <a:ea typeface="Adobe Heiti Std R" panose="020B0400000000000000" pitchFamily="34" charset="-128"/>
              </a:rPr>
              <a:t>Results</a:t>
            </a:r>
            <a:endParaRPr lang="en-US" sz="3400" b="1" dirty="0">
              <a:latin typeface="Adobe Heiti Std R" panose="020B0400000000000000" pitchFamily="34" charset="-128"/>
              <a:ea typeface="Adobe Heiti Std R" panose="020B0400000000000000" pitchFamily="34" charset="-128"/>
            </a:endParaRPr>
          </a:p>
        </p:txBody>
      </p:sp>
      <p:pic>
        <p:nvPicPr>
          <p:cNvPr id="2" name="Picture 1">
            <a:extLst>
              <a:ext uri="{FF2B5EF4-FFF2-40B4-BE49-F238E27FC236}">
                <a16:creationId xmlns:a16="http://schemas.microsoft.com/office/drawing/2014/main" id="{623EE708-CCC4-408B-8B23-6847C7535EEB}"/>
              </a:ext>
            </a:extLst>
          </p:cNvPr>
          <p:cNvPicPr>
            <a:picLocks noChangeAspect="1"/>
          </p:cNvPicPr>
          <p:nvPr/>
        </p:nvPicPr>
        <p:blipFill>
          <a:blip r:embed="rId6"/>
          <a:stretch>
            <a:fillRect/>
          </a:stretch>
        </p:blipFill>
        <p:spPr>
          <a:xfrm>
            <a:off x="1873250" y="1138032"/>
            <a:ext cx="8445500" cy="4988273"/>
          </a:xfrm>
          <a:prstGeom prst="rect">
            <a:avLst/>
          </a:prstGeom>
        </p:spPr>
      </p:pic>
      <p:sp>
        <p:nvSpPr>
          <p:cNvPr id="20" name="Slide Number Placeholder 9">
            <a:extLst>
              <a:ext uri="{FF2B5EF4-FFF2-40B4-BE49-F238E27FC236}">
                <a16:creationId xmlns:a16="http://schemas.microsoft.com/office/drawing/2014/main" id="{912F2AD4-8422-4A13-8A81-3AB50C3838EF}"/>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12</a:t>
            </a:fld>
            <a:r>
              <a:rPr lang="tr-TR" dirty="0"/>
              <a:t>/15</a:t>
            </a:r>
            <a:endParaRPr lang="en-US" dirty="0"/>
          </a:p>
        </p:txBody>
      </p:sp>
    </p:spTree>
    <p:extLst>
      <p:ext uri="{BB962C8B-B14F-4D97-AF65-F5344CB8AC3E}">
        <p14:creationId xmlns:p14="http://schemas.microsoft.com/office/powerpoint/2010/main" val="2682948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4"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B32AD30-3B2B-490B-9C80-C58A3BFD95B3}"/>
              </a:ext>
            </a:extLst>
          </p:cNvPr>
          <p:cNvSpPr txBox="1"/>
          <p:nvPr/>
        </p:nvSpPr>
        <p:spPr>
          <a:xfrm>
            <a:off x="307758" y="128754"/>
            <a:ext cx="11076534" cy="769441"/>
          </a:xfrm>
          <a:prstGeom prst="rect">
            <a:avLst/>
          </a:prstGeom>
          <a:noFill/>
        </p:spPr>
        <p:txBody>
          <a:bodyPr wrap="square" rtlCol="0">
            <a:spAutoFit/>
          </a:bodyPr>
          <a:lstStyle/>
          <a:p>
            <a:pPr algn="ctr"/>
            <a:r>
              <a:rPr lang="tr-TR" sz="4400" b="1" dirty="0">
                <a:latin typeface="Adobe Heiti Std R" panose="020B0400000000000000" pitchFamily="34" charset="-128"/>
                <a:ea typeface="Adobe Heiti Std R" panose="020B0400000000000000" pitchFamily="34" charset="-128"/>
              </a:rPr>
              <a:t>Evaluation &amp; </a:t>
            </a:r>
            <a:r>
              <a:rPr lang="tr-TR" sz="4400" b="1" dirty="0" err="1">
                <a:latin typeface="Adobe Heiti Std R" panose="020B0400000000000000" pitchFamily="34" charset="-128"/>
                <a:ea typeface="Adobe Heiti Std R" panose="020B0400000000000000" pitchFamily="34" charset="-128"/>
              </a:rPr>
              <a:t>Results</a:t>
            </a:r>
            <a:endParaRPr lang="en-US" sz="3400" b="1" dirty="0">
              <a:latin typeface="Adobe Heiti Std R" panose="020B0400000000000000" pitchFamily="34" charset="-128"/>
              <a:ea typeface="Adobe Heiti Std R" panose="020B0400000000000000" pitchFamily="34" charset="-128"/>
            </a:endParaRPr>
          </a:p>
        </p:txBody>
      </p:sp>
      <p:pic>
        <p:nvPicPr>
          <p:cNvPr id="2" name="Picture 1">
            <a:extLst>
              <a:ext uri="{FF2B5EF4-FFF2-40B4-BE49-F238E27FC236}">
                <a16:creationId xmlns:a16="http://schemas.microsoft.com/office/drawing/2014/main" id="{710C8B20-A97C-47D3-9810-E2F7C3A928A1}"/>
              </a:ext>
            </a:extLst>
          </p:cNvPr>
          <p:cNvPicPr>
            <a:picLocks noChangeAspect="1"/>
          </p:cNvPicPr>
          <p:nvPr/>
        </p:nvPicPr>
        <p:blipFill>
          <a:blip r:embed="rId6"/>
          <a:stretch>
            <a:fillRect/>
          </a:stretch>
        </p:blipFill>
        <p:spPr>
          <a:xfrm>
            <a:off x="1803555" y="1163432"/>
            <a:ext cx="8584890" cy="5070603"/>
          </a:xfrm>
          <a:prstGeom prst="rect">
            <a:avLst/>
          </a:prstGeom>
        </p:spPr>
      </p:pic>
      <p:sp>
        <p:nvSpPr>
          <p:cNvPr id="16" name="Slide Number Placeholder 9">
            <a:extLst>
              <a:ext uri="{FF2B5EF4-FFF2-40B4-BE49-F238E27FC236}">
                <a16:creationId xmlns:a16="http://schemas.microsoft.com/office/drawing/2014/main" id="{8F36B5E4-667A-4CE3-90F7-1C8D48DE7CF7}"/>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13</a:t>
            </a:fld>
            <a:r>
              <a:rPr lang="tr-TR" dirty="0"/>
              <a:t>/15</a:t>
            </a:r>
            <a:endParaRPr lang="en-US" dirty="0"/>
          </a:p>
        </p:txBody>
      </p:sp>
    </p:spTree>
    <p:extLst>
      <p:ext uri="{BB962C8B-B14F-4D97-AF65-F5344CB8AC3E}">
        <p14:creationId xmlns:p14="http://schemas.microsoft.com/office/powerpoint/2010/main" val="2756073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3"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Slide Number Placeholder 9">
            <a:extLst>
              <a:ext uri="{FF2B5EF4-FFF2-40B4-BE49-F238E27FC236}">
                <a16:creationId xmlns:a16="http://schemas.microsoft.com/office/drawing/2014/main" id="{A3C1AF35-BF34-42B8-8289-AEABDA66BDA1}"/>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14</a:t>
            </a:fld>
            <a:r>
              <a:rPr lang="tr-TR" dirty="0"/>
              <a:t>/15</a:t>
            </a:r>
            <a:endParaRPr lang="en-US" dirty="0"/>
          </a:p>
        </p:txBody>
      </p:sp>
      <p:pic>
        <p:nvPicPr>
          <p:cNvPr id="10" name="Picture 9">
            <a:extLst>
              <a:ext uri="{FF2B5EF4-FFF2-40B4-BE49-F238E27FC236}">
                <a16:creationId xmlns:a16="http://schemas.microsoft.com/office/drawing/2014/main" id="{6B51DD7D-2D69-4137-A047-0C7141866EF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58895" y="1296573"/>
            <a:ext cx="2874209" cy="2874209"/>
          </a:xfrm>
          <a:prstGeom prst="rect">
            <a:avLst/>
          </a:prstGeom>
        </p:spPr>
      </p:pic>
      <p:sp>
        <p:nvSpPr>
          <p:cNvPr id="11" name="TextBox 10">
            <a:extLst>
              <a:ext uri="{FF2B5EF4-FFF2-40B4-BE49-F238E27FC236}">
                <a16:creationId xmlns:a16="http://schemas.microsoft.com/office/drawing/2014/main" id="{62BF51F1-5674-4CF1-8ED8-222633AF07DE}"/>
              </a:ext>
            </a:extLst>
          </p:cNvPr>
          <p:cNvSpPr txBox="1"/>
          <p:nvPr/>
        </p:nvSpPr>
        <p:spPr>
          <a:xfrm>
            <a:off x="2284927" y="4267786"/>
            <a:ext cx="7622144" cy="1446550"/>
          </a:xfrm>
          <a:prstGeom prst="rect">
            <a:avLst/>
          </a:prstGeom>
          <a:noFill/>
        </p:spPr>
        <p:txBody>
          <a:bodyPr wrap="square" rtlCol="0">
            <a:spAutoFit/>
          </a:bodyPr>
          <a:lstStyle/>
          <a:p>
            <a:pPr algn="ctr"/>
            <a:r>
              <a:rPr lang="tr-TR" sz="2600" dirty="0">
                <a:ea typeface="Adobe Heiti Std R" panose="020B0400000000000000" pitchFamily="34" charset="-128"/>
                <a:cs typeface="Times New Roman" panose="02020603050405020304" pitchFamily="18" charset="0"/>
              </a:rPr>
              <a:t>Hakan Saraç</a:t>
            </a:r>
          </a:p>
          <a:p>
            <a:pPr algn="ctr"/>
            <a:r>
              <a:rPr lang="tr-TR" sz="2000" dirty="0">
                <a:latin typeface="Adobe Heiti Std R" panose="020B0400000000000000" pitchFamily="34" charset="-128"/>
                <a:ea typeface="Adobe Heiti Std R" panose="020B0400000000000000" pitchFamily="34" charset="-128"/>
                <a:cs typeface="Times New Roman" panose="02020603050405020304" pitchFamily="18" charset="0"/>
                <a:hlinkClick r:id="rId6"/>
              </a:rPr>
              <a:t>hakan.sarac@metu.edu.tr</a:t>
            </a:r>
            <a:endParaRPr lang="en-US" sz="2000" dirty="0">
              <a:latin typeface="Adobe Heiti Std R" panose="020B0400000000000000" pitchFamily="34" charset="-128"/>
              <a:ea typeface="Adobe Heiti Std R" panose="020B0400000000000000" pitchFamily="34" charset="-128"/>
              <a:cs typeface="Times New Roman" panose="02020603050405020304" pitchFamily="18" charset="0"/>
            </a:endParaRPr>
          </a:p>
          <a:p>
            <a:pPr algn="ctr"/>
            <a:r>
              <a:rPr lang="en-US" sz="2000" dirty="0">
                <a:latin typeface="Adobe Heiti Std R" panose="020B0400000000000000" pitchFamily="34" charset="-128"/>
                <a:ea typeface="Adobe Heiti Std R" panose="020B0400000000000000" pitchFamily="34" charset="-128"/>
                <a:cs typeface="Times New Roman" panose="02020603050405020304" pitchFamily="18" charset="0"/>
              </a:rPr>
              <a:t>Department of Electrical and Electronics Engineering</a:t>
            </a:r>
          </a:p>
          <a:p>
            <a:pPr algn="ctr"/>
            <a:r>
              <a:rPr lang="en-US" sz="2000" dirty="0">
                <a:latin typeface="Adobe Heiti Std R" panose="020B0400000000000000" pitchFamily="34" charset="-128"/>
                <a:ea typeface="Adobe Heiti Std R" panose="020B0400000000000000" pitchFamily="34" charset="-128"/>
                <a:cs typeface="Times New Roman" panose="02020603050405020304" pitchFamily="18" charset="0"/>
              </a:rPr>
              <a:t>Middle East Technical University</a:t>
            </a:r>
          </a:p>
        </p:txBody>
      </p:sp>
      <p:sp>
        <p:nvSpPr>
          <p:cNvPr id="3" name="Rectangle 2">
            <a:extLst>
              <a:ext uri="{FF2B5EF4-FFF2-40B4-BE49-F238E27FC236}">
                <a16:creationId xmlns:a16="http://schemas.microsoft.com/office/drawing/2014/main" id="{0E34C710-D4E9-4983-AF02-00CF597AF8D1}"/>
              </a:ext>
            </a:extLst>
          </p:cNvPr>
          <p:cNvSpPr/>
          <p:nvPr/>
        </p:nvSpPr>
        <p:spPr>
          <a:xfrm>
            <a:off x="4615820" y="6362550"/>
            <a:ext cx="3072444" cy="369332"/>
          </a:xfrm>
          <a:prstGeom prst="rect">
            <a:avLst/>
          </a:prstGeom>
        </p:spPr>
        <p:txBody>
          <a:bodyPr wrap="none">
            <a:spAutoFit/>
          </a:bodyPr>
          <a:lstStyle/>
          <a:p>
            <a:r>
              <a:rPr lang="en-US" dirty="0">
                <a:hlinkClick r:id="rId7"/>
              </a:rPr>
              <a:t>http://power.eee.metu.edu.tr/</a:t>
            </a:r>
            <a:endParaRPr lang="en-US" dirty="0"/>
          </a:p>
        </p:txBody>
      </p:sp>
      <p:pic>
        <p:nvPicPr>
          <p:cNvPr id="13" name="Picture 12" descr="C:\Users\ugurm\Desktop\gitthub\IMMD\GRW2017\Metu5.png">
            <a:extLst>
              <a:ext uri="{FF2B5EF4-FFF2-40B4-BE49-F238E27FC236}">
                <a16:creationId xmlns:a16="http://schemas.microsoft.com/office/drawing/2014/main" id="{03A1FFDF-6FFD-4EFB-996E-43E0B6FD95D8}"/>
              </a:ext>
            </a:extLst>
          </p:cNvPr>
          <p:cNvPicPr/>
          <p:nvPr/>
        </p:nvPicPr>
        <p:blipFill rotWithShape="1">
          <a:blip r:embed="rId3" cstate="print">
            <a:extLst>
              <a:ext uri="{28A0092B-C50C-407E-A947-70E740481C1C}">
                <a14:useLocalDpi xmlns:a14="http://schemas.microsoft.com/office/drawing/2010/main" val="0"/>
              </a:ext>
            </a:extLst>
          </a:blip>
          <a:srcRect l="14652" t="39667" r="15041" b="41051"/>
          <a:stretch/>
        </p:blipFill>
        <p:spPr bwMode="auto">
          <a:xfrm>
            <a:off x="4438456" y="5689173"/>
            <a:ext cx="3427172" cy="76009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59441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3"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sp>
        <p:nvSpPr>
          <p:cNvPr id="2" name="TextBox 1">
            <a:extLst>
              <a:ext uri="{FF2B5EF4-FFF2-40B4-BE49-F238E27FC236}">
                <a16:creationId xmlns:a16="http://schemas.microsoft.com/office/drawing/2014/main" id="{3E68B92E-44BD-442E-BC28-B996E2A733D5}"/>
              </a:ext>
            </a:extLst>
          </p:cNvPr>
          <p:cNvSpPr txBox="1"/>
          <p:nvPr/>
        </p:nvSpPr>
        <p:spPr>
          <a:xfrm>
            <a:off x="4432150" y="188477"/>
            <a:ext cx="3238051" cy="769441"/>
          </a:xfrm>
          <a:prstGeom prst="rect">
            <a:avLst/>
          </a:prstGeom>
          <a:noFill/>
        </p:spPr>
        <p:txBody>
          <a:bodyPr wrap="square" rtlCol="0">
            <a:spAutoFit/>
          </a:bodyPr>
          <a:lstStyle/>
          <a:p>
            <a:r>
              <a:rPr lang="tr-TR" sz="4400" b="1" dirty="0" err="1">
                <a:latin typeface="Adobe Heiti Std R" panose="020B0400000000000000" pitchFamily="34" charset="-128"/>
                <a:ea typeface="Adobe Heiti Std R" panose="020B0400000000000000" pitchFamily="34" charset="-128"/>
              </a:rPr>
              <a:t>References</a:t>
            </a:r>
            <a:endParaRPr lang="en-US" sz="3400" b="1" dirty="0">
              <a:latin typeface="Adobe Heiti Std R" panose="020B0400000000000000" pitchFamily="34" charset="-128"/>
              <a:ea typeface="Adobe Heiti Std R" panose="020B0400000000000000" pitchFamily="34" charset="-128"/>
            </a:endParaRPr>
          </a:p>
        </p:txBody>
      </p:sp>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E603D65-0E79-4510-81DB-C522B94906D7}"/>
              </a:ext>
            </a:extLst>
          </p:cNvPr>
          <p:cNvSpPr txBox="1"/>
          <p:nvPr/>
        </p:nvSpPr>
        <p:spPr>
          <a:xfrm>
            <a:off x="1226482" y="1244026"/>
            <a:ext cx="10415427" cy="4770537"/>
          </a:xfrm>
          <a:prstGeom prst="rect">
            <a:avLst/>
          </a:prstGeom>
          <a:noFill/>
        </p:spPr>
        <p:txBody>
          <a:bodyPr wrap="square" rtlCol="0">
            <a:spAutoFit/>
          </a:bodyPr>
          <a:lstStyle/>
          <a:p>
            <a:r>
              <a:rPr lang="tr-TR" sz="1600" dirty="0">
                <a:latin typeface="Adobe Heiti Std R" panose="020B0400000000000000" pitchFamily="34" charset="-128"/>
                <a:ea typeface="Adobe Heiti Std R" panose="020B0400000000000000" pitchFamily="34" charset="-128"/>
                <a:cs typeface="Helvetica" panose="020B0604020202020204" pitchFamily="34" charset="0"/>
              </a:rPr>
              <a:t>[1]</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 J. Wang, Y. Li and Y. Han, "Integrated Modular Motor Drive Design </a:t>
            </a:r>
            <a:r>
              <a:rPr lang="en-US" sz="1600" dirty="0" err="1">
                <a:latin typeface="Adobe Heiti Std R" panose="020B0400000000000000" pitchFamily="34" charset="-128"/>
                <a:ea typeface="Adobe Heiti Std R" panose="020B0400000000000000" pitchFamily="34" charset="-128"/>
                <a:cs typeface="Helvetica" panose="020B0604020202020204" pitchFamily="34" charset="0"/>
              </a:rPr>
              <a:t>WithGaNPowerFETs</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 in IEEE Transactions on Industry Applications, vol. 51, no. 4, pp. 3198-3207, July-Aug. 2015.</a:t>
            </a:r>
          </a:p>
          <a:p>
            <a:r>
              <a:rPr lang="en-US" sz="1600" dirty="0" err="1">
                <a:latin typeface="Adobe Heiti Std R" panose="020B0400000000000000" pitchFamily="34" charset="-128"/>
                <a:ea typeface="Adobe Heiti Std R" panose="020B0400000000000000" pitchFamily="34" charset="-128"/>
                <a:cs typeface="Helvetica" panose="020B0604020202020204" pitchFamily="34" charset="0"/>
              </a:rPr>
              <a:t>doi</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 10.1109/TIA.2015.2413380</a:t>
            </a:r>
            <a:endParaRPr lang="tr-TR" sz="1600" dirty="0">
              <a:latin typeface="Adobe Heiti Std R" panose="020B0400000000000000" pitchFamily="34" charset="-128"/>
              <a:ea typeface="Adobe Heiti Std R" panose="020B0400000000000000" pitchFamily="34" charset="-128"/>
              <a:cs typeface="Helvetica" panose="020B0604020202020204" pitchFamily="34" charset="0"/>
            </a:endParaRPr>
          </a:p>
          <a:p>
            <a:r>
              <a:rPr lang="tr-TR" sz="1600" dirty="0">
                <a:latin typeface="Adobe Heiti Std R" panose="020B0400000000000000" pitchFamily="34" charset="-128"/>
                <a:ea typeface="Adobe Heiti Std R" panose="020B0400000000000000" pitchFamily="34" charset="-128"/>
                <a:cs typeface="Helvetica" panose="020B0604020202020204" pitchFamily="34" charset="0"/>
              </a:rPr>
              <a:t>[2] </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J. Wang and Y. Han, "A new concept of multilevel converter motor drive with modular design and split winding machine," 2014 Power and Energy Conference at Illinois (PECI), Champaign, IL, 2014, pp. 1-6.</a:t>
            </a:r>
          </a:p>
          <a:p>
            <a:r>
              <a:rPr lang="en-US" sz="1600" dirty="0" err="1">
                <a:latin typeface="Adobe Heiti Std R" panose="020B0400000000000000" pitchFamily="34" charset="-128"/>
                <a:ea typeface="Adobe Heiti Std R" panose="020B0400000000000000" pitchFamily="34" charset="-128"/>
                <a:cs typeface="Helvetica" panose="020B0604020202020204" pitchFamily="34" charset="0"/>
              </a:rPr>
              <a:t>doi</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 10.1109/PECI.2014.6804550</a:t>
            </a:r>
            <a:endParaRPr lang="tr-TR" sz="1600" dirty="0">
              <a:latin typeface="Adobe Heiti Std R" panose="020B0400000000000000" pitchFamily="34" charset="-128"/>
              <a:ea typeface="Adobe Heiti Std R" panose="020B0400000000000000" pitchFamily="34" charset="-128"/>
              <a:cs typeface="Helvetica" panose="020B0604020202020204" pitchFamily="34" charset="0"/>
            </a:endParaRPr>
          </a:p>
          <a:p>
            <a:r>
              <a:rPr lang="tr-TR" sz="1600" dirty="0">
                <a:latin typeface="Adobe Heiti Std R" panose="020B0400000000000000" pitchFamily="34" charset="-128"/>
                <a:ea typeface="Adobe Heiti Std R" panose="020B0400000000000000" pitchFamily="34" charset="-128"/>
                <a:cs typeface="Helvetica" panose="020B0604020202020204" pitchFamily="34" charset="0"/>
              </a:rPr>
              <a:t>[3] M.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März</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Schletz</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B.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Eckardt</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S.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Egelkraut</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and</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H.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Rauh</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Power</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electronics</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system</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integration</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for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electric</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and</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hybrid</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vehicles</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2010 6th International Conference on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Integrated</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Power</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Electronics</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Systems</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Nuremberg</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2010,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pp</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1-10.</a:t>
            </a:r>
          </a:p>
          <a:p>
            <a:r>
              <a:rPr lang="tr-TR" sz="1600" dirty="0">
                <a:latin typeface="Adobe Heiti Std R" panose="020B0400000000000000" pitchFamily="34" charset="-128"/>
                <a:ea typeface="Adobe Heiti Std R" panose="020B0400000000000000" pitchFamily="34" charset="-128"/>
                <a:cs typeface="Helvetica" panose="020B0604020202020204" pitchFamily="34" charset="0"/>
              </a:rPr>
              <a:t>[4] </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N. R. Brown, T. M. Jahns and R. D. Lorenz, "Power Converter Design for an Integrated Modular Motor Drive," 2007 IEEE Industry Applications Annual Meeting, New Orleans, LA, 2007, pp. 1322-1328.</a:t>
            </a:r>
          </a:p>
          <a:p>
            <a:r>
              <a:rPr lang="en-US" sz="1600" dirty="0" err="1">
                <a:latin typeface="Adobe Heiti Std R" panose="020B0400000000000000" pitchFamily="34" charset="-128"/>
                <a:ea typeface="Adobe Heiti Std R" panose="020B0400000000000000" pitchFamily="34" charset="-128"/>
                <a:cs typeface="Helvetica" panose="020B0604020202020204" pitchFamily="34" charset="0"/>
              </a:rPr>
              <a:t>doi</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 10.1109/07IAS.2007.205</a:t>
            </a:r>
            <a:endParaRPr lang="tr-TR" sz="1600" dirty="0">
              <a:latin typeface="Adobe Heiti Std R" panose="020B0400000000000000" pitchFamily="34" charset="-128"/>
              <a:ea typeface="Adobe Heiti Std R" panose="020B0400000000000000" pitchFamily="34" charset="-128"/>
              <a:cs typeface="Helvetica" panose="020B0604020202020204" pitchFamily="34" charset="0"/>
            </a:endParaRPr>
          </a:p>
          <a:p>
            <a:r>
              <a:rPr lang="tr-TR" sz="1600" dirty="0">
                <a:latin typeface="Adobe Heiti Std R" panose="020B0400000000000000" pitchFamily="34" charset="-128"/>
                <a:ea typeface="Adobe Heiti Std R" panose="020B0400000000000000" pitchFamily="34" charset="-128"/>
                <a:cs typeface="Helvetica" panose="020B0604020202020204" pitchFamily="34" charset="0"/>
              </a:rPr>
              <a:t>[5] </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T. M. Jahns and H. Dai, "The past, present, and future of power electronics integration technology in motor drives," in CPSS Transactions on Power Electronics and Applications, vol. 2, no. 3, pp. 197-216, Sept. 2017.</a:t>
            </a:r>
          </a:p>
          <a:p>
            <a:r>
              <a:rPr lang="en-US" sz="1600" dirty="0" err="1">
                <a:latin typeface="Adobe Heiti Std R" panose="020B0400000000000000" pitchFamily="34" charset="-128"/>
                <a:ea typeface="Adobe Heiti Std R" panose="020B0400000000000000" pitchFamily="34" charset="-128"/>
                <a:cs typeface="Helvetica" panose="020B0604020202020204" pitchFamily="34" charset="0"/>
              </a:rPr>
              <a:t>doi</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 10.24295/CPSSTPEA.2017.00019</a:t>
            </a:r>
            <a:endParaRPr lang="tr-TR" sz="1600" dirty="0">
              <a:latin typeface="Adobe Heiti Std R" panose="020B0400000000000000" pitchFamily="34" charset="-128"/>
              <a:ea typeface="Adobe Heiti Std R" panose="020B0400000000000000" pitchFamily="34" charset="-128"/>
              <a:cs typeface="Helvetica" panose="020B0604020202020204" pitchFamily="34" charset="0"/>
            </a:endParaRPr>
          </a:p>
          <a:p>
            <a:r>
              <a:rPr lang="tr-TR" sz="1600" dirty="0">
                <a:latin typeface="Adobe Heiti Std R" panose="020B0400000000000000" pitchFamily="34" charset="-128"/>
                <a:ea typeface="Adobe Heiti Std R" panose="020B0400000000000000" pitchFamily="34" charset="-128"/>
                <a:cs typeface="Helvetica" panose="020B0604020202020204" pitchFamily="34" charset="0"/>
              </a:rPr>
              <a:t>[6] </a:t>
            </a:r>
            <a:r>
              <a:rPr lang="en-US" sz="1600" dirty="0" err="1">
                <a:latin typeface="Adobe Heiti Std R" panose="020B0400000000000000" pitchFamily="34" charset="-128"/>
                <a:ea typeface="Adobe Heiti Std R" panose="020B0400000000000000" pitchFamily="34" charset="-128"/>
                <a:cs typeface="Helvetica" panose="020B0604020202020204" pitchFamily="34" charset="0"/>
              </a:rPr>
              <a:t>GaN</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 Systems, “</a:t>
            </a:r>
            <a:r>
              <a:rPr lang="en-US" sz="1600" dirty="0" err="1">
                <a:latin typeface="Adobe Heiti Std R" panose="020B0400000000000000" pitchFamily="34" charset="-128"/>
                <a:ea typeface="Adobe Heiti Std R" panose="020B0400000000000000" pitchFamily="34" charset="-128"/>
                <a:cs typeface="Helvetica" panose="020B0604020202020204" pitchFamily="34" charset="0"/>
              </a:rPr>
              <a:t>GaN</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 Systems.” [Online]. Available: http://www.gansystems.com/. [Accessed: 15-Jan-2018].</a:t>
            </a:r>
            <a:endParaRPr lang="tr-TR" sz="1600" dirty="0">
              <a:latin typeface="Adobe Heiti Std R" panose="020B0400000000000000" pitchFamily="34" charset="-128"/>
              <a:ea typeface="Adobe Heiti Std R" panose="020B0400000000000000" pitchFamily="34" charset="-128"/>
              <a:cs typeface="Helvetica" panose="020B0604020202020204" pitchFamily="34" charset="0"/>
            </a:endParaRPr>
          </a:p>
          <a:p>
            <a:r>
              <a:rPr lang="tr-TR" sz="1600" dirty="0">
                <a:latin typeface="Adobe Heiti Std R" panose="020B0400000000000000" pitchFamily="34" charset="-128"/>
                <a:ea typeface="Adobe Heiti Std R" panose="020B0400000000000000" pitchFamily="34" charset="-128"/>
                <a:cs typeface="Helvetica" panose="020B0604020202020204" pitchFamily="34" charset="0"/>
              </a:rPr>
              <a:t>[7]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Infineon</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Infineon</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IGBTs</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[Online].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Available</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https://www.infineon.com.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Accessed</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07-Mar-2018].</a:t>
            </a:r>
            <a:endParaRPr lang="en-US" sz="1600" dirty="0">
              <a:latin typeface="Adobe Heiti Std R" panose="020B0400000000000000" pitchFamily="34" charset="-128"/>
              <a:ea typeface="Adobe Heiti Std R" panose="020B0400000000000000" pitchFamily="34" charset="-128"/>
              <a:cs typeface="Helvetica" panose="020B0604020202020204" pitchFamily="34" charset="0"/>
            </a:endParaRPr>
          </a:p>
          <a:p>
            <a:endParaRPr lang="tr-TR" sz="1600" dirty="0">
              <a:latin typeface="Adobe Heiti Std R" panose="020B0400000000000000" pitchFamily="34" charset="-128"/>
              <a:ea typeface="Adobe Heiti Std R" panose="020B0400000000000000" pitchFamily="34" charset="-128"/>
              <a:cs typeface="Helvetica" panose="020B0604020202020204" pitchFamily="34" charset="0"/>
            </a:endParaRPr>
          </a:p>
          <a:p>
            <a:endParaRPr lang="tr-TR" sz="1600" dirty="0">
              <a:latin typeface="Adobe Heiti Std R" panose="020B0400000000000000" pitchFamily="34" charset="-128"/>
              <a:ea typeface="Adobe Heiti Std R" panose="020B0400000000000000" pitchFamily="34" charset="-128"/>
              <a:cs typeface="Helvetica" panose="020B0604020202020204" pitchFamily="34" charset="0"/>
            </a:endParaRPr>
          </a:p>
        </p:txBody>
      </p:sp>
      <p:sp>
        <p:nvSpPr>
          <p:cNvPr id="14" name="Slide Number Placeholder 9">
            <a:extLst>
              <a:ext uri="{FF2B5EF4-FFF2-40B4-BE49-F238E27FC236}">
                <a16:creationId xmlns:a16="http://schemas.microsoft.com/office/drawing/2014/main" id="{A3C1AF35-BF34-42B8-8289-AEABDA66BDA1}"/>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15</a:t>
            </a:fld>
            <a:r>
              <a:rPr lang="tr-TR" dirty="0"/>
              <a:t>/15</a:t>
            </a:r>
            <a:endParaRPr lang="en-US" dirty="0"/>
          </a:p>
        </p:txBody>
      </p:sp>
    </p:spTree>
    <p:extLst>
      <p:ext uri="{BB962C8B-B14F-4D97-AF65-F5344CB8AC3E}">
        <p14:creationId xmlns:p14="http://schemas.microsoft.com/office/powerpoint/2010/main" val="3281749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3"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sp>
        <p:nvSpPr>
          <p:cNvPr id="2" name="TextBox 1">
            <a:extLst>
              <a:ext uri="{FF2B5EF4-FFF2-40B4-BE49-F238E27FC236}">
                <a16:creationId xmlns:a16="http://schemas.microsoft.com/office/drawing/2014/main" id="{3E68B92E-44BD-442E-BC28-B996E2A733D5}"/>
              </a:ext>
            </a:extLst>
          </p:cNvPr>
          <p:cNvSpPr txBox="1"/>
          <p:nvPr/>
        </p:nvSpPr>
        <p:spPr>
          <a:xfrm>
            <a:off x="4898231" y="188477"/>
            <a:ext cx="2395538" cy="769441"/>
          </a:xfrm>
          <a:prstGeom prst="rect">
            <a:avLst/>
          </a:prstGeom>
          <a:noFill/>
        </p:spPr>
        <p:txBody>
          <a:bodyPr wrap="square" rtlCol="0">
            <a:spAutoFit/>
          </a:bodyPr>
          <a:lstStyle/>
          <a:p>
            <a:r>
              <a:rPr lang="en-US" sz="4400" b="1" dirty="0">
                <a:latin typeface="Adobe Heiti Std R" panose="020B0400000000000000" pitchFamily="34" charset="-128"/>
                <a:ea typeface="Adobe Heiti Std R" panose="020B0400000000000000" pitchFamily="34" charset="-128"/>
              </a:rPr>
              <a:t>Outline</a:t>
            </a:r>
            <a:endParaRPr lang="en-US" sz="3400" b="1" dirty="0">
              <a:latin typeface="Adobe Heiti Std R" panose="020B0400000000000000" pitchFamily="34" charset="-128"/>
              <a:ea typeface="Adobe Heiti Std R" panose="020B0400000000000000" pitchFamily="34" charset="-128"/>
            </a:endParaRPr>
          </a:p>
        </p:txBody>
      </p:sp>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E603D65-0E79-4510-81DB-C522B94906D7}"/>
              </a:ext>
            </a:extLst>
          </p:cNvPr>
          <p:cNvSpPr txBox="1"/>
          <p:nvPr/>
        </p:nvSpPr>
        <p:spPr>
          <a:xfrm>
            <a:off x="1226482" y="1509072"/>
            <a:ext cx="10415427" cy="3170099"/>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en-US" sz="3200" dirty="0">
                <a:latin typeface="Adobe Heiti Std R" panose="020B0400000000000000" pitchFamily="34" charset="-128"/>
                <a:ea typeface="Adobe Heiti Std R" panose="020B0400000000000000" pitchFamily="34" charset="-128"/>
                <a:cs typeface="Times New Roman" panose="02020603050405020304" pitchFamily="18" charset="0"/>
              </a:rPr>
              <a:t>Introduction</a:t>
            </a:r>
          </a:p>
          <a:p>
            <a:pPr marL="342900" indent="-342900">
              <a:spcAft>
                <a:spcPts val="1200"/>
              </a:spcAft>
              <a:buFont typeface="Arial" panose="020B0604020202020204" pitchFamily="34" charset="0"/>
              <a:buChar char="•"/>
            </a:pPr>
            <a:r>
              <a:rPr lang="en-US" sz="3200" dirty="0">
                <a:latin typeface="Adobe Heiti Std R" panose="020B0400000000000000" pitchFamily="34" charset="-128"/>
                <a:ea typeface="Adobe Heiti Std R" panose="020B0400000000000000" pitchFamily="34" charset="-128"/>
                <a:cs typeface="Times New Roman" panose="02020603050405020304" pitchFamily="18" charset="0"/>
              </a:rPr>
              <a:t>I</a:t>
            </a:r>
            <a:r>
              <a:rPr lang="tr-TR" sz="3200" dirty="0" err="1">
                <a:latin typeface="Adobe Heiti Std R" panose="020B0400000000000000" pitchFamily="34" charset="-128"/>
                <a:ea typeface="Adobe Heiti Std R" panose="020B0400000000000000" pitchFamily="34" charset="-128"/>
                <a:cs typeface="Times New Roman" panose="02020603050405020304" pitchFamily="18" charset="0"/>
              </a:rPr>
              <a:t>ntegrated</a:t>
            </a:r>
            <a:r>
              <a:rPr lang="tr-TR" sz="32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en-US" sz="3200" dirty="0">
                <a:latin typeface="Adobe Heiti Std R" panose="020B0400000000000000" pitchFamily="34" charset="-128"/>
                <a:ea typeface="Adobe Heiti Std R" panose="020B0400000000000000" pitchFamily="34" charset="-128"/>
                <a:cs typeface="Times New Roman" panose="02020603050405020304" pitchFamily="18" charset="0"/>
              </a:rPr>
              <a:t>M</a:t>
            </a:r>
            <a:r>
              <a:rPr lang="tr-TR" sz="3200" dirty="0">
                <a:latin typeface="Adobe Heiti Std R" panose="020B0400000000000000" pitchFamily="34" charset="-128"/>
                <a:ea typeface="Adobe Heiti Std R" panose="020B0400000000000000" pitchFamily="34" charset="-128"/>
                <a:cs typeface="Times New Roman" panose="02020603050405020304" pitchFamily="18" charset="0"/>
              </a:rPr>
              <a:t>odular </a:t>
            </a:r>
            <a:r>
              <a:rPr lang="en-US" sz="3200" dirty="0">
                <a:latin typeface="Adobe Heiti Std R" panose="020B0400000000000000" pitchFamily="34" charset="-128"/>
                <a:ea typeface="Adobe Heiti Std R" panose="020B0400000000000000" pitchFamily="34" charset="-128"/>
                <a:cs typeface="Times New Roman" panose="02020603050405020304" pitchFamily="18" charset="0"/>
              </a:rPr>
              <a:t>M</a:t>
            </a:r>
            <a:r>
              <a:rPr lang="tr-TR" sz="3200" dirty="0" err="1">
                <a:latin typeface="Adobe Heiti Std R" panose="020B0400000000000000" pitchFamily="34" charset="-128"/>
                <a:ea typeface="Adobe Heiti Std R" panose="020B0400000000000000" pitchFamily="34" charset="-128"/>
                <a:cs typeface="Times New Roman" panose="02020603050405020304" pitchFamily="18" charset="0"/>
              </a:rPr>
              <a:t>otor</a:t>
            </a:r>
            <a:r>
              <a:rPr lang="tr-TR" sz="32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en-US" sz="3200" dirty="0">
                <a:latin typeface="Adobe Heiti Std R" panose="020B0400000000000000" pitchFamily="34" charset="-128"/>
                <a:ea typeface="Adobe Heiti Std R" panose="020B0400000000000000" pitchFamily="34" charset="-128"/>
                <a:cs typeface="Times New Roman" panose="02020603050405020304" pitchFamily="18" charset="0"/>
              </a:rPr>
              <a:t>D</a:t>
            </a:r>
            <a:r>
              <a:rPr lang="tr-TR" sz="3200" dirty="0" err="1">
                <a:latin typeface="Adobe Heiti Std R" panose="020B0400000000000000" pitchFamily="34" charset="-128"/>
                <a:ea typeface="Adobe Heiti Std R" panose="020B0400000000000000" pitchFamily="34" charset="-128"/>
                <a:cs typeface="Times New Roman" panose="02020603050405020304" pitchFamily="18" charset="0"/>
              </a:rPr>
              <a:t>rive</a:t>
            </a:r>
            <a:r>
              <a:rPr lang="tr-TR" sz="3200" dirty="0">
                <a:latin typeface="Adobe Heiti Std R" panose="020B0400000000000000" pitchFamily="34" charset="-128"/>
                <a:ea typeface="Adobe Heiti Std R" panose="020B0400000000000000" pitchFamily="34" charset="-128"/>
                <a:cs typeface="Times New Roman" panose="02020603050405020304" pitchFamily="18" charset="0"/>
              </a:rPr>
              <a:t> (IMMD)</a:t>
            </a:r>
            <a:r>
              <a:rPr lang="en-US" sz="3200" dirty="0">
                <a:latin typeface="Adobe Heiti Std R" panose="020B0400000000000000" pitchFamily="34" charset="-128"/>
                <a:ea typeface="Adobe Heiti Std R" panose="020B0400000000000000" pitchFamily="34" charset="-128"/>
                <a:cs typeface="Times New Roman" panose="02020603050405020304" pitchFamily="18" charset="0"/>
              </a:rPr>
              <a:t> Technology</a:t>
            </a:r>
            <a:endParaRPr lang="tr-TR" sz="32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3200" dirty="0" err="1">
                <a:latin typeface="Adobe Heiti Std R" panose="020B0400000000000000" pitchFamily="34" charset="-128"/>
                <a:ea typeface="Adobe Heiti Std R" panose="020B0400000000000000" pitchFamily="34" charset="-128"/>
                <a:cs typeface="Times New Roman" panose="02020603050405020304" pitchFamily="18" charset="0"/>
              </a:rPr>
              <a:t>Inverter</a:t>
            </a:r>
            <a:r>
              <a:rPr lang="tr-TR" sz="32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3200" dirty="0" err="1">
                <a:latin typeface="Adobe Heiti Std R" panose="020B0400000000000000" pitchFamily="34" charset="-128"/>
                <a:ea typeface="Adobe Heiti Std R" panose="020B0400000000000000" pitchFamily="34" charset="-128"/>
                <a:cs typeface="Times New Roman" panose="02020603050405020304" pitchFamily="18" charset="0"/>
              </a:rPr>
              <a:t>Topologies</a:t>
            </a:r>
            <a:endParaRPr lang="en-US" sz="32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3200" dirty="0">
                <a:latin typeface="Adobe Heiti Std R" panose="020B0400000000000000" pitchFamily="34" charset="-128"/>
                <a:ea typeface="Adobe Heiti Std R" panose="020B0400000000000000" pitchFamily="34" charset="-128"/>
                <a:cs typeface="Times New Roman" panose="02020603050405020304" pitchFamily="18" charset="0"/>
              </a:rPr>
              <a:t>Evaluation &amp; </a:t>
            </a:r>
            <a:r>
              <a:rPr lang="tr-TR" sz="3200" dirty="0" err="1">
                <a:latin typeface="Adobe Heiti Std R" panose="020B0400000000000000" pitchFamily="34" charset="-128"/>
                <a:ea typeface="Adobe Heiti Std R" panose="020B0400000000000000" pitchFamily="34" charset="-128"/>
                <a:cs typeface="Times New Roman" panose="02020603050405020304" pitchFamily="18" charset="0"/>
              </a:rPr>
              <a:t>Results</a:t>
            </a:r>
            <a:endParaRPr lang="en-US" sz="32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3200" dirty="0" err="1">
                <a:latin typeface="Adobe Heiti Std R" panose="020B0400000000000000" pitchFamily="34" charset="-128"/>
                <a:ea typeface="Adobe Heiti Std R" panose="020B0400000000000000" pitchFamily="34" charset="-128"/>
                <a:cs typeface="Times New Roman" panose="02020603050405020304" pitchFamily="18" charset="0"/>
              </a:rPr>
              <a:t>References</a:t>
            </a:r>
            <a:endParaRPr lang="en-US" sz="3200"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sp>
        <p:nvSpPr>
          <p:cNvPr id="14" name="Slide Number Placeholder 9">
            <a:extLst>
              <a:ext uri="{FF2B5EF4-FFF2-40B4-BE49-F238E27FC236}">
                <a16:creationId xmlns:a16="http://schemas.microsoft.com/office/drawing/2014/main" id="{12755AF8-473F-4286-AA84-1A0C92CC580C}"/>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2</a:t>
            </a:fld>
            <a:r>
              <a:rPr lang="tr-TR" dirty="0"/>
              <a:t>/15</a:t>
            </a:r>
            <a:endParaRPr lang="en-US" dirty="0"/>
          </a:p>
        </p:txBody>
      </p:sp>
    </p:spTree>
    <p:extLst>
      <p:ext uri="{BB962C8B-B14F-4D97-AF65-F5344CB8AC3E}">
        <p14:creationId xmlns:p14="http://schemas.microsoft.com/office/powerpoint/2010/main" val="984580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3"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sp>
        <p:nvSpPr>
          <p:cNvPr id="2" name="TextBox 1">
            <a:extLst>
              <a:ext uri="{FF2B5EF4-FFF2-40B4-BE49-F238E27FC236}">
                <a16:creationId xmlns:a16="http://schemas.microsoft.com/office/drawing/2014/main" id="{3E68B92E-44BD-442E-BC28-B996E2A733D5}"/>
              </a:ext>
            </a:extLst>
          </p:cNvPr>
          <p:cNvSpPr txBox="1"/>
          <p:nvPr/>
        </p:nvSpPr>
        <p:spPr>
          <a:xfrm>
            <a:off x="4644151" y="188477"/>
            <a:ext cx="3584288" cy="769441"/>
          </a:xfrm>
          <a:prstGeom prst="rect">
            <a:avLst/>
          </a:prstGeom>
          <a:noFill/>
        </p:spPr>
        <p:txBody>
          <a:bodyPr wrap="square" rtlCol="0">
            <a:spAutoFit/>
          </a:bodyPr>
          <a:lstStyle/>
          <a:p>
            <a:r>
              <a:rPr lang="tr-TR" sz="4400" b="1" dirty="0" err="1">
                <a:latin typeface="Adobe Heiti Std R" panose="020B0400000000000000" pitchFamily="34" charset="-128"/>
                <a:ea typeface="Adobe Heiti Std R" panose="020B0400000000000000" pitchFamily="34" charset="-128"/>
              </a:rPr>
              <a:t>Introduction</a:t>
            </a:r>
            <a:endParaRPr lang="en-US" sz="3400" b="1" dirty="0">
              <a:latin typeface="Adobe Heiti Std R" panose="020B0400000000000000" pitchFamily="34" charset="-128"/>
              <a:ea typeface="Adobe Heiti Std R" panose="020B0400000000000000" pitchFamily="34" charset="-128"/>
            </a:endParaRPr>
          </a:p>
        </p:txBody>
      </p:sp>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Picture 5" descr="A picture containing tool&#10;&#10;Description generated with very high confidence">
            <a:extLst>
              <a:ext uri="{FF2B5EF4-FFF2-40B4-BE49-F238E27FC236}">
                <a16:creationId xmlns:a16="http://schemas.microsoft.com/office/drawing/2014/main" id="{EAFB32E1-B829-4E45-AC2B-3ECC4D19F859}"/>
              </a:ext>
            </a:extLst>
          </p:cNvPr>
          <p:cNvPicPr>
            <a:picLocks noChangeAspect="1"/>
          </p:cNvPicPr>
          <p:nvPr/>
        </p:nvPicPr>
        <p:blipFill>
          <a:blip r:embed="rId5"/>
          <a:stretch>
            <a:fillRect/>
          </a:stretch>
        </p:blipFill>
        <p:spPr>
          <a:xfrm>
            <a:off x="7216953" y="979645"/>
            <a:ext cx="3635495" cy="2224957"/>
          </a:xfrm>
          <a:prstGeom prst="rect">
            <a:avLst/>
          </a:prstGeom>
        </p:spPr>
      </p:pic>
      <p:sp>
        <p:nvSpPr>
          <p:cNvPr id="10" name="TextBox 9">
            <a:extLst>
              <a:ext uri="{FF2B5EF4-FFF2-40B4-BE49-F238E27FC236}">
                <a16:creationId xmlns:a16="http://schemas.microsoft.com/office/drawing/2014/main" id="{DCD9EBCD-1BFE-40EC-8084-CF83F9CD0764}"/>
              </a:ext>
            </a:extLst>
          </p:cNvPr>
          <p:cNvSpPr txBox="1"/>
          <p:nvPr/>
        </p:nvSpPr>
        <p:spPr>
          <a:xfrm>
            <a:off x="1732739" y="957918"/>
            <a:ext cx="6114771" cy="4062651"/>
          </a:xfrm>
          <a:prstGeom prst="rect">
            <a:avLst/>
          </a:prstGeom>
          <a:noFill/>
        </p:spPr>
        <p:txBody>
          <a:bodyPr wrap="square" rtlCol="0">
            <a:spAutoFit/>
          </a:bodyPr>
          <a:lstStyle/>
          <a:p>
            <a:pPr>
              <a:spcAft>
                <a:spcPts val="1200"/>
              </a:spcAft>
            </a:pP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a:spcAft>
                <a:spcPts val="1200"/>
              </a:spcAft>
            </a:pP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Drive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and</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motor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are</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separate</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2000" dirty="0" err="1">
                <a:latin typeface="Adobe Heiti Std R" panose="020B0400000000000000" pitchFamily="34" charset="-128"/>
                <a:ea typeface="Adobe Heiti Std R" panose="020B0400000000000000" pitchFamily="34" charset="-128"/>
                <a:cs typeface="Times New Roman" panose="02020603050405020304" pitchFamily="18" charset="0"/>
              </a:rPr>
              <a:t>Long</a:t>
            </a:r>
            <a:r>
              <a:rPr lang="tr-TR" sz="20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000" dirty="0" err="1">
                <a:latin typeface="Adobe Heiti Std R" panose="020B0400000000000000" pitchFamily="34" charset="-128"/>
                <a:ea typeface="Adobe Heiti Std R" panose="020B0400000000000000" pitchFamily="34" charset="-128"/>
                <a:cs typeface="Times New Roman" panose="02020603050405020304" pitchFamily="18" charset="0"/>
              </a:rPr>
              <a:t>cable</a:t>
            </a:r>
            <a:r>
              <a:rPr lang="tr-TR" sz="20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000" dirty="0" err="1">
                <a:latin typeface="Adobe Heiti Std R" panose="020B0400000000000000" pitchFamily="34" charset="-128"/>
                <a:ea typeface="Adobe Heiti Std R" panose="020B0400000000000000" pitchFamily="34" charset="-128"/>
                <a:cs typeface="Times New Roman" panose="02020603050405020304" pitchFamily="18" charset="0"/>
              </a:rPr>
              <a:t>effect</a:t>
            </a:r>
            <a:endParaRPr lang="tr-TR" sz="20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2000" dirty="0" err="1">
                <a:latin typeface="Adobe Heiti Std R" panose="020B0400000000000000" pitchFamily="34" charset="-128"/>
                <a:ea typeface="Adobe Heiti Std R" panose="020B0400000000000000" pitchFamily="34" charset="-128"/>
                <a:cs typeface="Times New Roman" panose="02020603050405020304" pitchFamily="18" charset="0"/>
              </a:rPr>
              <a:t>Low</a:t>
            </a:r>
            <a:r>
              <a:rPr lang="tr-TR" sz="20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000" dirty="0" err="1">
                <a:latin typeface="Adobe Heiti Std R" panose="020B0400000000000000" pitchFamily="34" charset="-128"/>
                <a:ea typeface="Adobe Heiti Std R" panose="020B0400000000000000" pitchFamily="34" charset="-128"/>
                <a:cs typeface="Times New Roman" panose="02020603050405020304" pitchFamily="18" charset="0"/>
              </a:rPr>
              <a:t>power</a:t>
            </a:r>
            <a:r>
              <a:rPr lang="tr-TR" sz="20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000" dirty="0" err="1">
                <a:latin typeface="Adobe Heiti Std R" panose="020B0400000000000000" pitchFamily="34" charset="-128"/>
                <a:ea typeface="Adobe Heiti Std R" panose="020B0400000000000000" pitchFamily="34" charset="-128"/>
                <a:cs typeface="Times New Roman" panose="02020603050405020304" pitchFamily="18" charset="0"/>
              </a:rPr>
              <a:t>density</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a:spcAft>
                <a:spcPts val="1200"/>
              </a:spcAft>
            </a:pP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endParaRPr lang="en-US"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endParaRPr lang="en-US" sz="2800"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pic>
        <p:nvPicPr>
          <p:cNvPr id="14" name="Picture 13">
            <a:extLst>
              <a:ext uri="{FF2B5EF4-FFF2-40B4-BE49-F238E27FC236}">
                <a16:creationId xmlns:a16="http://schemas.microsoft.com/office/drawing/2014/main" id="{04B3F94B-31D1-4421-98E2-7DB7ACD0D624}"/>
              </a:ext>
            </a:extLst>
          </p:cNvPr>
          <p:cNvPicPr>
            <a:picLocks noChangeAspect="1"/>
          </p:cNvPicPr>
          <p:nvPr/>
        </p:nvPicPr>
        <p:blipFill>
          <a:blip r:embed="rId6"/>
          <a:stretch>
            <a:fillRect/>
          </a:stretch>
        </p:blipFill>
        <p:spPr>
          <a:xfrm>
            <a:off x="6932927" y="3429000"/>
            <a:ext cx="4203549" cy="3035897"/>
          </a:xfrm>
          <a:prstGeom prst="rect">
            <a:avLst/>
          </a:prstGeom>
        </p:spPr>
      </p:pic>
      <p:sp>
        <p:nvSpPr>
          <p:cNvPr id="3" name="TextBox 2">
            <a:extLst>
              <a:ext uri="{FF2B5EF4-FFF2-40B4-BE49-F238E27FC236}">
                <a16:creationId xmlns:a16="http://schemas.microsoft.com/office/drawing/2014/main" id="{E5E40E22-BE72-4F3D-AE93-054EDB22F8F6}"/>
              </a:ext>
            </a:extLst>
          </p:cNvPr>
          <p:cNvSpPr txBox="1"/>
          <p:nvPr/>
        </p:nvSpPr>
        <p:spPr>
          <a:xfrm>
            <a:off x="10048672" y="5761582"/>
            <a:ext cx="462256" cy="276999"/>
          </a:xfrm>
          <a:prstGeom prst="rect">
            <a:avLst/>
          </a:prstGeom>
          <a:noFill/>
        </p:spPr>
        <p:txBody>
          <a:bodyPr wrap="square" rtlCol="0">
            <a:spAutoFit/>
          </a:bodyPr>
          <a:lstStyle/>
          <a:p>
            <a:r>
              <a:rPr lang="tr-TR" sz="1200" dirty="0"/>
              <a:t>[1]</a:t>
            </a:r>
            <a:endParaRPr lang="en-US" sz="1200" dirty="0"/>
          </a:p>
        </p:txBody>
      </p:sp>
      <p:sp>
        <p:nvSpPr>
          <p:cNvPr id="5" name="Rectangle 4">
            <a:extLst>
              <a:ext uri="{FF2B5EF4-FFF2-40B4-BE49-F238E27FC236}">
                <a16:creationId xmlns:a16="http://schemas.microsoft.com/office/drawing/2014/main" id="{420A8F65-350C-40BE-81BC-E796F5FAB7DB}"/>
              </a:ext>
            </a:extLst>
          </p:cNvPr>
          <p:cNvSpPr/>
          <p:nvPr/>
        </p:nvSpPr>
        <p:spPr>
          <a:xfrm>
            <a:off x="10048672" y="2856996"/>
            <a:ext cx="405880" cy="276999"/>
          </a:xfrm>
          <a:prstGeom prst="rect">
            <a:avLst/>
          </a:prstGeom>
        </p:spPr>
        <p:txBody>
          <a:bodyPr wrap="none">
            <a:spAutoFit/>
          </a:bodyPr>
          <a:lstStyle/>
          <a:p>
            <a:r>
              <a:rPr lang="tr-TR" sz="1200" dirty="0">
                <a:latin typeface="Adobe Heiti Std R" panose="020B0400000000000000" pitchFamily="34" charset="-128"/>
                <a:ea typeface="Adobe Heiti Std R" panose="020B0400000000000000" pitchFamily="34" charset="-128"/>
                <a:cs typeface="Helvetica" panose="020B0604020202020204" pitchFamily="34" charset="0"/>
              </a:rPr>
              <a:t>[5] </a:t>
            </a:r>
            <a:endParaRPr lang="en-US" sz="1200" dirty="0"/>
          </a:p>
        </p:txBody>
      </p:sp>
      <p:sp>
        <p:nvSpPr>
          <p:cNvPr id="21" name="Slide Number Placeholder 9">
            <a:extLst>
              <a:ext uri="{FF2B5EF4-FFF2-40B4-BE49-F238E27FC236}">
                <a16:creationId xmlns:a16="http://schemas.microsoft.com/office/drawing/2014/main" id="{C03E437A-6DEC-447F-BBA7-88C8C2EF00BA}"/>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3</a:t>
            </a:fld>
            <a:r>
              <a:rPr lang="tr-TR" dirty="0"/>
              <a:t>/15</a:t>
            </a:r>
            <a:endParaRPr lang="en-US" dirty="0"/>
          </a:p>
        </p:txBody>
      </p:sp>
      <p:sp>
        <p:nvSpPr>
          <p:cNvPr id="8" name="TextBox 7">
            <a:extLst>
              <a:ext uri="{FF2B5EF4-FFF2-40B4-BE49-F238E27FC236}">
                <a16:creationId xmlns:a16="http://schemas.microsoft.com/office/drawing/2014/main" id="{6962E563-86E9-44BF-924A-0663AB01D76B}"/>
              </a:ext>
            </a:extLst>
          </p:cNvPr>
          <p:cNvSpPr txBox="1"/>
          <p:nvPr/>
        </p:nvSpPr>
        <p:spPr>
          <a:xfrm>
            <a:off x="1732739" y="3429000"/>
            <a:ext cx="4685876" cy="1846659"/>
          </a:xfrm>
          <a:prstGeom prst="rect">
            <a:avLst/>
          </a:prstGeom>
          <a:noFill/>
        </p:spPr>
        <p:txBody>
          <a:bodyPr wrap="square" rtlCol="0">
            <a:spAutoFit/>
          </a:bodyPr>
          <a:lstStyle/>
          <a:p>
            <a:pPr>
              <a:spcAft>
                <a:spcPts val="1200"/>
              </a:spcAft>
            </a:pP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Drive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and</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motor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are</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integrated</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2000" dirty="0" err="1">
                <a:latin typeface="Adobe Heiti Std R" panose="020B0400000000000000" pitchFamily="34" charset="-128"/>
                <a:ea typeface="Adobe Heiti Std R" panose="020B0400000000000000" pitchFamily="34" charset="-128"/>
                <a:cs typeface="Times New Roman" panose="02020603050405020304" pitchFamily="18" charset="0"/>
              </a:rPr>
              <a:t>Reduced</a:t>
            </a:r>
            <a:r>
              <a:rPr lang="tr-TR" sz="20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000" dirty="0" err="1">
                <a:latin typeface="Adobe Heiti Std R" panose="020B0400000000000000" pitchFamily="34" charset="-128"/>
                <a:ea typeface="Adobe Heiti Std R" panose="020B0400000000000000" pitchFamily="34" charset="-128"/>
                <a:cs typeface="Times New Roman" panose="02020603050405020304" pitchFamily="18" charset="0"/>
              </a:rPr>
              <a:t>overall</a:t>
            </a:r>
            <a:r>
              <a:rPr lang="tr-TR" sz="2000" dirty="0">
                <a:latin typeface="Adobe Heiti Std R" panose="020B0400000000000000" pitchFamily="34" charset="-128"/>
                <a:ea typeface="Adobe Heiti Std R" panose="020B0400000000000000" pitchFamily="34" charset="-128"/>
                <a:cs typeface="Times New Roman" panose="02020603050405020304" pitchFamily="18" charset="0"/>
              </a:rPr>
              <a:t> size</a:t>
            </a:r>
          </a:p>
          <a:p>
            <a:pPr marL="342900" indent="-342900">
              <a:spcAft>
                <a:spcPts val="1200"/>
              </a:spcAft>
              <a:buFont typeface="Arial" panose="020B0604020202020204" pitchFamily="34" charset="0"/>
              <a:buChar char="•"/>
            </a:pPr>
            <a:r>
              <a:rPr lang="tr-TR" sz="2000" dirty="0">
                <a:latin typeface="Adobe Heiti Std R" panose="020B0400000000000000" pitchFamily="34" charset="-128"/>
                <a:ea typeface="Adobe Heiti Std R" panose="020B0400000000000000" pitchFamily="34" charset="-128"/>
                <a:cs typeface="Times New Roman" panose="02020603050405020304" pitchFamily="18" charset="0"/>
              </a:rPr>
              <a:t>Modular </a:t>
            </a:r>
            <a:r>
              <a:rPr lang="tr-TR" sz="2000" dirty="0" err="1">
                <a:latin typeface="Adobe Heiti Std R" panose="020B0400000000000000" pitchFamily="34" charset="-128"/>
                <a:ea typeface="Adobe Heiti Std R" panose="020B0400000000000000" pitchFamily="34" charset="-128"/>
                <a:cs typeface="Times New Roman" panose="02020603050405020304" pitchFamily="18" charset="0"/>
              </a:rPr>
              <a:t>structure</a:t>
            </a:r>
            <a:r>
              <a:rPr lang="tr-TR" sz="2000" dirty="0">
                <a:latin typeface="Adobe Heiti Std R" panose="020B0400000000000000" pitchFamily="34" charset="-128"/>
                <a:ea typeface="Adobe Heiti Std R" panose="020B0400000000000000" pitchFamily="34" charset="-128"/>
                <a:cs typeface="Times New Roman" panose="02020603050405020304" pitchFamily="18" charset="0"/>
              </a:rPr>
              <a:t>	</a:t>
            </a:r>
            <a:endParaRPr lang="en-US" sz="20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2000" dirty="0" err="1">
                <a:latin typeface="Adobe Heiti Std R" panose="020B0400000000000000" pitchFamily="34" charset="-128"/>
                <a:ea typeface="Adobe Heiti Std R" panose="020B0400000000000000" pitchFamily="34" charset="-128"/>
                <a:cs typeface="Times New Roman" panose="02020603050405020304" pitchFamily="18" charset="0"/>
              </a:rPr>
              <a:t>Fault</a:t>
            </a:r>
            <a:r>
              <a:rPr lang="tr-TR" sz="20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000" dirty="0" err="1">
                <a:latin typeface="Adobe Heiti Std R" panose="020B0400000000000000" pitchFamily="34" charset="-128"/>
                <a:ea typeface="Adobe Heiti Std R" panose="020B0400000000000000" pitchFamily="34" charset="-128"/>
                <a:cs typeface="Times New Roman" panose="02020603050405020304" pitchFamily="18" charset="0"/>
              </a:rPr>
              <a:t>tolerance</a:t>
            </a:r>
            <a:r>
              <a:rPr lang="tr-TR" sz="20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000" dirty="0" err="1">
                <a:latin typeface="Adobe Heiti Std R" panose="020B0400000000000000" pitchFamily="34" charset="-128"/>
                <a:ea typeface="Adobe Heiti Std R" panose="020B0400000000000000" pitchFamily="34" charset="-128"/>
                <a:cs typeface="Times New Roman" panose="02020603050405020304" pitchFamily="18" charset="0"/>
              </a:rPr>
              <a:t>capability</a:t>
            </a:r>
            <a:endParaRPr lang="tr-TR" sz="2000"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spTree>
    <p:extLst>
      <p:ext uri="{BB962C8B-B14F-4D97-AF65-F5344CB8AC3E}">
        <p14:creationId xmlns:p14="http://schemas.microsoft.com/office/powerpoint/2010/main" val="687852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P spid="5"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4"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sp>
        <p:nvSpPr>
          <p:cNvPr id="2" name="TextBox 1">
            <a:extLst>
              <a:ext uri="{FF2B5EF4-FFF2-40B4-BE49-F238E27FC236}">
                <a16:creationId xmlns:a16="http://schemas.microsoft.com/office/drawing/2014/main" id="{3E68B92E-44BD-442E-BC28-B996E2A733D5}"/>
              </a:ext>
            </a:extLst>
          </p:cNvPr>
          <p:cNvSpPr txBox="1"/>
          <p:nvPr/>
        </p:nvSpPr>
        <p:spPr>
          <a:xfrm>
            <a:off x="2143329" y="188477"/>
            <a:ext cx="8689622" cy="769441"/>
          </a:xfrm>
          <a:prstGeom prst="rect">
            <a:avLst/>
          </a:prstGeom>
          <a:noFill/>
        </p:spPr>
        <p:txBody>
          <a:bodyPr wrap="square" rtlCol="0">
            <a:spAutoFit/>
          </a:bodyPr>
          <a:lstStyle/>
          <a:p>
            <a:pPr algn="ctr"/>
            <a:r>
              <a:rPr lang="tr-TR" sz="4400" b="1" dirty="0">
                <a:latin typeface="Adobe Heiti Std R" panose="020B0400000000000000" pitchFamily="34" charset="-128"/>
                <a:ea typeface="Adobe Heiti Std R" panose="020B0400000000000000" pitchFamily="34" charset="-128"/>
              </a:rPr>
              <a:t>IMMD </a:t>
            </a:r>
            <a:r>
              <a:rPr lang="tr-TR" sz="4400" b="1" dirty="0" err="1">
                <a:latin typeface="Adobe Heiti Std R" panose="020B0400000000000000" pitchFamily="34" charset="-128"/>
                <a:ea typeface="Adobe Heiti Std R" panose="020B0400000000000000" pitchFamily="34" charset="-128"/>
              </a:rPr>
              <a:t>Technology</a:t>
            </a:r>
            <a:endParaRPr lang="en-US" sz="3400" b="1" dirty="0">
              <a:latin typeface="Adobe Heiti Std R" panose="020B0400000000000000" pitchFamily="34" charset="-128"/>
              <a:ea typeface="Adobe Heiti Std R" panose="020B0400000000000000" pitchFamily="34" charset="-128"/>
            </a:endParaRPr>
          </a:p>
        </p:txBody>
      </p:sp>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EDEF417-7205-40F4-8E8F-20780F76515D}"/>
              </a:ext>
            </a:extLst>
          </p:cNvPr>
          <p:cNvSpPr txBox="1"/>
          <p:nvPr/>
        </p:nvSpPr>
        <p:spPr>
          <a:xfrm>
            <a:off x="1732739" y="2151727"/>
            <a:ext cx="6114771" cy="2800767"/>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Mechanical</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vibration</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endParaRPr lang="en-US"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Compact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drive</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circuit</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a:spcAft>
                <a:spcPts val="1200"/>
              </a:spcAft>
            </a:pPr>
            <a:r>
              <a:rPr lang="tr-TR" dirty="0">
                <a:latin typeface="Adobe Heiti Std R" panose="020B0400000000000000" pitchFamily="34" charset="-128"/>
                <a:ea typeface="Adobe Heiti Std R" panose="020B0400000000000000" pitchFamily="34" charset="-128"/>
                <a:cs typeface="Times New Roman" panose="02020603050405020304" pitchFamily="18" charset="0"/>
              </a:rPr>
              <a:t>	High </a:t>
            </a: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switching</a:t>
            </a:r>
            <a:r>
              <a:rPr lang="tr-TR"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frequency</a:t>
            </a:r>
            <a:endParaRPr lang="tr-TR" dirty="0">
              <a:latin typeface="Adobe Heiti Std R" panose="020B0400000000000000" pitchFamily="34" charset="-128"/>
              <a:ea typeface="Adobe Heiti Std R" panose="020B0400000000000000" pitchFamily="34" charset="-128"/>
              <a:cs typeface="Times New Roman" panose="02020603050405020304" pitchFamily="18" charset="0"/>
            </a:endParaRPr>
          </a:p>
          <a:p>
            <a:pPr>
              <a:spcAft>
                <a:spcPts val="1200"/>
              </a:spcAft>
            </a:pPr>
            <a:r>
              <a:rPr lang="tr-TR"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Interleaving</a:t>
            </a:r>
            <a:r>
              <a:rPr lang="tr-TR"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between</a:t>
            </a:r>
            <a:r>
              <a:rPr lang="tr-TR"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parallel</a:t>
            </a:r>
            <a:r>
              <a:rPr lang="tr-TR"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inverters</a:t>
            </a:r>
            <a:endParaRPr lang="en-US"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Cooling</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a:spcAft>
                <a:spcPts val="1200"/>
              </a:spcAft>
            </a:pPr>
            <a:r>
              <a:rPr lang="tr-TR" dirty="0">
                <a:latin typeface="Adobe Heiti Std R" panose="020B0400000000000000" pitchFamily="34" charset="-128"/>
                <a:ea typeface="Adobe Heiti Std R" panose="020B0400000000000000" pitchFamily="34" charset="-128"/>
                <a:cs typeface="Times New Roman" panose="02020603050405020304" pitchFamily="18" charset="0"/>
              </a:rPr>
              <a:t>	</a:t>
            </a:r>
            <a:r>
              <a:rPr lang="en-US" dirty="0">
                <a:latin typeface="Adobe Heiti Std R" panose="020B0400000000000000" pitchFamily="34" charset="-128"/>
                <a:ea typeface="Adobe Heiti Std R" panose="020B0400000000000000" pitchFamily="34" charset="-128"/>
                <a:cs typeface="Times New Roman" panose="02020603050405020304" pitchFamily="18" charset="0"/>
              </a:rPr>
              <a:t>Efficient</a:t>
            </a:r>
            <a:r>
              <a:rPr lang="tr-TR"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transistors</a:t>
            </a:r>
            <a:endParaRPr lang="en-US"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sp>
        <p:nvSpPr>
          <p:cNvPr id="3" name="TextBox 2">
            <a:extLst>
              <a:ext uri="{FF2B5EF4-FFF2-40B4-BE49-F238E27FC236}">
                <a16:creationId xmlns:a16="http://schemas.microsoft.com/office/drawing/2014/main" id="{C1C426CF-81C1-41AC-B813-B57EF2840764}"/>
              </a:ext>
            </a:extLst>
          </p:cNvPr>
          <p:cNvSpPr txBox="1"/>
          <p:nvPr/>
        </p:nvSpPr>
        <p:spPr>
          <a:xfrm>
            <a:off x="1226482" y="1142584"/>
            <a:ext cx="5243146" cy="584775"/>
          </a:xfrm>
          <a:prstGeom prst="rect">
            <a:avLst/>
          </a:prstGeom>
          <a:noFill/>
        </p:spPr>
        <p:txBody>
          <a:bodyPr wrap="square" rtlCol="0">
            <a:spAutoFit/>
          </a:bodyPr>
          <a:lstStyle/>
          <a:p>
            <a:r>
              <a:rPr lang="tr-TR" sz="3200" dirty="0">
                <a:latin typeface="Adobe Heiti Std R" panose="020B0400000000000000" pitchFamily="34" charset="-128"/>
                <a:ea typeface="Adobe Heiti Std R" panose="020B0400000000000000" pitchFamily="34" charset="-128"/>
              </a:rPr>
              <a:t>Drive </a:t>
            </a:r>
            <a:r>
              <a:rPr lang="tr-TR" sz="3200" dirty="0" err="1">
                <a:latin typeface="Adobe Heiti Std R" panose="020B0400000000000000" pitchFamily="34" charset="-128"/>
                <a:ea typeface="Adobe Heiti Std R" panose="020B0400000000000000" pitchFamily="34" charset="-128"/>
              </a:rPr>
              <a:t>challenges</a:t>
            </a:r>
            <a:r>
              <a:rPr lang="tr-TR" sz="3200" dirty="0">
                <a:latin typeface="Adobe Heiti Std R" panose="020B0400000000000000" pitchFamily="34" charset="-128"/>
                <a:ea typeface="Adobe Heiti Std R" panose="020B0400000000000000" pitchFamily="34" charset="-128"/>
              </a:rPr>
              <a:t> in IMMD</a:t>
            </a:r>
            <a:endParaRPr lang="en-US" sz="3200" dirty="0">
              <a:latin typeface="Adobe Heiti Std R" panose="020B0400000000000000" pitchFamily="34" charset="-128"/>
              <a:ea typeface="Adobe Heiti Std R" panose="020B0400000000000000" pitchFamily="34" charset="-128"/>
            </a:endParaRPr>
          </a:p>
        </p:txBody>
      </p:sp>
      <p:pic>
        <p:nvPicPr>
          <p:cNvPr id="6" name="Picture 5" descr="A close up of text on a black background&#10;&#10;Description generated with high confidence">
            <a:extLst>
              <a:ext uri="{FF2B5EF4-FFF2-40B4-BE49-F238E27FC236}">
                <a16:creationId xmlns:a16="http://schemas.microsoft.com/office/drawing/2014/main" id="{9812D7DF-D0A2-4ADA-9A62-A2C71422AD6C}"/>
              </a:ext>
            </a:extLst>
          </p:cNvPr>
          <p:cNvPicPr>
            <a:picLocks noChangeAspect="1"/>
          </p:cNvPicPr>
          <p:nvPr/>
        </p:nvPicPr>
        <p:blipFill>
          <a:blip r:embed="rId6"/>
          <a:stretch>
            <a:fillRect/>
          </a:stretch>
        </p:blipFill>
        <p:spPr>
          <a:xfrm>
            <a:off x="6880218" y="824286"/>
            <a:ext cx="5047960" cy="5047960"/>
          </a:xfrm>
          <a:prstGeom prst="rect">
            <a:avLst/>
          </a:prstGeom>
        </p:spPr>
      </p:pic>
      <p:sp>
        <p:nvSpPr>
          <p:cNvPr id="5" name="Rectangle 4">
            <a:extLst>
              <a:ext uri="{FF2B5EF4-FFF2-40B4-BE49-F238E27FC236}">
                <a16:creationId xmlns:a16="http://schemas.microsoft.com/office/drawing/2014/main" id="{080F5101-A86E-42C0-ABA3-7C55AE0C73F9}"/>
              </a:ext>
            </a:extLst>
          </p:cNvPr>
          <p:cNvSpPr/>
          <p:nvPr/>
        </p:nvSpPr>
        <p:spPr>
          <a:xfrm>
            <a:off x="9856151" y="4212770"/>
            <a:ext cx="385042" cy="261610"/>
          </a:xfrm>
          <a:prstGeom prst="rect">
            <a:avLst/>
          </a:prstGeom>
        </p:spPr>
        <p:txBody>
          <a:bodyPr wrap="none">
            <a:spAutoFit/>
          </a:bodyPr>
          <a:lstStyle/>
          <a:p>
            <a:r>
              <a:rPr lang="tr-TR" sz="1100" dirty="0">
                <a:latin typeface="Adobe Heiti Std R" panose="020B0400000000000000" pitchFamily="34" charset="-128"/>
                <a:ea typeface="Adobe Heiti Std R" panose="020B0400000000000000" pitchFamily="34" charset="-128"/>
                <a:cs typeface="Helvetica" panose="020B0604020202020204" pitchFamily="34" charset="0"/>
              </a:rPr>
              <a:t>[3] </a:t>
            </a:r>
            <a:endParaRPr lang="en-US" sz="1100" dirty="0"/>
          </a:p>
        </p:txBody>
      </p:sp>
      <p:sp>
        <p:nvSpPr>
          <p:cNvPr id="17" name="Slide Number Placeholder 9">
            <a:extLst>
              <a:ext uri="{FF2B5EF4-FFF2-40B4-BE49-F238E27FC236}">
                <a16:creationId xmlns:a16="http://schemas.microsoft.com/office/drawing/2014/main" id="{DCA04E11-760C-476F-9D2F-14B499DE2619}"/>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4</a:t>
            </a:fld>
            <a:r>
              <a:rPr lang="tr-TR" dirty="0"/>
              <a:t>/15</a:t>
            </a:r>
            <a:endParaRPr lang="en-US" dirty="0"/>
          </a:p>
        </p:txBody>
      </p:sp>
    </p:spTree>
    <p:extLst>
      <p:ext uri="{BB962C8B-B14F-4D97-AF65-F5344CB8AC3E}">
        <p14:creationId xmlns:p14="http://schemas.microsoft.com/office/powerpoint/2010/main" val="1526781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3"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sp>
        <p:nvSpPr>
          <p:cNvPr id="2" name="TextBox 1">
            <a:extLst>
              <a:ext uri="{FF2B5EF4-FFF2-40B4-BE49-F238E27FC236}">
                <a16:creationId xmlns:a16="http://schemas.microsoft.com/office/drawing/2014/main" id="{3E68B92E-44BD-442E-BC28-B996E2A733D5}"/>
              </a:ext>
            </a:extLst>
          </p:cNvPr>
          <p:cNvSpPr txBox="1"/>
          <p:nvPr/>
        </p:nvSpPr>
        <p:spPr>
          <a:xfrm>
            <a:off x="1761946" y="188477"/>
            <a:ext cx="8668107" cy="769441"/>
          </a:xfrm>
          <a:prstGeom prst="rect">
            <a:avLst/>
          </a:prstGeom>
          <a:noFill/>
        </p:spPr>
        <p:txBody>
          <a:bodyPr wrap="square" rtlCol="0">
            <a:spAutoFit/>
          </a:bodyPr>
          <a:lstStyle/>
          <a:p>
            <a:pPr algn="ctr"/>
            <a:r>
              <a:rPr lang="tr-TR" sz="4400" b="1" dirty="0" err="1">
                <a:latin typeface="Adobe Heiti Std R" panose="020B0400000000000000" pitchFamily="34" charset="-128"/>
                <a:ea typeface="Adobe Heiti Std R" panose="020B0400000000000000" pitchFamily="34" charset="-128"/>
              </a:rPr>
              <a:t>Inverter</a:t>
            </a:r>
            <a:r>
              <a:rPr lang="tr-TR" sz="4400" b="1" dirty="0">
                <a:latin typeface="Adobe Heiti Std R" panose="020B0400000000000000" pitchFamily="34" charset="-128"/>
                <a:ea typeface="Adobe Heiti Std R" panose="020B0400000000000000" pitchFamily="34" charset="-128"/>
              </a:rPr>
              <a:t> </a:t>
            </a:r>
            <a:r>
              <a:rPr lang="tr-TR" sz="4400" b="1" dirty="0" err="1">
                <a:latin typeface="Adobe Heiti Std R" panose="020B0400000000000000" pitchFamily="34" charset="-128"/>
                <a:ea typeface="Adobe Heiti Std R" panose="020B0400000000000000" pitchFamily="34" charset="-128"/>
              </a:rPr>
              <a:t>Topologies</a:t>
            </a:r>
            <a:endParaRPr lang="en-US" sz="3400" b="1" dirty="0">
              <a:latin typeface="Adobe Heiti Std R" panose="020B0400000000000000" pitchFamily="34" charset="-128"/>
              <a:ea typeface="Adobe Heiti Std R" panose="020B0400000000000000" pitchFamily="34" charset="-128"/>
            </a:endParaRPr>
          </a:p>
        </p:txBody>
      </p:sp>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EDEF417-7205-40F4-8E8F-20780F76515D}"/>
              </a:ext>
            </a:extLst>
          </p:cNvPr>
          <p:cNvSpPr txBox="1"/>
          <p:nvPr/>
        </p:nvSpPr>
        <p:spPr>
          <a:xfrm>
            <a:off x="1596291" y="2151726"/>
            <a:ext cx="5942646" cy="3200876"/>
          </a:xfrm>
          <a:prstGeom prst="rect">
            <a:avLst/>
          </a:prstGeom>
          <a:noFill/>
        </p:spPr>
        <p:txBody>
          <a:bodyPr wrap="square" rtlCol="0">
            <a:spAutoFit/>
          </a:bodyPr>
          <a:lstStyle/>
          <a:p>
            <a:pPr>
              <a:spcAft>
                <a:spcPts val="1200"/>
              </a:spcAft>
            </a:pPr>
            <a:r>
              <a:rPr lang="tr-TR" sz="2800" dirty="0" err="1">
                <a:latin typeface="Adobe Heiti Std R" panose="020B0400000000000000" pitchFamily="34" charset="-128"/>
                <a:ea typeface="Adobe Heiti Std R" panose="020B0400000000000000" pitchFamily="34" charset="-128"/>
                <a:cs typeface="Times New Roman" panose="02020603050405020304" pitchFamily="18" charset="0"/>
              </a:rPr>
              <a:t>Advantages</a:t>
            </a:r>
            <a:endParaRPr lang="tr-TR" sz="28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Low</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switching</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energy</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a:spcAft>
                <a:spcPts val="1200"/>
              </a:spcAft>
            </a:pPr>
            <a:r>
              <a:rPr lang="tr-TR" sz="2800" dirty="0" err="1">
                <a:latin typeface="Adobe Heiti Std R" panose="020B0400000000000000" pitchFamily="34" charset="-128"/>
                <a:ea typeface="Adobe Heiti Std R" panose="020B0400000000000000" pitchFamily="34" charset="-128"/>
                <a:cs typeface="Times New Roman" panose="02020603050405020304" pitchFamily="18" charset="0"/>
              </a:rPr>
              <a:t>Disadvantages</a:t>
            </a:r>
            <a:r>
              <a:rPr lang="tr-TR" sz="2800" dirty="0">
                <a:latin typeface="Adobe Heiti Std R" panose="020B0400000000000000" pitchFamily="34" charset="-128"/>
                <a:ea typeface="Adobe Heiti Std R" panose="020B0400000000000000" pitchFamily="34" charset="-128"/>
                <a:cs typeface="Times New Roman" panose="02020603050405020304" pitchFamily="18" charset="0"/>
              </a:rPr>
              <a:t>	</a:t>
            </a:r>
            <a:endParaRPr lang="en-US" sz="28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Low</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voltage</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rating</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p>
          <a:p>
            <a:pPr marL="342900" indent="-342900">
              <a:spcAft>
                <a:spcPts val="1200"/>
              </a:spcAft>
              <a:buFont typeface="Arial" panose="020B0604020202020204" pitchFamily="34" charset="0"/>
              <a:buChar char="•"/>
            </a:pP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High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dV</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dt</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p>
          <a:p>
            <a:pPr>
              <a:spcAft>
                <a:spcPts val="1200"/>
              </a:spcAft>
            </a:pPr>
            <a:endParaRPr lang="en-US" sz="2400"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sp>
        <p:nvSpPr>
          <p:cNvPr id="3" name="TextBox 2">
            <a:extLst>
              <a:ext uri="{FF2B5EF4-FFF2-40B4-BE49-F238E27FC236}">
                <a16:creationId xmlns:a16="http://schemas.microsoft.com/office/drawing/2014/main" id="{C1C426CF-81C1-41AC-B813-B57EF2840764}"/>
              </a:ext>
            </a:extLst>
          </p:cNvPr>
          <p:cNvSpPr txBox="1"/>
          <p:nvPr/>
        </p:nvSpPr>
        <p:spPr>
          <a:xfrm>
            <a:off x="919793" y="1130858"/>
            <a:ext cx="6356496" cy="584775"/>
          </a:xfrm>
          <a:prstGeom prst="rect">
            <a:avLst/>
          </a:prstGeom>
          <a:noFill/>
        </p:spPr>
        <p:txBody>
          <a:bodyPr wrap="square" rtlCol="0">
            <a:spAutoFit/>
          </a:bodyPr>
          <a:lstStyle/>
          <a:p>
            <a:r>
              <a:rPr lang="tr-TR" sz="3200" dirty="0" err="1">
                <a:latin typeface="Adobe Heiti Std R" panose="020B0400000000000000" pitchFamily="34" charset="-128"/>
                <a:ea typeface="Adobe Heiti Std R" panose="020B0400000000000000" pitchFamily="34" charset="-128"/>
              </a:rPr>
              <a:t>GaN</a:t>
            </a:r>
            <a:r>
              <a:rPr lang="tr-TR" sz="3200" dirty="0">
                <a:latin typeface="Adobe Heiti Std R" panose="020B0400000000000000" pitchFamily="34" charset="-128"/>
                <a:ea typeface="Adobe Heiti Std R" panose="020B0400000000000000" pitchFamily="34" charset="-128"/>
              </a:rPr>
              <a:t> transistor</a:t>
            </a:r>
            <a:endParaRPr lang="en-US" sz="3200" dirty="0">
              <a:latin typeface="Adobe Heiti Std R" panose="020B0400000000000000" pitchFamily="34" charset="-128"/>
              <a:ea typeface="Adobe Heiti Std R" panose="020B0400000000000000" pitchFamily="34" charset="-128"/>
            </a:endParaRPr>
          </a:p>
        </p:txBody>
      </p:sp>
      <p:pic>
        <p:nvPicPr>
          <p:cNvPr id="8" name="Picture 7" descr="A close up of a logo&#10;&#10;Description generated with very high confidence">
            <a:extLst>
              <a:ext uri="{FF2B5EF4-FFF2-40B4-BE49-F238E27FC236}">
                <a16:creationId xmlns:a16="http://schemas.microsoft.com/office/drawing/2014/main" id="{CD80B700-63EE-42E7-9B33-59B58509AB06}"/>
              </a:ext>
            </a:extLst>
          </p:cNvPr>
          <p:cNvPicPr>
            <a:picLocks noChangeAspect="1"/>
          </p:cNvPicPr>
          <p:nvPr/>
        </p:nvPicPr>
        <p:blipFill rotWithShape="1">
          <a:blip r:embed="rId5"/>
          <a:srcRect b="35293"/>
          <a:stretch/>
        </p:blipFill>
        <p:spPr>
          <a:xfrm>
            <a:off x="6456678" y="2471665"/>
            <a:ext cx="4772498" cy="1914666"/>
          </a:xfrm>
          <a:prstGeom prst="rect">
            <a:avLst/>
          </a:prstGeom>
        </p:spPr>
      </p:pic>
      <p:sp>
        <p:nvSpPr>
          <p:cNvPr id="16" name="Slide Number Placeholder 9">
            <a:extLst>
              <a:ext uri="{FF2B5EF4-FFF2-40B4-BE49-F238E27FC236}">
                <a16:creationId xmlns:a16="http://schemas.microsoft.com/office/drawing/2014/main" id="{D9591E97-792D-4A31-AAF2-1E1990B5C7B6}"/>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5</a:t>
            </a:fld>
            <a:r>
              <a:rPr lang="tr-TR" dirty="0"/>
              <a:t>/15</a:t>
            </a:r>
            <a:endParaRPr lang="en-US" dirty="0"/>
          </a:p>
        </p:txBody>
      </p:sp>
    </p:spTree>
    <p:extLst>
      <p:ext uri="{BB962C8B-B14F-4D97-AF65-F5344CB8AC3E}">
        <p14:creationId xmlns:p14="http://schemas.microsoft.com/office/powerpoint/2010/main" val="2299171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4"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sp>
        <p:nvSpPr>
          <p:cNvPr id="2" name="TextBox 1">
            <a:extLst>
              <a:ext uri="{FF2B5EF4-FFF2-40B4-BE49-F238E27FC236}">
                <a16:creationId xmlns:a16="http://schemas.microsoft.com/office/drawing/2014/main" id="{3E68B92E-44BD-442E-BC28-B996E2A733D5}"/>
              </a:ext>
            </a:extLst>
          </p:cNvPr>
          <p:cNvSpPr txBox="1"/>
          <p:nvPr/>
        </p:nvSpPr>
        <p:spPr>
          <a:xfrm>
            <a:off x="1761946" y="188477"/>
            <a:ext cx="8668107" cy="769441"/>
          </a:xfrm>
          <a:prstGeom prst="rect">
            <a:avLst/>
          </a:prstGeom>
          <a:noFill/>
        </p:spPr>
        <p:txBody>
          <a:bodyPr wrap="square" rtlCol="0">
            <a:spAutoFit/>
          </a:bodyPr>
          <a:lstStyle/>
          <a:p>
            <a:pPr algn="ctr"/>
            <a:r>
              <a:rPr lang="tr-TR" sz="4400" b="1" dirty="0" err="1">
                <a:latin typeface="Adobe Heiti Std R" panose="020B0400000000000000" pitchFamily="34" charset="-128"/>
                <a:ea typeface="Adobe Heiti Std R" panose="020B0400000000000000" pitchFamily="34" charset="-128"/>
              </a:rPr>
              <a:t>Inverter</a:t>
            </a:r>
            <a:r>
              <a:rPr lang="tr-TR" sz="4400" b="1" dirty="0">
                <a:latin typeface="Adobe Heiti Std R" panose="020B0400000000000000" pitchFamily="34" charset="-128"/>
                <a:ea typeface="Adobe Heiti Std R" panose="020B0400000000000000" pitchFamily="34" charset="-128"/>
              </a:rPr>
              <a:t> </a:t>
            </a:r>
            <a:r>
              <a:rPr lang="tr-TR" sz="4400" b="1" dirty="0" err="1">
                <a:latin typeface="Adobe Heiti Std R" panose="020B0400000000000000" pitchFamily="34" charset="-128"/>
                <a:ea typeface="Adobe Heiti Std R" panose="020B0400000000000000" pitchFamily="34" charset="-128"/>
              </a:rPr>
              <a:t>Topologies</a:t>
            </a:r>
            <a:endParaRPr lang="en-US" sz="3400" b="1" dirty="0">
              <a:latin typeface="Adobe Heiti Std R" panose="020B0400000000000000" pitchFamily="34" charset="-128"/>
              <a:ea typeface="Adobe Heiti Std R" panose="020B0400000000000000" pitchFamily="34" charset="-128"/>
            </a:endParaRPr>
          </a:p>
        </p:txBody>
      </p:sp>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EDEF417-7205-40F4-8E8F-20780F76515D}"/>
              </a:ext>
            </a:extLst>
          </p:cNvPr>
          <p:cNvSpPr txBox="1"/>
          <p:nvPr/>
        </p:nvSpPr>
        <p:spPr>
          <a:xfrm>
            <a:off x="1682921" y="1418272"/>
            <a:ext cx="3835752" cy="3262432"/>
          </a:xfrm>
          <a:prstGeom prst="rect">
            <a:avLst/>
          </a:prstGeom>
          <a:noFill/>
        </p:spPr>
        <p:txBody>
          <a:bodyPr wrap="square" rtlCol="0">
            <a:spAutoFit/>
          </a:bodyPr>
          <a:lstStyle/>
          <a:p>
            <a:pPr>
              <a:spcAft>
                <a:spcPts val="1200"/>
              </a:spcAft>
            </a:pPr>
            <a:r>
              <a:rPr lang="tr-TR" sz="2800" dirty="0">
                <a:latin typeface="Adobe Heiti Std R" panose="020B0400000000000000" pitchFamily="34" charset="-128"/>
                <a:ea typeface="Adobe Heiti Std R" panose="020B0400000000000000" pitchFamily="34" charset="-128"/>
                <a:cs typeface="Times New Roman" panose="02020603050405020304" pitchFamily="18" charset="0"/>
              </a:rPr>
              <a:t>Series </a:t>
            </a:r>
            <a:r>
              <a:rPr lang="tr-TR" sz="2800" dirty="0" err="1">
                <a:latin typeface="Adobe Heiti Std R" panose="020B0400000000000000" pitchFamily="34" charset="-128"/>
                <a:ea typeface="Adobe Heiti Std R" panose="020B0400000000000000" pitchFamily="34" charset="-128"/>
                <a:cs typeface="Times New Roman" panose="02020603050405020304" pitchFamily="18" charset="0"/>
              </a:rPr>
              <a:t>configration</a:t>
            </a:r>
            <a:endParaRPr lang="tr-TR" sz="28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Voltage</a:t>
            </a:r>
            <a:r>
              <a:rPr lang="tr-TR"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rating</a:t>
            </a:r>
            <a:r>
              <a:rPr lang="tr-TR" dirty="0">
                <a:latin typeface="Adobe Heiti Std R" panose="020B0400000000000000" pitchFamily="34" charset="-128"/>
                <a:ea typeface="Adobe Heiti Std R" panose="020B0400000000000000" pitchFamily="34" charset="-128"/>
                <a:cs typeface="Times New Roman" panose="02020603050405020304" pitchFamily="18" charset="0"/>
              </a:rPr>
              <a:t> of </a:t>
            </a: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GaNs</a:t>
            </a:r>
            <a:endParaRPr lang="tr-TR"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Lower</a:t>
            </a:r>
            <a:r>
              <a:rPr lang="tr-TR"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dV</a:t>
            </a:r>
            <a:r>
              <a:rPr lang="tr-TR" dirty="0">
                <a:latin typeface="Adobe Heiti Std R" panose="020B0400000000000000" pitchFamily="34" charset="-128"/>
                <a:ea typeface="Adobe Heiti Std R" panose="020B0400000000000000" pitchFamily="34" charset="-128"/>
                <a:cs typeface="Times New Roman" panose="02020603050405020304" pitchFamily="18" charset="0"/>
              </a:rPr>
              <a:t>/</a:t>
            </a: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dt</a:t>
            </a:r>
            <a:endParaRPr lang="tr-TR"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endParaRPr lang="tr-TR" dirty="0">
              <a:latin typeface="Adobe Heiti Std R" panose="020B0400000000000000" pitchFamily="34" charset="-128"/>
              <a:ea typeface="Adobe Heiti Std R" panose="020B0400000000000000" pitchFamily="34" charset="-128"/>
              <a:cs typeface="Times New Roman" panose="02020603050405020304" pitchFamily="18" charset="0"/>
            </a:endParaRPr>
          </a:p>
          <a:p>
            <a:pPr>
              <a:spcAft>
                <a:spcPts val="1200"/>
              </a:spcAft>
            </a:pPr>
            <a:r>
              <a:rPr lang="tr-TR" sz="2800" dirty="0" err="1">
                <a:latin typeface="Adobe Heiti Std R" panose="020B0400000000000000" pitchFamily="34" charset="-128"/>
                <a:ea typeface="Adobe Heiti Std R" panose="020B0400000000000000" pitchFamily="34" charset="-128"/>
                <a:cs typeface="Times New Roman" panose="02020603050405020304" pitchFamily="18" charset="0"/>
              </a:rPr>
              <a:t>Parallel</a:t>
            </a:r>
            <a:r>
              <a:rPr lang="tr-TR" sz="28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800" dirty="0" err="1">
                <a:latin typeface="Adobe Heiti Std R" panose="020B0400000000000000" pitchFamily="34" charset="-128"/>
                <a:ea typeface="Adobe Heiti Std R" panose="020B0400000000000000" pitchFamily="34" charset="-128"/>
                <a:cs typeface="Times New Roman" panose="02020603050405020304" pitchFamily="18" charset="0"/>
              </a:rPr>
              <a:t>configration</a:t>
            </a:r>
            <a:endParaRPr lang="en-US" sz="28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Smaller</a:t>
            </a:r>
            <a:r>
              <a:rPr lang="tr-TR"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capacitor</a:t>
            </a:r>
            <a:r>
              <a:rPr lang="tr-TR" dirty="0">
                <a:latin typeface="Adobe Heiti Std R" panose="020B0400000000000000" pitchFamily="34" charset="-128"/>
                <a:ea typeface="Adobe Heiti Std R" panose="020B0400000000000000" pitchFamily="34" charset="-128"/>
                <a:cs typeface="Times New Roman" panose="02020603050405020304" pitchFamily="18" charset="0"/>
              </a:rPr>
              <a:t> size</a:t>
            </a:r>
          </a:p>
          <a:p>
            <a:pPr marL="342900" indent="-342900">
              <a:spcAft>
                <a:spcPts val="1200"/>
              </a:spcAft>
              <a:buFont typeface="Arial" panose="020B0604020202020204" pitchFamily="34" charset="0"/>
              <a:buChar char="•"/>
            </a:pP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Lower</a:t>
            </a:r>
            <a:r>
              <a:rPr lang="tr-TR"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switching</a:t>
            </a:r>
            <a:r>
              <a:rPr lang="tr-TR"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losses</a:t>
            </a:r>
            <a:endParaRPr lang="en-US"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sp>
        <p:nvSpPr>
          <p:cNvPr id="22" name="Slide Number Placeholder 9">
            <a:extLst>
              <a:ext uri="{FF2B5EF4-FFF2-40B4-BE49-F238E27FC236}">
                <a16:creationId xmlns:a16="http://schemas.microsoft.com/office/drawing/2014/main" id="{7A6E95EC-6CBD-49ED-9476-78B57CDD1247}"/>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6</a:t>
            </a:fld>
            <a:r>
              <a:rPr lang="tr-TR" dirty="0"/>
              <a:t>/15</a:t>
            </a:r>
            <a:endParaRPr lang="en-US" dirty="0"/>
          </a:p>
        </p:txBody>
      </p:sp>
      <p:pic>
        <p:nvPicPr>
          <p:cNvPr id="16" name="Picture 15">
            <a:extLst>
              <a:ext uri="{FF2B5EF4-FFF2-40B4-BE49-F238E27FC236}">
                <a16:creationId xmlns:a16="http://schemas.microsoft.com/office/drawing/2014/main" id="{6BA5826E-4DCF-40C7-ADAE-9C490C1D5E5C}"/>
              </a:ext>
            </a:extLst>
          </p:cNvPr>
          <p:cNvPicPr>
            <a:picLocks noChangeAspect="1"/>
          </p:cNvPicPr>
          <p:nvPr/>
        </p:nvPicPr>
        <p:blipFill>
          <a:blip r:embed="rId6"/>
          <a:stretch>
            <a:fillRect/>
          </a:stretch>
        </p:blipFill>
        <p:spPr>
          <a:xfrm>
            <a:off x="5610225" y="1323683"/>
            <a:ext cx="7220943" cy="4212803"/>
          </a:xfrm>
          <a:prstGeom prst="rect">
            <a:avLst/>
          </a:prstGeom>
        </p:spPr>
      </p:pic>
    </p:spTree>
    <p:extLst>
      <p:ext uri="{BB962C8B-B14F-4D97-AF65-F5344CB8AC3E}">
        <p14:creationId xmlns:p14="http://schemas.microsoft.com/office/powerpoint/2010/main" val="251389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4"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sp>
        <p:nvSpPr>
          <p:cNvPr id="2" name="TextBox 1">
            <a:extLst>
              <a:ext uri="{FF2B5EF4-FFF2-40B4-BE49-F238E27FC236}">
                <a16:creationId xmlns:a16="http://schemas.microsoft.com/office/drawing/2014/main" id="{3E68B92E-44BD-442E-BC28-B996E2A733D5}"/>
              </a:ext>
            </a:extLst>
          </p:cNvPr>
          <p:cNvSpPr txBox="1"/>
          <p:nvPr/>
        </p:nvSpPr>
        <p:spPr>
          <a:xfrm>
            <a:off x="1761946" y="188477"/>
            <a:ext cx="8668107" cy="769441"/>
          </a:xfrm>
          <a:prstGeom prst="rect">
            <a:avLst/>
          </a:prstGeom>
          <a:noFill/>
        </p:spPr>
        <p:txBody>
          <a:bodyPr wrap="square" rtlCol="0">
            <a:spAutoFit/>
          </a:bodyPr>
          <a:lstStyle/>
          <a:p>
            <a:pPr algn="ctr"/>
            <a:r>
              <a:rPr lang="tr-TR" sz="4400" b="1" dirty="0" err="1">
                <a:latin typeface="Adobe Heiti Std R" panose="020B0400000000000000" pitchFamily="34" charset="-128"/>
                <a:ea typeface="Adobe Heiti Std R" panose="020B0400000000000000" pitchFamily="34" charset="-128"/>
              </a:rPr>
              <a:t>Inverter</a:t>
            </a:r>
            <a:r>
              <a:rPr lang="tr-TR" sz="4400" b="1" dirty="0">
                <a:latin typeface="Adobe Heiti Std R" panose="020B0400000000000000" pitchFamily="34" charset="-128"/>
                <a:ea typeface="Adobe Heiti Std R" panose="020B0400000000000000" pitchFamily="34" charset="-128"/>
              </a:rPr>
              <a:t> </a:t>
            </a:r>
            <a:r>
              <a:rPr lang="tr-TR" sz="4400" b="1" dirty="0" err="1">
                <a:latin typeface="Adobe Heiti Std R" panose="020B0400000000000000" pitchFamily="34" charset="-128"/>
                <a:ea typeface="Adobe Heiti Std R" panose="020B0400000000000000" pitchFamily="34" charset="-128"/>
              </a:rPr>
              <a:t>Topologies</a:t>
            </a:r>
            <a:endParaRPr lang="en-US" sz="3400" b="1" dirty="0">
              <a:latin typeface="Adobe Heiti Std R" panose="020B0400000000000000" pitchFamily="34" charset="-128"/>
              <a:ea typeface="Adobe Heiti Std R" panose="020B0400000000000000" pitchFamily="34" charset="-128"/>
            </a:endParaRPr>
          </a:p>
        </p:txBody>
      </p:sp>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4" descr="A picture containing object&#10;&#10;Description generated with high confidence">
            <a:extLst>
              <a:ext uri="{FF2B5EF4-FFF2-40B4-BE49-F238E27FC236}">
                <a16:creationId xmlns:a16="http://schemas.microsoft.com/office/drawing/2014/main" id="{0ED36CF3-B931-4F73-AD27-0C98250557E3}"/>
              </a:ext>
            </a:extLst>
          </p:cNvPr>
          <p:cNvPicPr>
            <a:picLocks noChangeAspect="1"/>
          </p:cNvPicPr>
          <p:nvPr/>
        </p:nvPicPr>
        <p:blipFill rotWithShape="1">
          <a:blip r:embed="rId6"/>
          <a:srcRect l="13346" t="34667" r="13869" b="38353"/>
          <a:stretch/>
        </p:blipFill>
        <p:spPr>
          <a:xfrm>
            <a:off x="3404809" y="1473484"/>
            <a:ext cx="4082514" cy="1513346"/>
          </a:xfrm>
          <a:prstGeom prst="rect">
            <a:avLst/>
          </a:prstGeom>
        </p:spPr>
      </p:pic>
      <p:pic>
        <p:nvPicPr>
          <p:cNvPr id="10" name="Picture 9">
            <a:extLst>
              <a:ext uri="{FF2B5EF4-FFF2-40B4-BE49-F238E27FC236}">
                <a16:creationId xmlns:a16="http://schemas.microsoft.com/office/drawing/2014/main" id="{D21586CC-69B0-4E3E-9060-5E3D40DF401D}"/>
              </a:ext>
            </a:extLst>
          </p:cNvPr>
          <p:cNvPicPr>
            <a:picLocks noChangeAspect="1"/>
          </p:cNvPicPr>
          <p:nvPr/>
        </p:nvPicPr>
        <p:blipFill rotWithShape="1">
          <a:blip r:embed="rId7"/>
          <a:srcRect l="26780" t="12649" r="42426" b="30168"/>
          <a:stretch/>
        </p:blipFill>
        <p:spPr>
          <a:xfrm>
            <a:off x="3773627" y="3472031"/>
            <a:ext cx="3713696" cy="2926731"/>
          </a:xfrm>
          <a:prstGeom prst="rect">
            <a:avLst/>
          </a:prstGeom>
        </p:spPr>
      </p:pic>
      <p:sp>
        <p:nvSpPr>
          <p:cNvPr id="15" name="TextBox 14">
            <a:extLst>
              <a:ext uri="{FF2B5EF4-FFF2-40B4-BE49-F238E27FC236}">
                <a16:creationId xmlns:a16="http://schemas.microsoft.com/office/drawing/2014/main" id="{62D9CC93-E00D-443F-BCAD-535E18A1034E}"/>
              </a:ext>
            </a:extLst>
          </p:cNvPr>
          <p:cNvSpPr txBox="1"/>
          <p:nvPr/>
        </p:nvSpPr>
        <p:spPr>
          <a:xfrm>
            <a:off x="7405951" y="2028922"/>
            <a:ext cx="2350127" cy="338554"/>
          </a:xfrm>
          <a:prstGeom prst="rect">
            <a:avLst/>
          </a:prstGeom>
          <a:noFill/>
        </p:spPr>
        <p:txBody>
          <a:bodyPr wrap="square" rtlCol="0">
            <a:spAutoFit/>
          </a:bodyPr>
          <a:lstStyle/>
          <a:p>
            <a:r>
              <a:rPr lang="tr-TR" sz="1600" b="1" dirty="0" err="1"/>
              <a:t>Modules</a:t>
            </a:r>
            <a:r>
              <a:rPr lang="tr-TR" sz="1600" b="1" dirty="0"/>
              <a:t> 1,2,3,4</a:t>
            </a:r>
            <a:endParaRPr lang="en-US" sz="1600" b="1" dirty="0"/>
          </a:p>
        </p:txBody>
      </p:sp>
      <p:sp>
        <p:nvSpPr>
          <p:cNvPr id="16" name="TextBox 15">
            <a:extLst>
              <a:ext uri="{FF2B5EF4-FFF2-40B4-BE49-F238E27FC236}">
                <a16:creationId xmlns:a16="http://schemas.microsoft.com/office/drawing/2014/main" id="{F9A987C7-8944-46B5-8098-0EA62215A6F9}"/>
              </a:ext>
            </a:extLst>
          </p:cNvPr>
          <p:cNvSpPr txBox="1"/>
          <p:nvPr/>
        </p:nvSpPr>
        <p:spPr>
          <a:xfrm>
            <a:off x="7405951" y="4332023"/>
            <a:ext cx="2350127" cy="338554"/>
          </a:xfrm>
          <a:prstGeom prst="rect">
            <a:avLst/>
          </a:prstGeom>
          <a:noFill/>
        </p:spPr>
        <p:txBody>
          <a:bodyPr wrap="square" rtlCol="0">
            <a:spAutoFit/>
          </a:bodyPr>
          <a:lstStyle/>
          <a:p>
            <a:r>
              <a:rPr lang="tr-TR" sz="1600" b="1" dirty="0" err="1"/>
              <a:t>Modules</a:t>
            </a:r>
            <a:r>
              <a:rPr lang="tr-TR" sz="1600" b="1" dirty="0"/>
              <a:t> 1,2</a:t>
            </a:r>
            <a:endParaRPr lang="en-US" sz="1600" b="1" dirty="0"/>
          </a:p>
        </p:txBody>
      </p:sp>
      <p:sp>
        <p:nvSpPr>
          <p:cNvPr id="17" name="TextBox 16">
            <a:extLst>
              <a:ext uri="{FF2B5EF4-FFF2-40B4-BE49-F238E27FC236}">
                <a16:creationId xmlns:a16="http://schemas.microsoft.com/office/drawing/2014/main" id="{6E798F42-7E4B-42F5-95EF-DA380E147FBD}"/>
              </a:ext>
            </a:extLst>
          </p:cNvPr>
          <p:cNvSpPr txBox="1"/>
          <p:nvPr/>
        </p:nvSpPr>
        <p:spPr>
          <a:xfrm>
            <a:off x="7405950" y="5470578"/>
            <a:ext cx="2350127" cy="338554"/>
          </a:xfrm>
          <a:prstGeom prst="rect">
            <a:avLst/>
          </a:prstGeom>
          <a:noFill/>
        </p:spPr>
        <p:txBody>
          <a:bodyPr wrap="square" rtlCol="0">
            <a:spAutoFit/>
          </a:bodyPr>
          <a:lstStyle/>
          <a:p>
            <a:r>
              <a:rPr lang="tr-TR" sz="1600" b="1" dirty="0" err="1"/>
              <a:t>Modules</a:t>
            </a:r>
            <a:r>
              <a:rPr lang="tr-TR" sz="1600" b="1" dirty="0"/>
              <a:t> 3,4</a:t>
            </a:r>
            <a:endParaRPr lang="en-US" sz="1600" b="1" dirty="0"/>
          </a:p>
        </p:txBody>
      </p:sp>
      <p:sp>
        <p:nvSpPr>
          <p:cNvPr id="20" name="TextBox 19">
            <a:extLst>
              <a:ext uri="{FF2B5EF4-FFF2-40B4-BE49-F238E27FC236}">
                <a16:creationId xmlns:a16="http://schemas.microsoft.com/office/drawing/2014/main" id="{679800E3-27CF-4AC7-8427-0FF4B19F1FE6}"/>
              </a:ext>
            </a:extLst>
          </p:cNvPr>
          <p:cNvSpPr txBox="1"/>
          <p:nvPr/>
        </p:nvSpPr>
        <p:spPr>
          <a:xfrm>
            <a:off x="3711498" y="1242652"/>
            <a:ext cx="3451410" cy="461665"/>
          </a:xfrm>
          <a:prstGeom prst="rect">
            <a:avLst/>
          </a:prstGeom>
          <a:noFill/>
        </p:spPr>
        <p:txBody>
          <a:bodyPr wrap="square" rtlCol="0">
            <a:spAutoFit/>
          </a:bodyPr>
          <a:lstStyle/>
          <a:p>
            <a:pPr>
              <a:spcAft>
                <a:spcPts val="1200"/>
              </a:spcAft>
            </a:pP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2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level</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VSI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with</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IGBT</a:t>
            </a:r>
          </a:p>
        </p:txBody>
      </p:sp>
      <p:sp>
        <p:nvSpPr>
          <p:cNvPr id="21" name="TextBox 20">
            <a:extLst>
              <a:ext uri="{FF2B5EF4-FFF2-40B4-BE49-F238E27FC236}">
                <a16:creationId xmlns:a16="http://schemas.microsoft.com/office/drawing/2014/main" id="{F76C3B99-CDFA-4BBB-BC35-02B43AF0B0BD}"/>
              </a:ext>
            </a:extLst>
          </p:cNvPr>
          <p:cNvSpPr txBox="1"/>
          <p:nvPr/>
        </p:nvSpPr>
        <p:spPr>
          <a:xfrm>
            <a:off x="3711498" y="3330090"/>
            <a:ext cx="5877892" cy="984885"/>
          </a:xfrm>
          <a:prstGeom prst="rect">
            <a:avLst/>
          </a:prstGeom>
          <a:noFill/>
        </p:spPr>
        <p:txBody>
          <a:bodyPr wrap="square" rtlCol="0">
            <a:spAutoFit/>
          </a:bodyPr>
          <a:lstStyle/>
          <a:p>
            <a:pPr>
              <a:spcAft>
                <a:spcPts val="1200"/>
              </a:spcAft>
            </a:pP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2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level</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2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series</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VSI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with</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GaN</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a:spcAft>
                <a:spcPts val="1200"/>
              </a:spcAft>
            </a:pPr>
            <a:endParaRPr lang="en-US" sz="2400"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sp>
        <p:nvSpPr>
          <p:cNvPr id="30" name="Slide Number Placeholder 9">
            <a:extLst>
              <a:ext uri="{FF2B5EF4-FFF2-40B4-BE49-F238E27FC236}">
                <a16:creationId xmlns:a16="http://schemas.microsoft.com/office/drawing/2014/main" id="{3C74C901-001F-426B-B5F6-8314A6E91691}"/>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7</a:t>
            </a:fld>
            <a:r>
              <a:rPr lang="tr-TR" dirty="0"/>
              <a:t>/15</a:t>
            </a:r>
            <a:endParaRPr lang="en-US" dirty="0"/>
          </a:p>
        </p:txBody>
      </p:sp>
      <p:sp>
        <p:nvSpPr>
          <p:cNvPr id="22" name="TextBox 21">
            <a:extLst>
              <a:ext uri="{FF2B5EF4-FFF2-40B4-BE49-F238E27FC236}">
                <a16:creationId xmlns:a16="http://schemas.microsoft.com/office/drawing/2014/main" id="{CDFBC8B1-54AD-4C63-ACEF-02DE7C00AEA6}"/>
              </a:ext>
            </a:extLst>
          </p:cNvPr>
          <p:cNvSpPr txBox="1"/>
          <p:nvPr/>
        </p:nvSpPr>
        <p:spPr>
          <a:xfrm>
            <a:off x="2846271" y="2137139"/>
            <a:ext cx="1012300" cy="338554"/>
          </a:xfrm>
          <a:prstGeom prst="rect">
            <a:avLst/>
          </a:prstGeom>
          <a:noFill/>
        </p:spPr>
        <p:txBody>
          <a:bodyPr wrap="square" rtlCol="0">
            <a:spAutoFit/>
          </a:bodyPr>
          <a:lstStyle/>
          <a:p>
            <a:r>
              <a:rPr lang="tr-TR" sz="1600" b="1" dirty="0"/>
              <a:t>540 </a:t>
            </a:r>
            <a:r>
              <a:rPr lang="tr-TR" sz="1600" b="1" dirty="0" err="1"/>
              <a:t>Vdc</a:t>
            </a:r>
            <a:endParaRPr lang="en-US" sz="1600" b="1" dirty="0"/>
          </a:p>
        </p:txBody>
      </p:sp>
      <p:sp>
        <p:nvSpPr>
          <p:cNvPr id="23" name="TextBox 22">
            <a:extLst>
              <a:ext uri="{FF2B5EF4-FFF2-40B4-BE49-F238E27FC236}">
                <a16:creationId xmlns:a16="http://schemas.microsoft.com/office/drawing/2014/main" id="{37BA6419-2597-45DD-BCA3-D7BB08F51F05}"/>
              </a:ext>
            </a:extLst>
          </p:cNvPr>
          <p:cNvSpPr txBox="1"/>
          <p:nvPr/>
        </p:nvSpPr>
        <p:spPr>
          <a:xfrm>
            <a:off x="2898659" y="4939035"/>
            <a:ext cx="1012300" cy="338554"/>
          </a:xfrm>
          <a:prstGeom prst="rect">
            <a:avLst/>
          </a:prstGeom>
          <a:noFill/>
        </p:spPr>
        <p:txBody>
          <a:bodyPr wrap="square" rtlCol="0">
            <a:spAutoFit/>
          </a:bodyPr>
          <a:lstStyle/>
          <a:p>
            <a:r>
              <a:rPr lang="tr-TR" sz="1600" b="1" dirty="0"/>
              <a:t>540 </a:t>
            </a:r>
            <a:r>
              <a:rPr lang="tr-TR" sz="1600" b="1" dirty="0" err="1"/>
              <a:t>Vdc</a:t>
            </a:r>
            <a:endParaRPr lang="en-US" sz="1600" b="1" dirty="0"/>
          </a:p>
        </p:txBody>
      </p:sp>
    </p:spTree>
    <p:extLst>
      <p:ext uri="{BB962C8B-B14F-4D97-AF65-F5344CB8AC3E}">
        <p14:creationId xmlns:p14="http://schemas.microsoft.com/office/powerpoint/2010/main" val="164583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20" grpId="0"/>
      <p:bldP spid="21" grpId="0"/>
      <p:bldP spid="22"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3"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sp>
        <p:nvSpPr>
          <p:cNvPr id="2" name="TextBox 1">
            <a:extLst>
              <a:ext uri="{FF2B5EF4-FFF2-40B4-BE49-F238E27FC236}">
                <a16:creationId xmlns:a16="http://schemas.microsoft.com/office/drawing/2014/main" id="{3E68B92E-44BD-442E-BC28-B996E2A733D5}"/>
              </a:ext>
            </a:extLst>
          </p:cNvPr>
          <p:cNvSpPr txBox="1"/>
          <p:nvPr/>
        </p:nvSpPr>
        <p:spPr>
          <a:xfrm>
            <a:off x="1761946" y="188477"/>
            <a:ext cx="8668107" cy="769441"/>
          </a:xfrm>
          <a:prstGeom prst="rect">
            <a:avLst/>
          </a:prstGeom>
          <a:noFill/>
        </p:spPr>
        <p:txBody>
          <a:bodyPr wrap="square" rtlCol="0">
            <a:spAutoFit/>
          </a:bodyPr>
          <a:lstStyle/>
          <a:p>
            <a:pPr algn="ctr"/>
            <a:r>
              <a:rPr lang="tr-TR" sz="4400" b="1" dirty="0" err="1">
                <a:latin typeface="Adobe Heiti Std R" panose="020B0400000000000000" pitchFamily="34" charset="-128"/>
                <a:ea typeface="Adobe Heiti Std R" panose="020B0400000000000000" pitchFamily="34" charset="-128"/>
              </a:rPr>
              <a:t>Inverter</a:t>
            </a:r>
            <a:r>
              <a:rPr lang="tr-TR" sz="4400" b="1" dirty="0">
                <a:latin typeface="Adobe Heiti Std R" panose="020B0400000000000000" pitchFamily="34" charset="-128"/>
                <a:ea typeface="Adobe Heiti Std R" panose="020B0400000000000000" pitchFamily="34" charset="-128"/>
              </a:rPr>
              <a:t> </a:t>
            </a:r>
            <a:r>
              <a:rPr lang="tr-TR" sz="4400" b="1" dirty="0" err="1">
                <a:latin typeface="Adobe Heiti Std R" panose="020B0400000000000000" pitchFamily="34" charset="-128"/>
                <a:ea typeface="Adobe Heiti Std R" panose="020B0400000000000000" pitchFamily="34" charset="-128"/>
              </a:rPr>
              <a:t>Topologies</a:t>
            </a:r>
            <a:endParaRPr lang="en-US" sz="3400" b="1" dirty="0">
              <a:latin typeface="Adobe Heiti Std R" panose="020B0400000000000000" pitchFamily="34" charset="-128"/>
              <a:ea typeface="Adobe Heiti Std R" panose="020B0400000000000000" pitchFamily="34" charset="-128"/>
            </a:endParaRPr>
          </a:p>
        </p:txBody>
      </p:sp>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79800E3-27CF-4AC7-8427-0FF4B19F1FE6}"/>
              </a:ext>
            </a:extLst>
          </p:cNvPr>
          <p:cNvSpPr txBox="1"/>
          <p:nvPr/>
        </p:nvSpPr>
        <p:spPr>
          <a:xfrm>
            <a:off x="2782699" y="1215672"/>
            <a:ext cx="6626600" cy="461665"/>
          </a:xfrm>
          <a:prstGeom prst="rect">
            <a:avLst/>
          </a:prstGeom>
          <a:noFill/>
        </p:spPr>
        <p:txBody>
          <a:bodyPr wrap="square" rtlCol="0">
            <a:spAutoFit/>
          </a:bodyPr>
          <a:lstStyle/>
          <a:p>
            <a:pPr algn="ctr">
              <a:spcAft>
                <a:spcPts val="1200"/>
              </a:spcAft>
            </a:pP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2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level</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2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series</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2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parallel</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VSI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with</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GaN</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pic>
        <p:nvPicPr>
          <p:cNvPr id="23" name="Picture 22" descr="A picture containing text&#10;&#10;Description generated with very high confidence">
            <a:extLst>
              <a:ext uri="{FF2B5EF4-FFF2-40B4-BE49-F238E27FC236}">
                <a16:creationId xmlns:a16="http://schemas.microsoft.com/office/drawing/2014/main" id="{F3ABEAD5-FC97-4D41-B7FB-6E471A845EE0}"/>
              </a:ext>
            </a:extLst>
          </p:cNvPr>
          <p:cNvPicPr>
            <a:picLocks noChangeAspect="1"/>
          </p:cNvPicPr>
          <p:nvPr/>
        </p:nvPicPr>
        <p:blipFill>
          <a:blip r:embed="rId5"/>
          <a:stretch>
            <a:fillRect/>
          </a:stretch>
        </p:blipFill>
        <p:spPr>
          <a:xfrm>
            <a:off x="3927849" y="1935090"/>
            <a:ext cx="4336300" cy="3864107"/>
          </a:xfrm>
          <a:prstGeom prst="rect">
            <a:avLst/>
          </a:prstGeom>
        </p:spPr>
      </p:pic>
      <p:sp>
        <p:nvSpPr>
          <p:cNvPr id="18" name="TextBox 17">
            <a:extLst>
              <a:ext uri="{FF2B5EF4-FFF2-40B4-BE49-F238E27FC236}">
                <a16:creationId xmlns:a16="http://schemas.microsoft.com/office/drawing/2014/main" id="{40224104-A1AF-47B3-BE45-DD1B002A7F59}"/>
              </a:ext>
            </a:extLst>
          </p:cNvPr>
          <p:cNvSpPr txBox="1"/>
          <p:nvPr/>
        </p:nvSpPr>
        <p:spPr>
          <a:xfrm>
            <a:off x="7386901" y="2295622"/>
            <a:ext cx="2350127" cy="338554"/>
          </a:xfrm>
          <a:prstGeom prst="rect">
            <a:avLst/>
          </a:prstGeom>
          <a:noFill/>
        </p:spPr>
        <p:txBody>
          <a:bodyPr wrap="square" rtlCol="0">
            <a:spAutoFit/>
          </a:bodyPr>
          <a:lstStyle/>
          <a:p>
            <a:r>
              <a:rPr lang="tr-TR" sz="1600" b="1" dirty="0" err="1"/>
              <a:t>Module</a:t>
            </a:r>
            <a:r>
              <a:rPr lang="tr-TR" sz="1600" b="1" dirty="0"/>
              <a:t> 1</a:t>
            </a:r>
            <a:endParaRPr lang="en-US" sz="1600" b="1" dirty="0"/>
          </a:p>
        </p:txBody>
      </p:sp>
      <p:sp>
        <p:nvSpPr>
          <p:cNvPr id="19" name="TextBox 18">
            <a:extLst>
              <a:ext uri="{FF2B5EF4-FFF2-40B4-BE49-F238E27FC236}">
                <a16:creationId xmlns:a16="http://schemas.microsoft.com/office/drawing/2014/main" id="{498B2FA8-C9B4-442B-87C0-D53A59563905}"/>
              </a:ext>
            </a:extLst>
          </p:cNvPr>
          <p:cNvSpPr txBox="1"/>
          <p:nvPr/>
        </p:nvSpPr>
        <p:spPr>
          <a:xfrm>
            <a:off x="7386901" y="3252461"/>
            <a:ext cx="2350127" cy="338554"/>
          </a:xfrm>
          <a:prstGeom prst="rect">
            <a:avLst/>
          </a:prstGeom>
          <a:noFill/>
        </p:spPr>
        <p:txBody>
          <a:bodyPr wrap="square" rtlCol="0">
            <a:spAutoFit/>
          </a:bodyPr>
          <a:lstStyle/>
          <a:p>
            <a:r>
              <a:rPr lang="tr-TR" sz="1600" b="1" dirty="0" err="1"/>
              <a:t>Module</a:t>
            </a:r>
            <a:r>
              <a:rPr lang="tr-TR" sz="1600" b="1" dirty="0"/>
              <a:t> 2</a:t>
            </a:r>
            <a:endParaRPr lang="en-US" sz="1600" b="1" dirty="0"/>
          </a:p>
        </p:txBody>
      </p:sp>
      <p:sp>
        <p:nvSpPr>
          <p:cNvPr id="22" name="TextBox 21">
            <a:extLst>
              <a:ext uri="{FF2B5EF4-FFF2-40B4-BE49-F238E27FC236}">
                <a16:creationId xmlns:a16="http://schemas.microsoft.com/office/drawing/2014/main" id="{D9BBC37B-942A-4C98-91FE-94F225B5D219}"/>
              </a:ext>
            </a:extLst>
          </p:cNvPr>
          <p:cNvSpPr txBox="1"/>
          <p:nvPr/>
        </p:nvSpPr>
        <p:spPr>
          <a:xfrm>
            <a:off x="7386900" y="4119236"/>
            <a:ext cx="2350127" cy="338554"/>
          </a:xfrm>
          <a:prstGeom prst="rect">
            <a:avLst/>
          </a:prstGeom>
          <a:noFill/>
        </p:spPr>
        <p:txBody>
          <a:bodyPr wrap="square" rtlCol="0">
            <a:spAutoFit/>
          </a:bodyPr>
          <a:lstStyle/>
          <a:p>
            <a:r>
              <a:rPr lang="tr-TR" sz="1600" b="1" dirty="0" err="1"/>
              <a:t>Module</a:t>
            </a:r>
            <a:r>
              <a:rPr lang="tr-TR" sz="1600" b="1" dirty="0"/>
              <a:t> 3</a:t>
            </a:r>
            <a:endParaRPr lang="en-US" sz="1600" b="1" dirty="0"/>
          </a:p>
        </p:txBody>
      </p:sp>
      <p:sp>
        <p:nvSpPr>
          <p:cNvPr id="26" name="TextBox 25">
            <a:extLst>
              <a:ext uri="{FF2B5EF4-FFF2-40B4-BE49-F238E27FC236}">
                <a16:creationId xmlns:a16="http://schemas.microsoft.com/office/drawing/2014/main" id="{CEB30F3B-DC8D-424C-A0F3-4F3F7001B016}"/>
              </a:ext>
            </a:extLst>
          </p:cNvPr>
          <p:cNvSpPr txBox="1"/>
          <p:nvPr/>
        </p:nvSpPr>
        <p:spPr>
          <a:xfrm>
            <a:off x="7386900" y="5063241"/>
            <a:ext cx="2350127" cy="338554"/>
          </a:xfrm>
          <a:prstGeom prst="rect">
            <a:avLst/>
          </a:prstGeom>
          <a:noFill/>
        </p:spPr>
        <p:txBody>
          <a:bodyPr wrap="square" rtlCol="0">
            <a:spAutoFit/>
          </a:bodyPr>
          <a:lstStyle/>
          <a:p>
            <a:r>
              <a:rPr lang="tr-TR" sz="1600" b="1" dirty="0" err="1"/>
              <a:t>Module</a:t>
            </a:r>
            <a:r>
              <a:rPr lang="tr-TR" sz="1600" b="1" dirty="0"/>
              <a:t> 4</a:t>
            </a:r>
            <a:endParaRPr lang="en-US" sz="1600" b="1" dirty="0"/>
          </a:p>
        </p:txBody>
      </p:sp>
      <p:sp>
        <p:nvSpPr>
          <p:cNvPr id="28" name="Slide Number Placeholder 9">
            <a:extLst>
              <a:ext uri="{FF2B5EF4-FFF2-40B4-BE49-F238E27FC236}">
                <a16:creationId xmlns:a16="http://schemas.microsoft.com/office/drawing/2014/main" id="{7E9BC755-2547-4E02-BF57-0DE1A56D0E3C}"/>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8</a:t>
            </a:fld>
            <a:r>
              <a:rPr lang="tr-TR" dirty="0"/>
              <a:t>/15</a:t>
            </a:r>
            <a:endParaRPr lang="en-US" dirty="0"/>
          </a:p>
        </p:txBody>
      </p:sp>
      <p:sp>
        <p:nvSpPr>
          <p:cNvPr id="16" name="TextBox 15">
            <a:extLst>
              <a:ext uri="{FF2B5EF4-FFF2-40B4-BE49-F238E27FC236}">
                <a16:creationId xmlns:a16="http://schemas.microsoft.com/office/drawing/2014/main" id="{6C5DA19D-F8D2-4573-87DC-C0285BC1092F}"/>
              </a:ext>
            </a:extLst>
          </p:cNvPr>
          <p:cNvSpPr txBox="1"/>
          <p:nvPr/>
        </p:nvSpPr>
        <p:spPr>
          <a:xfrm>
            <a:off x="3518075" y="3697866"/>
            <a:ext cx="1012300" cy="338554"/>
          </a:xfrm>
          <a:prstGeom prst="rect">
            <a:avLst/>
          </a:prstGeom>
          <a:noFill/>
        </p:spPr>
        <p:txBody>
          <a:bodyPr wrap="square" rtlCol="0">
            <a:spAutoFit/>
          </a:bodyPr>
          <a:lstStyle/>
          <a:p>
            <a:r>
              <a:rPr lang="tr-TR" sz="1600" b="1" dirty="0"/>
              <a:t>540 </a:t>
            </a:r>
            <a:r>
              <a:rPr lang="tr-TR" sz="1600" b="1" dirty="0" err="1"/>
              <a:t>Vdc</a:t>
            </a:r>
            <a:endParaRPr lang="en-US" sz="1600" b="1" dirty="0"/>
          </a:p>
        </p:txBody>
      </p:sp>
    </p:spTree>
    <p:extLst>
      <p:ext uri="{BB962C8B-B14F-4D97-AF65-F5344CB8AC3E}">
        <p14:creationId xmlns:p14="http://schemas.microsoft.com/office/powerpoint/2010/main" val="3869247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8" grpId="0"/>
      <p:bldP spid="19" grpId="0"/>
      <p:bldP spid="22" grpId="0"/>
      <p:bldP spid="26"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3"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sp>
        <p:nvSpPr>
          <p:cNvPr id="2" name="TextBox 1">
            <a:extLst>
              <a:ext uri="{FF2B5EF4-FFF2-40B4-BE49-F238E27FC236}">
                <a16:creationId xmlns:a16="http://schemas.microsoft.com/office/drawing/2014/main" id="{3E68B92E-44BD-442E-BC28-B996E2A733D5}"/>
              </a:ext>
            </a:extLst>
          </p:cNvPr>
          <p:cNvSpPr txBox="1"/>
          <p:nvPr/>
        </p:nvSpPr>
        <p:spPr>
          <a:xfrm>
            <a:off x="1761946" y="188477"/>
            <a:ext cx="8668107" cy="769441"/>
          </a:xfrm>
          <a:prstGeom prst="rect">
            <a:avLst/>
          </a:prstGeom>
          <a:noFill/>
        </p:spPr>
        <p:txBody>
          <a:bodyPr wrap="square" rtlCol="0">
            <a:spAutoFit/>
          </a:bodyPr>
          <a:lstStyle/>
          <a:p>
            <a:pPr algn="ctr"/>
            <a:r>
              <a:rPr lang="tr-TR" sz="4400" b="1" dirty="0" err="1">
                <a:latin typeface="Adobe Heiti Std R" panose="020B0400000000000000" pitchFamily="34" charset="-128"/>
                <a:ea typeface="Adobe Heiti Std R" panose="020B0400000000000000" pitchFamily="34" charset="-128"/>
              </a:rPr>
              <a:t>Inverter</a:t>
            </a:r>
            <a:r>
              <a:rPr lang="tr-TR" sz="4400" b="1" dirty="0">
                <a:latin typeface="Adobe Heiti Std R" panose="020B0400000000000000" pitchFamily="34" charset="-128"/>
                <a:ea typeface="Adobe Heiti Std R" panose="020B0400000000000000" pitchFamily="34" charset="-128"/>
              </a:rPr>
              <a:t> </a:t>
            </a:r>
            <a:r>
              <a:rPr lang="tr-TR" sz="4400" b="1" dirty="0" err="1">
                <a:latin typeface="Adobe Heiti Std R" panose="020B0400000000000000" pitchFamily="34" charset="-128"/>
                <a:ea typeface="Adobe Heiti Std R" panose="020B0400000000000000" pitchFamily="34" charset="-128"/>
              </a:rPr>
              <a:t>Topologies</a:t>
            </a:r>
            <a:endParaRPr lang="en-US" sz="3400" b="1" dirty="0">
              <a:latin typeface="Adobe Heiti Std R" panose="020B0400000000000000" pitchFamily="34" charset="-128"/>
              <a:ea typeface="Adobe Heiti Std R" panose="020B0400000000000000" pitchFamily="34" charset="-128"/>
            </a:endParaRPr>
          </a:p>
        </p:txBody>
      </p:sp>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79800E3-27CF-4AC7-8427-0FF4B19F1FE6}"/>
              </a:ext>
            </a:extLst>
          </p:cNvPr>
          <p:cNvSpPr txBox="1"/>
          <p:nvPr/>
        </p:nvSpPr>
        <p:spPr>
          <a:xfrm>
            <a:off x="2782699" y="1215672"/>
            <a:ext cx="6626600" cy="461665"/>
          </a:xfrm>
          <a:prstGeom prst="rect">
            <a:avLst/>
          </a:prstGeom>
          <a:noFill/>
        </p:spPr>
        <p:txBody>
          <a:bodyPr wrap="square" rtlCol="0">
            <a:spAutoFit/>
          </a:bodyPr>
          <a:lstStyle/>
          <a:p>
            <a:pPr algn="ctr">
              <a:spcAft>
                <a:spcPts val="1200"/>
              </a:spcAft>
            </a:pP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3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level</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NPC VSI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with</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GaN</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pic>
        <p:nvPicPr>
          <p:cNvPr id="8" name="Picture 7" descr="A picture containing object&#10;&#10;Description generated with very high confidence">
            <a:extLst>
              <a:ext uri="{FF2B5EF4-FFF2-40B4-BE49-F238E27FC236}">
                <a16:creationId xmlns:a16="http://schemas.microsoft.com/office/drawing/2014/main" id="{874F5988-9CD0-44FA-8F53-FF2A8CFCBFD1}"/>
              </a:ext>
            </a:extLst>
          </p:cNvPr>
          <p:cNvPicPr>
            <a:picLocks noChangeAspect="1"/>
          </p:cNvPicPr>
          <p:nvPr/>
        </p:nvPicPr>
        <p:blipFill rotWithShape="1">
          <a:blip r:embed="rId5"/>
          <a:srcRect l="23611" t="30417" b="39444"/>
          <a:stretch/>
        </p:blipFill>
        <p:spPr>
          <a:xfrm>
            <a:off x="3933824" y="1727359"/>
            <a:ext cx="4324350" cy="1706153"/>
          </a:xfrm>
          <a:prstGeom prst="rect">
            <a:avLst/>
          </a:prstGeom>
        </p:spPr>
      </p:pic>
      <p:sp>
        <p:nvSpPr>
          <p:cNvPr id="17" name="TextBox 16">
            <a:extLst>
              <a:ext uri="{FF2B5EF4-FFF2-40B4-BE49-F238E27FC236}">
                <a16:creationId xmlns:a16="http://schemas.microsoft.com/office/drawing/2014/main" id="{45667212-6DFA-4680-ADAE-E80D955FA4E8}"/>
              </a:ext>
            </a:extLst>
          </p:cNvPr>
          <p:cNvSpPr txBox="1"/>
          <p:nvPr/>
        </p:nvSpPr>
        <p:spPr>
          <a:xfrm>
            <a:off x="2782699" y="3499968"/>
            <a:ext cx="6626600" cy="461665"/>
          </a:xfrm>
          <a:prstGeom prst="rect">
            <a:avLst/>
          </a:prstGeom>
          <a:noFill/>
        </p:spPr>
        <p:txBody>
          <a:bodyPr wrap="square" rtlCol="0">
            <a:spAutoFit/>
          </a:bodyPr>
          <a:lstStyle/>
          <a:p>
            <a:pPr algn="ctr">
              <a:spcAft>
                <a:spcPts val="1200"/>
              </a:spcAft>
            </a:pP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3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level</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2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parallel</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NPC VSI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with</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GaN</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pic>
        <p:nvPicPr>
          <p:cNvPr id="11" name="Picture 10">
            <a:extLst>
              <a:ext uri="{FF2B5EF4-FFF2-40B4-BE49-F238E27FC236}">
                <a16:creationId xmlns:a16="http://schemas.microsoft.com/office/drawing/2014/main" id="{A11622C2-92A8-436A-9BF5-60DD8131750C}"/>
              </a:ext>
            </a:extLst>
          </p:cNvPr>
          <p:cNvPicPr>
            <a:picLocks noChangeAspect="1"/>
          </p:cNvPicPr>
          <p:nvPr/>
        </p:nvPicPr>
        <p:blipFill rotWithShape="1">
          <a:blip r:embed="rId6"/>
          <a:srcRect l="15152" t="36058" r="13607" b="21519"/>
          <a:stretch/>
        </p:blipFill>
        <p:spPr>
          <a:xfrm>
            <a:off x="3890454" y="4028089"/>
            <a:ext cx="4000502" cy="2382236"/>
          </a:xfrm>
          <a:prstGeom prst="rect">
            <a:avLst/>
          </a:prstGeom>
        </p:spPr>
      </p:pic>
      <p:sp>
        <p:nvSpPr>
          <p:cNvPr id="21" name="TextBox 20">
            <a:extLst>
              <a:ext uri="{FF2B5EF4-FFF2-40B4-BE49-F238E27FC236}">
                <a16:creationId xmlns:a16="http://schemas.microsoft.com/office/drawing/2014/main" id="{EDC12B0B-6B33-43E6-9FAF-52C4D858DDAA}"/>
              </a:ext>
            </a:extLst>
          </p:cNvPr>
          <p:cNvSpPr txBox="1"/>
          <p:nvPr/>
        </p:nvSpPr>
        <p:spPr>
          <a:xfrm>
            <a:off x="7941814" y="2321535"/>
            <a:ext cx="2350127" cy="338554"/>
          </a:xfrm>
          <a:prstGeom prst="rect">
            <a:avLst/>
          </a:prstGeom>
          <a:noFill/>
        </p:spPr>
        <p:txBody>
          <a:bodyPr wrap="square" rtlCol="0">
            <a:spAutoFit/>
          </a:bodyPr>
          <a:lstStyle/>
          <a:p>
            <a:r>
              <a:rPr lang="tr-TR" sz="1600" b="1" dirty="0" err="1"/>
              <a:t>Modules</a:t>
            </a:r>
            <a:r>
              <a:rPr lang="tr-TR" sz="1600" b="1" dirty="0"/>
              <a:t> 1,2,3,4</a:t>
            </a:r>
            <a:endParaRPr lang="en-US" sz="1600" b="1" dirty="0"/>
          </a:p>
        </p:txBody>
      </p:sp>
      <p:sp>
        <p:nvSpPr>
          <p:cNvPr id="24" name="TextBox 23">
            <a:extLst>
              <a:ext uri="{FF2B5EF4-FFF2-40B4-BE49-F238E27FC236}">
                <a16:creationId xmlns:a16="http://schemas.microsoft.com/office/drawing/2014/main" id="{DADEB9D6-1717-4626-BD0D-06FDC7CC355E}"/>
              </a:ext>
            </a:extLst>
          </p:cNvPr>
          <p:cNvSpPr txBox="1"/>
          <p:nvPr/>
        </p:nvSpPr>
        <p:spPr>
          <a:xfrm>
            <a:off x="7941813" y="4586077"/>
            <a:ext cx="2350127" cy="338554"/>
          </a:xfrm>
          <a:prstGeom prst="rect">
            <a:avLst/>
          </a:prstGeom>
          <a:noFill/>
        </p:spPr>
        <p:txBody>
          <a:bodyPr wrap="square" rtlCol="0">
            <a:spAutoFit/>
          </a:bodyPr>
          <a:lstStyle/>
          <a:p>
            <a:r>
              <a:rPr lang="tr-TR" sz="1600" b="1" dirty="0" err="1"/>
              <a:t>Modules</a:t>
            </a:r>
            <a:r>
              <a:rPr lang="tr-TR" sz="1600" b="1" dirty="0"/>
              <a:t> 1,2</a:t>
            </a:r>
            <a:endParaRPr lang="en-US" sz="1600" b="1" dirty="0"/>
          </a:p>
        </p:txBody>
      </p:sp>
      <p:sp>
        <p:nvSpPr>
          <p:cNvPr id="25" name="TextBox 24">
            <a:extLst>
              <a:ext uri="{FF2B5EF4-FFF2-40B4-BE49-F238E27FC236}">
                <a16:creationId xmlns:a16="http://schemas.microsoft.com/office/drawing/2014/main" id="{518FD30C-7F08-439A-9331-4EDA16C7774D}"/>
              </a:ext>
            </a:extLst>
          </p:cNvPr>
          <p:cNvSpPr txBox="1"/>
          <p:nvPr/>
        </p:nvSpPr>
        <p:spPr>
          <a:xfrm>
            <a:off x="7941813" y="5614987"/>
            <a:ext cx="2350127" cy="338554"/>
          </a:xfrm>
          <a:prstGeom prst="rect">
            <a:avLst/>
          </a:prstGeom>
          <a:noFill/>
        </p:spPr>
        <p:txBody>
          <a:bodyPr wrap="square" rtlCol="0">
            <a:spAutoFit/>
          </a:bodyPr>
          <a:lstStyle/>
          <a:p>
            <a:r>
              <a:rPr lang="tr-TR" sz="1600" b="1" dirty="0" err="1"/>
              <a:t>Modules</a:t>
            </a:r>
            <a:r>
              <a:rPr lang="tr-TR" sz="1600" b="1" dirty="0"/>
              <a:t> 3,4</a:t>
            </a:r>
            <a:endParaRPr lang="en-US" sz="1600" b="1" dirty="0"/>
          </a:p>
        </p:txBody>
      </p:sp>
      <p:sp>
        <p:nvSpPr>
          <p:cNvPr id="29" name="Slide Number Placeholder 9">
            <a:extLst>
              <a:ext uri="{FF2B5EF4-FFF2-40B4-BE49-F238E27FC236}">
                <a16:creationId xmlns:a16="http://schemas.microsoft.com/office/drawing/2014/main" id="{804930DC-F461-4DF7-8194-FF0543420A9E}"/>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9</a:t>
            </a:fld>
            <a:r>
              <a:rPr lang="tr-TR" dirty="0"/>
              <a:t>/15</a:t>
            </a:r>
            <a:endParaRPr lang="en-US" dirty="0"/>
          </a:p>
        </p:txBody>
      </p:sp>
      <p:sp>
        <p:nvSpPr>
          <p:cNvPr id="15" name="TextBox 14">
            <a:extLst>
              <a:ext uri="{FF2B5EF4-FFF2-40B4-BE49-F238E27FC236}">
                <a16:creationId xmlns:a16="http://schemas.microsoft.com/office/drawing/2014/main" id="{ECA41743-F3C7-450A-BDD0-8B738828F75A}"/>
              </a:ext>
            </a:extLst>
          </p:cNvPr>
          <p:cNvSpPr txBox="1"/>
          <p:nvPr/>
        </p:nvSpPr>
        <p:spPr>
          <a:xfrm>
            <a:off x="3237887" y="2321535"/>
            <a:ext cx="1012300" cy="338554"/>
          </a:xfrm>
          <a:prstGeom prst="rect">
            <a:avLst/>
          </a:prstGeom>
          <a:noFill/>
        </p:spPr>
        <p:txBody>
          <a:bodyPr wrap="square" rtlCol="0">
            <a:spAutoFit/>
          </a:bodyPr>
          <a:lstStyle/>
          <a:p>
            <a:r>
              <a:rPr lang="tr-TR" sz="1600" b="1" dirty="0"/>
              <a:t>540 </a:t>
            </a:r>
            <a:r>
              <a:rPr lang="tr-TR" sz="1600" b="1" dirty="0" err="1"/>
              <a:t>Vdc</a:t>
            </a:r>
            <a:endParaRPr lang="en-US" sz="1600" b="1" dirty="0"/>
          </a:p>
        </p:txBody>
      </p:sp>
      <p:sp>
        <p:nvSpPr>
          <p:cNvPr id="16" name="TextBox 15">
            <a:extLst>
              <a:ext uri="{FF2B5EF4-FFF2-40B4-BE49-F238E27FC236}">
                <a16:creationId xmlns:a16="http://schemas.microsoft.com/office/drawing/2014/main" id="{B8588488-D4EA-455C-AC37-5943F25890FD}"/>
              </a:ext>
            </a:extLst>
          </p:cNvPr>
          <p:cNvSpPr txBox="1"/>
          <p:nvPr/>
        </p:nvSpPr>
        <p:spPr>
          <a:xfrm>
            <a:off x="3237887" y="4598954"/>
            <a:ext cx="1012300" cy="338554"/>
          </a:xfrm>
          <a:prstGeom prst="rect">
            <a:avLst/>
          </a:prstGeom>
          <a:noFill/>
        </p:spPr>
        <p:txBody>
          <a:bodyPr wrap="square" rtlCol="0">
            <a:spAutoFit/>
          </a:bodyPr>
          <a:lstStyle/>
          <a:p>
            <a:r>
              <a:rPr lang="tr-TR" sz="1600" b="1" dirty="0"/>
              <a:t>540 </a:t>
            </a:r>
            <a:r>
              <a:rPr lang="tr-TR" sz="1600" b="1" dirty="0" err="1"/>
              <a:t>Vdc</a:t>
            </a:r>
            <a:endParaRPr lang="en-US" sz="1600" b="1" dirty="0"/>
          </a:p>
        </p:txBody>
      </p:sp>
    </p:spTree>
    <p:extLst>
      <p:ext uri="{BB962C8B-B14F-4D97-AF65-F5344CB8AC3E}">
        <p14:creationId xmlns:p14="http://schemas.microsoft.com/office/powerpoint/2010/main" val="218358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7" grpId="0"/>
      <p:bldP spid="21" grpId="0"/>
      <p:bldP spid="24" grpId="0"/>
      <p:bldP spid="25" grpId="0"/>
      <p:bldP spid="15" grpId="0"/>
      <p:bldP spid="1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9376</TotalTime>
  <Words>640</Words>
  <Application>Microsoft Office PowerPoint</Application>
  <PresentationFormat>Widescreen</PresentationFormat>
  <Paragraphs>124</Paragraphs>
  <Slides>15</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Adobe Heiti Std R</vt:lpstr>
      <vt:lpstr>Arial</vt:lpstr>
      <vt:lpstr>Calibri</vt:lpstr>
      <vt:lpstr>Calibri Light</vt:lpstr>
      <vt:lpstr>Helvetica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hakan sarac</dc:creator>
  <cp:lastModifiedBy>hakan sarac</cp:lastModifiedBy>
  <cp:revision>36</cp:revision>
  <dcterms:created xsi:type="dcterms:W3CDTF">2018-08-08T11:39:14Z</dcterms:created>
  <dcterms:modified xsi:type="dcterms:W3CDTF">2018-08-24T16:19:13Z</dcterms:modified>
</cp:coreProperties>
</file>