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56" r:id="rId2"/>
    <p:sldId id="257" r:id="rId3"/>
    <p:sldId id="265" r:id="rId4"/>
    <p:sldId id="266" r:id="rId5"/>
    <p:sldId id="271" r:id="rId6"/>
    <p:sldId id="268" r:id="rId7"/>
    <p:sldId id="269" r:id="rId8"/>
    <p:sldId id="270" r:id="rId9"/>
    <p:sldId id="272" r:id="rId10"/>
    <p:sldId id="267" r:id="rId11"/>
    <p:sldId id="258" r:id="rId12"/>
    <p:sldId id="259" r:id="rId13"/>
    <p:sldId id="260" r:id="rId14"/>
    <p:sldId id="261" r:id="rId15"/>
    <p:sldId id="262" r:id="rId16"/>
    <p:sldId id="263" r:id="rId17"/>
    <p:sldId id="26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5BB"/>
    <a:srgbClr val="72A2B3"/>
    <a:srgbClr val="878786"/>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8" autoAdjust="0"/>
    <p:restoredTop sz="76678" autoAdjust="0"/>
  </p:normalViewPr>
  <p:slideViewPr>
    <p:cSldViewPr snapToGrid="0" snapToObjects="1">
      <p:cViewPr varScale="1">
        <p:scale>
          <a:sx n="75" d="100"/>
          <a:sy n="75" d="100"/>
        </p:scale>
        <p:origin x="105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B5E0B0-ECA4-4AD9-955D-C242674DFFEA}" type="datetimeFigureOut">
              <a:rPr lang="en-US" smtClean="0"/>
              <a:t>10/6/2018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5DD5C9-B5A2-47F1-BC40-0D7BD2C50D7F}" type="slidenum">
              <a:rPr lang="en-US" smtClean="0"/>
              <a:t>‹#›</a:t>
            </a:fld>
            <a:endParaRPr lang="en-US"/>
          </a:p>
        </p:txBody>
      </p:sp>
    </p:spTree>
    <p:extLst>
      <p:ext uri="{BB962C8B-B14F-4D97-AF65-F5344CB8AC3E}">
        <p14:creationId xmlns:p14="http://schemas.microsoft.com/office/powerpoint/2010/main" val="3549319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2</a:t>
            </a:fld>
            <a:endParaRPr lang="en-US"/>
          </a:p>
        </p:txBody>
      </p:sp>
    </p:spTree>
    <p:extLst>
      <p:ext uri="{BB962C8B-B14F-4D97-AF65-F5344CB8AC3E}">
        <p14:creationId xmlns:p14="http://schemas.microsoft.com/office/powerpoint/2010/main" val="1264086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11</a:t>
            </a:fld>
            <a:endParaRPr lang="en-US"/>
          </a:p>
        </p:txBody>
      </p:sp>
    </p:spTree>
    <p:extLst>
      <p:ext uri="{BB962C8B-B14F-4D97-AF65-F5344CB8AC3E}">
        <p14:creationId xmlns:p14="http://schemas.microsoft.com/office/powerpoint/2010/main" val="845414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12</a:t>
            </a:fld>
            <a:endParaRPr lang="en-US"/>
          </a:p>
        </p:txBody>
      </p:sp>
    </p:spTree>
    <p:extLst>
      <p:ext uri="{BB962C8B-B14F-4D97-AF65-F5344CB8AC3E}">
        <p14:creationId xmlns:p14="http://schemas.microsoft.com/office/powerpoint/2010/main" val="1128012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13</a:t>
            </a:fld>
            <a:endParaRPr lang="en-US"/>
          </a:p>
        </p:txBody>
      </p:sp>
    </p:spTree>
    <p:extLst>
      <p:ext uri="{BB962C8B-B14F-4D97-AF65-F5344CB8AC3E}">
        <p14:creationId xmlns:p14="http://schemas.microsoft.com/office/powerpoint/2010/main" val="898967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14</a:t>
            </a:fld>
            <a:endParaRPr lang="en-US"/>
          </a:p>
        </p:txBody>
      </p:sp>
    </p:spTree>
    <p:extLst>
      <p:ext uri="{BB962C8B-B14F-4D97-AF65-F5344CB8AC3E}">
        <p14:creationId xmlns:p14="http://schemas.microsoft.com/office/powerpoint/2010/main" val="2702248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15</a:t>
            </a:fld>
            <a:endParaRPr lang="en-US"/>
          </a:p>
        </p:txBody>
      </p:sp>
    </p:spTree>
    <p:extLst>
      <p:ext uri="{BB962C8B-B14F-4D97-AF65-F5344CB8AC3E}">
        <p14:creationId xmlns:p14="http://schemas.microsoft.com/office/powerpoint/2010/main" val="2445784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16</a:t>
            </a:fld>
            <a:endParaRPr lang="en-US"/>
          </a:p>
        </p:txBody>
      </p:sp>
    </p:spTree>
    <p:extLst>
      <p:ext uri="{BB962C8B-B14F-4D97-AF65-F5344CB8AC3E}">
        <p14:creationId xmlns:p14="http://schemas.microsoft.com/office/powerpoint/2010/main" val="2617716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17</a:t>
            </a:fld>
            <a:endParaRPr lang="en-US"/>
          </a:p>
        </p:txBody>
      </p:sp>
    </p:spTree>
    <p:extLst>
      <p:ext uri="{BB962C8B-B14F-4D97-AF65-F5344CB8AC3E}">
        <p14:creationId xmlns:p14="http://schemas.microsoft.com/office/powerpoint/2010/main" val="2662359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3</a:t>
            </a:fld>
            <a:endParaRPr lang="en-US"/>
          </a:p>
        </p:txBody>
      </p:sp>
    </p:spTree>
    <p:extLst>
      <p:ext uri="{BB962C8B-B14F-4D97-AF65-F5344CB8AC3E}">
        <p14:creationId xmlns:p14="http://schemas.microsoft.com/office/powerpoint/2010/main" val="2760278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4</a:t>
            </a:fld>
            <a:endParaRPr lang="en-US"/>
          </a:p>
        </p:txBody>
      </p:sp>
    </p:spTree>
    <p:extLst>
      <p:ext uri="{BB962C8B-B14F-4D97-AF65-F5344CB8AC3E}">
        <p14:creationId xmlns:p14="http://schemas.microsoft.com/office/powerpoint/2010/main" val="2342508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5</a:t>
            </a:fld>
            <a:endParaRPr lang="en-US"/>
          </a:p>
        </p:txBody>
      </p:sp>
    </p:spTree>
    <p:extLst>
      <p:ext uri="{BB962C8B-B14F-4D97-AF65-F5344CB8AC3E}">
        <p14:creationId xmlns:p14="http://schemas.microsoft.com/office/powerpoint/2010/main" val="429386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6</a:t>
            </a:fld>
            <a:endParaRPr lang="en-US"/>
          </a:p>
        </p:txBody>
      </p:sp>
    </p:spTree>
    <p:extLst>
      <p:ext uri="{BB962C8B-B14F-4D97-AF65-F5344CB8AC3E}">
        <p14:creationId xmlns:p14="http://schemas.microsoft.com/office/powerpoint/2010/main" val="3230443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7</a:t>
            </a:fld>
            <a:endParaRPr lang="en-US"/>
          </a:p>
        </p:txBody>
      </p:sp>
    </p:spTree>
    <p:extLst>
      <p:ext uri="{BB962C8B-B14F-4D97-AF65-F5344CB8AC3E}">
        <p14:creationId xmlns:p14="http://schemas.microsoft.com/office/powerpoint/2010/main" val="559618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8</a:t>
            </a:fld>
            <a:endParaRPr lang="en-US"/>
          </a:p>
        </p:txBody>
      </p:sp>
    </p:spTree>
    <p:extLst>
      <p:ext uri="{BB962C8B-B14F-4D97-AF65-F5344CB8AC3E}">
        <p14:creationId xmlns:p14="http://schemas.microsoft.com/office/powerpoint/2010/main" val="2418575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9</a:t>
            </a:fld>
            <a:endParaRPr lang="en-US"/>
          </a:p>
        </p:txBody>
      </p:sp>
    </p:spTree>
    <p:extLst>
      <p:ext uri="{BB962C8B-B14F-4D97-AF65-F5344CB8AC3E}">
        <p14:creationId xmlns:p14="http://schemas.microsoft.com/office/powerpoint/2010/main" val="3696761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10</a:t>
            </a:fld>
            <a:endParaRPr lang="en-US"/>
          </a:p>
        </p:txBody>
      </p:sp>
    </p:spTree>
    <p:extLst>
      <p:ext uri="{BB962C8B-B14F-4D97-AF65-F5344CB8AC3E}">
        <p14:creationId xmlns:p14="http://schemas.microsoft.com/office/powerpoint/2010/main" val="2829331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C5856A2-34A9-1A42-B494-55A3DF12C1BD}" type="datetimeFigureOut">
              <a:rPr lang="en-US" smtClean="0"/>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C5876-DC07-C348-A093-13BCE93C445E}" type="slidenum">
              <a:rPr lang="en-US" smtClean="0"/>
              <a:t>‹#›</a:t>
            </a:fld>
            <a:endParaRPr lang="en-US"/>
          </a:p>
        </p:txBody>
      </p:sp>
    </p:spTree>
    <p:extLst>
      <p:ext uri="{BB962C8B-B14F-4D97-AF65-F5344CB8AC3E}">
        <p14:creationId xmlns:p14="http://schemas.microsoft.com/office/powerpoint/2010/main" val="25947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5856A2-34A9-1A42-B494-55A3DF12C1BD}" type="datetimeFigureOut">
              <a:rPr lang="en-US" smtClean="0"/>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C5876-DC07-C348-A093-13BCE93C445E}" type="slidenum">
              <a:rPr lang="en-US" smtClean="0"/>
              <a:t>‹#›</a:t>
            </a:fld>
            <a:endParaRPr lang="en-US"/>
          </a:p>
        </p:txBody>
      </p:sp>
    </p:spTree>
    <p:extLst>
      <p:ext uri="{BB962C8B-B14F-4D97-AF65-F5344CB8AC3E}">
        <p14:creationId xmlns:p14="http://schemas.microsoft.com/office/powerpoint/2010/main" val="3453550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5856A2-34A9-1A42-B494-55A3DF12C1BD}" type="datetimeFigureOut">
              <a:rPr lang="en-US" smtClean="0"/>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C5876-DC07-C348-A093-13BCE93C445E}" type="slidenum">
              <a:rPr lang="en-US" smtClean="0"/>
              <a:t>‹#›</a:t>
            </a:fld>
            <a:endParaRPr lang="en-US"/>
          </a:p>
        </p:txBody>
      </p:sp>
    </p:spTree>
    <p:extLst>
      <p:ext uri="{BB962C8B-B14F-4D97-AF65-F5344CB8AC3E}">
        <p14:creationId xmlns:p14="http://schemas.microsoft.com/office/powerpoint/2010/main" val="4229777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5856A2-34A9-1A42-B494-55A3DF12C1BD}" type="datetimeFigureOut">
              <a:rPr lang="en-US" smtClean="0"/>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C5876-DC07-C348-A093-13BCE93C445E}" type="slidenum">
              <a:rPr lang="en-US" smtClean="0"/>
              <a:t>‹#›</a:t>
            </a:fld>
            <a:endParaRPr lang="en-US"/>
          </a:p>
        </p:txBody>
      </p:sp>
    </p:spTree>
    <p:extLst>
      <p:ext uri="{BB962C8B-B14F-4D97-AF65-F5344CB8AC3E}">
        <p14:creationId xmlns:p14="http://schemas.microsoft.com/office/powerpoint/2010/main" val="1816320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C5856A2-34A9-1A42-B494-55A3DF12C1BD}" type="datetimeFigureOut">
              <a:rPr lang="en-US" smtClean="0"/>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C5876-DC07-C348-A093-13BCE93C445E}" type="slidenum">
              <a:rPr lang="en-US" smtClean="0"/>
              <a:t>‹#›</a:t>
            </a:fld>
            <a:endParaRPr lang="en-US"/>
          </a:p>
        </p:txBody>
      </p:sp>
    </p:spTree>
    <p:extLst>
      <p:ext uri="{BB962C8B-B14F-4D97-AF65-F5344CB8AC3E}">
        <p14:creationId xmlns:p14="http://schemas.microsoft.com/office/powerpoint/2010/main" val="1267912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5856A2-34A9-1A42-B494-55A3DF12C1BD}" type="datetimeFigureOut">
              <a:rPr lang="en-US" smtClean="0"/>
              <a:t>10/6/2018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2C5876-DC07-C348-A093-13BCE93C445E}" type="slidenum">
              <a:rPr lang="en-US" smtClean="0"/>
              <a:t>‹#›</a:t>
            </a:fld>
            <a:endParaRPr lang="en-US"/>
          </a:p>
        </p:txBody>
      </p:sp>
    </p:spTree>
    <p:extLst>
      <p:ext uri="{BB962C8B-B14F-4D97-AF65-F5344CB8AC3E}">
        <p14:creationId xmlns:p14="http://schemas.microsoft.com/office/powerpoint/2010/main" val="3841459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C5856A2-34A9-1A42-B494-55A3DF12C1BD}" type="datetimeFigureOut">
              <a:rPr lang="en-US" smtClean="0"/>
              <a:t>10/6/2018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2C5876-DC07-C348-A093-13BCE93C445E}" type="slidenum">
              <a:rPr lang="en-US" smtClean="0"/>
              <a:t>‹#›</a:t>
            </a:fld>
            <a:endParaRPr lang="en-US"/>
          </a:p>
        </p:txBody>
      </p:sp>
    </p:spTree>
    <p:extLst>
      <p:ext uri="{BB962C8B-B14F-4D97-AF65-F5344CB8AC3E}">
        <p14:creationId xmlns:p14="http://schemas.microsoft.com/office/powerpoint/2010/main" val="3410413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C5856A2-34A9-1A42-B494-55A3DF12C1BD}" type="datetimeFigureOut">
              <a:rPr lang="en-US" smtClean="0"/>
              <a:t>10/6/2018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2C5876-DC07-C348-A093-13BCE93C445E}" type="slidenum">
              <a:rPr lang="en-US" smtClean="0"/>
              <a:t>‹#›</a:t>
            </a:fld>
            <a:endParaRPr lang="en-US"/>
          </a:p>
        </p:txBody>
      </p:sp>
    </p:spTree>
    <p:extLst>
      <p:ext uri="{BB962C8B-B14F-4D97-AF65-F5344CB8AC3E}">
        <p14:creationId xmlns:p14="http://schemas.microsoft.com/office/powerpoint/2010/main" val="2289758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5856A2-34A9-1A42-B494-55A3DF12C1BD}" type="datetimeFigureOut">
              <a:rPr lang="en-US" smtClean="0"/>
              <a:t>10/6/2018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2C5876-DC07-C348-A093-13BCE93C445E}" type="slidenum">
              <a:rPr lang="en-US" smtClean="0"/>
              <a:t>‹#›</a:t>
            </a:fld>
            <a:endParaRPr lang="en-US"/>
          </a:p>
        </p:txBody>
      </p:sp>
    </p:spTree>
    <p:extLst>
      <p:ext uri="{BB962C8B-B14F-4D97-AF65-F5344CB8AC3E}">
        <p14:creationId xmlns:p14="http://schemas.microsoft.com/office/powerpoint/2010/main" val="3122665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C5856A2-34A9-1A42-B494-55A3DF12C1BD}" type="datetimeFigureOut">
              <a:rPr lang="en-US" smtClean="0"/>
              <a:t>10/6/2018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2C5876-DC07-C348-A093-13BCE93C445E}" type="slidenum">
              <a:rPr lang="en-US" smtClean="0"/>
              <a:t>‹#›</a:t>
            </a:fld>
            <a:endParaRPr lang="en-US"/>
          </a:p>
        </p:txBody>
      </p:sp>
    </p:spTree>
    <p:extLst>
      <p:ext uri="{BB962C8B-B14F-4D97-AF65-F5344CB8AC3E}">
        <p14:creationId xmlns:p14="http://schemas.microsoft.com/office/powerpoint/2010/main" val="3257844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C5856A2-34A9-1A42-B494-55A3DF12C1BD}" type="datetimeFigureOut">
              <a:rPr lang="en-US" smtClean="0"/>
              <a:t>10/6/2018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2C5876-DC07-C348-A093-13BCE93C445E}" type="slidenum">
              <a:rPr lang="en-US" smtClean="0"/>
              <a:t>‹#›</a:t>
            </a:fld>
            <a:endParaRPr lang="en-US"/>
          </a:p>
        </p:txBody>
      </p:sp>
    </p:spTree>
    <p:extLst>
      <p:ext uri="{BB962C8B-B14F-4D97-AF65-F5344CB8AC3E}">
        <p14:creationId xmlns:p14="http://schemas.microsoft.com/office/powerpoint/2010/main" val="3518966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5856A2-34A9-1A42-B494-55A3DF12C1BD}" type="datetimeFigureOut">
              <a:rPr lang="en-US" smtClean="0"/>
              <a:t>10/6/2018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2C5876-DC07-C348-A093-13BCE93C445E}" type="slidenum">
              <a:rPr lang="en-US" smtClean="0"/>
              <a:t>‹#›</a:t>
            </a:fld>
            <a:endParaRPr lang="en-US"/>
          </a:p>
        </p:txBody>
      </p:sp>
    </p:spTree>
    <p:extLst>
      <p:ext uri="{BB962C8B-B14F-4D97-AF65-F5344CB8AC3E}">
        <p14:creationId xmlns:p14="http://schemas.microsoft.com/office/powerpoint/2010/main" val="8279381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ugur@earsis.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ieeexplore.ieee.org/document/6918483"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ieeexplore.ieee.org/document/1597318"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ugurm\Desktop\gitthub\IMMD\GRW2017\Metu5.png"/>
          <p:cNvPicPr/>
          <p:nvPr/>
        </p:nvPicPr>
        <p:blipFill rotWithShape="1">
          <a:blip r:embed="rId2" cstate="print">
            <a:extLst>
              <a:ext uri="{28A0092B-C50C-407E-A947-70E740481C1C}">
                <a14:useLocalDpi xmlns:a14="http://schemas.microsoft.com/office/drawing/2010/main" val="0"/>
              </a:ext>
            </a:extLst>
          </a:blip>
          <a:srcRect l="14652" t="39667" r="15041" b="41051"/>
          <a:stretch/>
        </p:blipFill>
        <p:spPr bwMode="auto">
          <a:xfrm>
            <a:off x="2869299" y="5828278"/>
            <a:ext cx="3427172" cy="760096"/>
          </a:xfrm>
          <a:prstGeom prst="rect">
            <a:avLst/>
          </a:prstGeom>
          <a:noFill/>
          <a:ln>
            <a:noFill/>
          </a:ln>
          <a:extLst>
            <a:ext uri="{53640926-AAD7-44D8-BBD7-CCE9431645EC}">
              <a14:shadowObscured xmlns:a14="http://schemas.microsoft.com/office/drawing/2010/main"/>
            </a:ext>
          </a:extLst>
        </p:spPr>
      </p:pic>
      <p:sp>
        <p:nvSpPr>
          <p:cNvPr id="7" name="Rectangle 6"/>
          <p:cNvSpPr/>
          <p:nvPr/>
        </p:nvSpPr>
        <p:spPr>
          <a:xfrm>
            <a:off x="0" y="796463"/>
            <a:ext cx="9144000" cy="1938992"/>
          </a:xfrm>
          <a:prstGeom prst="rect">
            <a:avLst/>
          </a:prstGeom>
        </p:spPr>
        <p:txBody>
          <a:bodyPr wrap="square">
            <a:spAutoFit/>
          </a:bodyPr>
          <a:lstStyle/>
          <a:p>
            <a:pPr algn="ctr"/>
            <a:r>
              <a:rPr lang="tr-TR" sz="4000" b="1" dirty="0" smtClean="0">
                <a:solidFill>
                  <a:schemeClr val="accent1">
                    <a:lumMod val="50000"/>
                  </a:schemeClr>
                </a:solidFill>
                <a:cs typeface="Arial" panose="020B0604020202020204" pitchFamily="34" charset="0"/>
              </a:rPr>
              <a:t>Literature </a:t>
            </a:r>
            <a:r>
              <a:rPr lang="en-US" sz="4000" b="1" dirty="0" smtClean="0">
                <a:solidFill>
                  <a:schemeClr val="accent1">
                    <a:lumMod val="50000"/>
                  </a:schemeClr>
                </a:solidFill>
                <a:cs typeface="Arial" panose="020B0604020202020204" pitchFamily="34" charset="0"/>
              </a:rPr>
              <a:t>Research</a:t>
            </a:r>
            <a:endParaRPr lang="tr-TR" sz="4000" b="1" dirty="0">
              <a:solidFill>
                <a:schemeClr val="accent1">
                  <a:lumMod val="50000"/>
                </a:schemeClr>
              </a:solidFill>
              <a:cs typeface="Arial" panose="020B0604020202020204" pitchFamily="34" charset="0"/>
            </a:endParaRPr>
          </a:p>
          <a:p>
            <a:pPr algn="ctr"/>
            <a:r>
              <a:rPr lang="tr-TR" sz="4000" b="1" dirty="0" err="1">
                <a:solidFill>
                  <a:schemeClr val="accent1">
                    <a:lumMod val="50000"/>
                  </a:schemeClr>
                </a:solidFill>
                <a:cs typeface="Arial" panose="020B0604020202020204" pitchFamily="34" charset="0"/>
              </a:rPr>
              <a:t>f</a:t>
            </a:r>
            <a:r>
              <a:rPr lang="tr-TR" sz="4000" b="1" dirty="0" err="1" smtClean="0">
                <a:solidFill>
                  <a:schemeClr val="accent1">
                    <a:lumMod val="50000"/>
                  </a:schemeClr>
                </a:solidFill>
                <a:cs typeface="Arial" panose="020B0604020202020204" pitchFamily="34" charset="0"/>
              </a:rPr>
              <a:t>or</a:t>
            </a:r>
            <a:endParaRPr lang="tr-TR" sz="4000" b="1" dirty="0" smtClean="0">
              <a:solidFill>
                <a:schemeClr val="accent1">
                  <a:lumMod val="50000"/>
                </a:schemeClr>
              </a:solidFill>
              <a:cs typeface="Arial" panose="020B0604020202020204" pitchFamily="34" charset="0"/>
            </a:endParaRPr>
          </a:p>
          <a:p>
            <a:pPr algn="ctr"/>
            <a:r>
              <a:rPr lang="tr-TR" sz="4000" b="1" dirty="0" smtClean="0">
                <a:solidFill>
                  <a:schemeClr val="accent1">
                    <a:lumMod val="50000"/>
                  </a:schemeClr>
                </a:solidFill>
                <a:cs typeface="Arial" panose="020B0604020202020204" pitchFamily="34" charset="0"/>
              </a:rPr>
              <a:t>IMMD Ver.2 Design</a:t>
            </a:r>
            <a:endParaRPr lang="en-US" sz="4000" b="1" dirty="0">
              <a:solidFill>
                <a:schemeClr val="accent1">
                  <a:lumMod val="50000"/>
                </a:schemeClr>
              </a:solidFill>
              <a:cs typeface="Arial" panose="020B0604020202020204" pitchFamily="34" charset="0"/>
            </a:endParaRPr>
          </a:p>
        </p:txBody>
      </p:sp>
      <p:sp>
        <p:nvSpPr>
          <p:cNvPr id="8" name="Rectangle 7"/>
          <p:cNvSpPr/>
          <p:nvPr/>
        </p:nvSpPr>
        <p:spPr>
          <a:xfrm>
            <a:off x="478971" y="3726873"/>
            <a:ext cx="8207829" cy="1631216"/>
          </a:xfrm>
          <a:prstGeom prst="rect">
            <a:avLst/>
          </a:prstGeom>
        </p:spPr>
        <p:txBody>
          <a:bodyPr wrap="square">
            <a:spAutoFit/>
          </a:bodyPr>
          <a:lstStyle/>
          <a:p>
            <a:pPr algn="ctr"/>
            <a:r>
              <a:rPr lang="tr-TR" sz="3400" b="1" dirty="0" smtClean="0">
                <a:solidFill>
                  <a:schemeClr val="tx1">
                    <a:lumMod val="85000"/>
                    <a:lumOff val="15000"/>
                  </a:schemeClr>
                </a:solidFill>
                <a:cs typeface="Arial" panose="020B0604020202020204" pitchFamily="34" charset="0"/>
              </a:rPr>
              <a:t>Mesut Uğur</a:t>
            </a:r>
          </a:p>
          <a:p>
            <a:pPr algn="ctr"/>
            <a:endParaRPr lang="tr-TR" sz="2200" b="1" dirty="0" smtClean="0">
              <a:solidFill>
                <a:schemeClr val="bg2">
                  <a:lumMod val="50000"/>
                </a:schemeClr>
              </a:solidFill>
              <a:cs typeface="Arial" panose="020B0604020202020204" pitchFamily="34" charset="0"/>
            </a:endParaRPr>
          </a:p>
          <a:p>
            <a:pPr algn="ctr"/>
            <a:r>
              <a:rPr lang="tr-TR" sz="2200" b="1" dirty="0" smtClean="0">
                <a:solidFill>
                  <a:schemeClr val="bg2">
                    <a:lumMod val="50000"/>
                  </a:schemeClr>
                </a:solidFill>
                <a:cs typeface="Arial" panose="020B0604020202020204" pitchFamily="34" charset="0"/>
              </a:rPr>
              <a:t>06/10/2018</a:t>
            </a:r>
          </a:p>
          <a:p>
            <a:pPr algn="ctr"/>
            <a:r>
              <a:rPr lang="tr-TR" sz="2200" b="1" i="1" dirty="0" smtClean="0">
                <a:solidFill>
                  <a:schemeClr val="bg2">
                    <a:lumMod val="50000"/>
                  </a:schemeClr>
                </a:solidFill>
                <a:cs typeface="Arial" panose="020B0604020202020204" pitchFamily="34" charset="0"/>
                <a:hlinkClick r:id="rId3"/>
              </a:rPr>
              <a:t>m</a:t>
            </a:r>
            <a:r>
              <a:rPr lang="en-US" sz="2200" b="1" i="1" dirty="0" err="1" smtClean="0">
                <a:solidFill>
                  <a:schemeClr val="bg2">
                    <a:lumMod val="50000"/>
                  </a:schemeClr>
                </a:solidFill>
                <a:cs typeface="Arial" panose="020B0604020202020204" pitchFamily="34" charset="0"/>
                <a:hlinkClick r:id="rId3"/>
              </a:rPr>
              <a:t>esut.ugur</a:t>
            </a:r>
            <a:r>
              <a:rPr lang="tr-TR" sz="2200" b="1" i="1" dirty="0" smtClean="0">
                <a:solidFill>
                  <a:schemeClr val="bg2">
                    <a:lumMod val="50000"/>
                  </a:schemeClr>
                </a:solidFill>
                <a:cs typeface="Arial" panose="020B0604020202020204" pitchFamily="34" charset="0"/>
                <a:hlinkClick r:id="rId3"/>
              </a:rPr>
              <a:t>@</a:t>
            </a:r>
            <a:r>
              <a:rPr lang="en-US" sz="2200" b="1" i="1" dirty="0" smtClean="0">
                <a:solidFill>
                  <a:schemeClr val="bg2">
                    <a:lumMod val="50000"/>
                  </a:schemeClr>
                </a:solidFill>
                <a:cs typeface="Arial" panose="020B0604020202020204" pitchFamily="34" charset="0"/>
                <a:hlinkClick r:id="rId3"/>
              </a:rPr>
              <a:t>metu.edu.tr</a:t>
            </a:r>
            <a:endParaRPr lang="en-US" sz="2200" i="1" dirty="0">
              <a:solidFill>
                <a:schemeClr val="bg2">
                  <a:lumMod val="50000"/>
                </a:schemeClr>
              </a:solidFill>
              <a:cs typeface="Arial" panose="020B0604020202020204" pitchFamily="34" charset="0"/>
            </a:endParaRPr>
          </a:p>
        </p:txBody>
      </p:sp>
    </p:spTree>
    <p:extLst>
      <p:ext uri="{BB962C8B-B14F-4D97-AF65-F5344CB8AC3E}">
        <p14:creationId xmlns:p14="http://schemas.microsoft.com/office/powerpoint/2010/main" val="2075280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en-US" sz="2800" b="1" dirty="0" smtClean="0">
                <a:solidFill>
                  <a:schemeClr val="accent1">
                    <a:lumMod val="50000"/>
                  </a:schemeClr>
                </a:solidFill>
                <a:cs typeface="Arial" panose="020B0604020202020204" pitchFamily="34" charset="0"/>
              </a:rPr>
              <a:t>Application</a:t>
            </a:r>
            <a:endParaRPr lang="en-US" sz="2800" dirty="0">
              <a:solidFill>
                <a:schemeClr val="accent1">
                  <a:lumMod val="50000"/>
                </a:schemeClr>
              </a:solidFill>
              <a:cs typeface="Arial" panose="020B0604020202020204" pitchFamily="34" charset="0"/>
            </a:endParaRPr>
          </a:p>
        </p:txBody>
      </p:sp>
      <p:sp>
        <p:nvSpPr>
          <p:cNvPr id="9" name="Rectangle 8"/>
          <p:cNvSpPr/>
          <p:nvPr/>
        </p:nvSpPr>
        <p:spPr>
          <a:xfrm>
            <a:off x="224970" y="673889"/>
            <a:ext cx="8461829"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rgbClr val="002060"/>
                </a:solidFill>
                <a:cs typeface="Arial" panose="020B0604020202020204" pitchFamily="34" charset="0"/>
              </a:rPr>
              <a:t>This becomes of the utmost importance </a:t>
            </a:r>
            <a:r>
              <a:rPr lang="en-US" sz="2000" b="1" dirty="0">
                <a:solidFill>
                  <a:srgbClr val="002060"/>
                </a:solidFill>
                <a:cs typeface="Arial" panose="020B0604020202020204" pitchFamily="34" charset="0"/>
              </a:rPr>
              <a:t>in safety critical applications</a:t>
            </a:r>
            <a:r>
              <a:rPr lang="en-US" sz="2000" dirty="0">
                <a:solidFill>
                  <a:srgbClr val="002060"/>
                </a:solidFill>
                <a:cs typeface="Arial" panose="020B0604020202020204" pitchFamily="34" charset="0"/>
              </a:rPr>
              <a:t>, in which the failure of the system </a:t>
            </a:r>
            <a:r>
              <a:rPr lang="en-US" sz="2000" b="1" dirty="0">
                <a:solidFill>
                  <a:srgbClr val="002060"/>
                </a:solidFill>
                <a:cs typeface="Arial" panose="020B0604020202020204" pitchFamily="34" charset="0"/>
              </a:rPr>
              <a:t>cannot be </a:t>
            </a:r>
            <a:r>
              <a:rPr lang="en-US" sz="2000" b="1" dirty="0" smtClean="0">
                <a:solidFill>
                  <a:srgbClr val="002060"/>
                </a:solidFill>
                <a:cs typeface="Arial" panose="020B0604020202020204" pitchFamily="34" charset="0"/>
              </a:rPr>
              <a:t>tolerated</a:t>
            </a:r>
            <a:r>
              <a:rPr lang="en-US" sz="2000" dirty="0" smtClean="0">
                <a:solidFill>
                  <a:srgbClr val="002060"/>
                </a:solidFill>
                <a:cs typeface="Arial" panose="020B0604020202020204" pitchFamily="34" charset="0"/>
              </a:rPr>
              <a:t>.</a:t>
            </a:r>
          </a:p>
          <a:p>
            <a:pPr marL="342900" indent="-342900">
              <a:buFont typeface="Arial" panose="020B0604020202020204" pitchFamily="34" charset="0"/>
              <a:buChar char="•"/>
            </a:pPr>
            <a:r>
              <a:rPr lang="en-US" sz="2000" dirty="0" smtClean="0">
                <a:solidFill>
                  <a:srgbClr val="002060"/>
                </a:solidFill>
                <a:cs typeface="Arial" panose="020B0604020202020204" pitchFamily="34" charset="0"/>
              </a:rPr>
              <a:t>For </a:t>
            </a:r>
            <a:r>
              <a:rPr lang="en-US" sz="2000" b="1" dirty="0">
                <a:solidFill>
                  <a:srgbClr val="002060"/>
                </a:solidFill>
                <a:cs typeface="Arial" panose="020B0604020202020204" pitchFamily="34" charset="0"/>
              </a:rPr>
              <a:t>non safety critical systems</a:t>
            </a:r>
            <a:r>
              <a:rPr lang="en-US" sz="2000" dirty="0">
                <a:solidFill>
                  <a:srgbClr val="002060"/>
                </a:solidFill>
                <a:cs typeface="Arial" panose="020B0604020202020204" pitchFamily="34" charset="0"/>
              </a:rPr>
              <a:t>, such as those found in production industry, fault-tolerance can also bring benefits regarding </a:t>
            </a:r>
            <a:r>
              <a:rPr lang="en-US" sz="2000" b="1" dirty="0">
                <a:solidFill>
                  <a:srgbClr val="002060"/>
                </a:solidFill>
                <a:cs typeface="Arial" panose="020B0604020202020204" pitchFamily="34" charset="0"/>
              </a:rPr>
              <a:t>increased running times and longer maintenance cycles</a:t>
            </a:r>
            <a:r>
              <a:rPr lang="en-US" sz="2000" dirty="0" smtClean="0">
                <a:solidFill>
                  <a:srgbClr val="002060"/>
                </a:solidFill>
                <a:cs typeface="Arial" panose="020B0604020202020204" pitchFamily="34" charset="0"/>
              </a:rPr>
              <a:t>.</a:t>
            </a:r>
          </a:p>
          <a:p>
            <a:pPr marL="342900" indent="-342900">
              <a:buFont typeface="Arial" panose="020B0604020202020204" pitchFamily="34" charset="0"/>
              <a:buChar char="•"/>
            </a:pPr>
            <a:endParaRPr lang="en-US" sz="2000" dirty="0">
              <a:solidFill>
                <a:srgbClr val="002060"/>
              </a:solidFill>
              <a:cs typeface="Arial" panose="020B0604020202020204" pitchFamily="34" charset="0"/>
            </a:endParaRPr>
          </a:p>
          <a:p>
            <a:pPr marL="342900" indent="-342900">
              <a:buFont typeface="Arial" panose="020B0604020202020204" pitchFamily="34" charset="0"/>
              <a:buChar char="•"/>
            </a:pPr>
            <a:endParaRPr lang="en-US" sz="2000" dirty="0" smtClean="0">
              <a:solidFill>
                <a:srgbClr val="002060"/>
              </a:solidFill>
              <a:cs typeface="Arial" panose="020B0604020202020204" pitchFamily="34" charset="0"/>
            </a:endParaRPr>
          </a:p>
        </p:txBody>
      </p:sp>
    </p:spTree>
    <p:extLst>
      <p:ext uri="{BB962C8B-B14F-4D97-AF65-F5344CB8AC3E}">
        <p14:creationId xmlns:p14="http://schemas.microsoft.com/office/powerpoint/2010/main" val="19693961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err="1" smtClean="0">
                <a:solidFill>
                  <a:schemeClr val="accent1">
                    <a:lumMod val="50000"/>
                  </a:schemeClr>
                </a:solidFill>
                <a:cs typeface="Arial" panose="020B0604020202020204" pitchFamily="34" charset="0"/>
              </a:rPr>
              <a:t>Traction</a:t>
            </a:r>
            <a:r>
              <a:rPr lang="tr-TR" sz="2800" b="1" dirty="0" smtClean="0">
                <a:solidFill>
                  <a:schemeClr val="accent1">
                    <a:lumMod val="50000"/>
                  </a:schemeClr>
                </a:solidFill>
                <a:cs typeface="Arial" panose="020B0604020202020204" pitchFamily="34" charset="0"/>
              </a:rPr>
              <a:t> ?</a:t>
            </a:r>
            <a:endParaRPr lang="en-US" sz="2800" dirty="0">
              <a:solidFill>
                <a:schemeClr val="accent1">
                  <a:lumMod val="50000"/>
                </a:schemeClr>
              </a:solidFill>
              <a:cs typeface="Arial" panose="020B0604020202020204" pitchFamily="34" charset="0"/>
            </a:endParaRPr>
          </a:p>
        </p:txBody>
      </p:sp>
      <p:pic>
        <p:nvPicPr>
          <p:cNvPr id="3" name="Picture 2"/>
          <p:cNvPicPr>
            <a:picLocks noChangeAspect="1"/>
          </p:cNvPicPr>
          <p:nvPr/>
        </p:nvPicPr>
        <p:blipFill>
          <a:blip r:embed="rId3"/>
          <a:stretch>
            <a:fillRect/>
          </a:stretch>
        </p:blipFill>
        <p:spPr>
          <a:xfrm>
            <a:off x="157655" y="1004366"/>
            <a:ext cx="3673929" cy="2216811"/>
          </a:xfrm>
          <a:prstGeom prst="rect">
            <a:avLst/>
          </a:prstGeom>
        </p:spPr>
      </p:pic>
      <p:sp>
        <p:nvSpPr>
          <p:cNvPr id="14" name="Rectangle 13"/>
          <p:cNvSpPr/>
          <p:nvPr/>
        </p:nvSpPr>
        <p:spPr>
          <a:xfrm>
            <a:off x="4249367" y="897464"/>
            <a:ext cx="3641274" cy="1077218"/>
          </a:xfrm>
          <a:prstGeom prst="rect">
            <a:avLst/>
          </a:prstGeom>
        </p:spPr>
        <p:txBody>
          <a:bodyPr wrap="square">
            <a:spAutoFit/>
          </a:bodyPr>
          <a:lstStyle/>
          <a:p>
            <a:pPr algn="ctr"/>
            <a:r>
              <a:rPr lang="tr-TR" sz="1600" b="1" dirty="0" err="1" smtClean="0">
                <a:solidFill>
                  <a:srgbClr val="002060"/>
                </a:solidFill>
                <a:cs typeface="Arial" panose="020B0604020202020204" pitchFamily="34" charset="0"/>
              </a:rPr>
              <a:t>Pirius</a:t>
            </a:r>
            <a:endParaRPr lang="tr-TR" sz="1600" b="1" dirty="0" smtClean="0">
              <a:solidFill>
                <a:srgbClr val="002060"/>
              </a:solidFill>
              <a:cs typeface="Arial" panose="020B0604020202020204" pitchFamily="34" charset="0"/>
            </a:endParaRPr>
          </a:p>
          <a:p>
            <a:r>
              <a:rPr lang="tr-TR" sz="1600" dirty="0" smtClean="0">
                <a:solidFill>
                  <a:srgbClr val="002060"/>
                </a:solidFill>
                <a:cs typeface="Arial" panose="020B0604020202020204" pitchFamily="34" charset="0"/>
              </a:rPr>
              <a:t>Machine Volume: 4.774 l</a:t>
            </a:r>
          </a:p>
          <a:p>
            <a:r>
              <a:rPr lang="tr-TR" sz="1600" dirty="0" err="1" smtClean="0">
                <a:solidFill>
                  <a:srgbClr val="002060"/>
                </a:solidFill>
                <a:cs typeface="Arial" panose="020B0604020202020204" pitchFamily="34" charset="0"/>
              </a:rPr>
              <a:t>Power</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density</a:t>
            </a:r>
            <a:r>
              <a:rPr lang="tr-TR" sz="1600" dirty="0" smtClean="0">
                <a:solidFill>
                  <a:srgbClr val="002060"/>
                </a:solidFill>
                <a:cs typeface="Arial" panose="020B0604020202020204" pitchFamily="34" charset="0"/>
              </a:rPr>
              <a:t>: 10.47 kW/l (</a:t>
            </a:r>
            <a:r>
              <a:rPr lang="tr-TR" sz="1600" dirty="0" err="1" smtClean="0">
                <a:solidFill>
                  <a:srgbClr val="002060"/>
                </a:solidFill>
                <a:cs typeface="Arial" panose="020B0604020202020204" pitchFamily="34" charset="0"/>
              </a:rPr>
              <a:t>peak</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power</a:t>
            </a:r>
            <a:r>
              <a:rPr lang="tr-TR" sz="1600" dirty="0" smtClean="0">
                <a:solidFill>
                  <a:srgbClr val="002060"/>
                </a:solidFill>
                <a:cs typeface="Arial" panose="020B0604020202020204" pitchFamily="34" charset="0"/>
              </a:rPr>
              <a:t>)</a:t>
            </a:r>
          </a:p>
          <a:p>
            <a:r>
              <a:rPr lang="tr-TR" sz="1600" dirty="0" err="1" smtClean="0">
                <a:solidFill>
                  <a:srgbClr val="002060"/>
                </a:solidFill>
                <a:cs typeface="Arial" panose="020B0604020202020204" pitchFamily="34" charset="0"/>
              </a:rPr>
              <a:t>Speed</a:t>
            </a:r>
            <a:r>
              <a:rPr lang="tr-TR" sz="1600" dirty="0" smtClean="0">
                <a:solidFill>
                  <a:srgbClr val="002060"/>
                </a:solidFill>
                <a:cs typeface="Arial" panose="020B0604020202020204" pitchFamily="34" charset="0"/>
              </a:rPr>
              <a:t>: 6000 </a:t>
            </a:r>
            <a:r>
              <a:rPr lang="tr-TR" sz="1600" dirty="0" err="1" smtClean="0">
                <a:solidFill>
                  <a:srgbClr val="002060"/>
                </a:solidFill>
                <a:cs typeface="Arial" panose="020B0604020202020204" pitchFamily="34" charset="0"/>
              </a:rPr>
              <a:t>rpm</a:t>
            </a:r>
            <a:r>
              <a:rPr lang="tr-TR" sz="1600" dirty="0" smtClean="0">
                <a:solidFill>
                  <a:srgbClr val="002060"/>
                </a:solidFill>
                <a:cs typeface="Arial" panose="020B0604020202020204" pitchFamily="34" charset="0"/>
              </a:rPr>
              <a:t> </a:t>
            </a:r>
          </a:p>
        </p:txBody>
      </p:sp>
      <p:sp>
        <p:nvSpPr>
          <p:cNvPr id="15" name="Rectangle 14"/>
          <p:cNvSpPr/>
          <p:nvPr/>
        </p:nvSpPr>
        <p:spPr>
          <a:xfrm>
            <a:off x="4249367" y="1974682"/>
            <a:ext cx="3641274" cy="1077218"/>
          </a:xfrm>
          <a:prstGeom prst="rect">
            <a:avLst/>
          </a:prstGeom>
        </p:spPr>
        <p:txBody>
          <a:bodyPr wrap="square">
            <a:spAutoFit/>
          </a:bodyPr>
          <a:lstStyle/>
          <a:p>
            <a:pPr algn="ctr"/>
            <a:r>
              <a:rPr lang="tr-TR" sz="1600" b="1" dirty="0" err="1" smtClean="0">
                <a:solidFill>
                  <a:srgbClr val="002060"/>
                </a:solidFill>
                <a:cs typeface="Arial" panose="020B0604020202020204" pitchFamily="34" charset="0"/>
              </a:rPr>
              <a:t>Our</a:t>
            </a:r>
            <a:r>
              <a:rPr lang="tr-TR" sz="1600" b="1" dirty="0" smtClean="0">
                <a:solidFill>
                  <a:srgbClr val="002060"/>
                </a:solidFill>
                <a:cs typeface="Arial" panose="020B0604020202020204" pitchFamily="34" charset="0"/>
              </a:rPr>
              <a:t> </a:t>
            </a:r>
            <a:r>
              <a:rPr lang="tr-TR" sz="1600" b="1" dirty="0" err="1" smtClean="0">
                <a:solidFill>
                  <a:srgbClr val="002060"/>
                </a:solidFill>
                <a:cs typeface="Arial" panose="020B0604020202020204" pitchFamily="34" charset="0"/>
              </a:rPr>
              <a:t>design</a:t>
            </a:r>
            <a:endParaRPr lang="tr-TR" sz="1600" b="1" dirty="0" smtClean="0">
              <a:solidFill>
                <a:srgbClr val="002060"/>
              </a:solidFill>
              <a:cs typeface="Arial" panose="020B0604020202020204" pitchFamily="34" charset="0"/>
            </a:endParaRPr>
          </a:p>
          <a:p>
            <a:r>
              <a:rPr lang="tr-TR" sz="1600" dirty="0" smtClean="0">
                <a:solidFill>
                  <a:srgbClr val="002060"/>
                </a:solidFill>
                <a:cs typeface="Arial" panose="020B0604020202020204" pitchFamily="34" charset="0"/>
              </a:rPr>
              <a:t>Machine Volume: 7.729 l</a:t>
            </a:r>
          </a:p>
          <a:p>
            <a:r>
              <a:rPr lang="tr-TR" sz="1600" dirty="0" err="1" smtClean="0">
                <a:solidFill>
                  <a:srgbClr val="002060"/>
                </a:solidFill>
                <a:cs typeface="Arial" panose="020B0604020202020204" pitchFamily="34" charset="0"/>
              </a:rPr>
              <a:t>Power</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density</a:t>
            </a:r>
            <a:r>
              <a:rPr lang="tr-TR" sz="1600" dirty="0" smtClean="0">
                <a:solidFill>
                  <a:srgbClr val="002060"/>
                </a:solidFill>
                <a:cs typeface="Arial" panose="020B0604020202020204" pitchFamily="34" charset="0"/>
              </a:rPr>
              <a:t>: 1.04 kW/l (</a:t>
            </a:r>
            <a:r>
              <a:rPr lang="tr-TR" sz="1600" dirty="0" err="1" smtClean="0">
                <a:solidFill>
                  <a:srgbClr val="002060"/>
                </a:solidFill>
                <a:cs typeface="Arial" panose="020B0604020202020204" pitchFamily="34" charset="0"/>
              </a:rPr>
              <a:t>peak</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power</a:t>
            </a:r>
            <a:r>
              <a:rPr lang="tr-TR" sz="1600" dirty="0" smtClean="0">
                <a:solidFill>
                  <a:srgbClr val="002060"/>
                </a:solidFill>
                <a:cs typeface="Arial" panose="020B0604020202020204" pitchFamily="34" charset="0"/>
              </a:rPr>
              <a:t>)</a:t>
            </a:r>
          </a:p>
          <a:p>
            <a:r>
              <a:rPr lang="tr-TR" sz="1600" dirty="0" err="1" smtClean="0">
                <a:solidFill>
                  <a:srgbClr val="002060"/>
                </a:solidFill>
                <a:cs typeface="Arial" panose="020B0604020202020204" pitchFamily="34" charset="0"/>
              </a:rPr>
              <a:t>Speed</a:t>
            </a:r>
            <a:r>
              <a:rPr lang="tr-TR" sz="1600" dirty="0" smtClean="0">
                <a:solidFill>
                  <a:srgbClr val="002060"/>
                </a:solidFill>
                <a:cs typeface="Arial" panose="020B0604020202020204" pitchFamily="34" charset="0"/>
              </a:rPr>
              <a:t>: 600 </a:t>
            </a:r>
            <a:r>
              <a:rPr lang="tr-TR" sz="1600" dirty="0" err="1" smtClean="0">
                <a:solidFill>
                  <a:srgbClr val="002060"/>
                </a:solidFill>
                <a:cs typeface="Arial" panose="020B0604020202020204" pitchFamily="34" charset="0"/>
              </a:rPr>
              <a:t>rpm</a:t>
            </a:r>
            <a:r>
              <a:rPr lang="tr-TR" sz="1600" dirty="0" smtClean="0">
                <a:solidFill>
                  <a:srgbClr val="002060"/>
                </a:solidFill>
                <a:cs typeface="Arial" panose="020B0604020202020204" pitchFamily="34" charset="0"/>
              </a:rPr>
              <a:t> </a:t>
            </a:r>
          </a:p>
        </p:txBody>
      </p:sp>
      <p:sp>
        <p:nvSpPr>
          <p:cNvPr id="16" name="Rectangle 15"/>
          <p:cNvSpPr/>
          <p:nvPr/>
        </p:nvSpPr>
        <p:spPr>
          <a:xfrm>
            <a:off x="5237059" y="3051900"/>
            <a:ext cx="1665889" cy="338554"/>
          </a:xfrm>
          <a:prstGeom prst="rect">
            <a:avLst/>
          </a:prstGeom>
        </p:spPr>
        <p:txBody>
          <a:bodyPr wrap="square">
            <a:spAutoFit/>
          </a:bodyPr>
          <a:lstStyle/>
          <a:p>
            <a:pPr algn="ctr"/>
            <a:r>
              <a:rPr lang="tr-TR" sz="1600" dirty="0" err="1" smtClean="0">
                <a:solidFill>
                  <a:srgbClr val="FF0000"/>
                </a:solidFill>
                <a:cs typeface="Arial" panose="020B0604020202020204" pitchFamily="34" charset="0"/>
              </a:rPr>
              <a:t>Coincidence</a:t>
            </a:r>
            <a:r>
              <a:rPr lang="tr-TR" sz="1600" dirty="0" smtClean="0">
                <a:solidFill>
                  <a:srgbClr val="FF0000"/>
                </a:solidFill>
                <a:cs typeface="Arial" panose="020B0604020202020204" pitchFamily="34" charset="0"/>
              </a:rPr>
              <a:t> ?</a:t>
            </a:r>
          </a:p>
        </p:txBody>
      </p:sp>
      <p:sp>
        <p:nvSpPr>
          <p:cNvPr id="17" name="Rectangle 16"/>
          <p:cNvSpPr/>
          <p:nvPr/>
        </p:nvSpPr>
        <p:spPr>
          <a:xfrm>
            <a:off x="165817" y="3638364"/>
            <a:ext cx="5904186" cy="1815882"/>
          </a:xfrm>
          <a:prstGeom prst="rect">
            <a:avLst/>
          </a:prstGeom>
        </p:spPr>
        <p:txBody>
          <a:bodyPr wrap="square">
            <a:spAutoFit/>
          </a:bodyPr>
          <a:lstStyle/>
          <a:p>
            <a:r>
              <a:rPr lang="tr-TR" sz="1600" b="1" dirty="0" err="1" smtClean="0">
                <a:solidFill>
                  <a:srgbClr val="002060"/>
                </a:solidFill>
                <a:cs typeface="Arial" panose="020B0604020202020204" pitchFamily="34" charset="0"/>
              </a:rPr>
              <a:t>What</a:t>
            </a:r>
            <a:r>
              <a:rPr lang="tr-TR" sz="1600" b="1" dirty="0" smtClean="0">
                <a:solidFill>
                  <a:srgbClr val="002060"/>
                </a:solidFill>
                <a:cs typeface="Arial" panose="020B0604020202020204" pitchFamily="34" charset="0"/>
              </a:rPr>
              <a:t> </a:t>
            </a:r>
            <a:r>
              <a:rPr lang="tr-TR" sz="1600" b="1" dirty="0" err="1" smtClean="0">
                <a:solidFill>
                  <a:srgbClr val="002060"/>
                </a:solidFill>
                <a:cs typeface="Arial" panose="020B0604020202020204" pitchFamily="34" charset="0"/>
              </a:rPr>
              <a:t>are</a:t>
            </a:r>
            <a:r>
              <a:rPr lang="tr-TR" sz="1600" b="1" dirty="0" smtClean="0">
                <a:solidFill>
                  <a:srgbClr val="002060"/>
                </a:solidFill>
                <a:cs typeface="Arial" panose="020B0604020202020204" pitchFamily="34" charset="0"/>
              </a:rPr>
              <a:t> </a:t>
            </a:r>
            <a:r>
              <a:rPr lang="tr-TR" sz="1600" b="1" dirty="0" err="1" smtClean="0">
                <a:solidFill>
                  <a:srgbClr val="002060"/>
                </a:solidFill>
                <a:cs typeface="Arial" panose="020B0604020202020204" pitchFamily="34" charset="0"/>
              </a:rPr>
              <a:t>the</a:t>
            </a:r>
            <a:r>
              <a:rPr lang="tr-TR" sz="1600" b="1" dirty="0" smtClean="0">
                <a:solidFill>
                  <a:srgbClr val="002060"/>
                </a:solidFill>
                <a:cs typeface="Arial" panose="020B0604020202020204" pitchFamily="34" charset="0"/>
              </a:rPr>
              <a:t> </a:t>
            </a:r>
            <a:r>
              <a:rPr lang="tr-TR" sz="1600" b="1" dirty="0" err="1" smtClean="0">
                <a:solidFill>
                  <a:srgbClr val="002060"/>
                </a:solidFill>
                <a:cs typeface="Arial" panose="020B0604020202020204" pitchFamily="34" charset="0"/>
              </a:rPr>
              <a:t>limations</a:t>
            </a:r>
            <a:r>
              <a:rPr lang="tr-TR" sz="1600" b="1" dirty="0" smtClean="0">
                <a:solidFill>
                  <a:srgbClr val="002060"/>
                </a:solidFill>
                <a:cs typeface="Arial" panose="020B0604020202020204" pitchFamily="34" charset="0"/>
              </a:rPr>
              <a:t> </a:t>
            </a:r>
            <a:r>
              <a:rPr lang="tr-TR" sz="1600" b="1" dirty="0" err="1" smtClean="0">
                <a:solidFill>
                  <a:srgbClr val="002060"/>
                </a:solidFill>
                <a:cs typeface="Arial" panose="020B0604020202020204" pitchFamily="34" charset="0"/>
              </a:rPr>
              <a:t>for</a:t>
            </a:r>
            <a:r>
              <a:rPr lang="tr-TR" sz="1600" b="1" dirty="0" smtClean="0">
                <a:solidFill>
                  <a:srgbClr val="002060"/>
                </a:solidFill>
                <a:cs typeface="Arial" panose="020B0604020202020204" pitchFamily="34" charset="0"/>
              </a:rPr>
              <a:t> us </a:t>
            </a:r>
            <a:r>
              <a:rPr lang="tr-TR" sz="1600" b="1" dirty="0" err="1" smtClean="0">
                <a:solidFill>
                  <a:srgbClr val="002060"/>
                </a:solidFill>
                <a:cs typeface="Arial" panose="020B0604020202020204" pitchFamily="34" charset="0"/>
              </a:rPr>
              <a:t>for</a:t>
            </a:r>
            <a:r>
              <a:rPr lang="tr-TR" sz="1600" b="1" dirty="0" smtClean="0">
                <a:solidFill>
                  <a:srgbClr val="002060"/>
                </a:solidFill>
                <a:cs typeface="Arial" panose="020B0604020202020204" pitchFamily="34" charset="0"/>
              </a:rPr>
              <a:t> </a:t>
            </a:r>
            <a:r>
              <a:rPr lang="tr-TR" sz="1600" b="1" dirty="0" err="1" smtClean="0">
                <a:solidFill>
                  <a:srgbClr val="002060"/>
                </a:solidFill>
                <a:cs typeface="Arial" panose="020B0604020202020204" pitchFamily="34" charset="0"/>
              </a:rPr>
              <a:t>designing</a:t>
            </a:r>
            <a:r>
              <a:rPr lang="tr-TR" sz="1600" b="1" dirty="0" smtClean="0">
                <a:solidFill>
                  <a:srgbClr val="002060"/>
                </a:solidFill>
                <a:cs typeface="Arial" panose="020B0604020202020204" pitchFamily="34" charset="0"/>
              </a:rPr>
              <a:t> a </a:t>
            </a:r>
            <a:r>
              <a:rPr lang="tr-TR" sz="1600" b="1" dirty="0" err="1" smtClean="0">
                <a:solidFill>
                  <a:srgbClr val="002060"/>
                </a:solidFill>
                <a:cs typeface="Arial" panose="020B0604020202020204" pitchFamily="34" charset="0"/>
              </a:rPr>
              <a:t>high</a:t>
            </a:r>
            <a:r>
              <a:rPr lang="tr-TR" sz="1600" b="1" dirty="0" smtClean="0">
                <a:solidFill>
                  <a:srgbClr val="002060"/>
                </a:solidFill>
                <a:cs typeface="Arial" panose="020B0604020202020204" pitchFamily="34" charset="0"/>
              </a:rPr>
              <a:t> </a:t>
            </a:r>
            <a:r>
              <a:rPr lang="tr-TR" sz="1600" b="1" dirty="0" err="1" smtClean="0">
                <a:solidFill>
                  <a:srgbClr val="002060"/>
                </a:solidFill>
                <a:cs typeface="Arial" panose="020B0604020202020204" pitchFamily="34" charset="0"/>
              </a:rPr>
              <a:t>speed</a:t>
            </a:r>
            <a:r>
              <a:rPr lang="tr-TR" sz="1600" b="1" dirty="0" smtClean="0">
                <a:solidFill>
                  <a:srgbClr val="002060"/>
                </a:solidFill>
                <a:cs typeface="Arial" panose="020B0604020202020204" pitchFamily="34" charset="0"/>
              </a:rPr>
              <a:t> </a:t>
            </a:r>
            <a:r>
              <a:rPr lang="tr-TR" sz="1600" b="1" dirty="0" err="1" smtClean="0">
                <a:solidFill>
                  <a:srgbClr val="002060"/>
                </a:solidFill>
                <a:cs typeface="Arial" panose="020B0604020202020204" pitchFamily="34" charset="0"/>
              </a:rPr>
              <a:t>machine</a:t>
            </a:r>
            <a:r>
              <a:rPr lang="tr-TR" sz="1600" b="1" dirty="0" smtClean="0">
                <a:solidFill>
                  <a:srgbClr val="002060"/>
                </a:solidFill>
                <a:cs typeface="Arial" panose="020B0604020202020204" pitchFamily="34" charset="0"/>
              </a:rPr>
              <a:t> ?</a:t>
            </a:r>
          </a:p>
          <a:p>
            <a:pPr marL="285750" indent="-285750">
              <a:buFont typeface="Arial" panose="020B0604020202020204" pitchFamily="34" charset="0"/>
              <a:buChar char="•"/>
            </a:pPr>
            <a:r>
              <a:rPr lang="tr-TR" sz="1600" dirty="0" err="1" smtClean="0">
                <a:solidFill>
                  <a:srgbClr val="002060"/>
                </a:solidFill>
                <a:cs typeface="Arial" panose="020B0604020202020204" pitchFamily="34" charset="0"/>
              </a:rPr>
              <a:t>Water</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cooling</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high</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power</a:t>
            </a:r>
            <a:r>
              <a:rPr lang="tr-TR" sz="1600"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sz="1600" dirty="0" smtClean="0">
                <a:solidFill>
                  <a:srgbClr val="002060"/>
                </a:solidFill>
                <a:cs typeface="Arial" panose="020B0604020202020204" pitchFamily="34" charset="0"/>
              </a:rPr>
              <a:t>Test </a:t>
            </a:r>
            <a:r>
              <a:rPr lang="tr-TR" sz="1600" dirty="0" err="1" smtClean="0">
                <a:solidFill>
                  <a:srgbClr val="002060"/>
                </a:solidFill>
                <a:cs typeface="Arial" panose="020B0604020202020204" pitchFamily="34" charset="0"/>
              </a:rPr>
              <a:t>setup</a:t>
            </a:r>
            <a:endParaRPr lang="tr-TR" sz="1600" dirty="0" smtClean="0">
              <a:solidFill>
                <a:srgbClr val="002060"/>
              </a:solidFill>
              <a:cs typeface="Arial" panose="020B0604020202020204" pitchFamily="34" charset="0"/>
            </a:endParaRPr>
          </a:p>
          <a:p>
            <a:pPr marL="285750" indent="-285750">
              <a:buFont typeface="Arial" panose="020B0604020202020204" pitchFamily="34" charset="0"/>
              <a:buChar char="•"/>
            </a:pPr>
            <a:r>
              <a:rPr lang="tr-TR" sz="1600" dirty="0" err="1" smtClean="0">
                <a:solidFill>
                  <a:srgbClr val="002060"/>
                </a:solidFill>
                <a:cs typeface="Arial" panose="020B0604020202020204" pitchFamily="34" charset="0"/>
              </a:rPr>
              <a:t>Mechanical</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parts</a:t>
            </a:r>
            <a:endParaRPr lang="tr-TR" sz="1600" dirty="0" smtClean="0">
              <a:solidFill>
                <a:srgbClr val="002060"/>
              </a:solidFill>
              <a:cs typeface="Arial" panose="020B0604020202020204" pitchFamily="34" charset="0"/>
            </a:endParaRPr>
          </a:p>
          <a:p>
            <a:pPr marL="285750" indent="-285750">
              <a:buFont typeface="Arial" panose="020B0604020202020204" pitchFamily="34" charset="0"/>
              <a:buChar char="•"/>
            </a:pPr>
            <a:r>
              <a:rPr lang="tr-TR" sz="1600" dirty="0" smtClean="0">
                <a:solidFill>
                  <a:srgbClr val="002060"/>
                </a:solidFill>
                <a:cs typeface="Arial" panose="020B0604020202020204" pitchFamily="34" charset="0"/>
              </a:rPr>
              <a:t>Tip </a:t>
            </a:r>
            <a:r>
              <a:rPr lang="tr-TR" sz="1600" dirty="0" err="1" smtClean="0">
                <a:solidFill>
                  <a:srgbClr val="002060"/>
                </a:solidFill>
                <a:cs typeface="Arial" panose="020B0604020202020204" pitchFamily="34" charset="0"/>
              </a:rPr>
              <a:t>speed</a:t>
            </a:r>
            <a:endParaRPr lang="tr-TR" sz="1600" dirty="0" smtClean="0">
              <a:solidFill>
                <a:srgbClr val="002060"/>
              </a:solidFill>
              <a:cs typeface="Arial" panose="020B0604020202020204" pitchFamily="34" charset="0"/>
            </a:endParaRPr>
          </a:p>
          <a:p>
            <a:pPr marL="285750" indent="-285750">
              <a:buFont typeface="Arial" panose="020B0604020202020204" pitchFamily="34" charset="0"/>
              <a:buChar char="•"/>
            </a:pPr>
            <a:r>
              <a:rPr lang="tr-TR" sz="1600" dirty="0" err="1" smtClean="0">
                <a:solidFill>
                  <a:srgbClr val="002060"/>
                </a:solidFill>
                <a:cs typeface="Arial" panose="020B0604020202020204" pitchFamily="34" charset="0"/>
              </a:rPr>
              <a:t>Core</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loss</a:t>
            </a:r>
            <a:endParaRPr lang="tr-TR" sz="1600" dirty="0" smtClean="0">
              <a:solidFill>
                <a:srgbClr val="002060"/>
              </a:solidFill>
              <a:cs typeface="Arial" panose="020B0604020202020204" pitchFamily="34" charset="0"/>
            </a:endParaRPr>
          </a:p>
          <a:p>
            <a:pPr marL="285750" indent="-285750">
              <a:buFont typeface="Arial" panose="020B0604020202020204" pitchFamily="34" charset="0"/>
              <a:buChar char="•"/>
            </a:pPr>
            <a:r>
              <a:rPr lang="tr-TR" sz="1600" dirty="0" err="1" smtClean="0">
                <a:solidFill>
                  <a:srgbClr val="002060"/>
                </a:solidFill>
                <a:cs typeface="Arial" panose="020B0604020202020204" pitchFamily="34" charset="0"/>
              </a:rPr>
              <a:t>Winding</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extra</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losses</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litz</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wire</a:t>
            </a:r>
            <a:r>
              <a:rPr lang="tr-TR" sz="1600" dirty="0" smtClean="0">
                <a:solidFill>
                  <a:srgbClr val="002060"/>
                </a:solidFill>
                <a:cs typeface="Arial" panose="020B0604020202020204" pitchFamily="34" charset="0"/>
              </a:rPr>
              <a:t>?</a:t>
            </a:r>
          </a:p>
        </p:txBody>
      </p:sp>
    </p:spTree>
    <p:extLst>
      <p:ext uri="{BB962C8B-B14F-4D97-AF65-F5344CB8AC3E}">
        <p14:creationId xmlns:p14="http://schemas.microsoft.com/office/powerpoint/2010/main" val="3769491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smtClean="0">
                <a:solidFill>
                  <a:schemeClr val="accent1">
                    <a:lumMod val="50000"/>
                  </a:schemeClr>
                </a:solidFill>
                <a:cs typeface="Arial" panose="020B0604020202020204" pitchFamily="34" charset="0"/>
              </a:rPr>
              <a:t>High </a:t>
            </a:r>
            <a:r>
              <a:rPr lang="tr-TR" sz="2800" b="1" dirty="0" err="1" smtClean="0">
                <a:solidFill>
                  <a:schemeClr val="accent1">
                    <a:lumMod val="50000"/>
                  </a:schemeClr>
                </a:solidFill>
                <a:cs typeface="Arial" panose="020B0604020202020204" pitchFamily="34" charset="0"/>
              </a:rPr>
              <a:t>speed</a:t>
            </a:r>
            <a:r>
              <a:rPr lang="tr-TR" sz="2800" b="1" dirty="0" smtClean="0">
                <a:solidFill>
                  <a:schemeClr val="accent1">
                    <a:lumMod val="50000"/>
                  </a:schemeClr>
                </a:solidFill>
                <a:cs typeface="Arial" panose="020B0604020202020204" pitchFamily="34" charset="0"/>
              </a:rPr>
              <a:t> </a:t>
            </a:r>
            <a:r>
              <a:rPr lang="tr-TR" sz="2800" b="1" dirty="0" err="1" smtClean="0">
                <a:solidFill>
                  <a:schemeClr val="accent1">
                    <a:lumMod val="50000"/>
                  </a:schemeClr>
                </a:solidFill>
                <a:cs typeface="Arial" panose="020B0604020202020204" pitchFamily="34" charset="0"/>
              </a:rPr>
              <a:t>design</a:t>
            </a:r>
            <a:endParaRPr lang="en-US" sz="2800" dirty="0">
              <a:solidFill>
                <a:schemeClr val="accent1">
                  <a:lumMod val="50000"/>
                </a:schemeClr>
              </a:solidFill>
              <a:cs typeface="Arial" panose="020B0604020202020204" pitchFamily="34" charset="0"/>
            </a:endParaRPr>
          </a:p>
        </p:txBody>
      </p:sp>
      <p:sp>
        <p:nvSpPr>
          <p:cNvPr id="10" name="Rectangle 9"/>
          <p:cNvSpPr/>
          <p:nvPr/>
        </p:nvSpPr>
        <p:spPr>
          <a:xfrm>
            <a:off x="583324" y="5052771"/>
            <a:ext cx="2498364" cy="338554"/>
          </a:xfrm>
          <a:prstGeom prst="rect">
            <a:avLst/>
          </a:prstGeom>
        </p:spPr>
        <p:txBody>
          <a:bodyPr wrap="square">
            <a:spAutoFit/>
          </a:bodyPr>
          <a:lstStyle/>
          <a:p>
            <a:r>
              <a:rPr lang="tr-TR" sz="1600" dirty="0" err="1" smtClean="0">
                <a:solidFill>
                  <a:srgbClr val="FF0000"/>
                </a:solidFill>
                <a:cs typeface="Arial" panose="020B0604020202020204" pitchFamily="34" charset="0"/>
              </a:rPr>
              <a:t>We</a:t>
            </a:r>
            <a:r>
              <a:rPr lang="tr-TR" sz="1600" dirty="0" smtClean="0">
                <a:solidFill>
                  <a:srgbClr val="FF0000"/>
                </a:solidFill>
                <a:cs typeface="Arial" panose="020B0604020202020204" pitchFamily="34" charset="0"/>
              </a:rPr>
              <a:t> </a:t>
            </a:r>
            <a:r>
              <a:rPr lang="tr-TR" sz="1600" dirty="0" err="1" smtClean="0">
                <a:solidFill>
                  <a:srgbClr val="FF0000"/>
                </a:solidFill>
                <a:cs typeface="Arial" panose="020B0604020202020204" pitchFamily="34" charset="0"/>
              </a:rPr>
              <a:t>are</a:t>
            </a:r>
            <a:r>
              <a:rPr lang="tr-TR" sz="1600" dirty="0" smtClean="0">
                <a:solidFill>
                  <a:srgbClr val="FF0000"/>
                </a:solidFill>
                <a:cs typeface="Arial" panose="020B0604020202020204" pitchFamily="34" charset="0"/>
              </a:rPr>
              <a:t> here !</a:t>
            </a:r>
          </a:p>
        </p:txBody>
      </p:sp>
      <p:pic>
        <p:nvPicPr>
          <p:cNvPr id="5" name="Picture 4"/>
          <p:cNvPicPr>
            <a:picLocks noChangeAspect="1"/>
          </p:cNvPicPr>
          <p:nvPr/>
        </p:nvPicPr>
        <p:blipFill>
          <a:blip r:embed="rId3"/>
          <a:stretch>
            <a:fillRect/>
          </a:stretch>
        </p:blipFill>
        <p:spPr>
          <a:xfrm>
            <a:off x="55313" y="640665"/>
            <a:ext cx="5959232" cy="4468471"/>
          </a:xfrm>
          <a:prstGeom prst="rect">
            <a:avLst/>
          </a:prstGeom>
        </p:spPr>
      </p:pic>
      <p:cxnSp>
        <p:nvCxnSpPr>
          <p:cNvPr id="11" name="Straight Arrow Connector 10"/>
          <p:cNvCxnSpPr/>
          <p:nvPr/>
        </p:nvCxnSpPr>
        <p:spPr>
          <a:xfrm flipH="1">
            <a:off x="1190298" y="4209393"/>
            <a:ext cx="181302" cy="87182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09595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smtClean="0">
                <a:solidFill>
                  <a:schemeClr val="accent1">
                    <a:lumMod val="50000"/>
                  </a:schemeClr>
                </a:solidFill>
                <a:cs typeface="Arial" panose="020B0604020202020204" pitchFamily="34" charset="0"/>
              </a:rPr>
              <a:t>High </a:t>
            </a:r>
            <a:r>
              <a:rPr lang="tr-TR" sz="2800" b="1" dirty="0" err="1" smtClean="0">
                <a:solidFill>
                  <a:schemeClr val="accent1">
                    <a:lumMod val="50000"/>
                  </a:schemeClr>
                </a:solidFill>
                <a:cs typeface="Arial" panose="020B0604020202020204" pitchFamily="34" charset="0"/>
              </a:rPr>
              <a:t>speed</a:t>
            </a:r>
            <a:r>
              <a:rPr lang="tr-TR" sz="2800" b="1" dirty="0" smtClean="0">
                <a:solidFill>
                  <a:schemeClr val="accent1">
                    <a:lumMod val="50000"/>
                  </a:schemeClr>
                </a:solidFill>
                <a:cs typeface="Arial" panose="020B0604020202020204" pitchFamily="34" charset="0"/>
              </a:rPr>
              <a:t> </a:t>
            </a:r>
            <a:r>
              <a:rPr lang="tr-TR" sz="2800" b="1" dirty="0" err="1" smtClean="0">
                <a:solidFill>
                  <a:schemeClr val="accent1">
                    <a:lumMod val="50000"/>
                  </a:schemeClr>
                </a:solidFill>
                <a:cs typeface="Arial" panose="020B0604020202020204" pitchFamily="34" charset="0"/>
              </a:rPr>
              <a:t>design</a:t>
            </a:r>
            <a:endParaRPr lang="en-US" sz="2800" dirty="0">
              <a:solidFill>
                <a:schemeClr val="accent1">
                  <a:lumMod val="50000"/>
                </a:schemeClr>
              </a:solidFill>
              <a:cs typeface="Arial" panose="020B0604020202020204" pitchFamily="34" charset="0"/>
            </a:endParaRPr>
          </a:p>
        </p:txBody>
      </p:sp>
      <p:pic>
        <p:nvPicPr>
          <p:cNvPr id="7" name="Picture 6"/>
          <p:cNvPicPr>
            <a:picLocks noChangeAspect="1"/>
          </p:cNvPicPr>
          <p:nvPr/>
        </p:nvPicPr>
        <p:blipFill>
          <a:blip r:embed="rId3"/>
          <a:stretch>
            <a:fillRect/>
          </a:stretch>
        </p:blipFill>
        <p:spPr>
          <a:xfrm>
            <a:off x="63130" y="673889"/>
            <a:ext cx="5293203" cy="3969056"/>
          </a:xfrm>
          <a:prstGeom prst="rect">
            <a:avLst/>
          </a:prstGeom>
        </p:spPr>
      </p:pic>
      <p:sp>
        <p:nvSpPr>
          <p:cNvPr id="9" name="Rectangle 8"/>
          <p:cNvSpPr/>
          <p:nvPr/>
        </p:nvSpPr>
        <p:spPr>
          <a:xfrm>
            <a:off x="5454868" y="810854"/>
            <a:ext cx="3567227" cy="2308324"/>
          </a:xfrm>
          <a:prstGeom prst="rect">
            <a:avLst/>
          </a:prstGeom>
        </p:spPr>
        <p:txBody>
          <a:bodyPr wrap="square">
            <a:spAutoFit/>
          </a:bodyPr>
          <a:lstStyle/>
          <a:p>
            <a:r>
              <a:rPr lang="tr-TR" sz="1600" dirty="0" smtClean="0">
                <a:solidFill>
                  <a:srgbClr val="002060"/>
                </a:solidFill>
                <a:cs typeface="Arial" panose="020B0604020202020204" pitchFamily="34" charset="0"/>
              </a:rPr>
              <a:t>As </a:t>
            </a:r>
            <a:r>
              <a:rPr lang="tr-TR" sz="1600" dirty="0" err="1" smtClean="0">
                <a:solidFill>
                  <a:srgbClr val="002060"/>
                </a:solidFill>
                <a:cs typeface="Arial" panose="020B0604020202020204" pitchFamily="34" charset="0"/>
              </a:rPr>
              <a:t>the</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speed</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increases</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same</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power</a:t>
            </a:r>
            <a:r>
              <a:rPr lang="tr-TR" sz="1600"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sz="1600" dirty="0" err="1" smtClean="0">
                <a:solidFill>
                  <a:srgbClr val="002060"/>
                </a:solidFill>
                <a:cs typeface="Arial" panose="020B0604020202020204" pitchFamily="34" charset="0"/>
              </a:rPr>
              <a:t>Torque</a:t>
            </a:r>
            <a:r>
              <a:rPr lang="tr-TR" sz="1600" dirty="0" smtClean="0">
                <a:solidFill>
                  <a:srgbClr val="002060"/>
                </a:solidFill>
                <a:cs typeface="Arial" panose="020B0604020202020204" pitchFamily="34" charset="0"/>
              </a:rPr>
              <a:t> ↓</a:t>
            </a:r>
          </a:p>
          <a:p>
            <a:pPr marL="285750" indent="-285750">
              <a:buFont typeface="Arial" panose="020B0604020202020204" pitchFamily="34" charset="0"/>
              <a:buChar char="•"/>
            </a:pPr>
            <a:r>
              <a:rPr lang="tr-TR" sz="1600" dirty="0" err="1" smtClean="0">
                <a:solidFill>
                  <a:srgbClr val="002060"/>
                </a:solidFill>
                <a:cs typeface="Arial" panose="020B0604020202020204" pitchFamily="34" charset="0"/>
              </a:rPr>
              <a:t>Dimensions</a:t>
            </a:r>
            <a:r>
              <a:rPr lang="tr-TR" sz="1600" dirty="0" smtClean="0">
                <a:solidFill>
                  <a:srgbClr val="002060"/>
                </a:solidFill>
                <a:cs typeface="Arial" panose="020B0604020202020204" pitchFamily="34" charset="0"/>
              </a:rPr>
              <a:t> ↓</a:t>
            </a:r>
          </a:p>
          <a:p>
            <a:pPr marL="285750" indent="-285750">
              <a:buFont typeface="Arial" panose="020B0604020202020204" pitchFamily="34" charset="0"/>
              <a:buChar char="•"/>
            </a:pPr>
            <a:r>
              <a:rPr lang="tr-TR" sz="1600" dirty="0" err="1" smtClean="0">
                <a:solidFill>
                  <a:srgbClr val="002060"/>
                </a:solidFill>
                <a:cs typeface="Arial" panose="020B0604020202020204" pitchFamily="34" charset="0"/>
              </a:rPr>
              <a:t>Pole</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area</a:t>
            </a:r>
            <a:r>
              <a:rPr lang="tr-TR" sz="1600" dirty="0" smtClean="0">
                <a:solidFill>
                  <a:srgbClr val="002060"/>
                </a:solidFill>
                <a:cs typeface="Arial" panose="020B0604020202020204" pitchFamily="34" charset="0"/>
              </a:rPr>
              <a:t>  ↓</a:t>
            </a:r>
          </a:p>
          <a:p>
            <a:pPr marL="285750" indent="-285750">
              <a:buFont typeface="Arial" panose="020B0604020202020204" pitchFamily="34" charset="0"/>
              <a:buChar char="•"/>
            </a:pPr>
            <a:r>
              <a:rPr lang="tr-TR" sz="1600" dirty="0" err="1" smtClean="0">
                <a:solidFill>
                  <a:srgbClr val="002060"/>
                </a:solidFill>
                <a:cs typeface="Arial" panose="020B0604020202020204" pitchFamily="34" charset="0"/>
              </a:rPr>
              <a:t>Flux</a:t>
            </a:r>
            <a:r>
              <a:rPr lang="tr-TR" sz="1600" dirty="0" smtClean="0">
                <a:solidFill>
                  <a:srgbClr val="002060"/>
                </a:solidFill>
                <a:cs typeface="Arial" panose="020B0604020202020204" pitchFamily="34" charset="0"/>
              </a:rPr>
              <a:t> ↓ (13 kat)</a:t>
            </a:r>
          </a:p>
          <a:p>
            <a:pPr marL="285750" indent="-285750">
              <a:buFont typeface="Arial" panose="020B0604020202020204" pitchFamily="34" charset="0"/>
              <a:buChar char="•"/>
            </a:pPr>
            <a:r>
              <a:rPr lang="tr-TR" sz="1600" dirty="0" err="1" smtClean="0">
                <a:solidFill>
                  <a:srgbClr val="002060"/>
                </a:solidFill>
                <a:cs typeface="Arial" panose="020B0604020202020204" pitchFamily="34" charset="0"/>
              </a:rPr>
              <a:t>Frequency</a:t>
            </a:r>
            <a:r>
              <a:rPr lang="tr-TR" sz="1600" dirty="0" smtClean="0">
                <a:solidFill>
                  <a:srgbClr val="002060"/>
                </a:solidFill>
                <a:cs typeface="Arial" panose="020B0604020202020204" pitchFamily="34" charset="0"/>
              </a:rPr>
              <a:t> </a:t>
            </a:r>
            <a:r>
              <a:rPr lang="tr-TR" sz="1600" dirty="0">
                <a:solidFill>
                  <a:srgbClr val="002060"/>
                </a:solidFill>
                <a:cs typeface="Arial" panose="020B0604020202020204" pitchFamily="34" charset="0"/>
              </a:rPr>
              <a:t>↑ </a:t>
            </a:r>
            <a:r>
              <a:rPr lang="tr-TR" sz="1600" dirty="0" smtClean="0">
                <a:solidFill>
                  <a:srgbClr val="002060"/>
                </a:solidFill>
                <a:cs typeface="Arial" panose="020B0604020202020204" pitchFamily="34" charset="0"/>
              </a:rPr>
              <a:t>(50 kat)</a:t>
            </a:r>
          </a:p>
          <a:p>
            <a:pPr marL="285750" indent="-285750">
              <a:buFont typeface="Arial" panose="020B0604020202020204" pitchFamily="34" charset="0"/>
              <a:buChar char="•"/>
            </a:pPr>
            <a:r>
              <a:rPr lang="tr-TR" sz="1600" dirty="0" err="1" smtClean="0">
                <a:solidFill>
                  <a:srgbClr val="002060"/>
                </a:solidFill>
                <a:cs typeface="Arial" panose="020B0604020202020204" pitchFamily="34" charset="0"/>
              </a:rPr>
              <a:t>Coil</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voltage</a:t>
            </a:r>
            <a:r>
              <a:rPr lang="tr-TR" sz="1600" dirty="0" smtClean="0">
                <a:solidFill>
                  <a:srgbClr val="002060"/>
                </a:solidFill>
                <a:cs typeface="Arial" panose="020B0604020202020204" pitchFamily="34" charset="0"/>
              </a:rPr>
              <a:t> ↓ (3.5 kat)</a:t>
            </a:r>
          </a:p>
          <a:p>
            <a:pPr marL="285750" indent="-285750">
              <a:buFont typeface="Arial" panose="020B0604020202020204" pitchFamily="34" charset="0"/>
              <a:buChar char="•"/>
            </a:pPr>
            <a:r>
              <a:rPr lang="tr-TR" sz="1600" dirty="0" err="1" smtClean="0">
                <a:solidFill>
                  <a:srgbClr val="002060"/>
                </a:solidFill>
                <a:cs typeface="Arial" panose="020B0604020202020204" pitchFamily="34" charset="0"/>
              </a:rPr>
              <a:t>Number</a:t>
            </a:r>
            <a:r>
              <a:rPr lang="tr-TR" sz="1600" dirty="0" smtClean="0">
                <a:solidFill>
                  <a:srgbClr val="002060"/>
                </a:solidFill>
                <a:cs typeface="Arial" panose="020B0604020202020204" pitchFamily="34" charset="0"/>
              </a:rPr>
              <a:t> of </a:t>
            </a:r>
            <a:r>
              <a:rPr lang="tr-TR" sz="1600" dirty="0" err="1" smtClean="0">
                <a:solidFill>
                  <a:srgbClr val="002060"/>
                </a:solidFill>
                <a:cs typeface="Arial" panose="020B0604020202020204" pitchFamily="34" charset="0"/>
              </a:rPr>
              <a:t>turns</a:t>
            </a:r>
            <a:r>
              <a:rPr lang="tr-TR" sz="1600" dirty="0" smtClean="0">
                <a:solidFill>
                  <a:srgbClr val="002060"/>
                </a:solidFill>
                <a:cs typeface="Arial" panose="020B0604020202020204" pitchFamily="34" charset="0"/>
              </a:rPr>
              <a:t> ↓ (</a:t>
            </a:r>
            <a:r>
              <a:rPr lang="tr-TR" sz="1600" dirty="0">
                <a:solidFill>
                  <a:srgbClr val="002060"/>
                </a:solidFill>
                <a:cs typeface="Arial" panose="020B0604020202020204" pitchFamily="34" charset="0"/>
              </a:rPr>
              <a:t>3.5 kat</a:t>
            </a:r>
            <a:r>
              <a:rPr lang="tr-TR" sz="1600" dirty="0" smtClean="0">
                <a:solidFill>
                  <a:srgbClr val="002060"/>
                </a:solidFill>
                <a:cs typeface="Arial" panose="020B0604020202020204" pitchFamily="34" charset="0"/>
              </a:rPr>
              <a:t>) </a:t>
            </a:r>
          </a:p>
          <a:p>
            <a:endParaRPr lang="tr-TR" sz="1600" dirty="0" smtClean="0">
              <a:solidFill>
                <a:srgbClr val="002060"/>
              </a:solidFill>
              <a:cs typeface="Arial" panose="020B0604020202020204" pitchFamily="34" charset="0"/>
            </a:endParaRPr>
          </a:p>
        </p:txBody>
      </p:sp>
      <p:sp>
        <p:nvSpPr>
          <p:cNvPr id="12" name="Rectangle 11"/>
          <p:cNvSpPr/>
          <p:nvPr/>
        </p:nvSpPr>
        <p:spPr>
          <a:xfrm>
            <a:off x="5454868" y="3271578"/>
            <a:ext cx="3567227" cy="1569660"/>
          </a:xfrm>
          <a:prstGeom prst="rect">
            <a:avLst/>
          </a:prstGeom>
        </p:spPr>
        <p:txBody>
          <a:bodyPr wrap="square">
            <a:spAutoFit/>
          </a:bodyPr>
          <a:lstStyle/>
          <a:p>
            <a:r>
              <a:rPr lang="tr-TR" sz="1600" dirty="0" smtClean="0">
                <a:solidFill>
                  <a:srgbClr val="002060"/>
                </a:solidFill>
                <a:cs typeface="Arial" panose="020B0604020202020204" pitchFamily="34" charset="0"/>
              </a:rPr>
              <a:t>Bu tasarımda aynı DC Link voltajı ve aynı modül sayısı var. Bu durumda faz gerilimi sabit. </a:t>
            </a:r>
            <a:r>
              <a:rPr lang="tr-TR" sz="1600" dirty="0" err="1" smtClean="0">
                <a:solidFill>
                  <a:srgbClr val="002060"/>
                </a:solidFill>
                <a:cs typeface="Arial" panose="020B0604020202020204" pitchFamily="34" charset="0"/>
              </a:rPr>
              <a:t>Tork</a:t>
            </a:r>
            <a:r>
              <a:rPr lang="tr-TR" sz="1600" dirty="0" smtClean="0">
                <a:solidFill>
                  <a:srgbClr val="002060"/>
                </a:solidFill>
                <a:cs typeface="Arial" panose="020B0604020202020204" pitchFamily="34" charset="0"/>
              </a:rPr>
              <a:t> çok düşmesine rağmen aynı akım var </a:t>
            </a:r>
            <a:r>
              <a:rPr lang="tr-TR" sz="1600" dirty="0" err="1" smtClean="0">
                <a:solidFill>
                  <a:srgbClr val="002060"/>
                </a:solidFill>
                <a:cs typeface="Arial" panose="020B0604020202020204" pitchFamily="34" charset="0"/>
              </a:rPr>
              <a:t>drive’da</a:t>
            </a:r>
            <a:r>
              <a:rPr lang="tr-TR" sz="1600" dirty="0" smtClean="0">
                <a:solidFill>
                  <a:srgbClr val="002060"/>
                </a:solidFill>
                <a:cs typeface="Arial" panose="020B0604020202020204" pitchFamily="34" charset="0"/>
              </a:rPr>
              <a:t>. Haliyle verimi hep aynı gidiyor.</a:t>
            </a:r>
          </a:p>
          <a:p>
            <a:r>
              <a:rPr lang="tr-TR" sz="1600" dirty="0" err="1" smtClean="0">
                <a:solidFill>
                  <a:srgbClr val="FF0000"/>
                </a:solidFill>
                <a:cs typeface="Arial" panose="020B0604020202020204" pitchFamily="34" charset="0"/>
              </a:rPr>
              <a:t>Question</a:t>
            </a:r>
            <a:r>
              <a:rPr lang="tr-TR" sz="1600" dirty="0" smtClean="0">
                <a:solidFill>
                  <a:srgbClr val="FF0000"/>
                </a:solidFill>
                <a:cs typeface="Arial" panose="020B0604020202020204" pitchFamily="34" charset="0"/>
              </a:rPr>
              <a:t>: Böyle mi olmalı ?</a:t>
            </a:r>
          </a:p>
        </p:txBody>
      </p:sp>
      <p:sp>
        <p:nvSpPr>
          <p:cNvPr id="13" name="Rectangle 12"/>
          <p:cNvSpPr/>
          <p:nvPr/>
        </p:nvSpPr>
        <p:spPr>
          <a:xfrm>
            <a:off x="262758" y="5153242"/>
            <a:ext cx="6713483" cy="338554"/>
          </a:xfrm>
          <a:prstGeom prst="rect">
            <a:avLst/>
          </a:prstGeom>
        </p:spPr>
        <p:txBody>
          <a:bodyPr wrap="square">
            <a:spAutoFit/>
          </a:bodyPr>
          <a:lstStyle/>
          <a:p>
            <a:r>
              <a:rPr lang="tr-TR" sz="1600" b="1" dirty="0" smtClean="0">
                <a:solidFill>
                  <a:srgbClr val="002060"/>
                </a:solidFill>
                <a:cs typeface="Arial" panose="020B0604020202020204" pitchFamily="34" charset="0"/>
              </a:rPr>
              <a:t>Bu analizlerde </a:t>
            </a:r>
            <a:r>
              <a:rPr lang="tr-TR" sz="1600" b="1" dirty="0" err="1" smtClean="0">
                <a:solidFill>
                  <a:srgbClr val="002060"/>
                </a:solidFill>
                <a:cs typeface="Arial" panose="020B0604020202020204" pitchFamily="34" charset="0"/>
              </a:rPr>
              <a:t>core</a:t>
            </a:r>
            <a:r>
              <a:rPr lang="tr-TR" sz="1600" b="1" dirty="0" smtClean="0">
                <a:solidFill>
                  <a:srgbClr val="002060"/>
                </a:solidFill>
                <a:cs typeface="Arial" panose="020B0604020202020204" pitchFamily="34" charset="0"/>
              </a:rPr>
              <a:t> </a:t>
            </a:r>
            <a:r>
              <a:rPr lang="tr-TR" sz="1600" b="1" dirty="0" err="1" smtClean="0">
                <a:solidFill>
                  <a:srgbClr val="002060"/>
                </a:solidFill>
                <a:cs typeface="Arial" panose="020B0604020202020204" pitchFamily="34" charset="0"/>
              </a:rPr>
              <a:t>loss</a:t>
            </a:r>
            <a:r>
              <a:rPr lang="tr-TR" sz="1600" b="1" dirty="0" smtClean="0">
                <a:solidFill>
                  <a:srgbClr val="002060"/>
                </a:solidFill>
                <a:cs typeface="Arial" panose="020B0604020202020204" pitchFamily="34" charset="0"/>
              </a:rPr>
              <a:t> yok, yani aslında var da frekanstan etkilenmiyor. </a:t>
            </a:r>
            <a:endParaRPr lang="tr-TR" sz="1600" b="1" dirty="0" smtClean="0">
              <a:solidFill>
                <a:srgbClr val="FF0000"/>
              </a:solidFill>
              <a:cs typeface="Arial" panose="020B0604020202020204" pitchFamily="34" charset="0"/>
            </a:endParaRPr>
          </a:p>
        </p:txBody>
      </p:sp>
    </p:spTree>
    <p:extLst>
      <p:ext uri="{BB962C8B-B14F-4D97-AF65-F5344CB8AC3E}">
        <p14:creationId xmlns:p14="http://schemas.microsoft.com/office/powerpoint/2010/main" val="18842621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smtClean="0">
                <a:solidFill>
                  <a:schemeClr val="accent1">
                    <a:lumMod val="50000"/>
                  </a:schemeClr>
                </a:solidFill>
                <a:cs typeface="Arial" panose="020B0604020202020204" pitchFamily="34" charset="0"/>
              </a:rPr>
              <a:t>High </a:t>
            </a:r>
            <a:r>
              <a:rPr lang="tr-TR" sz="2800" b="1" dirty="0" err="1" smtClean="0">
                <a:solidFill>
                  <a:schemeClr val="accent1">
                    <a:lumMod val="50000"/>
                  </a:schemeClr>
                </a:solidFill>
                <a:cs typeface="Arial" panose="020B0604020202020204" pitchFamily="34" charset="0"/>
              </a:rPr>
              <a:t>speed</a:t>
            </a:r>
            <a:r>
              <a:rPr lang="tr-TR" sz="2800" b="1" dirty="0" smtClean="0">
                <a:solidFill>
                  <a:schemeClr val="accent1">
                    <a:lumMod val="50000"/>
                  </a:schemeClr>
                </a:solidFill>
                <a:cs typeface="Arial" panose="020B0604020202020204" pitchFamily="34" charset="0"/>
              </a:rPr>
              <a:t> </a:t>
            </a:r>
            <a:r>
              <a:rPr lang="tr-TR" sz="2800" b="1" dirty="0" err="1" smtClean="0">
                <a:solidFill>
                  <a:schemeClr val="accent1">
                    <a:lumMod val="50000"/>
                  </a:schemeClr>
                </a:solidFill>
                <a:cs typeface="Arial" panose="020B0604020202020204" pitchFamily="34" charset="0"/>
              </a:rPr>
              <a:t>design</a:t>
            </a:r>
            <a:endParaRPr lang="en-US" sz="2800" dirty="0">
              <a:solidFill>
                <a:schemeClr val="accent1">
                  <a:lumMod val="50000"/>
                </a:schemeClr>
              </a:solidFill>
              <a:cs typeface="Arial" panose="020B0604020202020204" pitchFamily="34" charset="0"/>
            </a:endParaRPr>
          </a:p>
        </p:txBody>
      </p:sp>
      <p:sp>
        <p:nvSpPr>
          <p:cNvPr id="6" name="Rectangle 5"/>
          <p:cNvSpPr/>
          <p:nvPr/>
        </p:nvSpPr>
        <p:spPr>
          <a:xfrm>
            <a:off x="333703" y="673889"/>
            <a:ext cx="4459014" cy="338554"/>
          </a:xfrm>
          <a:prstGeom prst="rect">
            <a:avLst/>
          </a:prstGeom>
        </p:spPr>
        <p:txBody>
          <a:bodyPr wrap="square">
            <a:spAutoFit/>
          </a:bodyPr>
          <a:lstStyle/>
          <a:p>
            <a:r>
              <a:rPr lang="tr-TR" sz="1600" dirty="0" smtClean="0">
                <a:solidFill>
                  <a:srgbClr val="002060"/>
                </a:solidFill>
                <a:cs typeface="Arial" panose="020B0604020202020204" pitchFamily="34" charset="0"/>
              </a:rPr>
              <a:t>Derken </a:t>
            </a:r>
            <a:r>
              <a:rPr lang="tr-TR" sz="1600" dirty="0" err="1" smtClean="0">
                <a:solidFill>
                  <a:srgbClr val="002060"/>
                </a:solidFill>
                <a:cs typeface="Arial" panose="020B0604020202020204" pitchFamily="34" charset="0"/>
              </a:rPr>
              <a:t>GaN’ları</a:t>
            </a:r>
            <a:r>
              <a:rPr lang="tr-TR" sz="1600" dirty="0" smtClean="0">
                <a:solidFill>
                  <a:srgbClr val="002060"/>
                </a:solidFill>
                <a:cs typeface="Arial" panose="020B0604020202020204" pitchFamily="34" charset="0"/>
              </a:rPr>
              <a:t> içeren şöyle bir analiz yaptım:</a:t>
            </a:r>
            <a:endParaRPr lang="tr-TR" sz="1600" dirty="0" smtClean="0">
              <a:solidFill>
                <a:srgbClr val="FF0000"/>
              </a:solidFill>
              <a:cs typeface="Arial" panose="020B0604020202020204" pitchFamily="34" charset="0"/>
            </a:endParaRPr>
          </a:p>
        </p:txBody>
      </p:sp>
      <p:sp>
        <p:nvSpPr>
          <p:cNvPr id="11" name="Rectangle 10"/>
          <p:cNvSpPr/>
          <p:nvPr/>
        </p:nvSpPr>
        <p:spPr>
          <a:xfrm>
            <a:off x="844770" y="4635062"/>
            <a:ext cx="1763111" cy="338554"/>
          </a:xfrm>
          <a:prstGeom prst="rect">
            <a:avLst/>
          </a:prstGeom>
        </p:spPr>
        <p:txBody>
          <a:bodyPr wrap="square">
            <a:spAutoFit/>
          </a:bodyPr>
          <a:lstStyle/>
          <a:p>
            <a:r>
              <a:rPr lang="tr-TR" sz="1600" dirty="0" smtClean="0">
                <a:solidFill>
                  <a:srgbClr val="FF0000"/>
                </a:solidFill>
                <a:cs typeface="Arial" panose="020B0604020202020204" pitchFamily="34" charset="0"/>
              </a:rPr>
              <a:t>60A GaN bölgesi</a:t>
            </a:r>
          </a:p>
        </p:txBody>
      </p:sp>
      <p:sp>
        <p:nvSpPr>
          <p:cNvPr id="14" name="Rectangle 13"/>
          <p:cNvSpPr/>
          <p:nvPr/>
        </p:nvSpPr>
        <p:spPr>
          <a:xfrm>
            <a:off x="2676197" y="4629578"/>
            <a:ext cx="1763111" cy="338554"/>
          </a:xfrm>
          <a:prstGeom prst="rect">
            <a:avLst/>
          </a:prstGeom>
        </p:spPr>
        <p:txBody>
          <a:bodyPr wrap="square">
            <a:spAutoFit/>
          </a:bodyPr>
          <a:lstStyle/>
          <a:p>
            <a:r>
              <a:rPr lang="tr-TR" sz="1600" dirty="0" smtClean="0">
                <a:solidFill>
                  <a:srgbClr val="FF0000"/>
                </a:solidFill>
                <a:cs typeface="Arial" panose="020B0604020202020204" pitchFamily="34" charset="0"/>
              </a:rPr>
              <a:t>30A GaN bölgesi</a:t>
            </a:r>
          </a:p>
        </p:txBody>
      </p:sp>
      <p:pic>
        <p:nvPicPr>
          <p:cNvPr id="22" name="Picture 21"/>
          <p:cNvPicPr>
            <a:picLocks noChangeAspect="1"/>
          </p:cNvPicPr>
          <p:nvPr/>
        </p:nvPicPr>
        <p:blipFill>
          <a:blip r:embed="rId3"/>
          <a:stretch>
            <a:fillRect/>
          </a:stretch>
        </p:blipFill>
        <p:spPr>
          <a:xfrm>
            <a:off x="133646" y="1012443"/>
            <a:ext cx="4449238" cy="3336217"/>
          </a:xfrm>
          <a:prstGeom prst="rect">
            <a:avLst/>
          </a:prstGeom>
        </p:spPr>
      </p:pic>
      <p:cxnSp>
        <p:nvCxnSpPr>
          <p:cNvPr id="13" name="Straight Arrow Connector 12"/>
          <p:cNvCxnSpPr/>
          <p:nvPr/>
        </p:nvCxnSpPr>
        <p:spPr>
          <a:xfrm>
            <a:off x="1726326" y="2743200"/>
            <a:ext cx="0" cy="189186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489437" y="2577662"/>
            <a:ext cx="0" cy="198645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58817" y="5145889"/>
            <a:ext cx="4462955" cy="830997"/>
          </a:xfrm>
          <a:prstGeom prst="rect">
            <a:avLst/>
          </a:prstGeom>
        </p:spPr>
        <p:txBody>
          <a:bodyPr wrap="square">
            <a:spAutoFit/>
          </a:bodyPr>
          <a:lstStyle/>
          <a:p>
            <a:r>
              <a:rPr lang="tr-TR" sz="1600" dirty="0" smtClean="0">
                <a:cs typeface="Arial" panose="020B0604020202020204" pitchFamily="34" charset="0"/>
              </a:rPr>
              <a:t>En düşük 24A, en yüksek 10A faz akımı var.</a:t>
            </a:r>
          </a:p>
          <a:p>
            <a:r>
              <a:rPr lang="tr-TR" sz="1600" dirty="0" smtClean="0">
                <a:cs typeface="Arial" panose="020B0604020202020204" pitchFamily="34" charset="0"/>
              </a:rPr>
              <a:t>Hesap</a:t>
            </a:r>
            <a:r>
              <a:rPr lang="tr-TR" sz="1600" dirty="0" smtClean="0">
                <a:solidFill>
                  <a:srgbClr val="FF0000"/>
                </a:solidFill>
                <a:cs typeface="Arial" panose="020B0604020202020204" pitchFamily="34" charset="0"/>
              </a:rPr>
              <a:t>: Tepe akımı x 1.5 kat </a:t>
            </a:r>
            <a:r>
              <a:rPr lang="tr-TR" sz="1600" dirty="0" err="1" smtClean="0">
                <a:solidFill>
                  <a:srgbClr val="FF0000"/>
                </a:solidFill>
                <a:cs typeface="Arial" panose="020B0604020202020204" pitchFamily="34" charset="0"/>
              </a:rPr>
              <a:t>marjin</a:t>
            </a:r>
            <a:endParaRPr lang="tr-TR" sz="1600" dirty="0" smtClean="0">
              <a:solidFill>
                <a:srgbClr val="FF0000"/>
              </a:solidFill>
              <a:cs typeface="Arial" panose="020B0604020202020204" pitchFamily="34" charset="0"/>
            </a:endParaRPr>
          </a:p>
          <a:p>
            <a:r>
              <a:rPr lang="tr-TR" sz="1600" dirty="0" err="1" smtClean="0">
                <a:solidFill>
                  <a:srgbClr val="FF0000"/>
                </a:solidFill>
                <a:cs typeface="Arial" panose="020B0604020202020204" pitchFamily="34" charset="0"/>
              </a:rPr>
              <a:t>Question</a:t>
            </a:r>
            <a:r>
              <a:rPr lang="tr-TR" sz="1600" dirty="0" smtClean="0">
                <a:solidFill>
                  <a:srgbClr val="FF0000"/>
                </a:solidFill>
                <a:cs typeface="Arial" panose="020B0604020202020204" pitchFamily="34" charset="0"/>
              </a:rPr>
              <a:t>: </a:t>
            </a:r>
            <a:r>
              <a:rPr lang="tr-TR" sz="1600" dirty="0" smtClean="0">
                <a:cs typeface="Arial" panose="020B0604020202020204" pitchFamily="34" charset="0"/>
              </a:rPr>
              <a:t>60 Amperlik GaN kullansam hep, ne olur?</a:t>
            </a:r>
          </a:p>
        </p:txBody>
      </p:sp>
      <p:pic>
        <p:nvPicPr>
          <p:cNvPr id="26" name="Picture 25"/>
          <p:cNvPicPr>
            <a:picLocks noChangeAspect="1"/>
          </p:cNvPicPr>
          <p:nvPr/>
        </p:nvPicPr>
        <p:blipFill>
          <a:blip r:embed="rId4"/>
          <a:stretch>
            <a:fillRect/>
          </a:stretch>
        </p:blipFill>
        <p:spPr>
          <a:xfrm>
            <a:off x="4582884" y="1012443"/>
            <a:ext cx="4464883" cy="3347948"/>
          </a:xfrm>
          <a:prstGeom prst="rect">
            <a:avLst/>
          </a:prstGeom>
        </p:spPr>
      </p:pic>
      <p:sp>
        <p:nvSpPr>
          <p:cNvPr id="27" name="Rectangle 26"/>
          <p:cNvSpPr/>
          <p:nvPr/>
        </p:nvSpPr>
        <p:spPr>
          <a:xfrm>
            <a:off x="5245977" y="4645168"/>
            <a:ext cx="1763111" cy="338554"/>
          </a:xfrm>
          <a:prstGeom prst="rect">
            <a:avLst/>
          </a:prstGeom>
        </p:spPr>
        <p:txBody>
          <a:bodyPr wrap="square">
            <a:spAutoFit/>
          </a:bodyPr>
          <a:lstStyle/>
          <a:p>
            <a:r>
              <a:rPr lang="tr-TR" sz="1600" dirty="0" smtClean="0">
                <a:solidFill>
                  <a:srgbClr val="FF0000"/>
                </a:solidFill>
                <a:cs typeface="Arial" panose="020B0604020202020204" pitchFamily="34" charset="0"/>
              </a:rPr>
              <a:t>60A GaN bölgesi</a:t>
            </a:r>
          </a:p>
        </p:txBody>
      </p:sp>
      <p:sp>
        <p:nvSpPr>
          <p:cNvPr id="28" name="Rectangle 27"/>
          <p:cNvSpPr/>
          <p:nvPr/>
        </p:nvSpPr>
        <p:spPr>
          <a:xfrm>
            <a:off x="7077404" y="4639684"/>
            <a:ext cx="1763111" cy="338554"/>
          </a:xfrm>
          <a:prstGeom prst="rect">
            <a:avLst/>
          </a:prstGeom>
        </p:spPr>
        <p:txBody>
          <a:bodyPr wrap="square">
            <a:spAutoFit/>
          </a:bodyPr>
          <a:lstStyle/>
          <a:p>
            <a:r>
              <a:rPr lang="tr-TR" sz="1600" dirty="0" smtClean="0">
                <a:solidFill>
                  <a:srgbClr val="FF0000"/>
                </a:solidFill>
                <a:cs typeface="Arial" panose="020B0604020202020204" pitchFamily="34" charset="0"/>
              </a:rPr>
              <a:t>30A GaN bölgesi</a:t>
            </a:r>
          </a:p>
        </p:txBody>
      </p:sp>
      <p:cxnSp>
        <p:nvCxnSpPr>
          <p:cNvPr id="29" name="Straight Arrow Connector 28"/>
          <p:cNvCxnSpPr/>
          <p:nvPr/>
        </p:nvCxnSpPr>
        <p:spPr>
          <a:xfrm>
            <a:off x="6127533" y="2753306"/>
            <a:ext cx="0" cy="189186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7890644" y="2587768"/>
            <a:ext cx="0" cy="198645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519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smtClean="0">
                <a:solidFill>
                  <a:schemeClr val="accent1">
                    <a:lumMod val="50000"/>
                  </a:schemeClr>
                </a:solidFill>
                <a:cs typeface="Arial" panose="020B0604020202020204" pitchFamily="34" charset="0"/>
              </a:rPr>
              <a:t>High </a:t>
            </a:r>
            <a:r>
              <a:rPr lang="tr-TR" sz="2800" b="1" dirty="0" err="1" smtClean="0">
                <a:solidFill>
                  <a:schemeClr val="accent1">
                    <a:lumMod val="50000"/>
                  </a:schemeClr>
                </a:solidFill>
                <a:cs typeface="Arial" panose="020B0604020202020204" pitchFamily="34" charset="0"/>
              </a:rPr>
              <a:t>speed</a:t>
            </a:r>
            <a:r>
              <a:rPr lang="tr-TR" sz="2800" b="1" dirty="0" smtClean="0">
                <a:solidFill>
                  <a:schemeClr val="accent1">
                    <a:lumMod val="50000"/>
                  </a:schemeClr>
                </a:solidFill>
                <a:cs typeface="Arial" panose="020B0604020202020204" pitchFamily="34" charset="0"/>
              </a:rPr>
              <a:t> </a:t>
            </a:r>
            <a:r>
              <a:rPr lang="tr-TR" sz="2800" b="1" dirty="0" err="1" smtClean="0">
                <a:solidFill>
                  <a:schemeClr val="accent1">
                    <a:lumMod val="50000"/>
                  </a:schemeClr>
                </a:solidFill>
                <a:cs typeface="Arial" panose="020B0604020202020204" pitchFamily="34" charset="0"/>
              </a:rPr>
              <a:t>design</a:t>
            </a:r>
            <a:endParaRPr lang="en-US" sz="2800" dirty="0">
              <a:solidFill>
                <a:schemeClr val="accent1">
                  <a:lumMod val="50000"/>
                </a:schemeClr>
              </a:solidFill>
              <a:cs typeface="Arial" panose="020B0604020202020204" pitchFamily="34" charset="0"/>
            </a:endParaRPr>
          </a:p>
        </p:txBody>
      </p:sp>
      <p:sp>
        <p:nvSpPr>
          <p:cNvPr id="6" name="Rectangle 5"/>
          <p:cNvSpPr/>
          <p:nvPr/>
        </p:nvSpPr>
        <p:spPr>
          <a:xfrm>
            <a:off x="333703" y="673889"/>
            <a:ext cx="4459014" cy="338554"/>
          </a:xfrm>
          <a:prstGeom prst="rect">
            <a:avLst/>
          </a:prstGeom>
        </p:spPr>
        <p:txBody>
          <a:bodyPr wrap="square">
            <a:spAutoFit/>
          </a:bodyPr>
          <a:lstStyle/>
          <a:p>
            <a:r>
              <a:rPr lang="tr-TR" sz="1600" dirty="0" smtClean="0">
                <a:solidFill>
                  <a:srgbClr val="002060"/>
                </a:solidFill>
                <a:cs typeface="Arial" panose="020B0604020202020204" pitchFamily="34" charset="0"/>
              </a:rPr>
              <a:t>Farklı </a:t>
            </a:r>
            <a:r>
              <a:rPr lang="tr-TR" sz="1600" dirty="0" err="1" smtClean="0">
                <a:solidFill>
                  <a:srgbClr val="002060"/>
                </a:solidFill>
                <a:cs typeface="Arial" panose="020B0604020202020204" pitchFamily="34" charset="0"/>
              </a:rPr>
              <a:t>transistör</a:t>
            </a:r>
            <a:r>
              <a:rPr lang="tr-TR" sz="1600" dirty="0" smtClean="0">
                <a:solidFill>
                  <a:srgbClr val="002060"/>
                </a:solidFill>
                <a:cs typeface="Arial" panose="020B0604020202020204" pitchFamily="34" charset="0"/>
              </a:rPr>
              <a:t> seçimleri:</a:t>
            </a:r>
            <a:endParaRPr lang="tr-TR" sz="1600" dirty="0" smtClean="0">
              <a:solidFill>
                <a:srgbClr val="FF0000"/>
              </a:solidFill>
              <a:cs typeface="Arial" panose="020B0604020202020204" pitchFamily="34" charset="0"/>
            </a:endParaRPr>
          </a:p>
        </p:txBody>
      </p:sp>
      <p:pic>
        <p:nvPicPr>
          <p:cNvPr id="21" name="Picture 20"/>
          <p:cNvPicPr>
            <a:picLocks noChangeAspect="1"/>
          </p:cNvPicPr>
          <p:nvPr/>
        </p:nvPicPr>
        <p:blipFill>
          <a:blip r:embed="rId3"/>
          <a:stretch>
            <a:fillRect/>
          </a:stretch>
        </p:blipFill>
        <p:spPr>
          <a:xfrm>
            <a:off x="56867" y="1012443"/>
            <a:ext cx="4526017" cy="3393789"/>
          </a:xfrm>
          <a:prstGeom prst="rect">
            <a:avLst/>
          </a:prstGeom>
        </p:spPr>
      </p:pic>
      <p:sp>
        <p:nvSpPr>
          <p:cNvPr id="12" name="Rectangle 11"/>
          <p:cNvSpPr/>
          <p:nvPr/>
        </p:nvSpPr>
        <p:spPr>
          <a:xfrm>
            <a:off x="1983170" y="4575509"/>
            <a:ext cx="1160080" cy="338554"/>
          </a:xfrm>
          <a:prstGeom prst="rect">
            <a:avLst/>
          </a:prstGeom>
        </p:spPr>
        <p:txBody>
          <a:bodyPr wrap="square">
            <a:spAutoFit/>
          </a:bodyPr>
          <a:lstStyle/>
          <a:p>
            <a:r>
              <a:rPr lang="tr-TR" sz="1600" b="1" dirty="0" err="1" smtClean="0">
                <a:cs typeface="Arial" panose="020B0604020202020204" pitchFamily="34" charset="0"/>
              </a:rPr>
              <a:t>Margin</a:t>
            </a:r>
            <a:r>
              <a:rPr lang="tr-TR" sz="1600" b="1" dirty="0" smtClean="0">
                <a:cs typeface="Arial" panose="020B0604020202020204" pitchFamily="34" charset="0"/>
              </a:rPr>
              <a:t>: 2 </a:t>
            </a:r>
          </a:p>
        </p:txBody>
      </p:sp>
      <p:sp>
        <p:nvSpPr>
          <p:cNvPr id="17" name="Rectangle 16"/>
          <p:cNvSpPr/>
          <p:nvPr/>
        </p:nvSpPr>
        <p:spPr>
          <a:xfrm>
            <a:off x="6161236" y="4575509"/>
            <a:ext cx="1160080" cy="338554"/>
          </a:xfrm>
          <a:prstGeom prst="rect">
            <a:avLst/>
          </a:prstGeom>
        </p:spPr>
        <p:txBody>
          <a:bodyPr wrap="square">
            <a:spAutoFit/>
          </a:bodyPr>
          <a:lstStyle/>
          <a:p>
            <a:r>
              <a:rPr lang="tr-TR" sz="1600" b="1" dirty="0" err="1" smtClean="0">
                <a:cs typeface="Arial" panose="020B0604020202020204" pitchFamily="34" charset="0"/>
              </a:rPr>
              <a:t>Margin</a:t>
            </a:r>
            <a:r>
              <a:rPr lang="tr-TR" sz="1600" b="1" dirty="0" smtClean="0">
                <a:cs typeface="Arial" panose="020B0604020202020204" pitchFamily="34" charset="0"/>
              </a:rPr>
              <a:t>: 1.2</a:t>
            </a:r>
          </a:p>
        </p:txBody>
      </p:sp>
      <p:sp>
        <p:nvSpPr>
          <p:cNvPr id="19" name="Rectangle 18"/>
          <p:cNvSpPr/>
          <p:nvPr/>
        </p:nvSpPr>
        <p:spPr>
          <a:xfrm>
            <a:off x="844770" y="5088824"/>
            <a:ext cx="1763111" cy="338554"/>
          </a:xfrm>
          <a:prstGeom prst="rect">
            <a:avLst/>
          </a:prstGeom>
        </p:spPr>
        <p:txBody>
          <a:bodyPr wrap="square">
            <a:spAutoFit/>
          </a:bodyPr>
          <a:lstStyle/>
          <a:p>
            <a:r>
              <a:rPr lang="tr-TR" sz="1600" dirty="0" smtClean="0">
                <a:solidFill>
                  <a:srgbClr val="FF0000"/>
                </a:solidFill>
                <a:cs typeface="Arial" panose="020B0604020202020204" pitchFamily="34" charset="0"/>
              </a:rPr>
              <a:t>60A GaN bölgesi</a:t>
            </a:r>
          </a:p>
        </p:txBody>
      </p:sp>
      <p:sp>
        <p:nvSpPr>
          <p:cNvPr id="20" name="Rectangle 19"/>
          <p:cNvSpPr/>
          <p:nvPr/>
        </p:nvSpPr>
        <p:spPr>
          <a:xfrm>
            <a:off x="2676197" y="5083340"/>
            <a:ext cx="1763111" cy="338554"/>
          </a:xfrm>
          <a:prstGeom prst="rect">
            <a:avLst/>
          </a:prstGeom>
        </p:spPr>
        <p:txBody>
          <a:bodyPr wrap="square">
            <a:spAutoFit/>
          </a:bodyPr>
          <a:lstStyle/>
          <a:p>
            <a:r>
              <a:rPr lang="tr-TR" sz="1600" dirty="0" smtClean="0">
                <a:solidFill>
                  <a:srgbClr val="FF0000"/>
                </a:solidFill>
                <a:cs typeface="Arial" panose="020B0604020202020204" pitchFamily="34" charset="0"/>
              </a:rPr>
              <a:t>30A GaN bölgesi</a:t>
            </a:r>
          </a:p>
        </p:txBody>
      </p:sp>
      <p:cxnSp>
        <p:nvCxnSpPr>
          <p:cNvPr id="22" name="Straight Arrow Connector 21"/>
          <p:cNvCxnSpPr/>
          <p:nvPr/>
        </p:nvCxnSpPr>
        <p:spPr>
          <a:xfrm>
            <a:off x="1726326" y="2743200"/>
            <a:ext cx="0" cy="23456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20" idx="0"/>
          </p:cNvCxnSpPr>
          <p:nvPr/>
        </p:nvCxnSpPr>
        <p:spPr>
          <a:xfrm flipH="1">
            <a:off x="3557753" y="2277357"/>
            <a:ext cx="507125" cy="280598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792717" y="5082504"/>
            <a:ext cx="1763111" cy="338554"/>
          </a:xfrm>
          <a:prstGeom prst="rect">
            <a:avLst/>
          </a:prstGeom>
        </p:spPr>
        <p:txBody>
          <a:bodyPr wrap="square">
            <a:spAutoFit/>
          </a:bodyPr>
          <a:lstStyle/>
          <a:p>
            <a:r>
              <a:rPr lang="tr-TR" sz="1600" dirty="0" smtClean="0">
                <a:solidFill>
                  <a:srgbClr val="FF0000"/>
                </a:solidFill>
                <a:cs typeface="Arial" panose="020B0604020202020204" pitchFamily="34" charset="0"/>
              </a:rPr>
              <a:t>60A GaN bölgesi</a:t>
            </a:r>
          </a:p>
        </p:txBody>
      </p:sp>
      <p:sp>
        <p:nvSpPr>
          <p:cNvPr id="25" name="Rectangle 24"/>
          <p:cNvSpPr/>
          <p:nvPr/>
        </p:nvSpPr>
        <p:spPr>
          <a:xfrm>
            <a:off x="6624144" y="5077020"/>
            <a:ext cx="1763111" cy="338554"/>
          </a:xfrm>
          <a:prstGeom prst="rect">
            <a:avLst/>
          </a:prstGeom>
        </p:spPr>
        <p:txBody>
          <a:bodyPr wrap="square">
            <a:spAutoFit/>
          </a:bodyPr>
          <a:lstStyle/>
          <a:p>
            <a:r>
              <a:rPr lang="tr-TR" sz="1600" dirty="0" smtClean="0">
                <a:solidFill>
                  <a:srgbClr val="FF0000"/>
                </a:solidFill>
                <a:cs typeface="Arial" panose="020B0604020202020204" pitchFamily="34" charset="0"/>
              </a:rPr>
              <a:t>30A GaN bölgesi</a:t>
            </a:r>
          </a:p>
        </p:txBody>
      </p:sp>
      <p:pic>
        <p:nvPicPr>
          <p:cNvPr id="9" name="Picture 8"/>
          <p:cNvPicPr>
            <a:picLocks noChangeAspect="1"/>
          </p:cNvPicPr>
          <p:nvPr/>
        </p:nvPicPr>
        <p:blipFill>
          <a:blip r:embed="rId4"/>
          <a:stretch>
            <a:fillRect/>
          </a:stretch>
        </p:blipFill>
        <p:spPr>
          <a:xfrm>
            <a:off x="4622297" y="1056240"/>
            <a:ext cx="4467608" cy="3349992"/>
          </a:xfrm>
          <a:prstGeom prst="rect">
            <a:avLst/>
          </a:prstGeom>
        </p:spPr>
      </p:pic>
      <p:cxnSp>
        <p:nvCxnSpPr>
          <p:cNvPr id="27" name="Straight Arrow Connector 26"/>
          <p:cNvCxnSpPr/>
          <p:nvPr/>
        </p:nvCxnSpPr>
        <p:spPr>
          <a:xfrm>
            <a:off x="7437384" y="2806262"/>
            <a:ext cx="0" cy="22052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674273" y="3271345"/>
            <a:ext cx="0" cy="181115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58344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smtClean="0">
                <a:solidFill>
                  <a:schemeClr val="accent1">
                    <a:lumMod val="50000"/>
                  </a:schemeClr>
                </a:solidFill>
                <a:cs typeface="Arial" panose="020B0604020202020204" pitchFamily="34" charset="0"/>
              </a:rPr>
              <a:t>High </a:t>
            </a:r>
            <a:r>
              <a:rPr lang="tr-TR" sz="2800" b="1" dirty="0" err="1" smtClean="0">
                <a:solidFill>
                  <a:schemeClr val="accent1">
                    <a:lumMod val="50000"/>
                  </a:schemeClr>
                </a:solidFill>
                <a:cs typeface="Arial" panose="020B0604020202020204" pitchFamily="34" charset="0"/>
              </a:rPr>
              <a:t>speed</a:t>
            </a:r>
            <a:r>
              <a:rPr lang="tr-TR" sz="2800" b="1" dirty="0" smtClean="0">
                <a:solidFill>
                  <a:schemeClr val="accent1">
                    <a:lumMod val="50000"/>
                  </a:schemeClr>
                </a:solidFill>
                <a:cs typeface="Arial" panose="020B0604020202020204" pitchFamily="34" charset="0"/>
              </a:rPr>
              <a:t> </a:t>
            </a:r>
            <a:r>
              <a:rPr lang="tr-TR" sz="2800" b="1" dirty="0" err="1" smtClean="0">
                <a:solidFill>
                  <a:schemeClr val="accent1">
                    <a:lumMod val="50000"/>
                  </a:schemeClr>
                </a:solidFill>
                <a:cs typeface="Arial" panose="020B0604020202020204" pitchFamily="34" charset="0"/>
              </a:rPr>
              <a:t>design</a:t>
            </a:r>
            <a:endParaRPr lang="en-US" sz="2800" dirty="0">
              <a:solidFill>
                <a:schemeClr val="accent1">
                  <a:lumMod val="50000"/>
                </a:schemeClr>
              </a:solidFill>
              <a:cs typeface="Arial" panose="020B0604020202020204" pitchFamily="34" charset="0"/>
            </a:endParaRPr>
          </a:p>
        </p:txBody>
      </p:sp>
      <p:sp>
        <p:nvSpPr>
          <p:cNvPr id="6" name="Rectangle 5"/>
          <p:cNvSpPr/>
          <p:nvPr/>
        </p:nvSpPr>
        <p:spPr>
          <a:xfrm>
            <a:off x="333703" y="673889"/>
            <a:ext cx="4459014" cy="338554"/>
          </a:xfrm>
          <a:prstGeom prst="rect">
            <a:avLst/>
          </a:prstGeom>
        </p:spPr>
        <p:txBody>
          <a:bodyPr wrap="square">
            <a:spAutoFit/>
          </a:bodyPr>
          <a:lstStyle/>
          <a:p>
            <a:r>
              <a:rPr lang="tr-TR" sz="1600" dirty="0" err="1" smtClean="0">
                <a:solidFill>
                  <a:srgbClr val="002060"/>
                </a:solidFill>
                <a:cs typeface="Arial" panose="020B0604020202020204" pitchFamily="34" charset="0"/>
              </a:rPr>
              <a:t>Loss</a:t>
            </a:r>
            <a:r>
              <a:rPr lang="tr-TR" sz="1600" dirty="0" smtClean="0">
                <a:solidFill>
                  <a:srgbClr val="002060"/>
                </a:solidFill>
                <a:cs typeface="Arial" panose="020B0604020202020204" pitchFamily="34" charset="0"/>
              </a:rPr>
              <a:t> dağılımları:</a:t>
            </a:r>
            <a:endParaRPr lang="tr-TR" sz="1600" dirty="0" smtClean="0">
              <a:solidFill>
                <a:srgbClr val="FF0000"/>
              </a:solidFill>
              <a:cs typeface="Arial" panose="020B0604020202020204" pitchFamily="34" charset="0"/>
            </a:endParaRPr>
          </a:p>
        </p:txBody>
      </p:sp>
      <p:pic>
        <p:nvPicPr>
          <p:cNvPr id="2" name="Picture 1"/>
          <p:cNvPicPr>
            <a:picLocks noChangeAspect="1"/>
          </p:cNvPicPr>
          <p:nvPr/>
        </p:nvPicPr>
        <p:blipFill>
          <a:blip r:embed="rId3"/>
          <a:stretch>
            <a:fillRect/>
          </a:stretch>
        </p:blipFill>
        <p:spPr>
          <a:xfrm>
            <a:off x="86777" y="1012443"/>
            <a:ext cx="5470500" cy="4102000"/>
          </a:xfrm>
          <a:prstGeom prst="rect">
            <a:avLst/>
          </a:prstGeom>
        </p:spPr>
      </p:pic>
      <p:sp>
        <p:nvSpPr>
          <p:cNvPr id="18" name="Rectangle 17"/>
          <p:cNvSpPr/>
          <p:nvPr/>
        </p:nvSpPr>
        <p:spPr>
          <a:xfrm>
            <a:off x="478970" y="5283720"/>
            <a:ext cx="4459014" cy="338554"/>
          </a:xfrm>
          <a:prstGeom prst="rect">
            <a:avLst/>
          </a:prstGeom>
        </p:spPr>
        <p:txBody>
          <a:bodyPr wrap="square">
            <a:spAutoFit/>
          </a:bodyPr>
          <a:lstStyle/>
          <a:p>
            <a:r>
              <a:rPr lang="tr-TR" sz="1600" dirty="0" err="1" smtClean="0">
                <a:solidFill>
                  <a:srgbClr val="FF0000"/>
                </a:solidFill>
                <a:cs typeface="Arial" panose="020B0604020202020204" pitchFamily="34" charset="0"/>
              </a:rPr>
              <a:t>Core</a:t>
            </a:r>
            <a:r>
              <a:rPr lang="tr-TR" sz="1600" dirty="0" smtClean="0">
                <a:solidFill>
                  <a:srgbClr val="FF0000"/>
                </a:solidFill>
                <a:cs typeface="Arial" panose="020B0604020202020204" pitchFamily="34" charset="0"/>
              </a:rPr>
              <a:t> </a:t>
            </a:r>
            <a:r>
              <a:rPr lang="tr-TR" sz="1600" dirty="0" err="1" smtClean="0">
                <a:solidFill>
                  <a:srgbClr val="FF0000"/>
                </a:solidFill>
                <a:cs typeface="Arial" panose="020B0604020202020204" pitchFamily="34" charset="0"/>
              </a:rPr>
              <a:t>loss’u</a:t>
            </a:r>
            <a:r>
              <a:rPr lang="tr-TR" sz="1600" dirty="0" smtClean="0">
                <a:solidFill>
                  <a:srgbClr val="FF0000"/>
                </a:solidFill>
                <a:cs typeface="Arial" panose="020B0604020202020204" pitchFamily="34" charset="0"/>
              </a:rPr>
              <a:t> hesaplayabilmeliyiz !</a:t>
            </a:r>
          </a:p>
        </p:txBody>
      </p:sp>
    </p:spTree>
    <p:extLst>
      <p:ext uri="{BB962C8B-B14F-4D97-AF65-F5344CB8AC3E}">
        <p14:creationId xmlns:p14="http://schemas.microsoft.com/office/powerpoint/2010/main" val="27293138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smtClean="0">
                <a:solidFill>
                  <a:schemeClr val="accent1">
                    <a:lumMod val="50000"/>
                  </a:schemeClr>
                </a:solidFill>
                <a:cs typeface="Arial" panose="020B0604020202020204" pitchFamily="34" charset="0"/>
              </a:rPr>
              <a:t>High </a:t>
            </a:r>
            <a:r>
              <a:rPr lang="tr-TR" sz="2800" b="1" dirty="0" err="1" smtClean="0">
                <a:solidFill>
                  <a:schemeClr val="accent1">
                    <a:lumMod val="50000"/>
                  </a:schemeClr>
                </a:solidFill>
                <a:cs typeface="Arial" panose="020B0604020202020204" pitchFamily="34" charset="0"/>
              </a:rPr>
              <a:t>speed</a:t>
            </a:r>
            <a:r>
              <a:rPr lang="tr-TR" sz="2800" b="1" dirty="0" smtClean="0">
                <a:solidFill>
                  <a:schemeClr val="accent1">
                    <a:lumMod val="50000"/>
                  </a:schemeClr>
                </a:solidFill>
                <a:cs typeface="Arial" panose="020B0604020202020204" pitchFamily="34" charset="0"/>
              </a:rPr>
              <a:t> </a:t>
            </a:r>
            <a:r>
              <a:rPr lang="tr-TR" sz="2800" b="1" dirty="0" err="1" smtClean="0">
                <a:solidFill>
                  <a:schemeClr val="accent1">
                    <a:lumMod val="50000"/>
                  </a:schemeClr>
                </a:solidFill>
                <a:cs typeface="Arial" panose="020B0604020202020204" pitchFamily="34" charset="0"/>
              </a:rPr>
              <a:t>design</a:t>
            </a:r>
            <a:endParaRPr lang="en-US" sz="2800" dirty="0">
              <a:solidFill>
                <a:schemeClr val="accent1">
                  <a:lumMod val="50000"/>
                </a:schemeClr>
              </a:solidFill>
              <a:cs typeface="Arial" panose="020B0604020202020204" pitchFamily="34" charset="0"/>
            </a:endParaRPr>
          </a:p>
        </p:txBody>
      </p:sp>
      <p:sp>
        <p:nvSpPr>
          <p:cNvPr id="6" name="Rectangle 5"/>
          <p:cNvSpPr/>
          <p:nvPr/>
        </p:nvSpPr>
        <p:spPr>
          <a:xfrm>
            <a:off x="333703" y="673889"/>
            <a:ext cx="4459014" cy="338554"/>
          </a:xfrm>
          <a:prstGeom prst="rect">
            <a:avLst/>
          </a:prstGeom>
        </p:spPr>
        <p:txBody>
          <a:bodyPr wrap="square">
            <a:spAutoFit/>
          </a:bodyPr>
          <a:lstStyle/>
          <a:p>
            <a:r>
              <a:rPr lang="tr-TR" sz="1600" dirty="0" smtClean="0">
                <a:solidFill>
                  <a:srgbClr val="002060"/>
                </a:solidFill>
                <a:cs typeface="Arial" panose="020B0604020202020204" pitchFamily="34" charset="0"/>
              </a:rPr>
              <a:t>Volume </a:t>
            </a:r>
            <a:r>
              <a:rPr lang="tr-TR" sz="1600" dirty="0" err="1" smtClean="0">
                <a:solidFill>
                  <a:srgbClr val="002060"/>
                </a:solidFill>
                <a:cs typeface="Arial" panose="020B0604020202020204" pitchFamily="34" charset="0"/>
              </a:rPr>
              <a:t>and</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Power</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Density</a:t>
            </a:r>
            <a:r>
              <a:rPr lang="tr-TR" sz="1600" dirty="0" smtClean="0">
                <a:solidFill>
                  <a:srgbClr val="002060"/>
                </a:solidFill>
                <a:cs typeface="Arial" panose="020B0604020202020204" pitchFamily="34" charset="0"/>
              </a:rPr>
              <a:t>:</a:t>
            </a:r>
            <a:endParaRPr lang="tr-TR" sz="1600" dirty="0" smtClean="0">
              <a:solidFill>
                <a:srgbClr val="FF0000"/>
              </a:solidFill>
              <a:cs typeface="Arial" panose="020B0604020202020204" pitchFamily="34" charset="0"/>
            </a:endParaRPr>
          </a:p>
        </p:txBody>
      </p:sp>
      <p:sp>
        <p:nvSpPr>
          <p:cNvPr id="7" name="Rectangle 6"/>
          <p:cNvSpPr/>
          <p:nvPr/>
        </p:nvSpPr>
        <p:spPr>
          <a:xfrm>
            <a:off x="123870" y="4479170"/>
            <a:ext cx="4459014" cy="584775"/>
          </a:xfrm>
          <a:prstGeom prst="rect">
            <a:avLst/>
          </a:prstGeom>
        </p:spPr>
        <p:txBody>
          <a:bodyPr wrap="square">
            <a:spAutoFit/>
          </a:bodyPr>
          <a:lstStyle/>
          <a:p>
            <a:r>
              <a:rPr lang="tr-TR" sz="1600" dirty="0" err="1" smtClean="0">
                <a:solidFill>
                  <a:srgbClr val="FF0000"/>
                </a:solidFill>
                <a:cs typeface="Arial" panose="020B0604020202020204" pitchFamily="34" charset="0"/>
              </a:rPr>
              <a:t>PCB’ye</a:t>
            </a:r>
            <a:r>
              <a:rPr lang="tr-TR" sz="1600" dirty="0" smtClean="0">
                <a:solidFill>
                  <a:srgbClr val="FF0000"/>
                </a:solidFill>
                <a:cs typeface="Arial" panose="020B0604020202020204" pitchFamily="34" charset="0"/>
              </a:rPr>
              <a:t> tüm </a:t>
            </a:r>
            <a:r>
              <a:rPr lang="tr-TR" sz="1600" dirty="0" err="1" smtClean="0">
                <a:solidFill>
                  <a:srgbClr val="FF0000"/>
                </a:solidFill>
                <a:cs typeface="Arial" panose="020B0604020202020204" pitchFamily="34" charset="0"/>
              </a:rPr>
              <a:t>komponentlerin</a:t>
            </a:r>
            <a:r>
              <a:rPr lang="tr-TR" sz="1600" dirty="0" smtClean="0">
                <a:solidFill>
                  <a:srgbClr val="FF0000"/>
                </a:solidFill>
                <a:cs typeface="Arial" panose="020B0604020202020204" pitchFamily="34" charset="0"/>
              </a:rPr>
              <a:t> sığdığı varsayılıyor !</a:t>
            </a:r>
          </a:p>
          <a:p>
            <a:endParaRPr lang="tr-TR" sz="1600" dirty="0" smtClean="0">
              <a:solidFill>
                <a:srgbClr val="FF0000"/>
              </a:solidFill>
              <a:cs typeface="Arial" panose="020B0604020202020204" pitchFamily="34" charset="0"/>
            </a:endParaRPr>
          </a:p>
        </p:txBody>
      </p:sp>
      <p:sp>
        <p:nvSpPr>
          <p:cNvPr id="9" name="Rectangle 8"/>
          <p:cNvSpPr/>
          <p:nvPr/>
        </p:nvSpPr>
        <p:spPr>
          <a:xfrm>
            <a:off x="6093372" y="635362"/>
            <a:ext cx="2979683" cy="3293209"/>
          </a:xfrm>
          <a:prstGeom prst="rect">
            <a:avLst/>
          </a:prstGeom>
        </p:spPr>
        <p:txBody>
          <a:bodyPr wrap="square">
            <a:spAutoFit/>
          </a:bodyPr>
          <a:lstStyle/>
          <a:p>
            <a:pPr marL="285750" indent="-285750">
              <a:buFont typeface="Arial" panose="020B0604020202020204" pitchFamily="34" charset="0"/>
              <a:buChar char="•"/>
            </a:pPr>
            <a:r>
              <a:rPr lang="tr-TR" sz="1600" dirty="0" err="1" smtClean="0">
                <a:cs typeface="Arial" panose="020B0604020202020204" pitchFamily="34" charset="0"/>
              </a:rPr>
              <a:t>Reduction</a:t>
            </a:r>
            <a:r>
              <a:rPr lang="tr-TR" sz="1600" dirty="0" smtClean="0">
                <a:cs typeface="Arial" panose="020B0604020202020204" pitchFamily="34" charset="0"/>
              </a:rPr>
              <a:t> in motor </a:t>
            </a:r>
            <a:r>
              <a:rPr lang="tr-TR" sz="1600" dirty="0" err="1" smtClean="0">
                <a:cs typeface="Arial" panose="020B0604020202020204" pitchFamily="34" charset="0"/>
              </a:rPr>
              <a:t>volume</a:t>
            </a:r>
            <a:r>
              <a:rPr lang="tr-TR" sz="1600" dirty="0" smtClean="0">
                <a:cs typeface="Arial" panose="020B0604020202020204" pitchFamily="34" charset="0"/>
              </a:rPr>
              <a:t> is </a:t>
            </a:r>
            <a:r>
              <a:rPr lang="tr-TR" sz="1600" dirty="0" err="1" smtClean="0">
                <a:cs typeface="Arial" panose="020B0604020202020204" pitchFamily="34" charset="0"/>
              </a:rPr>
              <a:t>obvious</a:t>
            </a:r>
            <a:r>
              <a:rPr lang="tr-TR" sz="1600" dirty="0" smtClean="0">
                <a:cs typeface="Arial" panose="020B0604020202020204" pitchFamily="34" charset="0"/>
              </a:rPr>
              <a:t>.</a:t>
            </a:r>
          </a:p>
          <a:p>
            <a:pPr marL="285750" indent="-285750">
              <a:buFont typeface="Arial" panose="020B0604020202020204" pitchFamily="34" charset="0"/>
              <a:buChar char="•"/>
            </a:pPr>
            <a:r>
              <a:rPr lang="tr-TR" sz="1600" dirty="0" err="1" smtClean="0">
                <a:cs typeface="Arial" panose="020B0604020202020204" pitchFamily="34" charset="0"/>
              </a:rPr>
              <a:t>There</a:t>
            </a:r>
            <a:r>
              <a:rPr lang="tr-TR" sz="1600" dirty="0" smtClean="0">
                <a:cs typeface="Arial" panose="020B0604020202020204" pitchFamily="34" charset="0"/>
              </a:rPr>
              <a:t> is </a:t>
            </a:r>
            <a:r>
              <a:rPr lang="tr-TR" sz="1600" dirty="0" err="1" smtClean="0">
                <a:cs typeface="Arial" panose="020B0604020202020204" pitchFamily="34" charset="0"/>
              </a:rPr>
              <a:t>no</a:t>
            </a:r>
            <a:r>
              <a:rPr lang="tr-TR" sz="1600" dirty="0" smtClean="0">
                <a:cs typeface="Arial" panose="020B0604020202020204" pitchFamily="34" charset="0"/>
              </a:rPr>
              <a:t> </a:t>
            </a:r>
            <a:r>
              <a:rPr lang="tr-TR" sz="1600" dirty="0" err="1" smtClean="0">
                <a:cs typeface="Arial" panose="020B0604020202020204" pitchFamily="34" charset="0"/>
              </a:rPr>
              <a:t>change</a:t>
            </a:r>
            <a:r>
              <a:rPr lang="tr-TR" sz="1600" dirty="0" smtClean="0">
                <a:cs typeface="Arial" panose="020B0604020202020204" pitchFamily="34" charset="0"/>
              </a:rPr>
              <a:t> in </a:t>
            </a:r>
            <a:r>
              <a:rPr lang="tr-TR" sz="1600" dirty="0" err="1" smtClean="0">
                <a:cs typeface="Arial" panose="020B0604020202020204" pitchFamily="34" charset="0"/>
              </a:rPr>
              <a:t>the</a:t>
            </a:r>
            <a:r>
              <a:rPr lang="tr-TR" sz="1600" dirty="0" smtClean="0">
                <a:cs typeface="Arial" panose="020B0604020202020204" pitchFamily="34" charset="0"/>
              </a:rPr>
              <a:t> </a:t>
            </a:r>
            <a:r>
              <a:rPr lang="tr-TR" sz="1600" dirty="0" err="1" smtClean="0">
                <a:cs typeface="Arial" panose="020B0604020202020204" pitchFamily="34" charset="0"/>
              </a:rPr>
              <a:t>capacitor</a:t>
            </a:r>
            <a:r>
              <a:rPr lang="tr-TR" sz="1600" dirty="0" smtClean="0">
                <a:cs typeface="Arial" panose="020B0604020202020204" pitchFamily="34" charset="0"/>
              </a:rPr>
              <a:t> </a:t>
            </a:r>
            <a:r>
              <a:rPr lang="tr-TR" sz="1600" dirty="0" err="1" smtClean="0">
                <a:cs typeface="Arial" panose="020B0604020202020204" pitchFamily="34" charset="0"/>
              </a:rPr>
              <a:t>volume</a:t>
            </a:r>
            <a:r>
              <a:rPr lang="tr-TR" sz="1600" dirty="0" smtClean="0">
                <a:cs typeface="Arial" panose="020B0604020202020204" pitchFamily="34" charset="0"/>
              </a:rPr>
              <a:t>.</a:t>
            </a:r>
          </a:p>
          <a:p>
            <a:pPr marL="285750" indent="-285750">
              <a:buFont typeface="Arial" panose="020B0604020202020204" pitchFamily="34" charset="0"/>
              <a:buChar char="•"/>
            </a:pPr>
            <a:r>
              <a:rPr lang="tr-TR" sz="1600" dirty="0" smtClean="0">
                <a:cs typeface="Arial" panose="020B0604020202020204" pitchFamily="34" charset="0"/>
              </a:rPr>
              <a:t>Drive </a:t>
            </a:r>
            <a:r>
              <a:rPr lang="tr-TR" sz="1600" dirty="0" err="1" smtClean="0">
                <a:cs typeface="Arial" panose="020B0604020202020204" pitchFamily="34" charset="0"/>
              </a:rPr>
              <a:t>volume</a:t>
            </a:r>
            <a:r>
              <a:rPr lang="tr-TR" sz="1600" dirty="0" smtClean="0">
                <a:cs typeface="Arial" panose="020B0604020202020204" pitchFamily="34" charset="0"/>
              </a:rPr>
              <a:t> </a:t>
            </a:r>
            <a:r>
              <a:rPr lang="tr-TR" sz="1600" dirty="0" err="1" smtClean="0">
                <a:cs typeface="Arial" panose="020B0604020202020204" pitchFamily="34" charset="0"/>
              </a:rPr>
              <a:t>reduces</a:t>
            </a:r>
            <a:r>
              <a:rPr lang="tr-TR" sz="1600" dirty="0" smtClean="0">
                <a:cs typeface="Arial" panose="020B0604020202020204" pitchFamily="34" charset="0"/>
              </a:rPr>
              <a:t> since </a:t>
            </a:r>
            <a:r>
              <a:rPr lang="tr-TR" sz="1600" dirty="0" err="1" smtClean="0">
                <a:cs typeface="Arial" panose="020B0604020202020204" pitchFamily="34" charset="0"/>
              </a:rPr>
              <a:t>the</a:t>
            </a:r>
            <a:r>
              <a:rPr lang="tr-TR" sz="1600" dirty="0" smtClean="0">
                <a:cs typeface="Arial" panose="020B0604020202020204" pitchFamily="34" charset="0"/>
              </a:rPr>
              <a:t> </a:t>
            </a:r>
            <a:r>
              <a:rPr lang="tr-TR" sz="1600" dirty="0" err="1" smtClean="0">
                <a:cs typeface="Arial" panose="020B0604020202020204" pitchFamily="34" charset="0"/>
              </a:rPr>
              <a:t>outer</a:t>
            </a:r>
            <a:r>
              <a:rPr lang="tr-TR" sz="1600" dirty="0" smtClean="0">
                <a:cs typeface="Arial" panose="020B0604020202020204" pitchFamily="34" charset="0"/>
              </a:rPr>
              <a:t> stator </a:t>
            </a:r>
            <a:r>
              <a:rPr lang="tr-TR" sz="1600" dirty="0" err="1" smtClean="0">
                <a:cs typeface="Arial" panose="020B0604020202020204" pitchFamily="34" charset="0"/>
              </a:rPr>
              <a:t>diameter</a:t>
            </a:r>
            <a:r>
              <a:rPr lang="tr-TR" sz="1600" dirty="0" smtClean="0">
                <a:cs typeface="Arial" panose="020B0604020202020204" pitchFamily="34" charset="0"/>
              </a:rPr>
              <a:t> </a:t>
            </a:r>
            <a:r>
              <a:rPr lang="tr-TR" sz="1600" dirty="0" err="1" smtClean="0">
                <a:cs typeface="Arial" panose="020B0604020202020204" pitchFamily="34" charset="0"/>
              </a:rPr>
              <a:t>reduces</a:t>
            </a:r>
            <a:r>
              <a:rPr lang="tr-TR" sz="1600" dirty="0" smtClean="0">
                <a:cs typeface="Arial" panose="020B0604020202020204" pitchFamily="34" charset="0"/>
              </a:rPr>
              <a:t>.</a:t>
            </a:r>
          </a:p>
          <a:p>
            <a:pPr marL="285750" indent="-285750">
              <a:buFont typeface="Arial" panose="020B0604020202020204" pitchFamily="34" charset="0"/>
              <a:buChar char="•"/>
            </a:pPr>
            <a:r>
              <a:rPr lang="tr-TR" sz="1600" dirty="0" err="1" smtClean="0">
                <a:cs typeface="Arial" panose="020B0604020202020204" pitchFamily="34" charset="0"/>
              </a:rPr>
              <a:t>Heat</a:t>
            </a:r>
            <a:r>
              <a:rPr lang="tr-TR" sz="1600" dirty="0" smtClean="0">
                <a:cs typeface="Arial" panose="020B0604020202020204" pitchFamily="34" charset="0"/>
              </a:rPr>
              <a:t> </a:t>
            </a:r>
            <a:r>
              <a:rPr lang="tr-TR" sz="1600" dirty="0" err="1" smtClean="0">
                <a:cs typeface="Arial" panose="020B0604020202020204" pitchFamily="34" charset="0"/>
              </a:rPr>
              <a:t>sink</a:t>
            </a:r>
            <a:r>
              <a:rPr lang="tr-TR" sz="1600" dirty="0" smtClean="0">
                <a:cs typeface="Arial" panose="020B0604020202020204" pitchFamily="34" charset="0"/>
              </a:rPr>
              <a:t> </a:t>
            </a:r>
            <a:r>
              <a:rPr lang="tr-TR" sz="1600" dirty="0" err="1" smtClean="0">
                <a:cs typeface="Arial" panose="020B0604020202020204" pitchFamily="34" charset="0"/>
              </a:rPr>
              <a:t>required</a:t>
            </a:r>
            <a:r>
              <a:rPr lang="tr-TR" sz="1600" dirty="0" smtClean="0">
                <a:cs typeface="Arial" panose="020B0604020202020204" pitchFamily="34" charset="0"/>
              </a:rPr>
              <a:t> </a:t>
            </a:r>
            <a:r>
              <a:rPr lang="tr-TR" sz="1600" dirty="0" err="1" smtClean="0">
                <a:cs typeface="Arial" panose="020B0604020202020204" pitchFamily="34" charset="0"/>
              </a:rPr>
              <a:t>thermal</a:t>
            </a:r>
            <a:r>
              <a:rPr lang="tr-TR" sz="1600" dirty="0" smtClean="0">
                <a:cs typeface="Arial" panose="020B0604020202020204" pitchFamily="34" charset="0"/>
              </a:rPr>
              <a:t> </a:t>
            </a:r>
            <a:r>
              <a:rPr lang="tr-TR" sz="1600" dirty="0" err="1" smtClean="0">
                <a:cs typeface="Arial" panose="020B0604020202020204" pitchFamily="34" charset="0"/>
              </a:rPr>
              <a:t>impedance</a:t>
            </a:r>
            <a:r>
              <a:rPr lang="tr-TR" sz="1600" dirty="0" smtClean="0">
                <a:cs typeface="Arial" panose="020B0604020202020204" pitchFamily="34" charset="0"/>
              </a:rPr>
              <a:t> </a:t>
            </a:r>
            <a:r>
              <a:rPr lang="tr-TR" sz="1600" dirty="0" err="1" smtClean="0">
                <a:cs typeface="Arial" panose="020B0604020202020204" pitchFamily="34" charset="0"/>
              </a:rPr>
              <a:t>does</a:t>
            </a:r>
            <a:r>
              <a:rPr lang="tr-TR" sz="1600" dirty="0" smtClean="0">
                <a:cs typeface="Arial" panose="020B0604020202020204" pitchFamily="34" charset="0"/>
              </a:rPr>
              <a:t> not </a:t>
            </a:r>
            <a:r>
              <a:rPr lang="tr-TR" sz="1600" dirty="0" err="1" smtClean="0">
                <a:cs typeface="Arial" panose="020B0604020202020204" pitchFamily="34" charset="0"/>
              </a:rPr>
              <a:t>change</a:t>
            </a:r>
            <a:r>
              <a:rPr lang="tr-TR" sz="1600" dirty="0" smtClean="0">
                <a:cs typeface="Arial" panose="020B0604020202020204" pitchFamily="34" charset="0"/>
              </a:rPr>
              <a:t>.</a:t>
            </a:r>
          </a:p>
          <a:p>
            <a:pPr marL="285750" indent="-285750">
              <a:buFont typeface="Arial" panose="020B0604020202020204" pitchFamily="34" charset="0"/>
              <a:buChar char="•"/>
            </a:pPr>
            <a:r>
              <a:rPr lang="tr-TR" sz="1600" dirty="0" err="1" smtClean="0">
                <a:cs typeface="Arial" panose="020B0604020202020204" pitchFamily="34" charset="0"/>
              </a:rPr>
              <a:t>Heat</a:t>
            </a:r>
            <a:r>
              <a:rPr lang="tr-TR" sz="1600" dirty="0" smtClean="0">
                <a:cs typeface="Arial" panose="020B0604020202020204" pitchFamily="34" charset="0"/>
              </a:rPr>
              <a:t> </a:t>
            </a:r>
            <a:r>
              <a:rPr lang="tr-TR" sz="1600" dirty="0" err="1" smtClean="0">
                <a:cs typeface="Arial" panose="020B0604020202020204" pitchFamily="34" charset="0"/>
              </a:rPr>
              <a:t>sink</a:t>
            </a:r>
            <a:r>
              <a:rPr lang="tr-TR" sz="1600" dirty="0" smtClean="0">
                <a:cs typeface="Arial" panose="020B0604020202020204" pitchFamily="34" charset="0"/>
              </a:rPr>
              <a:t> </a:t>
            </a:r>
            <a:r>
              <a:rPr lang="tr-TR" sz="1600" dirty="0" err="1" smtClean="0">
                <a:cs typeface="Arial" panose="020B0604020202020204" pitchFamily="34" charset="0"/>
              </a:rPr>
              <a:t>length</a:t>
            </a:r>
            <a:r>
              <a:rPr lang="tr-TR" sz="1600" dirty="0" smtClean="0">
                <a:cs typeface="Arial" panose="020B0604020202020204" pitchFamily="34" charset="0"/>
              </a:rPr>
              <a:t> </a:t>
            </a:r>
            <a:r>
              <a:rPr lang="tr-TR" sz="1600" dirty="0" err="1" smtClean="0">
                <a:cs typeface="Arial" panose="020B0604020202020204" pitchFamily="34" charset="0"/>
              </a:rPr>
              <a:t>increases</a:t>
            </a:r>
            <a:r>
              <a:rPr lang="tr-TR" sz="1600" dirty="0" smtClean="0">
                <a:cs typeface="Arial" panose="020B0604020202020204" pitchFamily="34" charset="0"/>
              </a:rPr>
              <a:t> since </a:t>
            </a:r>
            <a:r>
              <a:rPr lang="tr-TR" sz="1600" dirty="0" err="1" smtClean="0">
                <a:cs typeface="Arial" panose="020B0604020202020204" pitchFamily="34" charset="0"/>
              </a:rPr>
              <a:t>area</a:t>
            </a:r>
            <a:r>
              <a:rPr lang="tr-TR" sz="1600" dirty="0" smtClean="0">
                <a:cs typeface="Arial" panose="020B0604020202020204" pitchFamily="34" charset="0"/>
              </a:rPr>
              <a:t> is </a:t>
            </a:r>
            <a:r>
              <a:rPr lang="tr-TR" sz="1600" dirty="0" err="1" smtClean="0">
                <a:cs typeface="Arial" panose="020B0604020202020204" pitchFamily="34" charset="0"/>
              </a:rPr>
              <a:t>reduced</a:t>
            </a:r>
            <a:r>
              <a:rPr lang="tr-TR" sz="1600" dirty="0" smtClean="0">
                <a:cs typeface="Arial" panose="020B0604020202020204" pitchFamily="34" charset="0"/>
              </a:rPr>
              <a:t>.</a:t>
            </a:r>
          </a:p>
          <a:p>
            <a:pPr marL="285750" indent="-285750">
              <a:buFont typeface="Arial" panose="020B0604020202020204" pitchFamily="34" charset="0"/>
              <a:buChar char="•"/>
            </a:pPr>
            <a:r>
              <a:rPr lang="tr-TR" sz="1600" dirty="0" err="1" smtClean="0">
                <a:cs typeface="Arial" panose="020B0604020202020204" pitchFamily="34" charset="0"/>
              </a:rPr>
              <a:t>In</a:t>
            </a:r>
            <a:r>
              <a:rPr lang="tr-TR" sz="1600" dirty="0" smtClean="0">
                <a:cs typeface="Arial" panose="020B0604020202020204" pitchFamily="34" charset="0"/>
              </a:rPr>
              <a:t> total, </a:t>
            </a:r>
            <a:r>
              <a:rPr lang="tr-TR" sz="1600" dirty="0" err="1" smtClean="0">
                <a:cs typeface="Arial" panose="020B0604020202020204" pitchFamily="34" charset="0"/>
              </a:rPr>
              <a:t>heat</a:t>
            </a:r>
            <a:r>
              <a:rPr lang="tr-TR" sz="1600" dirty="0" smtClean="0">
                <a:cs typeface="Arial" panose="020B0604020202020204" pitchFamily="34" charset="0"/>
              </a:rPr>
              <a:t> </a:t>
            </a:r>
            <a:r>
              <a:rPr lang="tr-TR" sz="1600" dirty="0" err="1" smtClean="0">
                <a:cs typeface="Arial" panose="020B0604020202020204" pitchFamily="34" charset="0"/>
              </a:rPr>
              <a:t>sink</a:t>
            </a:r>
            <a:r>
              <a:rPr lang="tr-TR" sz="1600" dirty="0" smtClean="0">
                <a:cs typeface="Arial" panose="020B0604020202020204" pitchFamily="34" charset="0"/>
              </a:rPr>
              <a:t> </a:t>
            </a:r>
            <a:r>
              <a:rPr lang="tr-TR" sz="1600" dirty="0" err="1" smtClean="0">
                <a:cs typeface="Arial" panose="020B0604020202020204" pitchFamily="34" charset="0"/>
              </a:rPr>
              <a:t>volume</a:t>
            </a:r>
            <a:r>
              <a:rPr lang="tr-TR" sz="1600" dirty="0" smtClean="0">
                <a:cs typeface="Arial" panose="020B0604020202020204" pitchFamily="34" charset="0"/>
              </a:rPr>
              <a:t> is </a:t>
            </a:r>
            <a:r>
              <a:rPr lang="tr-TR" sz="1600" dirty="0" err="1" smtClean="0">
                <a:cs typeface="Arial" panose="020B0604020202020204" pitchFamily="34" charset="0"/>
              </a:rPr>
              <a:t>decreased</a:t>
            </a:r>
            <a:r>
              <a:rPr lang="tr-TR" sz="1600" dirty="0" smtClean="0">
                <a:cs typeface="Arial" panose="020B0604020202020204" pitchFamily="34" charset="0"/>
              </a:rPr>
              <a:t>.</a:t>
            </a:r>
          </a:p>
        </p:txBody>
      </p:sp>
      <p:pic>
        <p:nvPicPr>
          <p:cNvPr id="4" name="Picture 3"/>
          <p:cNvPicPr>
            <a:picLocks noChangeAspect="1"/>
          </p:cNvPicPr>
          <p:nvPr/>
        </p:nvPicPr>
        <p:blipFill rotWithShape="1">
          <a:blip r:embed="rId3"/>
          <a:srcRect l="9468" t="5202" r="3314"/>
          <a:stretch/>
        </p:blipFill>
        <p:spPr>
          <a:xfrm>
            <a:off x="0" y="977636"/>
            <a:ext cx="6093372" cy="3528158"/>
          </a:xfrm>
          <a:prstGeom prst="rect">
            <a:avLst/>
          </a:prstGeom>
        </p:spPr>
      </p:pic>
      <p:pic>
        <p:nvPicPr>
          <p:cNvPr id="5" name="Picture 4"/>
          <p:cNvPicPr>
            <a:picLocks noChangeAspect="1"/>
          </p:cNvPicPr>
          <p:nvPr/>
        </p:nvPicPr>
        <p:blipFill>
          <a:blip r:embed="rId4"/>
          <a:stretch>
            <a:fillRect/>
          </a:stretch>
        </p:blipFill>
        <p:spPr>
          <a:xfrm>
            <a:off x="5730766" y="4329616"/>
            <a:ext cx="3445486" cy="2583563"/>
          </a:xfrm>
          <a:prstGeom prst="rect">
            <a:avLst/>
          </a:prstGeom>
        </p:spPr>
      </p:pic>
    </p:spTree>
    <p:extLst>
      <p:ext uri="{BB962C8B-B14F-4D97-AF65-F5344CB8AC3E}">
        <p14:creationId xmlns:p14="http://schemas.microsoft.com/office/powerpoint/2010/main" val="14766069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1020537"/>
            <a:ext cx="7475055" cy="5429250"/>
          </a:xfrm>
          <a:prstGeom prst="rect">
            <a:avLst/>
          </a:prstGeom>
        </p:spPr>
      </p:pic>
      <p:sp>
        <p:nvSpPr>
          <p:cNvPr id="8" name="Rectangle 7"/>
          <p:cNvSpPr/>
          <p:nvPr/>
        </p:nvSpPr>
        <p:spPr>
          <a:xfrm>
            <a:off x="478970" y="150669"/>
            <a:ext cx="8207829" cy="523220"/>
          </a:xfrm>
          <a:prstGeom prst="rect">
            <a:avLst/>
          </a:prstGeom>
        </p:spPr>
        <p:txBody>
          <a:bodyPr wrap="square">
            <a:spAutoFit/>
          </a:bodyPr>
          <a:lstStyle/>
          <a:p>
            <a:pPr algn="ctr"/>
            <a:r>
              <a:rPr lang="tr-TR" sz="2800" b="1" dirty="0" err="1" smtClean="0">
                <a:solidFill>
                  <a:schemeClr val="accent1">
                    <a:lumMod val="50000"/>
                  </a:schemeClr>
                </a:solidFill>
                <a:cs typeface="Arial" panose="020B0604020202020204" pitchFamily="34" charset="0"/>
              </a:rPr>
              <a:t>Fault</a:t>
            </a:r>
            <a:r>
              <a:rPr lang="tr-TR" sz="2800" b="1" dirty="0" smtClean="0">
                <a:solidFill>
                  <a:schemeClr val="accent1">
                    <a:lumMod val="50000"/>
                  </a:schemeClr>
                </a:solidFill>
                <a:cs typeface="Arial" panose="020B0604020202020204" pitchFamily="34" charset="0"/>
              </a:rPr>
              <a:t> </a:t>
            </a:r>
            <a:r>
              <a:rPr lang="tr-TR" sz="2800" b="1" dirty="0" err="1" smtClean="0">
                <a:solidFill>
                  <a:schemeClr val="accent1">
                    <a:lumMod val="50000"/>
                  </a:schemeClr>
                </a:solidFill>
                <a:cs typeface="Arial" panose="020B0604020202020204" pitchFamily="34" charset="0"/>
              </a:rPr>
              <a:t>Tolerant</a:t>
            </a:r>
            <a:r>
              <a:rPr lang="tr-TR" sz="2800" b="1" dirty="0" smtClean="0">
                <a:solidFill>
                  <a:schemeClr val="accent1">
                    <a:lumMod val="50000"/>
                  </a:schemeClr>
                </a:solidFill>
                <a:cs typeface="Arial" panose="020B0604020202020204" pitchFamily="34" charset="0"/>
              </a:rPr>
              <a:t> </a:t>
            </a:r>
            <a:r>
              <a:rPr lang="tr-TR" sz="2800" b="1" dirty="0" err="1" smtClean="0">
                <a:solidFill>
                  <a:schemeClr val="accent1">
                    <a:lumMod val="50000"/>
                  </a:schemeClr>
                </a:solidFill>
                <a:cs typeface="Arial" panose="020B0604020202020204" pitchFamily="34" charset="0"/>
              </a:rPr>
              <a:t>topologies</a:t>
            </a:r>
            <a:r>
              <a:rPr lang="tr-TR" sz="2800" b="1" dirty="0" smtClean="0">
                <a:solidFill>
                  <a:schemeClr val="accent1">
                    <a:lumMod val="50000"/>
                  </a:schemeClr>
                </a:solidFill>
                <a:cs typeface="Arial" panose="020B0604020202020204" pitchFamily="34" charset="0"/>
              </a:rPr>
              <a:t> </a:t>
            </a:r>
            <a:r>
              <a:rPr lang="tr-TR" sz="2800" b="1" dirty="0" err="1" smtClean="0">
                <a:solidFill>
                  <a:schemeClr val="accent1">
                    <a:lumMod val="50000"/>
                  </a:schemeClr>
                </a:solidFill>
                <a:cs typeface="Arial" panose="020B0604020202020204" pitchFamily="34" charset="0"/>
              </a:rPr>
              <a:t>for</a:t>
            </a:r>
            <a:r>
              <a:rPr lang="tr-TR" sz="2800" b="1" dirty="0" smtClean="0">
                <a:solidFill>
                  <a:schemeClr val="accent1">
                    <a:lumMod val="50000"/>
                  </a:schemeClr>
                </a:solidFill>
                <a:cs typeface="Arial" panose="020B0604020202020204" pitchFamily="34" charset="0"/>
              </a:rPr>
              <a:t> 3-phase </a:t>
            </a:r>
            <a:r>
              <a:rPr lang="tr-TR" sz="2800" b="1" dirty="0" err="1" smtClean="0">
                <a:solidFill>
                  <a:schemeClr val="accent1">
                    <a:lumMod val="50000"/>
                  </a:schemeClr>
                </a:solidFill>
                <a:cs typeface="Arial" panose="020B0604020202020204" pitchFamily="34" charset="0"/>
              </a:rPr>
              <a:t>drives</a:t>
            </a:r>
            <a:endParaRPr lang="en-US" sz="2800" dirty="0">
              <a:solidFill>
                <a:schemeClr val="accent1">
                  <a:lumMod val="50000"/>
                </a:schemeClr>
              </a:solidFill>
              <a:cs typeface="Arial" panose="020B0604020202020204" pitchFamily="34" charset="0"/>
            </a:endParaRPr>
          </a:p>
        </p:txBody>
      </p:sp>
      <p:sp>
        <p:nvSpPr>
          <p:cNvPr id="9" name="Rectangle 8"/>
          <p:cNvSpPr/>
          <p:nvPr/>
        </p:nvSpPr>
        <p:spPr>
          <a:xfrm>
            <a:off x="6086332" y="3081863"/>
            <a:ext cx="3057668" cy="1077218"/>
          </a:xfrm>
          <a:prstGeom prst="rect">
            <a:avLst/>
          </a:prstGeom>
        </p:spPr>
        <p:txBody>
          <a:bodyPr wrap="square">
            <a:spAutoFit/>
          </a:bodyPr>
          <a:lstStyle/>
          <a:p>
            <a:r>
              <a:rPr lang="tr-TR" sz="1600" dirty="0">
                <a:solidFill>
                  <a:srgbClr val="002060"/>
                </a:solidFill>
                <a:cs typeface="Arial" panose="020B0604020202020204" pitchFamily="34" charset="0"/>
              </a:rPr>
              <a:t>T</a:t>
            </a:r>
            <a:r>
              <a:rPr lang="en-US" sz="1600" dirty="0" smtClean="0">
                <a:solidFill>
                  <a:srgbClr val="002060"/>
                </a:solidFill>
                <a:cs typeface="Arial" panose="020B0604020202020204" pitchFamily="34" charset="0"/>
              </a:rPr>
              <a:t>he </a:t>
            </a:r>
            <a:r>
              <a:rPr lang="en-US" sz="1600" dirty="0">
                <a:solidFill>
                  <a:srgbClr val="002060"/>
                </a:solidFill>
                <a:cs typeface="Arial" panose="020B0604020202020204" pitchFamily="34" charset="0"/>
              </a:rPr>
              <a:t>product of </a:t>
            </a:r>
            <a:r>
              <a:rPr lang="en-US" sz="1600" dirty="0" smtClean="0">
                <a:solidFill>
                  <a:srgbClr val="002060"/>
                </a:solidFill>
                <a:cs typeface="Arial" panose="020B0604020202020204" pitchFamily="34" charset="0"/>
              </a:rPr>
              <a:t>the </a:t>
            </a:r>
            <a:r>
              <a:rPr lang="en-US" sz="1600" dirty="0">
                <a:solidFill>
                  <a:srgbClr val="002060"/>
                </a:solidFill>
                <a:cs typeface="Arial" panose="020B0604020202020204" pitchFamily="34" charset="0"/>
              </a:rPr>
              <a:t>number </a:t>
            </a:r>
            <a:r>
              <a:rPr lang="en-US" sz="1600" dirty="0" smtClean="0">
                <a:solidFill>
                  <a:srgbClr val="002060"/>
                </a:solidFill>
                <a:cs typeface="Arial" panose="020B0604020202020204" pitchFamily="34" charset="0"/>
              </a:rPr>
              <a:t>of</a:t>
            </a:r>
            <a:r>
              <a:rPr lang="tr-TR" sz="1600" dirty="0" smtClean="0">
                <a:solidFill>
                  <a:srgbClr val="002060"/>
                </a:solidFill>
                <a:cs typeface="Arial" panose="020B0604020202020204" pitchFamily="34" charset="0"/>
              </a:rPr>
              <a:t> </a:t>
            </a:r>
            <a:r>
              <a:rPr lang="en-US" sz="1600" dirty="0" smtClean="0">
                <a:solidFill>
                  <a:srgbClr val="002060"/>
                </a:solidFill>
                <a:cs typeface="Arial" panose="020B0604020202020204" pitchFamily="34" charset="0"/>
              </a:rPr>
              <a:t>switches </a:t>
            </a:r>
            <a:r>
              <a:rPr lang="en-US" sz="1600" dirty="0">
                <a:solidFill>
                  <a:srgbClr val="002060"/>
                </a:solidFill>
                <a:cs typeface="Arial" panose="020B0604020202020204" pitchFamily="34" charset="0"/>
              </a:rPr>
              <a:t>and the rating </a:t>
            </a:r>
            <a:r>
              <a:rPr lang="en-US" sz="1600" dirty="0" smtClean="0">
                <a:solidFill>
                  <a:srgbClr val="002060"/>
                </a:solidFill>
                <a:cs typeface="Arial" panose="020B0604020202020204" pitchFamily="34" charset="0"/>
              </a:rPr>
              <a:t>of</a:t>
            </a:r>
            <a:r>
              <a:rPr lang="tr-TR" sz="1600" dirty="0" smtClean="0">
                <a:solidFill>
                  <a:srgbClr val="002060"/>
                </a:solidFill>
                <a:cs typeface="Arial" panose="020B0604020202020204" pitchFamily="34" charset="0"/>
              </a:rPr>
              <a:t> </a:t>
            </a:r>
            <a:r>
              <a:rPr lang="en-US" sz="1600" dirty="0" smtClean="0">
                <a:solidFill>
                  <a:srgbClr val="002060"/>
                </a:solidFill>
                <a:cs typeface="Arial" panose="020B0604020202020204" pitchFamily="34" charset="0"/>
              </a:rPr>
              <a:t>each </a:t>
            </a:r>
            <a:r>
              <a:rPr lang="en-US" sz="1600" dirty="0">
                <a:solidFill>
                  <a:srgbClr val="002060"/>
                </a:solidFill>
                <a:cs typeface="Arial" panose="020B0604020202020204" pitchFamily="34" charset="0"/>
              </a:rPr>
              <a:t>switch (V·I) is increased by a </a:t>
            </a:r>
            <a:r>
              <a:rPr lang="en-US" sz="1600" dirty="0" err="1" smtClean="0">
                <a:solidFill>
                  <a:srgbClr val="002060"/>
                </a:solidFill>
                <a:cs typeface="Arial" panose="020B0604020202020204" pitchFamily="34" charset="0"/>
              </a:rPr>
              <a:t>fac</a:t>
            </a:r>
            <a:r>
              <a:rPr lang="tr-TR" sz="1600" dirty="0" smtClean="0">
                <a:solidFill>
                  <a:srgbClr val="002060"/>
                </a:solidFill>
                <a:cs typeface="Arial" panose="020B0604020202020204" pitchFamily="34" charset="0"/>
              </a:rPr>
              <a:t>tor 1.15 </a:t>
            </a:r>
            <a:r>
              <a:rPr lang="tr-TR" sz="1600" dirty="0" err="1" smtClean="0">
                <a:solidFill>
                  <a:srgbClr val="002060"/>
                </a:solidFill>
                <a:cs typeface="Arial" panose="020B0604020202020204" pitchFamily="34" charset="0"/>
              </a:rPr>
              <a:t>compared</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to</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conventional</a:t>
            </a:r>
            <a:endParaRPr lang="tr-TR" sz="1600" dirty="0" smtClean="0">
              <a:solidFill>
                <a:srgbClr val="002060"/>
              </a:solidFill>
              <a:cs typeface="Arial" panose="020B0604020202020204" pitchFamily="34" charset="0"/>
            </a:endParaRPr>
          </a:p>
        </p:txBody>
      </p:sp>
      <p:sp>
        <p:nvSpPr>
          <p:cNvPr id="7" name="Rectangle 6"/>
          <p:cNvSpPr/>
          <p:nvPr/>
        </p:nvSpPr>
        <p:spPr>
          <a:xfrm>
            <a:off x="2556921" y="851260"/>
            <a:ext cx="2984188" cy="338554"/>
          </a:xfrm>
          <a:prstGeom prst="rect">
            <a:avLst/>
          </a:prstGeom>
        </p:spPr>
        <p:txBody>
          <a:bodyPr wrap="square">
            <a:spAutoFit/>
          </a:bodyPr>
          <a:lstStyle/>
          <a:p>
            <a:r>
              <a:rPr lang="tr-TR" sz="1600" dirty="0" err="1" smtClean="0">
                <a:solidFill>
                  <a:srgbClr val="FF0000"/>
                </a:solidFill>
                <a:cs typeface="Arial" panose="020B0604020202020204" pitchFamily="34" charset="0"/>
              </a:rPr>
              <a:t>Redundant</a:t>
            </a:r>
            <a:r>
              <a:rPr lang="tr-TR" sz="1600" dirty="0" smtClean="0">
                <a:solidFill>
                  <a:srgbClr val="FF0000"/>
                </a:solidFill>
                <a:cs typeface="Arial" panose="020B0604020202020204" pitchFamily="34" charset="0"/>
              </a:rPr>
              <a:t> </a:t>
            </a:r>
            <a:r>
              <a:rPr lang="tr-TR" sz="1600" dirty="0" err="1" smtClean="0">
                <a:solidFill>
                  <a:srgbClr val="FF0000"/>
                </a:solidFill>
                <a:cs typeface="Arial" panose="020B0604020202020204" pitchFamily="34" charset="0"/>
              </a:rPr>
              <a:t>bridge</a:t>
            </a:r>
            <a:r>
              <a:rPr lang="tr-TR" sz="1600" dirty="0" smtClean="0">
                <a:solidFill>
                  <a:srgbClr val="FF0000"/>
                </a:solidFill>
                <a:cs typeface="Arial" panose="020B0604020202020204" pitchFamily="34" charset="0"/>
              </a:rPr>
              <a:t> </a:t>
            </a:r>
            <a:r>
              <a:rPr lang="tr-TR" sz="1600" dirty="0" err="1" smtClean="0">
                <a:solidFill>
                  <a:srgbClr val="FF0000"/>
                </a:solidFill>
                <a:cs typeface="Arial" panose="020B0604020202020204" pitchFamily="34" charset="0"/>
              </a:rPr>
              <a:t>arm</a:t>
            </a:r>
            <a:endParaRPr lang="tr-TR" sz="1600" dirty="0" smtClean="0">
              <a:solidFill>
                <a:srgbClr val="FF0000"/>
              </a:solidFill>
              <a:cs typeface="Arial" panose="020B0604020202020204" pitchFamily="34" charset="0"/>
            </a:endParaRPr>
          </a:p>
        </p:txBody>
      </p:sp>
      <p:cxnSp>
        <p:nvCxnSpPr>
          <p:cNvPr id="5" name="Straight Arrow Connector 4"/>
          <p:cNvCxnSpPr/>
          <p:nvPr/>
        </p:nvCxnSpPr>
        <p:spPr>
          <a:xfrm>
            <a:off x="3970094" y="1286780"/>
            <a:ext cx="157841" cy="49936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46840" y="6350170"/>
            <a:ext cx="2984188" cy="338554"/>
          </a:xfrm>
          <a:prstGeom prst="rect">
            <a:avLst/>
          </a:prstGeom>
        </p:spPr>
        <p:txBody>
          <a:bodyPr wrap="square">
            <a:spAutoFit/>
          </a:bodyPr>
          <a:lstStyle/>
          <a:p>
            <a:r>
              <a:rPr lang="tr-TR" sz="1600" dirty="0" smtClean="0">
                <a:solidFill>
                  <a:srgbClr val="FF0000"/>
                </a:solidFill>
                <a:cs typeface="Arial" panose="020B0604020202020204" pitchFamily="34" charset="0"/>
              </a:rPr>
              <a:t>Solution </a:t>
            </a:r>
            <a:r>
              <a:rPr lang="tr-TR" sz="1600" dirty="0" err="1" smtClean="0">
                <a:solidFill>
                  <a:srgbClr val="FF0000"/>
                </a:solidFill>
                <a:cs typeface="Arial" panose="020B0604020202020204" pitchFamily="34" charset="0"/>
              </a:rPr>
              <a:t>with</a:t>
            </a:r>
            <a:r>
              <a:rPr lang="tr-TR" sz="1600" dirty="0" smtClean="0">
                <a:solidFill>
                  <a:srgbClr val="FF0000"/>
                </a:solidFill>
                <a:cs typeface="Arial" panose="020B0604020202020204" pitchFamily="34" charset="0"/>
              </a:rPr>
              <a:t> </a:t>
            </a:r>
            <a:r>
              <a:rPr lang="tr-TR" sz="1600" dirty="0" err="1" smtClean="0">
                <a:solidFill>
                  <a:srgbClr val="FF0000"/>
                </a:solidFill>
                <a:cs typeface="Arial" panose="020B0604020202020204" pitchFamily="34" charset="0"/>
              </a:rPr>
              <a:t>less</a:t>
            </a:r>
            <a:r>
              <a:rPr lang="tr-TR" sz="1600" dirty="0" smtClean="0">
                <a:solidFill>
                  <a:srgbClr val="FF0000"/>
                </a:solidFill>
                <a:cs typeface="Arial" panose="020B0604020202020204" pitchFamily="34" charset="0"/>
              </a:rPr>
              <a:t> </a:t>
            </a:r>
            <a:r>
              <a:rPr lang="tr-TR" sz="1600" dirty="0" err="1" smtClean="0">
                <a:solidFill>
                  <a:srgbClr val="FF0000"/>
                </a:solidFill>
                <a:cs typeface="Arial" panose="020B0604020202020204" pitchFamily="34" charset="0"/>
              </a:rPr>
              <a:t>switch</a:t>
            </a:r>
            <a:r>
              <a:rPr lang="tr-TR" sz="1600" dirty="0" smtClean="0">
                <a:solidFill>
                  <a:srgbClr val="FF0000"/>
                </a:solidFill>
                <a:cs typeface="Arial" panose="020B0604020202020204" pitchFamily="34" charset="0"/>
              </a:rPr>
              <a:t> </a:t>
            </a:r>
            <a:r>
              <a:rPr lang="tr-TR" sz="1600" dirty="0" err="1" smtClean="0">
                <a:solidFill>
                  <a:srgbClr val="FF0000"/>
                </a:solidFill>
                <a:cs typeface="Arial" panose="020B0604020202020204" pitchFamily="34" charset="0"/>
              </a:rPr>
              <a:t>number</a:t>
            </a:r>
            <a:endParaRPr lang="tr-TR" sz="1600" dirty="0" smtClean="0">
              <a:solidFill>
                <a:srgbClr val="FF0000"/>
              </a:solidFill>
              <a:cs typeface="Arial" panose="020B0604020202020204" pitchFamily="34" charset="0"/>
            </a:endParaRPr>
          </a:p>
        </p:txBody>
      </p:sp>
      <p:sp>
        <p:nvSpPr>
          <p:cNvPr id="11" name="Rectangle 10"/>
          <p:cNvSpPr/>
          <p:nvPr/>
        </p:nvSpPr>
        <p:spPr>
          <a:xfrm>
            <a:off x="346840" y="3451195"/>
            <a:ext cx="2984188" cy="338554"/>
          </a:xfrm>
          <a:prstGeom prst="rect">
            <a:avLst/>
          </a:prstGeom>
        </p:spPr>
        <p:txBody>
          <a:bodyPr wrap="square">
            <a:spAutoFit/>
          </a:bodyPr>
          <a:lstStyle/>
          <a:p>
            <a:r>
              <a:rPr lang="tr-TR" sz="1600" dirty="0" err="1" smtClean="0">
                <a:solidFill>
                  <a:srgbClr val="FF0000"/>
                </a:solidFill>
                <a:cs typeface="Arial" panose="020B0604020202020204" pitchFamily="34" charset="0"/>
              </a:rPr>
              <a:t>Conventional</a:t>
            </a:r>
            <a:endParaRPr lang="tr-TR" sz="1600" dirty="0" smtClean="0">
              <a:solidFill>
                <a:srgbClr val="FF0000"/>
              </a:solidFill>
              <a:cs typeface="Arial" panose="020B0604020202020204" pitchFamily="34" charset="0"/>
            </a:endParaRPr>
          </a:p>
        </p:txBody>
      </p:sp>
      <p:cxnSp>
        <p:nvCxnSpPr>
          <p:cNvPr id="12" name="Straight Arrow Connector 11"/>
          <p:cNvCxnSpPr/>
          <p:nvPr/>
        </p:nvCxnSpPr>
        <p:spPr>
          <a:xfrm flipV="1">
            <a:off x="5730858" y="3943350"/>
            <a:ext cx="355474" cy="31250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261068" y="4241890"/>
            <a:ext cx="1882932" cy="2554545"/>
          </a:xfrm>
          <a:prstGeom prst="rect">
            <a:avLst/>
          </a:prstGeom>
        </p:spPr>
        <p:txBody>
          <a:bodyPr wrap="square">
            <a:spAutoFit/>
          </a:bodyPr>
          <a:lstStyle/>
          <a:p>
            <a:r>
              <a:rPr lang="tr-TR" sz="1600" dirty="0" smtClean="0">
                <a:solidFill>
                  <a:srgbClr val="002060"/>
                </a:solidFill>
              </a:rPr>
              <a:t>A</a:t>
            </a:r>
            <a:r>
              <a:rPr lang="en-US" sz="1600" dirty="0" smtClean="0">
                <a:solidFill>
                  <a:srgbClr val="002060"/>
                </a:solidFill>
              </a:rPr>
              <a:t> </a:t>
            </a:r>
            <a:r>
              <a:rPr lang="en-US" sz="1600" dirty="0">
                <a:solidFill>
                  <a:srgbClr val="002060"/>
                </a:solidFill>
              </a:rPr>
              <a:t>phase can be completely short circuited to limit the short circuit current in case of a turn to turn short circuit fault, while it is still possible to control the two remaining phases.</a:t>
            </a:r>
          </a:p>
        </p:txBody>
      </p:sp>
    </p:spTree>
    <p:extLst>
      <p:ext uri="{BB962C8B-B14F-4D97-AF65-F5344CB8AC3E}">
        <p14:creationId xmlns:p14="http://schemas.microsoft.com/office/powerpoint/2010/main" val="7410874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smtClean="0">
                <a:solidFill>
                  <a:schemeClr val="accent1">
                    <a:lumMod val="50000"/>
                  </a:schemeClr>
                </a:solidFill>
                <a:cs typeface="Arial" panose="020B0604020202020204" pitchFamily="34" charset="0"/>
              </a:rPr>
              <a:t>Fault Tolerant </a:t>
            </a:r>
            <a:r>
              <a:rPr lang="tr-TR" sz="2800" b="1" dirty="0" smtClean="0">
                <a:solidFill>
                  <a:schemeClr val="accent1">
                    <a:lumMod val="50000"/>
                  </a:schemeClr>
                </a:solidFill>
                <a:cs typeface="Arial" panose="020B0604020202020204" pitchFamily="34" charset="0"/>
              </a:rPr>
              <a:t>topologie</a:t>
            </a:r>
            <a:r>
              <a:rPr lang="en-US" sz="2800" b="1" dirty="0" smtClean="0">
                <a:solidFill>
                  <a:schemeClr val="accent1">
                    <a:lumMod val="50000"/>
                  </a:schemeClr>
                </a:solidFill>
                <a:cs typeface="Arial" panose="020B0604020202020204" pitchFamily="34" charset="0"/>
              </a:rPr>
              <a:t>s</a:t>
            </a:r>
            <a:endParaRPr lang="en-US" sz="2800" dirty="0">
              <a:solidFill>
                <a:schemeClr val="accent1">
                  <a:lumMod val="50000"/>
                </a:schemeClr>
              </a:solidFill>
              <a:cs typeface="Arial" panose="020B0604020202020204" pitchFamily="34" charset="0"/>
            </a:endParaRPr>
          </a:p>
        </p:txBody>
      </p:sp>
      <p:sp>
        <p:nvSpPr>
          <p:cNvPr id="9" name="Rectangle 8"/>
          <p:cNvSpPr/>
          <p:nvPr/>
        </p:nvSpPr>
        <p:spPr>
          <a:xfrm>
            <a:off x="224969" y="884763"/>
            <a:ext cx="8461829" cy="2554545"/>
          </a:xfrm>
          <a:prstGeom prst="rect">
            <a:avLst/>
          </a:prstGeom>
        </p:spPr>
        <p:txBody>
          <a:bodyPr wrap="square">
            <a:spAutoFit/>
          </a:bodyPr>
          <a:lstStyle/>
          <a:p>
            <a:pPr marL="342900" indent="-342900">
              <a:buFont typeface="Arial" panose="020B0604020202020204" pitchFamily="34" charset="0"/>
              <a:buChar char="•"/>
            </a:pPr>
            <a:r>
              <a:rPr lang="en-US" sz="2000" dirty="0" smtClean="0">
                <a:solidFill>
                  <a:srgbClr val="002060"/>
                </a:solidFill>
                <a:cs typeface="Arial" panose="020B0604020202020204" pitchFamily="34" charset="0"/>
              </a:rPr>
              <a:t>Magnetic coupling between modules should be analyzed.</a:t>
            </a:r>
          </a:p>
          <a:p>
            <a:endParaRPr lang="en-US" sz="2000" dirty="0" smtClean="0">
              <a:solidFill>
                <a:srgbClr val="002060"/>
              </a:solidFill>
              <a:cs typeface="Arial" panose="020B0604020202020204" pitchFamily="34" charset="0"/>
            </a:endParaRPr>
          </a:p>
          <a:p>
            <a:r>
              <a:rPr lang="en-US" sz="2000" dirty="0" smtClean="0">
                <a:solidFill>
                  <a:srgbClr val="002060"/>
                </a:solidFill>
                <a:cs typeface="Arial" panose="020B0604020202020204" pitchFamily="34" charset="0"/>
              </a:rPr>
              <a:t>Limit the short circuit current. Inductance calculation is necessary.</a:t>
            </a:r>
          </a:p>
          <a:p>
            <a:pPr marL="342900" indent="-342900">
              <a:buFont typeface="Arial" panose="020B0604020202020204" pitchFamily="34" charset="0"/>
              <a:buChar char="•"/>
            </a:pPr>
            <a:r>
              <a:rPr lang="en-US" sz="2000" dirty="0">
                <a:solidFill>
                  <a:srgbClr val="002060"/>
                </a:solidFill>
                <a:cs typeface="Arial" panose="020B0604020202020204" pitchFamily="34" charset="0"/>
                <a:hlinkClick r:id="rId3"/>
              </a:rPr>
              <a:t>https://ieeexplore.ieee.org/document/6918483</a:t>
            </a:r>
            <a:endParaRPr lang="en-US" sz="2000" dirty="0" smtClean="0">
              <a:solidFill>
                <a:srgbClr val="002060"/>
              </a:solidFill>
              <a:cs typeface="Arial" panose="020B0604020202020204" pitchFamily="34" charset="0"/>
            </a:endParaRPr>
          </a:p>
          <a:p>
            <a:endParaRPr lang="en-US" sz="2000" dirty="0" smtClean="0">
              <a:solidFill>
                <a:srgbClr val="002060"/>
              </a:solidFill>
              <a:cs typeface="Arial" panose="020B0604020202020204" pitchFamily="34" charset="0"/>
            </a:endParaRPr>
          </a:p>
          <a:p>
            <a:r>
              <a:rPr lang="en-US" sz="2000" dirty="0" smtClean="0">
                <a:solidFill>
                  <a:srgbClr val="002060"/>
                </a:solidFill>
                <a:cs typeface="Arial" panose="020B0604020202020204" pitchFamily="34" charset="0"/>
              </a:rPr>
              <a:t>Core loss and magnet loss calculation</a:t>
            </a:r>
          </a:p>
          <a:p>
            <a:pPr marL="342900" indent="-342900">
              <a:buFont typeface="Arial" panose="020B0604020202020204" pitchFamily="34" charset="0"/>
              <a:buChar char="•"/>
            </a:pPr>
            <a:r>
              <a:rPr lang="en-US" sz="2000" dirty="0">
                <a:solidFill>
                  <a:srgbClr val="002060"/>
                </a:solidFill>
                <a:cs typeface="Arial" panose="020B0604020202020204" pitchFamily="34" charset="0"/>
                <a:hlinkClick r:id="rId4"/>
              </a:rPr>
              <a:t>https://ieeexplore.ieee.org/document/1597318</a:t>
            </a:r>
            <a:endParaRPr lang="en-US" sz="2000" dirty="0" smtClean="0">
              <a:solidFill>
                <a:srgbClr val="002060"/>
              </a:solidFill>
              <a:cs typeface="Arial" panose="020B0604020202020204" pitchFamily="34" charset="0"/>
            </a:endParaRPr>
          </a:p>
          <a:p>
            <a:pPr marL="342900" indent="-342900">
              <a:buFont typeface="Arial" panose="020B0604020202020204" pitchFamily="34" charset="0"/>
              <a:buChar char="•"/>
            </a:pPr>
            <a:endParaRPr lang="en-US" sz="2000" dirty="0" smtClean="0">
              <a:solidFill>
                <a:srgbClr val="002060"/>
              </a:solidFill>
              <a:cs typeface="Arial" panose="020B0604020202020204" pitchFamily="34" charset="0"/>
            </a:endParaRPr>
          </a:p>
        </p:txBody>
      </p:sp>
    </p:spTree>
    <p:extLst>
      <p:ext uri="{BB962C8B-B14F-4D97-AF65-F5344CB8AC3E}">
        <p14:creationId xmlns:p14="http://schemas.microsoft.com/office/powerpoint/2010/main" val="1575472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en-US" sz="2800" b="1" dirty="0" smtClean="0">
                <a:solidFill>
                  <a:schemeClr val="accent1">
                    <a:lumMod val="50000"/>
                  </a:schemeClr>
                </a:solidFill>
                <a:cs typeface="Arial" panose="020B0604020202020204" pitchFamily="34" charset="0"/>
              </a:rPr>
              <a:t>Types of faults</a:t>
            </a:r>
            <a:endParaRPr lang="en-US" sz="2800" dirty="0">
              <a:solidFill>
                <a:schemeClr val="accent1">
                  <a:lumMod val="50000"/>
                </a:schemeClr>
              </a:solidFill>
              <a:cs typeface="Arial" panose="020B0604020202020204" pitchFamily="34" charset="0"/>
            </a:endParaRPr>
          </a:p>
        </p:txBody>
      </p:sp>
      <p:sp>
        <p:nvSpPr>
          <p:cNvPr id="9" name="Rectangle 8"/>
          <p:cNvSpPr/>
          <p:nvPr/>
        </p:nvSpPr>
        <p:spPr>
          <a:xfrm>
            <a:off x="224970" y="707752"/>
            <a:ext cx="8461829" cy="5940088"/>
          </a:xfrm>
          <a:prstGeom prst="rect">
            <a:avLst/>
          </a:prstGeom>
        </p:spPr>
        <p:txBody>
          <a:bodyPr wrap="square">
            <a:spAutoFit/>
          </a:bodyPr>
          <a:lstStyle/>
          <a:p>
            <a:pPr marL="342900" indent="-342900">
              <a:buFont typeface="Arial" panose="020B0604020202020204" pitchFamily="34" charset="0"/>
              <a:buChar char="•"/>
            </a:pPr>
            <a:r>
              <a:rPr lang="en-US" sz="2000" dirty="0" smtClean="0">
                <a:solidFill>
                  <a:srgbClr val="002060"/>
                </a:solidFill>
                <a:cs typeface="Arial" panose="020B0604020202020204" pitchFamily="34" charset="0"/>
              </a:rPr>
              <a:t>Winding </a:t>
            </a:r>
            <a:r>
              <a:rPr lang="en-US" sz="2000" dirty="0">
                <a:solidFill>
                  <a:srgbClr val="002060"/>
                </a:solidFill>
                <a:cs typeface="Arial" panose="020B0604020202020204" pitchFamily="34" charset="0"/>
              </a:rPr>
              <a:t>open-circuit </a:t>
            </a:r>
            <a:r>
              <a:rPr lang="en-US" sz="2000" dirty="0" smtClean="0">
                <a:solidFill>
                  <a:srgbClr val="002060"/>
                </a:solidFill>
                <a:cs typeface="Arial" panose="020B0604020202020204" pitchFamily="34" charset="0"/>
              </a:rPr>
              <a:t>faults</a:t>
            </a:r>
          </a:p>
          <a:p>
            <a:pPr marL="342900" indent="-342900">
              <a:buFont typeface="Arial" panose="020B0604020202020204" pitchFamily="34" charset="0"/>
              <a:buChar char="•"/>
            </a:pPr>
            <a:r>
              <a:rPr lang="en-US" sz="2000" dirty="0" smtClean="0">
                <a:solidFill>
                  <a:srgbClr val="002060"/>
                </a:solidFill>
                <a:cs typeface="Arial" panose="020B0604020202020204" pitchFamily="34" charset="0"/>
              </a:rPr>
              <a:t>Winding </a:t>
            </a:r>
            <a:r>
              <a:rPr lang="en-US" sz="2000" dirty="0">
                <a:solidFill>
                  <a:srgbClr val="002060"/>
                </a:solidFill>
                <a:cs typeface="Arial" panose="020B0604020202020204" pitchFamily="34" charset="0"/>
              </a:rPr>
              <a:t>short-circuit </a:t>
            </a:r>
            <a:r>
              <a:rPr lang="en-US" sz="2000" dirty="0" smtClean="0">
                <a:solidFill>
                  <a:srgbClr val="002060"/>
                </a:solidFill>
                <a:cs typeface="Arial" panose="020B0604020202020204" pitchFamily="34" charset="0"/>
              </a:rPr>
              <a:t>faults;</a:t>
            </a:r>
          </a:p>
          <a:p>
            <a:pPr marL="800100" lvl="1" indent="-342900">
              <a:buFont typeface="Wingdings" panose="05000000000000000000" pitchFamily="2" charset="2"/>
              <a:buChar char="q"/>
            </a:pPr>
            <a:r>
              <a:rPr lang="en-US" sz="2000" dirty="0" smtClean="0">
                <a:solidFill>
                  <a:srgbClr val="002060"/>
                </a:solidFill>
                <a:cs typeface="Arial" panose="020B0604020202020204" pitchFamily="34" charset="0"/>
              </a:rPr>
              <a:t>inter-turn </a:t>
            </a:r>
            <a:r>
              <a:rPr lang="en-US" sz="2000" dirty="0">
                <a:solidFill>
                  <a:srgbClr val="002060"/>
                </a:solidFill>
                <a:cs typeface="Arial" panose="020B0604020202020204" pitchFamily="34" charset="0"/>
              </a:rPr>
              <a:t>short-circuit </a:t>
            </a:r>
            <a:r>
              <a:rPr lang="en-US" sz="2000" dirty="0" smtClean="0">
                <a:solidFill>
                  <a:srgbClr val="002060"/>
                </a:solidFill>
                <a:cs typeface="Arial" panose="020B0604020202020204" pitchFamily="34" charset="0"/>
              </a:rPr>
              <a:t>faults,</a:t>
            </a:r>
          </a:p>
          <a:p>
            <a:pPr marL="800100" lvl="1" indent="-342900">
              <a:buFont typeface="Wingdings" panose="05000000000000000000" pitchFamily="2" charset="2"/>
              <a:buChar char="q"/>
            </a:pPr>
            <a:r>
              <a:rPr lang="en-US" sz="2000" dirty="0" smtClean="0">
                <a:solidFill>
                  <a:srgbClr val="002060"/>
                </a:solidFill>
                <a:cs typeface="Arial" panose="020B0604020202020204" pitchFamily="34" charset="0"/>
              </a:rPr>
              <a:t>coil </a:t>
            </a:r>
            <a:r>
              <a:rPr lang="en-US" sz="2000" dirty="0">
                <a:solidFill>
                  <a:srgbClr val="002060"/>
                </a:solidFill>
                <a:cs typeface="Arial" panose="020B0604020202020204" pitchFamily="34" charset="0"/>
              </a:rPr>
              <a:t>to coil </a:t>
            </a:r>
            <a:r>
              <a:rPr lang="en-US" sz="2000" dirty="0" smtClean="0">
                <a:solidFill>
                  <a:srgbClr val="002060"/>
                </a:solidFill>
                <a:cs typeface="Arial" panose="020B0604020202020204" pitchFamily="34" charset="0"/>
              </a:rPr>
              <a:t>faults,</a:t>
            </a:r>
          </a:p>
          <a:p>
            <a:pPr marL="800100" lvl="1" indent="-342900">
              <a:buFont typeface="Wingdings" panose="05000000000000000000" pitchFamily="2" charset="2"/>
              <a:buChar char="q"/>
            </a:pPr>
            <a:r>
              <a:rPr lang="en-US" sz="2000" dirty="0" smtClean="0">
                <a:solidFill>
                  <a:srgbClr val="002060"/>
                </a:solidFill>
                <a:cs typeface="Arial" panose="020B0604020202020204" pitchFamily="34" charset="0"/>
              </a:rPr>
              <a:t>line </a:t>
            </a:r>
            <a:r>
              <a:rPr lang="en-US" sz="2000" dirty="0">
                <a:solidFill>
                  <a:srgbClr val="002060"/>
                </a:solidFill>
                <a:cs typeface="Arial" panose="020B0604020202020204" pitchFamily="34" charset="0"/>
              </a:rPr>
              <a:t>to </a:t>
            </a:r>
            <a:r>
              <a:rPr lang="en-US" sz="2000" dirty="0" smtClean="0">
                <a:solidFill>
                  <a:srgbClr val="002060"/>
                </a:solidFill>
                <a:cs typeface="Arial" panose="020B0604020202020204" pitchFamily="34" charset="0"/>
              </a:rPr>
              <a:t>line faults</a:t>
            </a:r>
          </a:p>
          <a:p>
            <a:pPr marL="800100" lvl="1" indent="-342900">
              <a:buFont typeface="Wingdings" panose="05000000000000000000" pitchFamily="2" charset="2"/>
              <a:buChar char="q"/>
            </a:pPr>
            <a:r>
              <a:rPr lang="en-US" sz="2000" dirty="0" smtClean="0">
                <a:solidFill>
                  <a:srgbClr val="002060"/>
                </a:solidFill>
                <a:cs typeface="Arial" panose="020B0604020202020204" pitchFamily="34" charset="0"/>
              </a:rPr>
              <a:t>line </a:t>
            </a:r>
            <a:r>
              <a:rPr lang="en-US" sz="2000" dirty="0">
                <a:solidFill>
                  <a:srgbClr val="002060"/>
                </a:solidFill>
                <a:cs typeface="Arial" panose="020B0604020202020204" pitchFamily="34" charset="0"/>
              </a:rPr>
              <a:t>to ground </a:t>
            </a:r>
            <a:r>
              <a:rPr lang="en-US" sz="2000" dirty="0" smtClean="0">
                <a:solidFill>
                  <a:srgbClr val="002060"/>
                </a:solidFill>
                <a:cs typeface="Arial" panose="020B0604020202020204" pitchFamily="34" charset="0"/>
              </a:rPr>
              <a:t>faults</a:t>
            </a:r>
          </a:p>
          <a:p>
            <a:pPr lvl="1"/>
            <a:endParaRPr lang="en-US" sz="2000" dirty="0" smtClean="0">
              <a:solidFill>
                <a:srgbClr val="002060"/>
              </a:solidFill>
              <a:cs typeface="Arial" panose="020B0604020202020204" pitchFamily="34" charset="0"/>
            </a:endParaRPr>
          </a:p>
          <a:p>
            <a:pPr marL="342900" lvl="1" indent="-342900">
              <a:buFont typeface="Arial" panose="020B0604020202020204" pitchFamily="34" charset="0"/>
              <a:buChar char="•"/>
            </a:pPr>
            <a:r>
              <a:rPr lang="en-US" sz="2000" dirty="0">
                <a:solidFill>
                  <a:srgbClr val="FF0000"/>
                </a:solidFill>
                <a:cs typeface="Arial" panose="020B0604020202020204" pitchFamily="34" charset="0"/>
              </a:rPr>
              <a:t>T</a:t>
            </a:r>
            <a:r>
              <a:rPr lang="en-US" sz="2000" dirty="0" smtClean="0">
                <a:solidFill>
                  <a:srgbClr val="FF0000"/>
                </a:solidFill>
                <a:cs typeface="Arial" panose="020B0604020202020204" pitchFamily="34" charset="0"/>
              </a:rPr>
              <a:t>ransistor short-circuit faults</a:t>
            </a:r>
          </a:p>
          <a:p>
            <a:pPr marL="342900" lvl="1" indent="-342900">
              <a:buFont typeface="Arial" panose="020B0604020202020204" pitchFamily="34" charset="0"/>
              <a:buChar char="•"/>
            </a:pPr>
            <a:r>
              <a:rPr lang="en-US" sz="2000" dirty="0">
                <a:solidFill>
                  <a:srgbClr val="FF0000"/>
                </a:solidFill>
                <a:cs typeface="Arial" panose="020B0604020202020204" pitchFamily="34" charset="0"/>
              </a:rPr>
              <a:t>T</a:t>
            </a:r>
            <a:r>
              <a:rPr lang="en-US" sz="2000" dirty="0" smtClean="0">
                <a:solidFill>
                  <a:srgbClr val="FF0000"/>
                </a:solidFill>
                <a:cs typeface="Arial" panose="020B0604020202020204" pitchFamily="34" charset="0"/>
              </a:rPr>
              <a:t>ransistor </a:t>
            </a:r>
            <a:r>
              <a:rPr lang="en-US" sz="2000" dirty="0">
                <a:solidFill>
                  <a:srgbClr val="FF0000"/>
                </a:solidFill>
                <a:cs typeface="Arial" panose="020B0604020202020204" pitchFamily="34" charset="0"/>
              </a:rPr>
              <a:t>open circuit </a:t>
            </a:r>
            <a:r>
              <a:rPr lang="en-US" sz="2000" dirty="0" smtClean="0">
                <a:solidFill>
                  <a:srgbClr val="FF0000"/>
                </a:solidFill>
                <a:cs typeface="Arial" panose="020B0604020202020204" pitchFamily="34" charset="0"/>
              </a:rPr>
              <a:t>faults</a:t>
            </a:r>
          </a:p>
          <a:p>
            <a:pPr marL="342900" lvl="1" indent="-342900">
              <a:buFont typeface="Arial" panose="020B0604020202020204" pitchFamily="34" charset="0"/>
              <a:buChar char="•"/>
            </a:pPr>
            <a:r>
              <a:rPr lang="en-US" sz="2000" dirty="0">
                <a:solidFill>
                  <a:srgbClr val="FF0000"/>
                </a:solidFill>
                <a:cs typeface="Arial" panose="020B0604020202020204" pitchFamily="34" charset="0"/>
              </a:rPr>
              <a:t>DC bus capacitor </a:t>
            </a:r>
            <a:r>
              <a:rPr lang="en-US" sz="2000" dirty="0" smtClean="0">
                <a:solidFill>
                  <a:srgbClr val="FF0000"/>
                </a:solidFill>
                <a:cs typeface="Arial" panose="020B0604020202020204" pitchFamily="34" charset="0"/>
              </a:rPr>
              <a:t>faults.</a:t>
            </a:r>
          </a:p>
          <a:p>
            <a:pPr marL="342900" lvl="1" indent="-342900">
              <a:buFont typeface="Arial" panose="020B0604020202020204" pitchFamily="34" charset="0"/>
              <a:buChar char="•"/>
            </a:pPr>
            <a:r>
              <a:rPr lang="en-US" sz="2000" dirty="0" smtClean="0">
                <a:solidFill>
                  <a:srgbClr val="FF0000"/>
                </a:solidFill>
                <a:cs typeface="Arial" panose="020B0604020202020204" pitchFamily="34" charset="0"/>
              </a:rPr>
              <a:t>Power </a:t>
            </a:r>
            <a:r>
              <a:rPr lang="en-US" sz="2000" dirty="0">
                <a:solidFill>
                  <a:srgbClr val="FF0000"/>
                </a:solidFill>
                <a:cs typeface="Arial" panose="020B0604020202020204" pitchFamily="34" charset="0"/>
              </a:rPr>
              <a:t>supply failure or AC line fault in mains supplied </a:t>
            </a:r>
            <a:r>
              <a:rPr lang="en-US" sz="2000" dirty="0" smtClean="0">
                <a:solidFill>
                  <a:srgbClr val="FF0000"/>
                </a:solidFill>
                <a:cs typeface="Arial" panose="020B0604020202020204" pitchFamily="34" charset="0"/>
              </a:rPr>
              <a:t>rectifier</a:t>
            </a:r>
          </a:p>
          <a:p>
            <a:pPr marL="0" lvl="1"/>
            <a:endParaRPr lang="en-US" sz="2000" dirty="0">
              <a:solidFill>
                <a:srgbClr val="002060"/>
              </a:solidFill>
              <a:cs typeface="Arial" panose="020B0604020202020204" pitchFamily="34" charset="0"/>
            </a:endParaRPr>
          </a:p>
          <a:p>
            <a:pPr marL="342900" indent="-342900">
              <a:buFont typeface="Arial" panose="020B0604020202020204" pitchFamily="34" charset="0"/>
              <a:buChar char="•"/>
            </a:pPr>
            <a:r>
              <a:rPr lang="en-US" sz="2000" dirty="0">
                <a:solidFill>
                  <a:schemeClr val="accent6">
                    <a:lumMod val="50000"/>
                  </a:schemeClr>
                </a:solidFill>
                <a:cs typeface="Arial" panose="020B0604020202020204" pitchFamily="34" charset="0"/>
              </a:rPr>
              <a:t>Sensor </a:t>
            </a:r>
            <a:r>
              <a:rPr lang="en-US" sz="2000" dirty="0" smtClean="0">
                <a:solidFill>
                  <a:schemeClr val="accent6">
                    <a:lumMod val="50000"/>
                  </a:schemeClr>
                </a:solidFill>
                <a:cs typeface="Arial" panose="020B0604020202020204" pitchFamily="34" charset="0"/>
              </a:rPr>
              <a:t>failure.</a:t>
            </a:r>
          </a:p>
          <a:p>
            <a:pPr marL="342900" indent="-342900">
              <a:buFont typeface="Arial" panose="020B0604020202020204" pitchFamily="34" charset="0"/>
              <a:buChar char="•"/>
            </a:pPr>
            <a:r>
              <a:rPr lang="en-US" sz="2000" dirty="0" smtClean="0">
                <a:solidFill>
                  <a:schemeClr val="accent6">
                    <a:lumMod val="50000"/>
                  </a:schemeClr>
                </a:solidFill>
                <a:cs typeface="Arial" panose="020B0604020202020204" pitchFamily="34" charset="0"/>
              </a:rPr>
              <a:t>Control </a:t>
            </a:r>
            <a:r>
              <a:rPr lang="en-US" sz="2000" dirty="0">
                <a:solidFill>
                  <a:schemeClr val="accent6">
                    <a:lumMod val="50000"/>
                  </a:schemeClr>
                </a:solidFill>
                <a:cs typeface="Arial" panose="020B0604020202020204" pitchFamily="34" charset="0"/>
              </a:rPr>
              <a:t>equipment </a:t>
            </a:r>
            <a:r>
              <a:rPr lang="en-US" sz="2000" dirty="0" smtClean="0">
                <a:solidFill>
                  <a:schemeClr val="accent6">
                    <a:lumMod val="50000"/>
                  </a:schemeClr>
                </a:solidFill>
                <a:cs typeface="Arial" panose="020B0604020202020204" pitchFamily="34" charset="0"/>
              </a:rPr>
              <a:t>failure</a:t>
            </a:r>
          </a:p>
          <a:p>
            <a:endParaRPr lang="en-US" sz="2000" dirty="0" smtClean="0">
              <a:solidFill>
                <a:srgbClr val="002060"/>
              </a:solidFill>
              <a:cs typeface="Arial" panose="020B0604020202020204" pitchFamily="34" charset="0"/>
            </a:endParaRPr>
          </a:p>
          <a:p>
            <a:pPr marL="342900" indent="-342900">
              <a:buFont typeface="Arial" panose="020B0604020202020204" pitchFamily="34" charset="0"/>
              <a:buChar char="•"/>
            </a:pPr>
            <a:r>
              <a:rPr lang="en-US" sz="2000" dirty="0">
                <a:solidFill>
                  <a:srgbClr val="7030A0"/>
                </a:solidFill>
                <a:cs typeface="Arial" panose="020B0604020202020204" pitchFamily="34" charset="0"/>
              </a:rPr>
              <a:t>Bearing </a:t>
            </a:r>
            <a:r>
              <a:rPr lang="en-US" sz="2000" dirty="0" smtClean="0">
                <a:solidFill>
                  <a:srgbClr val="7030A0"/>
                </a:solidFill>
                <a:cs typeface="Arial" panose="020B0604020202020204" pitchFamily="34" charset="0"/>
              </a:rPr>
              <a:t>faults.</a:t>
            </a:r>
          </a:p>
          <a:p>
            <a:pPr marL="342900" indent="-342900">
              <a:buFont typeface="Arial" panose="020B0604020202020204" pitchFamily="34" charset="0"/>
              <a:buChar char="•"/>
            </a:pPr>
            <a:r>
              <a:rPr lang="en-US" sz="2000" dirty="0" smtClean="0">
                <a:solidFill>
                  <a:srgbClr val="7030A0"/>
                </a:solidFill>
                <a:cs typeface="Arial" panose="020B0604020202020204" pitchFamily="34" charset="0"/>
              </a:rPr>
              <a:t>Static </a:t>
            </a:r>
            <a:r>
              <a:rPr lang="en-US" sz="2000" dirty="0">
                <a:solidFill>
                  <a:srgbClr val="7030A0"/>
                </a:solidFill>
                <a:cs typeface="Arial" panose="020B0604020202020204" pitchFamily="34" charset="0"/>
              </a:rPr>
              <a:t>and dynamic eccentricity conditions (due to a bent shaft or a shaft misalignment</a:t>
            </a:r>
            <a:r>
              <a:rPr lang="en-US" sz="2000" dirty="0" smtClean="0">
                <a:solidFill>
                  <a:srgbClr val="7030A0"/>
                </a:solidFill>
                <a:cs typeface="Arial" panose="020B0604020202020204" pitchFamily="34" charset="0"/>
              </a:rPr>
              <a:t>).</a:t>
            </a:r>
          </a:p>
          <a:p>
            <a:pPr marL="342900" indent="-342900">
              <a:buFont typeface="Arial" panose="020B0604020202020204" pitchFamily="34" charset="0"/>
              <a:buChar char="•"/>
            </a:pPr>
            <a:r>
              <a:rPr lang="en-US" sz="2000" dirty="0" smtClean="0">
                <a:solidFill>
                  <a:srgbClr val="7030A0"/>
                </a:solidFill>
                <a:cs typeface="Arial" panose="020B0604020202020204" pitchFamily="34" charset="0"/>
              </a:rPr>
              <a:t>Gearbox </a:t>
            </a:r>
            <a:r>
              <a:rPr lang="en-US" sz="2000" dirty="0">
                <a:solidFill>
                  <a:srgbClr val="7030A0"/>
                </a:solidFill>
                <a:cs typeface="Arial" panose="020B0604020202020204" pitchFamily="34" charset="0"/>
              </a:rPr>
              <a:t>faults in non direct-driven machines</a:t>
            </a:r>
            <a:r>
              <a:rPr lang="en-US" sz="2000" dirty="0" smtClean="0">
                <a:solidFill>
                  <a:srgbClr val="7030A0"/>
                </a:solidFill>
                <a:cs typeface="Arial" panose="020B0604020202020204" pitchFamily="34" charset="0"/>
              </a:rPr>
              <a:t>.</a:t>
            </a:r>
            <a:endParaRPr lang="en-US" sz="2000" dirty="0">
              <a:solidFill>
                <a:srgbClr val="7030A0"/>
              </a:solidFill>
              <a:cs typeface="Arial" panose="020B0604020202020204" pitchFamily="34" charset="0"/>
            </a:endParaRPr>
          </a:p>
        </p:txBody>
      </p:sp>
    </p:spTree>
    <p:extLst>
      <p:ext uri="{BB962C8B-B14F-4D97-AF65-F5344CB8AC3E}">
        <p14:creationId xmlns:p14="http://schemas.microsoft.com/office/powerpoint/2010/main" val="19675211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en-US" sz="2800" b="1" dirty="0" smtClean="0">
                <a:solidFill>
                  <a:schemeClr val="accent1">
                    <a:lumMod val="50000"/>
                  </a:schemeClr>
                </a:solidFill>
                <a:cs typeface="Arial" panose="020B0604020202020204" pitchFamily="34" charset="0"/>
              </a:rPr>
              <a:t>Types of faults</a:t>
            </a:r>
            <a:endParaRPr lang="en-US" sz="2800" dirty="0">
              <a:solidFill>
                <a:schemeClr val="accent1">
                  <a:lumMod val="50000"/>
                </a:schemeClr>
              </a:solidFill>
              <a:cs typeface="Arial" panose="020B0604020202020204" pitchFamily="34" charset="0"/>
            </a:endParaRPr>
          </a:p>
        </p:txBody>
      </p:sp>
      <p:pic>
        <p:nvPicPr>
          <p:cNvPr id="2" name="Picture 1"/>
          <p:cNvPicPr>
            <a:picLocks noChangeAspect="1"/>
          </p:cNvPicPr>
          <p:nvPr/>
        </p:nvPicPr>
        <p:blipFill>
          <a:blip r:embed="rId3"/>
          <a:stretch>
            <a:fillRect/>
          </a:stretch>
        </p:blipFill>
        <p:spPr>
          <a:xfrm>
            <a:off x="255587" y="673889"/>
            <a:ext cx="8749519" cy="4799811"/>
          </a:xfrm>
          <a:prstGeom prst="rect">
            <a:avLst/>
          </a:prstGeom>
        </p:spPr>
      </p:pic>
    </p:spTree>
    <p:extLst>
      <p:ext uri="{BB962C8B-B14F-4D97-AF65-F5344CB8AC3E}">
        <p14:creationId xmlns:p14="http://schemas.microsoft.com/office/powerpoint/2010/main" val="15911890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en-US" sz="2800" b="1" dirty="0" smtClean="0">
                <a:solidFill>
                  <a:schemeClr val="accent1">
                    <a:lumMod val="50000"/>
                  </a:schemeClr>
                </a:solidFill>
                <a:cs typeface="Arial" panose="020B0604020202020204" pitchFamily="34" charset="0"/>
              </a:rPr>
              <a:t>Types of faults</a:t>
            </a:r>
            <a:endParaRPr lang="en-US" sz="2800" dirty="0">
              <a:solidFill>
                <a:schemeClr val="accent1">
                  <a:lumMod val="50000"/>
                </a:schemeClr>
              </a:solidFill>
              <a:cs typeface="Arial" panose="020B0604020202020204" pitchFamily="34" charset="0"/>
            </a:endParaRPr>
          </a:p>
        </p:txBody>
      </p:sp>
      <p:sp>
        <p:nvSpPr>
          <p:cNvPr id="9" name="Rectangle 8"/>
          <p:cNvSpPr/>
          <p:nvPr/>
        </p:nvSpPr>
        <p:spPr>
          <a:xfrm>
            <a:off x="224970" y="707752"/>
            <a:ext cx="8461829" cy="5632311"/>
          </a:xfrm>
          <a:prstGeom prst="rect">
            <a:avLst/>
          </a:prstGeom>
        </p:spPr>
        <p:txBody>
          <a:bodyPr wrap="square">
            <a:spAutoFit/>
          </a:bodyPr>
          <a:lstStyle/>
          <a:p>
            <a:r>
              <a:rPr lang="en-US" sz="2000" b="1" dirty="0">
                <a:solidFill>
                  <a:srgbClr val="002060"/>
                </a:solidFill>
                <a:cs typeface="Arial" panose="020B0604020202020204" pitchFamily="34" charset="0"/>
              </a:rPr>
              <a:t>Winding open-circuit </a:t>
            </a:r>
            <a:r>
              <a:rPr lang="en-US" sz="2000" b="1" dirty="0" smtClean="0">
                <a:solidFill>
                  <a:srgbClr val="002060"/>
                </a:solidFill>
                <a:cs typeface="Arial" panose="020B0604020202020204" pitchFamily="34" charset="0"/>
              </a:rPr>
              <a:t>faults:</a:t>
            </a:r>
          </a:p>
          <a:p>
            <a:pPr marL="342900" indent="-342900">
              <a:buFont typeface="Arial" panose="020B0604020202020204" pitchFamily="34" charset="0"/>
              <a:buChar char="•"/>
            </a:pPr>
            <a:r>
              <a:rPr lang="en-US" sz="2000" dirty="0" smtClean="0">
                <a:solidFill>
                  <a:srgbClr val="002060"/>
                </a:solidFill>
                <a:cs typeface="Arial" panose="020B0604020202020204" pitchFamily="34" charset="0"/>
              </a:rPr>
              <a:t>among </a:t>
            </a:r>
            <a:r>
              <a:rPr lang="en-US" sz="2000" dirty="0">
                <a:solidFill>
                  <a:srgbClr val="002060"/>
                </a:solidFill>
                <a:cs typeface="Arial" panose="020B0604020202020204" pitchFamily="34" charset="0"/>
              </a:rPr>
              <a:t>the most common </a:t>
            </a:r>
            <a:r>
              <a:rPr lang="en-US" sz="2000" dirty="0" smtClean="0">
                <a:solidFill>
                  <a:srgbClr val="002060"/>
                </a:solidFill>
                <a:cs typeface="Arial" panose="020B0604020202020204" pitchFamily="34" charset="0"/>
              </a:rPr>
              <a:t>faults</a:t>
            </a:r>
          </a:p>
          <a:p>
            <a:pPr marL="342900" indent="-342900">
              <a:buFont typeface="Arial" panose="020B0604020202020204" pitchFamily="34" charset="0"/>
              <a:buChar char="•"/>
            </a:pPr>
            <a:r>
              <a:rPr lang="en-US" sz="2000" dirty="0" smtClean="0">
                <a:solidFill>
                  <a:srgbClr val="002060"/>
                </a:solidFill>
                <a:cs typeface="Arial" panose="020B0604020202020204" pitchFamily="34" charset="0"/>
              </a:rPr>
              <a:t>caused </a:t>
            </a:r>
            <a:r>
              <a:rPr lang="en-US" sz="2000" dirty="0">
                <a:solidFill>
                  <a:srgbClr val="002060"/>
                </a:solidFill>
                <a:cs typeface="Arial" panose="020B0604020202020204" pitchFamily="34" charset="0"/>
              </a:rPr>
              <a:t>as a consequence of the internal interruption of the motor windings, mechanical faults at the machine terminals, mechanical stresses on the connectors that link the motor and the inverter or by an electrical failure on an inverter phase </a:t>
            </a:r>
            <a:r>
              <a:rPr lang="en-US" sz="2000" dirty="0" smtClean="0">
                <a:solidFill>
                  <a:srgbClr val="002060"/>
                </a:solidFill>
                <a:cs typeface="Arial" panose="020B0604020202020204" pitchFamily="34" charset="0"/>
              </a:rPr>
              <a:t>leg</a:t>
            </a:r>
          </a:p>
          <a:p>
            <a:pPr marL="342900" indent="-342900">
              <a:buFont typeface="Arial" panose="020B0604020202020204" pitchFamily="34" charset="0"/>
              <a:buChar char="•"/>
            </a:pPr>
            <a:r>
              <a:rPr lang="en-US" sz="2000" dirty="0" smtClean="0">
                <a:solidFill>
                  <a:srgbClr val="002060"/>
                </a:solidFill>
                <a:cs typeface="Arial" panose="020B0604020202020204" pitchFamily="34" charset="0"/>
              </a:rPr>
              <a:t>leads </a:t>
            </a:r>
            <a:r>
              <a:rPr lang="en-US" sz="2000" dirty="0">
                <a:solidFill>
                  <a:srgbClr val="002060"/>
                </a:solidFill>
                <a:cs typeface="Arial" panose="020B0604020202020204" pitchFamily="34" charset="0"/>
              </a:rPr>
              <a:t>to the inability to produce a standard 3-phase </a:t>
            </a:r>
            <a:r>
              <a:rPr lang="en-US" sz="2000" dirty="0" smtClean="0">
                <a:solidFill>
                  <a:srgbClr val="002060"/>
                </a:solidFill>
                <a:cs typeface="Arial" panose="020B0604020202020204" pitchFamily="34" charset="0"/>
              </a:rPr>
              <a:t>constant </a:t>
            </a:r>
            <a:r>
              <a:rPr lang="en-US" sz="2000" dirty="0">
                <a:solidFill>
                  <a:srgbClr val="002060"/>
                </a:solidFill>
                <a:cs typeface="Arial" panose="020B0604020202020204" pitchFamily="34" charset="0"/>
              </a:rPr>
              <a:t>magnitude rotating magnetic field </a:t>
            </a:r>
            <a:r>
              <a:rPr lang="en-US" sz="2000" dirty="0" smtClean="0">
                <a:solidFill>
                  <a:srgbClr val="002060"/>
                </a:solidFill>
                <a:cs typeface="Arial" panose="020B0604020202020204" pitchFamily="34" charset="0"/>
              </a:rPr>
              <a:t>which</a:t>
            </a:r>
          </a:p>
          <a:p>
            <a:pPr marL="342900" indent="-342900">
              <a:buFont typeface="Arial" panose="020B0604020202020204" pitchFamily="34" charset="0"/>
              <a:buChar char="•"/>
            </a:pPr>
            <a:r>
              <a:rPr lang="en-US" sz="2000" dirty="0" smtClean="0">
                <a:solidFill>
                  <a:srgbClr val="002060"/>
                </a:solidFill>
                <a:cs typeface="Arial" panose="020B0604020202020204" pitchFamily="34" charset="0"/>
              </a:rPr>
              <a:t>causes </a:t>
            </a:r>
            <a:r>
              <a:rPr lang="en-US" sz="2000" dirty="0">
                <a:solidFill>
                  <a:srgbClr val="002060"/>
                </a:solidFill>
                <a:cs typeface="Arial" panose="020B0604020202020204" pitchFamily="34" charset="0"/>
              </a:rPr>
              <a:t>large torque pulsations, mainly at twice the frequency of the supply </a:t>
            </a:r>
            <a:r>
              <a:rPr lang="en-US" sz="2000" dirty="0" smtClean="0">
                <a:solidFill>
                  <a:srgbClr val="002060"/>
                </a:solidFill>
                <a:cs typeface="Arial" panose="020B0604020202020204" pitchFamily="34" charset="0"/>
              </a:rPr>
              <a:t>signal</a:t>
            </a:r>
          </a:p>
          <a:p>
            <a:pPr marL="342900" indent="-342900">
              <a:buFont typeface="Arial" panose="020B0604020202020204" pitchFamily="34" charset="0"/>
              <a:buChar char="•"/>
            </a:pPr>
            <a:endParaRPr lang="en-US" sz="2000" dirty="0">
              <a:solidFill>
                <a:srgbClr val="002060"/>
              </a:solidFill>
              <a:cs typeface="Arial" panose="020B0604020202020204" pitchFamily="34" charset="0"/>
            </a:endParaRPr>
          </a:p>
          <a:p>
            <a:r>
              <a:rPr lang="en-US" sz="2000" dirty="0" smtClean="0">
                <a:solidFill>
                  <a:srgbClr val="002060"/>
                </a:solidFill>
                <a:cs typeface="Arial" panose="020B0604020202020204" pitchFamily="34" charset="0"/>
              </a:rPr>
              <a:t>Majority </a:t>
            </a:r>
            <a:r>
              <a:rPr lang="en-US" sz="2000" dirty="0">
                <a:solidFill>
                  <a:srgbClr val="002060"/>
                </a:solidFill>
                <a:cs typeface="Arial" panose="020B0604020202020204" pitchFamily="34" charset="0"/>
              </a:rPr>
              <a:t>of stator winding faults begin as </a:t>
            </a:r>
            <a:r>
              <a:rPr lang="en-US" sz="2000" b="1" dirty="0">
                <a:solidFill>
                  <a:srgbClr val="002060"/>
                </a:solidFill>
                <a:cs typeface="Arial" panose="020B0604020202020204" pitchFamily="34" charset="0"/>
              </a:rPr>
              <a:t>insulation breakdown </a:t>
            </a:r>
            <a:r>
              <a:rPr lang="en-US" sz="2000" dirty="0">
                <a:solidFill>
                  <a:srgbClr val="002060"/>
                </a:solidFill>
                <a:cs typeface="Arial" panose="020B0604020202020204" pitchFamily="34" charset="0"/>
              </a:rPr>
              <a:t>failures that lead to a </a:t>
            </a:r>
            <a:r>
              <a:rPr lang="en-US" sz="2000" b="1" dirty="0">
                <a:solidFill>
                  <a:srgbClr val="002060"/>
                </a:solidFill>
                <a:cs typeface="Arial" panose="020B0604020202020204" pitchFamily="34" charset="0"/>
              </a:rPr>
              <a:t>short-circuit</a:t>
            </a:r>
            <a:r>
              <a:rPr lang="en-US" sz="2000" dirty="0">
                <a:solidFill>
                  <a:srgbClr val="002060"/>
                </a:solidFill>
                <a:cs typeface="Arial" panose="020B0604020202020204" pitchFamily="34" charset="0"/>
              </a:rPr>
              <a:t> between several turns of a phase </a:t>
            </a:r>
            <a:r>
              <a:rPr lang="en-US" sz="2000" dirty="0" smtClean="0">
                <a:solidFill>
                  <a:srgbClr val="002060"/>
                </a:solidFill>
                <a:cs typeface="Arial" panose="020B0604020202020204" pitchFamily="34" charset="0"/>
              </a:rPr>
              <a:t>winding.</a:t>
            </a:r>
          </a:p>
          <a:p>
            <a:pPr marL="342900" indent="-342900">
              <a:buFont typeface="Arial" panose="020B0604020202020204" pitchFamily="34" charset="0"/>
              <a:buChar char="•"/>
            </a:pPr>
            <a:r>
              <a:rPr lang="en-US" sz="2000" dirty="0" smtClean="0">
                <a:solidFill>
                  <a:srgbClr val="002060"/>
                </a:solidFill>
                <a:cs typeface="Arial" panose="020B0604020202020204" pitchFamily="34" charset="0"/>
              </a:rPr>
              <a:t>causes </a:t>
            </a:r>
            <a:r>
              <a:rPr lang="en-US" sz="2000" dirty="0">
                <a:solidFill>
                  <a:srgbClr val="002060"/>
                </a:solidFill>
                <a:cs typeface="Arial" panose="020B0604020202020204" pitchFamily="34" charset="0"/>
              </a:rPr>
              <a:t>a </a:t>
            </a:r>
            <a:r>
              <a:rPr lang="en-US" sz="2000" b="1" dirty="0">
                <a:solidFill>
                  <a:srgbClr val="002060"/>
                </a:solidFill>
                <a:cs typeface="Arial" panose="020B0604020202020204" pitchFamily="34" charset="0"/>
              </a:rPr>
              <a:t>large circulating current </a:t>
            </a:r>
            <a:r>
              <a:rPr lang="en-US" sz="2000" dirty="0" smtClean="0">
                <a:solidFill>
                  <a:srgbClr val="002060"/>
                </a:solidFill>
                <a:cs typeface="Arial" panose="020B0604020202020204" pitchFamily="34" charset="0"/>
              </a:rPr>
              <a:t>that </a:t>
            </a:r>
            <a:r>
              <a:rPr lang="en-US" sz="2000" dirty="0">
                <a:solidFill>
                  <a:srgbClr val="002060"/>
                </a:solidFill>
                <a:cs typeface="Arial" panose="020B0604020202020204" pitchFamily="34" charset="0"/>
              </a:rPr>
              <a:t>generates a high amount of heat to be locally released within a short </a:t>
            </a:r>
            <a:r>
              <a:rPr lang="en-US" sz="2000" dirty="0" smtClean="0">
                <a:solidFill>
                  <a:srgbClr val="002060"/>
                </a:solidFill>
                <a:cs typeface="Arial" panose="020B0604020202020204" pitchFamily="34" charset="0"/>
              </a:rPr>
              <a:t>time.</a:t>
            </a:r>
          </a:p>
          <a:p>
            <a:pPr marL="342900" indent="-342900">
              <a:buFont typeface="Arial" panose="020B0604020202020204" pitchFamily="34" charset="0"/>
              <a:buChar char="•"/>
            </a:pPr>
            <a:r>
              <a:rPr lang="en-US" sz="2000" dirty="0" smtClean="0">
                <a:solidFill>
                  <a:srgbClr val="002060"/>
                </a:solidFill>
                <a:cs typeface="Arial" panose="020B0604020202020204" pitchFamily="34" charset="0"/>
              </a:rPr>
              <a:t>If </a:t>
            </a:r>
            <a:r>
              <a:rPr lang="en-US" sz="2000" dirty="0">
                <a:solidFill>
                  <a:srgbClr val="002060"/>
                </a:solidFill>
                <a:cs typeface="Arial" panose="020B0604020202020204" pitchFamily="34" charset="0"/>
              </a:rPr>
              <a:t>undetected, inter-turn short-circuit faults rapidly </a:t>
            </a:r>
            <a:r>
              <a:rPr lang="en-US" sz="2000" b="1" dirty="0">
                <a:solidFill>
                  <a:srgbClr val="002060"/>
                </a:solidFill>
                <a:cs typeface="Arial" panose="020B0604020202020204" pitchFamily="34" charset="0"/>
              </a:rPr>
              <a:t>propagate to neighboring turns</a:t>
            </a:r>
            <a:r>
              <a:rPr lang="en-US" sz="2000" dirty="0">
                <a:solidFill>
                  <a:srgbClr val="002060"/>
                </a:solidFill>
                <a:cs typeface="Arial" panose="020B0604020202020204" pitchFamily="34" charset="0"/>
              </a:rPr>
              <a:t>, culminating in major faults such as </a:t>
            </a:r>
            <a:r>
              <a:rPr lang="en-US" sz="2000" b="1" dirty="0">
                <a:solidFill>
                  <a:srgbClr val="002060"/>
                </a:solidFill>
                <a:cs typeface="Arial" panose="020B0604020202020204" pitchFamily="34" charset="0"/>
              </a:rPr>
              <a:t>coil to coil, phase to phase, phase to ground or open-circuit </a:t>
            </a:r>
            <a:r>
              <a:rPr lang="en-US" sz="2000" b="1" dirty="0" smtClean="0">
                <a:solidFill>
                  <a:srgbClr val="002060"/>
                </a:solidFill>
                <a:cs typeface="Arial" panose="020B0604020202020204" pitchFamily="34" charset="0"/>
              </a:rPr>
              <a:t>faults</a:t>
            </a:r>
          </a:p>
        </p:txBody>
      </p:sp>
    </p:spTree>
    <p:extLst>
      <p:ext uri="{BB962C8B-B14F-4D97-AF65-F5344CB8AC3E}">
        <p14:creationId xmlns:p14="http://schemas.microsoft.com/office/powerpoint/2010/main" val="23059431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en-US" sz="2800" b="1" dirty="0" smtClean="0">
                <a:solidFill>
                  <a:schemeClr val="accent1">
                    <a:lumMod val="50000"/>
                  </a:schemeClr>
                </a:solidFill>
                <a:cs typeface="Arial" panose="020B0604020202020204" pitchFamily="34" charset="0"/>
              </a:rPr>
              <a:t>Types of faults</a:t>
            </a:r>
            <a:endParaRPr lang="en-US" sz="2800" dirty="0">
              <a:solidFill>
                <a:schemeClr val="accent1">
                  <a:lumMod val="50000"/>
                </a:schemeClr>
              </a:solidFill>
              <a:cs typeface="Arial" panose="020B0604020202020204" pitchFamily="34" charset="0"/>
            </a:endParaRPr>
          </a:p>
        </p:txBody>
      </p:sp>
      <p:sp>
        <p:nvSpPr>
          <p:cNvPr id="9" name="Rectangle 8"/>
          <p:cNvSpPr/>
          <p:nvPr/>
        </p:nvSpPr>
        <p:spPr>
          <a:xfrm>
            <a:off x="224970" y="707752"/>
            <a:ext cx="8461829" cy="5940088"/>
          </a:xfrm>
          <a:prstGeom prst="rect">
            <a:avLst/>
          </a:prstGeom>
        </p:spPr>
        <p:txBody>
          <a:bodyPr wrap="square">
            <a:spAutoFit/>
          </a:bodyPr>
          <a:lstStyle/>
          <a:p>
            <a:r>
              <a:rPr lang="en-US" sz="2000" b="1" dirty="0" smtClean="0">
                <a:solidFill>
                  <a:srgbClr val="002060"/>
                </a:solidFill>
                <a:cs typeface="Arial" panose="020B0604020202020204" pitchFamily="34" charset="0"/>
              </a:rPr>
              <a:t>Winding </a:t>
            </a:r>
            <a:r>
              <a:rPr lang="en-US" sz="2000" b="1" dirty="0">
                <a:solidFill>
                  <a:srgbClr val="002060"/>
                </a:solidFill>
                <a:cs typeface="Arial" panose="020B0604020202020204" pitchFamily="34" charset="0"/>
              </a:rPr>
              <a:t>short-circuit faults </a:t>
            </a:r>
            <a:r>
              <a:rPr lang="en-US" sz="2000" dirty="0">
                <a:solidFill>
                  <a:srgbClr val="002060"/>
                </a:solidFill>
                <a:cs typeface="Arial" panose="020B0604020202020204" pitchFamily="34" charset="0"/>
              </a:rPr>
              <a:t>involving the whole phase </a:t>
            </a:r>
            <a:r>
              <a:rPr lang="en-US" sz="2000" dirty="0" smtClean="0">
                <a:solidFill>
                  <a:srgbClr val="002060"/>
                </a:solidFill>
                <a:cs typeface="Arial" panose="020B0604020202020204" pitchFamily="34" charset="0"/>
              </a:rPr>
              <a:t>winding.</a:t>
            </a:r>
          </a:p>
          <a:p>
            <a:pPr marL="342900" indent="-342900">
              <a:buFont typeface="Arial" panose="020B0604020202020204" pitchFamily="34" charset="0"/>
              <a:buChar char="•"/>
            </a:pPr>
            <a:r>
              <a:rPr lang="en-US" sz="2000" dirty="0" smtClean="0">
                <a:solidFill>
                  <a:srgbClr val="002060"/>
                </a:solidFill>
                <a:cs typeface="Arial" panose="020B0604020202020204" pitchFamily="34" charset="0"/>
              </a:rPr>
              <a:t>may </a:t>
            </a:r>
            <a:r>
              <a:rPr lang="en-US" sz="2000" dirty="0">
                <a:solidFill>
                  <a:srgbClr val="002060"/>
                </a:solidFill>
                <a:cs typeface="Arial" panose="020B0604020202020204" pitchFamily="34" charset="0"/>
              </a:rPr>
              <a:t>happen as a consequence </a:t>
            </a:r>
            <a:r>
              <a:rPr lang="en-US" sz="2000" dirty="0" smtClean="0">
                <a:solidFill>
                  <a:srgbClr val="002060"/>
                </a:solidFill>
                <a:cs typeface="Arial" panose="020B0604020202020204" pitchFamily="34" charset="0"/>
              </a:rPr>
              <a:t>of</a:t>
            </a:r>
          </a:p>
          <a:p>
            <a:pPr marL="800100" lvl="1" indent="-342900">
              <a:buFont typeface="Wingdings" panose="05000000000000000000" pitchFamily="2" charset="2"/>
              <a:buChar char="q"/>
            </a:pPr>
            <a:r>
              <a:rPr lang="en-US" sz="2000" dirty="0" smtClean="0">
                <a:solidFill>
                  <a:srgbClr val="002060"/>
                </a:solidFill>
                <a:cs typeface="Arial" panose="020B0604020202020204" pitchFamily="34" charset="0"/>
              </a:rPr>
              <a:t>the </a:t>
            </a:r>
            <a:r>
              <a:rPr lang="en-US" sz="2000" dirty="0">
                <a:solidFill>
                  <a:srgbClr val="002060"/>
                </a:solidFill>
                <a:cs typeface="Arial" panose="020B0604020202020204" pitchFamily="34" charset="0"/>
              </a:rPr>
              <a:t>closing of all the high side or low side switches of the </a:t>
            </a:r>
            <a:r>
              <a:rPr lang="en-US" sz="2000" dirty="0" smtClean="0">
                <a:solidFill>
                  <a:srgbClr val="002060"/>
                </a:solidFill>
                <a:cs typeface="Arial" panose="020B0604020202020204" pitchFamily="34" charset="0"/>
              </a:rPr>
              <a:t>inverter,</a:t>
            </a:r>
          </a:p>
          <a:p>
            <a:pPr marL="800100" lvl="1" indent="-342900">
              <a:buFont typeface="Wingdings" panose="05000000000000000000" pitchFamily="2" charset="2"/>
              <a:buChar char="q"/>
            </a:pPr>
            <a:r>
              <a:rPr lang="en-US" sz="2000" dirty="0" smtClean="0">
                <a:solidFill>
                  <a:srgbClr val="002060"/>
                </a:solidFill>
                <a:cs typeface="Arial" panose="020B0604020202020204" pitchFamily="34" charset="0"/>
              </a:rPr>
              <a:t>a </a:t>
            </a:r>
            <a:r>
              <a:rPr lang="en-US" sz="2000" dirty="0">
                <a:solidFill>
                  <a:srgbClr val="002060"/>
                </a:solidFill>
                <a:cs typeface="Arial" panose="020B0604020202020204" pitchFamily="34" charset="0"/>
              </a:rPr>
              <a:t>DC bus </a:t>
            </a:r>
            <a:r>
              <a:rPr lang="en-US" sz="2000" dirty="0" smtClean="0">
                <a:solidFill>
                  <a:srgbClr val="002060"/>
                </a:solidFill>
                <a:cs typeface="Arial" panose="020B0604020202020204" pitchFamily="34" charset="0"/>
              </a:rPr>
              <a:t>short-circuit,</a:t>
            </a:r>
          </a:p>
          <a:p>
            <a:pPr marL="800100" lvl="1" indent="-342900">
              <a:buFont typeface="Wingdings" panose="05000000000000000000" pitchFamily="2" charset="2"/>
              <a:buChar char="q"/>
            </a:pPr>
            <a:r>
              <a:rPr lang="en-US" sz="2000" dirty="0" smtClean="0">
                <a:solidFill>
                  <a:srgbClr val="002060"/>
                </a:solidFill>
                <a:cs typeface="Arial" panose="020B0604020202020204" pitchFamily="34" charset="0"/>
              </a:rPr>
              <a:t>a </a:t>
            </a:r>
            <a:r>
              <a:rPr lang="en-US" sz="2000" dirty="0">
                <a:solidFill>
                  <a:srgbClr val="002060"/>
                </a:solidFill>
                <a:cs typeface="Arial" panose="020B0604020202020204" pitchFamily="34" charset="0"/>
              </a:rPr>
              <a:t>short-circuit between machine terminals in the terminal </a:t>
            </a:r>
            <a:r>
              <a:rPr lang="en-US" sz="2000" dirty="0" smtClean="0">
                <a:solidFill>
                  <a:srgbClr val="002060"/>
                </a:solidFill>
                <a:cs typeface="Arial" panose="020B0604020202020204" pitchFamily="34" charset="0"/>
              </a:rPr>
              <a:t>box</a:t>
            </a:r>
          </a:p>
          <a:p>
            <a:pPr marL="800100" lvl="1" indent="-342900">
              <a:buFont typeface="Wingdings" panose="05000000000000000000" pitchFamily="2" charset="2"/>
              <a:buChar char="q"/>
            </a:pPr>
            <a:r>
              <a:rPr lang="en-US" sz="2000" dirty="0">
                <a:solidFill>
                  <a:srgbClr val="002060"/>
                </a:solidFill>
                <a:cs typeface="Arial" panose="020B0604020202020204" pitchFamily="34" charset="0"/>
              </a:rPr>
              <a:t>physical damage on the cables connecting the motor and the </a:t>
            </a:r>
            <a:r>
              <a:rPr lang="en-US" sz="2000" dirty="0" smtClean="0">
                <a:solidFill>
                  <a:srgbClr val="002060"/>
                </a:solidFill>
                <a:cs typeface="Arial" panose="020B0604020202020204" pitchFamily="34" charset="0"/>
              </a:rPr>
              <a:t>inverter</a:t>
            </a:r>
          </a:p>
          <a:p>
            <a:endParaRPr lang="en-US" sz="2000" dirty="0" smtClean="0">
              <a:solidFill>
                <a:srgbClr val="002060"/>
              </a:solidFill>
              <a:cs typeface="Arial" panose="020B0604020202020204" pitchFamily="34" charset="0"/>
            </a:endParaRPr>
          </a:p>
          <a:p>
            <a:endParaRPr lang="en-US" sz="2000" dirty="0">
              <a:solidFill>
                <a:srgbClr val="002060"/>
              </a:solidFill>
              <a:cs typeface="Arial" panose="020B0604020202020204" pitchFamily="34" charset="0"/>
            </a:endParaRPr>
          </a:p>
          <a:p>
            <a:r>
              <a:rPr lang="en-US" sz="2000" dirty="0">
                <a:solidFill>
                  <a:srgbClr val="002060"/>
                </a:solidFill>
                <a:cs typeface="Arial" panose="020B0604020202020204" pitchFamily="34" charset="0"/>
              </a:rPr>
              <a:t>One of the most common inverter faults involves </a:t>
            </a:r>
            <a:r>
              <a:rPr lang="en-US" sz="2000" b="1" dirty="0">
                <a:solidFill>
                  <a:srgbClr val="002060"/>
                </a:solidFill>
                <a:cs typeface="Arial" panose="020B0604020202020204" pitchFamily="34" charset="0"/>
              </a:rPr>
              <a:t>the permanent opening of a power semiconductor </a:t>
            </a:r>
            <a:r>
              <a:rPr lang="en-US" sz="2000" dirty="0" smtClean="0">
                <a:solidFill>
                  <a:srgbClr val="002060"/>
                </a:solidFill>
                <a:cs typeface="Arial" panose="020B0604020202020204" pitchFamily="34" charset="0"/>
              </a:rPr>
              <a:t>switch</a:t>
            </a:r>
          </a:p>
          <a:p>
            <a:pPr marL="342900" indent="-342900">
              <a:buFont typeface="Arial" panose="020B0604020202020204" pitchFamily="34" charset="0"/>
              <a:buChar char="•"/>
            </a:pPr>
            <a:r>
              <a:rPr lang="en-US" sz="2000" dirty="0" smtClean="0">
                <a:solidFill>
                  <a:srgbClr val="002060"/>
                </a:solidFill>
                <a:cs typeface="Arial" panose="020B0604020202020204" pitchFamily="34" charset="0"/>
              </a:rPr>
              <a:t>due to </a:t>
            </a:r>
            <a:r>
              <a:rPr lang="en-US" sz="2000" b="1" dirty="0">
                <a:solidFill>
                  <a:srgbClr val="002060"/>
                </a:solidFill>
                <a:cs typeface="Arial" panose="020B0604020202020204" pitchFamily="34" charset="0"/>
              </a:rPr>
              <a:t>damage to the transistor </a:t>
            </a:r>
            <a:r>
              <a:rPr lang="en-US" sz="2000" dirty="0" smtClean="0">
                <a:solidFill>
                  <a:srgbClr val="002060"/>
                </a:solidFill>
                <a:cs typeface="Arial" panose="020B0604020202020204" pitchFamily="34" charset="0"/>
              </a:rPr>
              <a:t>itself</a:t>
            </a:r>
          </a:p>
          <a:p>
            <a:pPr marL="342900" indent="-342900">
              <a:buFont typeface="Arial" panose="020B0604020202020204" pitchFamily="34" charset="0"/>
              <a:buChar char="•"/>
            </a:pPr>
            <a:r>
              <a:rPr lang="en-US" sz="2000" dirty="0" smtClean="0">
                <a:solidFill>
                  <a:srgbClr val="002060"/>
                </a:solidFill>
                <a:cs typeface="Arial" panose="020B0604020202020204" pitchFamily="34" charset="0"/>
              </a:rPr>
              <a:t>or </a:t>
            </a:r>
            <a:r>
              <a:rPr lang="en-US" sz="2000" dirty="0">
                <a:solidFill>
                  <a:srgbClr val="002060"/>
                </a:solidFill>
                <a:cs typeface="Arial" panose="020B0604020202020204" pitchFamily="34" charset="0"/>
              </a:rPr>
              <a:t>the </a:t>
            </a:r>
            <a:r>
              <a:rPr lang="en-US" sz="2000" b="1" dirty="0">
                <a:solidFill>
                  <a:srgbClr val="002060"/>
                </a:solidFill>
                <a:cs typeface="Arial" panose="020B0604020202020204" pitchFamily="34" charset="0"/>
              </a:rPr>
              <a:t>control logic </a:t>
            </a:r>
            <a:r>
              <a:rPr lang="en-US" sz="2000" dirty="0">
                <a:solidFill>
                  <a:srgbClr val="002060"/>
                </a:solidFill>
                <a:cs typeface="Arial" panose="020B0604020202020204" pitchFamily="34" charset="0"/>
              </a:rPr>
              <a:t>commanding the gate </a:t>
            </a:r>
            <a:r>
              <a:rPr lang="en-US" sz="2000" dirty="0" smtClean="0">
                <a:solidFill>
                  <a:srgbClr val="002060"/>
                </a:solidFill>
                <a:cs typeface="Arial" panose="020B0604020202020204" pitchFamily="34" charset="0"/>
              </a:rPr>
              <a:t>signals.</a:t>
            </a:r>
          </a:p>
          <a:p>
            <a:pPr marL="342900" indent="-342900">
              <a:buFont typeface="Arial" panose="020B0604020202020204" pitchFamily="34" charset="0"/>
              <a:buChar char="•"/>
            </a:pPr>
            <a:r>
              <a:rPr lang="en-US" sz="2000" dirty="0" smtClean="0">
                <a:solidFill>
                  <a:srgbClr val="002060"/>
                </a:solidFill>
                <a:cs typeface="Arial" panose="020B0604020202020204" pitchFamily="34" charset="0"/>
              </a:rPr>
              <a:t>current </a:t>
            </a:r>
            <a:r>
              <a:rPr lang="en-US" sz="2000" dirty="0">
                <a:solidFill>
                  <a:srgbClr val="002060"/>
                </a:solidFill>
                <a:cs typeface="Arial" panose="020B0604020202020204" pitchFamily="34" charset="0"/>
              </a:rPr>
              <a:t>in the corresponding inverter leg is allowed to flow only during part of electrical </a:t>
            </a:r>
            <a:r>
              <a:rPr lang="en-US" sz="2000" dirty="0" smtClean="0">
                <a:solidFill>
                  <a:srgbClr val="002060"/>
                </a:solidFill>
                <a:cs typeface="Arial" panose="020B0604020202020204" pitchFamily="34" charset="0"/>
              </a:rPr>
              <a:t>cycle,</a:t>
            </a:r>
          </a:p>
          <a:p>
            <a:pPr marL="342900" indent="-342900">
              <a:buFont typeface="Arial" panose="020B0604020202020204" pitchFamily="34" charset="0"/>
              <a:buChar char="•"/>
            </a:pPr>
            <a:r>
              <a:rPr lang="en-US" sz="2000" dirty="0" smtClean="0">
                <a:solidFill>
                  <a:srgbClr val="002060"/>
                </a:solidFill>
                <a:cs typeface="Arial" panose="020B0604020202020204" pitchFamily="34" charset="0"/>
              </a:rPr>
              <a:t>either </a:t>
            </a:r>
            <a:r>
              <a:rPr lang="en-US" sz="2000" dirty="0">
                <a:solidFill>
                  <a:srgbClr val="002060"/>
                </a:solidFill>
                <a:cs typeface="Arial" panose="020B0604020202020204" pitchFamily="34" charset="0"/>
              </a:rPr>
              <a:t>through the </a:t>
            </a:r>
            <a:r>
              <a:rPr lang="en-US" sz="2000" b="1" dirty="0">
                <a:solidFill>
                  <a:srgbClr val="002060"/>
                </a:solidFill>
                <a:cs typeface="Arial" panose="020B0604020202020204" pitchFamily="34" charset="0"/>
              </a:rPr>
              <a:t>other transistor </a:t>
            </a:r>
            <a:r>
              <a:rPr lang="en-US" sz="2000" dirty="0">
                <a:solidFill>
                  <a:srgbClr val="002060"/>
                </a:solidFill>
                <a:cs typeface="Arial" panose="020B0604020202020204" pitchFamily="34" charset="0"/>
              </a:rPr>
              <a:t>or through the associated </a:t>
            </a:r>
            <a:r>
              <a:rPr lang="en-US" sz="2000" b="1" dirty="0">
                <a:solidFill>
                  <a:srgbClr val="002060"/>
                </a:solidFill>
                <a:cs typeface="Arial" panose="020B0604020202020204" pitchFamily="34" charset="0"/>
              </a:rPr>
              <a:t>free-wheeling</a:t>
            </a:r>
            <a:r>
              <a:rPr lang="en-US" sz="2000" dirty="0">
                <a:solidFill>
                  <a:srgbClr val="002060"/>
                </a:solidFill>
                <a:cs typeface="Arial" panose="020B0604020202020204" pitchFamily="34" charset="0"/>
              </a:rPr>
              <a:t> </a:t>
            </a:r>
            <a:r>
              <a:rPr lang="en-US" sz="2000" dirty="0" smtClean="0">
                <a:solidFill>
                  <a:srgbClr val="002060"/>
                </a:solidFill>
                <a:cs typeface="Arial" panose="020B0604020202020204" pitchFamily="34" charset="0"/>
              </a:rPr>
              <a:t>diode,</a:t>
            </a:r>
          </a:p>
          <a:p>
            <a:pPr marL="342900" indent="-342900">
              <a:buFont typeface="Arial" panose="020B0604020202020204" pitchFamily="34" charset="0"/>
              <a:buChar char="•"/>
            </a:pPr>
            <a:r>
              <a:rPr lang="en-US" sz="2000" dirty="0" smtClean="0">
                <a:solidFill>
                  <a:srgbClr val="002060"/>
                </a:solidFill>
                <a:cs typeface="Arial" panose="020B0604020202020204" pitchFamily="34" charset="0"/>
              </a:rPr>
              <a:t>leading </a:t>
            </a:r>
            <a:r>
              <a:rPr lang="en-US" sz="2000" dirty="0">
                <a:solidFill>
                  <a:srgbClr val="002060"/>
                </a:solidFill>
                <a:cs typeface="Arial" panose="020B0604020202020204" pitchFamily="34" charset="0"/>
              </a:rPr>
              <a:t>to </a:t>
            </a:r>
            <a:r>
              <a:rPr lang="en-US" sz="2000" b="1" dirty="0">
                <a:solidFill>
                  <a:srgbClr val="002060"/>
                </a:solidFill>
                <a:cs typeface="Arial" panose="020B0604020202020204" pitchFamily="34" charset="0"/>
              </a:rPr>
              <a:t>a DC component </a:t>
            </a:r>
            <a:r>
              <a:rPr lang="en-US" sz="2000" dirty="0">
                <a:solidFill>
                  <a:srgbClr val="002060"/>
                </a:solidFill>
                <a:cs typeface="Arial" panose="020B0604020202020204" pitchFamily="34" charset="0"/>
              </a:rPr>
              <a:t>in the phase </a:t>
            </a:r>
            <a:r>
              <a:rPr lang="en-US" sz="2000" dirty="0" smtClean="0">
                <a:solidFill>
                  <a:srgbClr val="002060"/>
                </a:solidFill>
                <a:cs typeface="Arial" panose="020B0604020202020204" pitchFamily="34" charset="0"/>
              </a:rPr>
              <a:t>currents and </a:t>
            </a:r>
            <a:r>
              <a:rPr lang="en-US" sz="2000" b="1" dirty="0">
                <a:solidFill>
                  <a:srgbClr val="002060"/>
                </a:solidFill>
                <a:cs typeface="Arial" panose="020B0604020202020204" pitchFamily="34" charset="0"/>
              </a:rPr>
              <a:t>pulsations</a:t>
            </a:r>
            <a:r>
              <a:rPr lang="en-US" sz="2000" dirty="0">
                <a:solidFill>
                  <a:srgbClr val="002060"/>
                </a:solidFill>
                <a:cs typeface="Arial" panose="020B0604020202020204" pitchFamily="34" charset="0"/>
              </a:rPr>
              <a:t> in the </a:t>
            </a:r>
            <a:r>
              <a:rPr lang="en-US" sz="2000" b="1" dirty="0">
                <a:solidFill>
                  <a:srgbClr val="002060"/>
                </a:solidFill>
                <a:cs typeface="Arial" panose="020B0604020202020204" pitchFamily="34" charset="0"/>
              </a:rPr>
              <a:t>torque</a:t>
            </a:r>
            <a:r>
              <a:rPr lang="en-US" sz="2000" dirty="0">
                <a:solidFill>
                  <a:srgbClr val="002060"/>
                </a:solidFill>
                <a:cs typeface="Arial" panose="020B0604020202020204" pitchFamily="34" charset="0"/>
              </a:rPr>
              <a:t> </a:t>
            </a:r>
            <a:r>
              <a:rPr lang="en-US" sz="2000" dirty="0" smtClean="0">
                <a:solidFill>
                  <a:srgbClr val="002060"/>
                </a:solidFill>
                <a:cs typeface="Arial" panose="020B0604020202020204" pitchFamily="34" charset="0"/>
              </a:rPr>
              <a:t>waveform</a:t>
            </a:r>
          </a:p>
          <a:p>
            <a:pPr marL="342900" indent="-342900">
              <a:buFont typeface="Arial" panose="020B0604020202020204" pitchFamily="34" charset="0"/>
              <a:buChar char="•"/>
            </a:pPr>
            <a:r>
              <a:rPr lang="en-US" sz="2000" dirty="0">
                <a:solidFill>
                  <a:srgbClr val="FF0000"/>
                </a:solidFill>
                <a:cs typeface="Arial" panose="020B0604020202020204" pitchFamily="34" charset="0"/>
              </a:rPr>
              <a:t>may remain undetected for a long time</a:t>
            </a:r>
            <a:endParaRPr lang="en-US" sz="2000" dirty="0" smtClean="0">
              <a:solidFill>
                <a:srgbClr val="FF0000"/>
              </a:solidFill>
              <a:cs typeface="Arial" panose="020B0604020202020204" pitchFamily="34" charset="0"/>
            </a:endParaRPr>
          </a:p>
        </p:txBody>
      </p:sp>
    </p:spTree>
    <p:extLst>
      <p:ext uri="{BB962C8B-B14F-4D97-AF65-F5344CB8AC3E}">
        <p14:creationId xmlns:p14="http://schemas.microsoft.com/office/powerpoint/2010/main" val="41383136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en-US" sz="2800" b="1" dirty="0" smtClean="0">
                <a:solidFill>
                  <a:schemeClr val="accent1">
                    <a:lumMod val="50000"/>
                  </a:schemeClr>
                </a:solidFill>
                <a:cs typeface="Arial" panose="020B0604020202020204" pitchFamily="34" charset="0"/>
              </a:rPr>
              <a:t>Types of faults</a:t>
            </a:r>
            <a:endParaRPr lang="en-US" sz="2800" dirty="0">
              <a:solidFill>
                <a:schemeClr val="accent1">
                  <a:lumMod val="50000"/>
                </a:schemeClr>
              </a:solidFill>
              <a:cs typeface="Arial" panose="020B0604020202020204" pitchFamily="34" charset="0"/>
            </a:endParaRPr>
          </a:p>
        </p:txBody>
      </p:sp>
      <p:sp>
        <p:nvSpPr>
          <p:cNvPr id="9" name="Rectangle 8"/>
          <p:cNvSpPr/>
          <p:nvPr/>
        </p:nvSpPr>
        <p:spPr>
          <a:xfrm>
            <a:off x="224970" y="707752"/>
            <a:ext cx="8461829" cy="5940088"/>
          </a:xfrm>
          <a:prstGeom prst="rect">
            <a:avLst/>
          </a:prstGeom>
        </p:spPr>
        <p:txBody>
          <a:bodyPr wrap="square">
            <a:spAutoFit/>
          </a:bodyPr>
          <a:lstStyle/>
          <a:p>
            <a:r>
              <a:rPr lang="en-US" sz="2000" b="1" dirty="0">
                <a:solidFill>
                  <a:srgbClr val="002060"/>
                </a:solidFill>
                <a:cs typeface="Arial" panose="020B0604020202020204" pitchFamily="34" charset="0"/>
              </a:rPr>
              <a:t>Transistor short-circuit </a:t>
            </a:r>
            <a:r>
              <a:rPr lang="en-US" sz="2000" b="1" dirty="0" smtClean="0">
                <a:solidFill>
                  <a:srgbClr val="002060"/>
                </a:solidFill>
                <a:cs typeface="Arial" panose="020B0604020202020204" pitchFamily="34" charset="0"/>
              </a:rPr>
              <a:t>faults </a:t>
            </a:r>
            <a:r>
              <a:rPr lang="en-US" sz="2000" dirty="0" smtClean="0">
                <a:solidFill>
                  <a:srgbClr val="002060"/>
                </a:solidFill>
                <a:cs typeface="Arial" panose="020B0604020202020204" pitchFamily="34" charset="0"/>
              </a:rPr>
              <a:t>usually </a:t>
            </a:r>
            <a:r>
              <a:rPr lang="en-US" sz="2000" dirty="0">
                <a:solidFill>
                  <a:srgbClr val="002060"/>
                </a:solidFill>
                <a:cs typeface="Arial" panose="020B0604020202020204" pitchFamily="34" charset="0"/>
              </a:rPr>
              <a:t>occurs as a consequence of a single power semiconductor switch being </a:t>
            </a:r>
            <a:r>
              <a:rPr lang="en-US" sz="2000" dirty="0" smtClean="0">
                <a:solidFill>
                  <a:srgbClr val="002060"/>
                </a:solidFill>
                <a:cs typeface="Arial" panose="020B0604020202020204" pitchFamily="34" charset="0"/>
              </a:rPr>
              <a:t>permanently damaged.</a:t>
            </a:r>
          </a:p>
          <a:p>
            <a:pPr marL="342900" indent="-342900">
              <a:buFont typeface="Arial" panose="020B0604020202020204" pitchFamily="34" charset="0"/>
              <a:buChar char="•"/>
            </a:pPr>
            <a:r>
              <a:rPr lang="en-US" sz="2000" dirty="0" smtClean="0">
                <a:solidFill>
                  <a:srgbClr val="002060"/>
                </a:solidFill>
                <a:cs typeface="Arial" panose="020B0604020202020204" pitchFamily="34" charset="0"/>
              </a:rPr>
              <a:t>The </a:t>
            </a:r>
            <a:r>
              <a:rPr lang="en-US" sz="2000" dirty="0">
                <a:solidFill>
                  <a:srgbClr val="002060"/>
                </a:solidFill>
                <a:cs typeface="Arial" panose="020B0604020202020204" pitchFamily="34" charset="0"/>
              </a:rPr>
              <a:t>damage may be due </a:t>
            </a:r>
            <a:r>
              <a:rPr lang="en-US" sz="2000" dirty="0" smtClean="0">
                <a:solidFill>
                  <a:srgbClr val="002060"/>
                </a:solidFill>
                <a:cs typeface="Arial" panose="020B0604020202020204" pitchFamily="34" charset="0"/>
              </a:rPr>
              <a:t>to</a:t>
            </a:r>
          </a:p>
          <a:p>
            <a:pPr marL="800100" lvl="1" indent="-342900">
              <a:buFont typeface="Wingdings" panose="05000000000000000000" pitchFamily="2" charset="2"/>
              <a:buChar char="q"/>
            </a:pPr>
            <a:r>
              <a:rPr lang="en-US" sz="2000" dirty="0" smtClean="0">
                <a:solidFill>
                  <a:srgbClr val="002060"/>
                </a:solidFill>
                <a:cs typeface="Arial" panose="020B0604020202020204" pitchFamily="34" charset="0"/>
              </a:rPr>
              <a:t>a </a:t>
            </a:r>
            <a:r>
              <a:rPr lang="en-US" sz="2000" dirty="0">
                <a:solidFill>
                  <a:srgbClr val="002060"/>
                </a:solidFill>
                <a:cs typeface="Arial" panose="020B0604020202020204" pitchFamily="34" charset="0"/>
              </a:rPr>
              <a:t>short-circuit fault in the associated </a:t>
            </a:r>
            <a:r>
              <a:rPr lang="en-US" sz="2000" b="1" dirty="0" smtClean="0">
                <a:solidFill>
                  <a:srgbClr val="002060"/>
                </a:solidFill>
                <a:cs typeface="Arial" panose="020B0604020202020204" pitchFamily="34" charset="0"/>
              </a:rPr>
              <a:t>free-wheeling diode</a:t>
            </a:r>
          </a:p>
          <a:p>
            <a:pPr marL="800100" lvl="1" indent="-342900">
              <a:buFont typeface="Wingdings" panose="05000000000000000000" pitchFamily="2" charset="2"/>
              <a:buChar char="q"/>
            </a:pPr>
            <a:r>
              <a:rPr lang="en-US" sz="2000" dirty="0">
                <a:solidFill>
                  <a:srgbClr val="002060"/>
                </a:solidFill>
                <a:cs typeface="Arial" panose="020B0604020202020204" pitchFamily="34" charset="0"/>
              </a:rPr>
              <a:t>p</a:t>
            </a:r>
            <a:r>
              <a:rPr lang="en-US" sz="2000" dirty="0" smtClean="0">
                <a:solidFill>
                  <a:srgbClr val="002060"/>
                </a:solidFill>
                <a:cs typeface="Arial" panose="020B0604020202020204" pitchFamily="34" charset="0"/>
              </a:rPr>
              <a:t>resence </a:t>
            </a:r>
            <a:r>
              <a:rPr lang="en-US" sz="2000" dirty="0">
                <a:solidFill>
                  <a:srgbClr val="002060"/>
                </a:solidFill>
                <a:cs typeface="Arial" panose="020B0604020202020204" pitchFamily="34" charset="0"/>
              </a:rPr>
              <a:t>of </a:t>
            </a:r>
            <a:r>
              <a:rPr lang="en-US" sz="2000" b="1" dirty="0">
                <a:solidFill>
                  <a:srgbClr val="002060"/>
                </a:solidFill>
                <a:cs typeface="Arial" panose="020B0604020202020204" pitchFamily="34" charset="0"/>
              </a:rPr>
              <a:t>impurities</a:t>
            </a:r>
            <a:r>
              <a:rPr lang="en-US" sz="2000" dirty="0">
                <a:solidFill>
                  <a:srgbClr val="002060"/>
                </a:solidFill>
                <a:cs typeface="Arial" panose="020B0604020202020204" pitchFamily="34" charset="0"/>
              </a:rPr>
              <a:t> in the fabrication process may also trigger the short-circuiting of the power semiconductor switch</a:t>
            </a:r>
            <a:r>
              <a:rPr lang="en-US" sz="2000" dirty="0" smtClean="0">
                <a:solidFill>
                  <a:srgbClr val="002060"/>
                </a:solidFill>
                <a:cs typeface="Arial" panose="020B0604020202020204" pitchFamily="34" charset="0"/>
              </a:rPr>
              <a:t>.</a:t>
            </a:r>
          </a:p>
          <a:p>
            <a:pPr marL="800100" lvl="1" indent="-342900">
              <a:buFont typeface="Wingdings" panose="05000000000000000000" pitchFamily="2" charset="2"/>
              <a:buChar char="q"/>
            </a:pPr>
            <a:r>
              <a:rPr lang="en-US" sz="2000" dirty="0" smtClean="0">
                <a:solidFill>
                  <a:srgbClr val="002060"/>
                </a:solidFill>
                <a:cs typeface="Arial" panose="020B0604020202020204" pitchFamily="34" charset="0"/>
              </a:rPr>
              <a:t>erroneous </a:t>
            </a:r>
            <a:r>
              <a:rPr lang="en-US" sz="2000" b="1" dirty="0">
                <a:solidFill>
                  <a:srgbClr val="002060"/>
                </a:solidFill>
                <a:cs typeface="Arial" panose="020B0604020202020204" pitchFamily="34" charset="0"/>
              </a:rPr>
              <a:t>control signals </a:t>
            </a:r>
            <a:r>
              <a:rPr lang="en-US" sz="2000" dirty="0">
                <a:solidFill>
                  <a:srgbClr val="002060"/>
                </a:solidFill>
                <a:cs typeface="Arial" panose="020B0604020202020204" pitchFamily="34" charset="0"/>
              </a:rPr>
              <a:t>caused by driver </a:t>
            </a:r>
            <a:r>
              <a:rPr lang="en-US" sz="2000" dirty="0" smtClean="0">
                <a:solidFill>
                  <a:srgbClr val="002060"/>
                </a:solidFill>
                <a:cs typeface="Arial" panose="020B0604020202020204" pitchFamily="34" charset="0"/>
              </a:rPr>
              <a:t>malfunction</a:t>
            </a:r>
          </a:p>
          <a:p>
            <a:pPr marL="800100" lvl="1" indent="-342900">
              <a:buFont typeface="Wingdings" panose="05000000000000000000" pitchFamily="2" charset="2"/>
              <a:buChar char="q"/>
            </a:pPr>
            <a:r>
              <a:rPr lang="en-US" sz="2000" b="1" dirty="0" smtClean="0">
                <a:solidFill>
                  <a:srgbClr val="002060"/>
                </a:solidFill>
                <a:cs typeface="Arial" panose="020B0604020202020204" pitchFamily="34" charset="0"/>
              </a:rPr>
              <a:t>auxiliary</a:t>
            </a:r>
            <a:r>
              <a:rPr lang="en-US" sz="2000" dirty="0" smtClean="0">
                <a:solidFill>
                  <a:srgbClr val="002060"/>
                </a:solidFill>
                <a:cs typeface="Arial" panose="020B0604020202020204" pitchFamily="34" charset="0"/>
              </a:rPr>
              <a:t> </a:t>
            </a:r>
            <a:r>
              <a:rPr lang="en-US" sz="2000" dirty="0">
                <a:solidFill>
                  <a:srgbClr val="002060"/>
                </a:solidFill>
                <a:cs typeface="Arial" panose="020B0604020202020204" pitchFamily="34" charset="0"/>
              </a:rPr>
              <a:t>power supply </a:t>
            </a:r>
            <a:r>
              <a:rPr lang="en-US" sz="2000" dirty="0" smtClean="0">
                <a:solidFill>
                  <a:srgbClr val="002060"/>
                </a:solidFill>
                <a:cs typeface="Arial" panose="020B0604020202020204" pitchFamily="34" charset="0"/>
              </a:rPr>
              <a:t>failure</a:t>
            </a:r>
          </a:p>
          <a:p>
            <a:pPr marL="800100" lvl="1" indent="-342900">
              <a:buFont typeface="Wingdings" panose="05000000000000000000" pitchFamily="2" charset="2"/>
              <a:buChar char="q"/>
            </a:pPr>
            <a:r>
              <a:rPr lang="en-US" sz="2000" b="1" dirty="0" smtClean="0">
                <a:solidFill>
                  <a:srgbClr val="002060"/>
                </a:solidFill>
                <a:cs typeface="Arial" panose="020B0604020202020204" pitchFamily="34" charset="0"/>
              </a:rPr>
              <a:t>electromagnetic</a:t>
            </a:r>
            <a:r>
              <a:rPr lang="en-US" sz="2000" dirty="0" smtClean="0">
                <a:solidFill>
                  <a:srgbClr val="002060"/>
                </a:solidFill>
                <a:cs typeface="Arial" panose="020B0604020202020204" pitchFamily="34" charset="0"/>
              </a:rPr>
              <a:t> disturbance</a:t>
            </a:r>
          </a:p>
          <a:p>
            <a:pPr marL="800100" lvl="1" indent="-342900">
              <a:buFont typeface="Wingdings" panose="05000000000000000000" pitchFamily="2" charset="2"/>
              <a:buChar char="q"/>
            </a:pPr>
            <a:r>
              <a:rPr lang="en-US" sz="2000" dirty="0" smtClean="0">
                <a:solidFill>
                  <a:srgbClr val="002060"/>
                </a:solidFill>
                <a:cs typeface="Arial" panose="020B0604020202020204" pitchFamily="34" charset="0"/>
              </a:rPr>
              <a:t>control </a:t>
            </a:r>
            <a:r>
              <a:rPr lang="en-US" sz="2000" b="1" dirty="0">
                <a:solidFill>
                  <a:srgbClr val="002060"/>
                </a:solidFill>
                <a:cs typeface="Arial" panose="020B0604020202020204" pitchFamily="34" charset="0"/>
              </a:rPr>
              <a:t>software </a:t>
            </a:r>
            <a:r>
              <a:rPr lang="en-US" sz="2000" b="1" dirty="0" smtClean="0">
                <a:solidFill>
                  <a:srgbClr val="002060"/>
                </a:solidFill>
                <a:cs typeface="Arial" panose="020B0604020202020204" pitchFamily="34" charset="0"/>
              </a:rPr>
              <a:t>errors</a:t>
            </a:r>
            <a:endParaRPr lang="en-US" sz="2000" dirty="0">
              <a:solidFill>
                <a:srgbClr val="002060"/>
              </a:solidFill>
              <a:cs typeface="Arial" panose="020B0604020202020204" pitchFamily="34" charset="0"/>
            </a:endParaRPr>
          </a:p>
          <a:p>
            <a:pPr marL="342900" indent="-342900">
              <a:buFont typeface="Arial" panose="020B0604020202020204" pitchFamily="34" charset="0"/>
              <a:buChar char="•"/>
            </a:pPr>
            <a:r>
              <a:rPr lang="en-US" sz="2000" dirty="0" smtClean="0">
                <a:solidFill>
                  <a:srgbClr val="FF0000"/>
                </a:solidFill>
                <a:cs typeface="Arial" panose="020B0604020202020204" pitchFamily="34" charset="0"/>
              </a:rPr>
              <a:t>serious </a:t>
            </a:r>
            <a:r>
              <a:rPr lang="en-US" sz="2000" dirty="0">
                <a:solidFill>
                  <a:srgbClr val="FF0000"/>
                </a:solidFill>
                <a:cs typeface="Arial" panose="020B0604020202020204" pitchFamily="34" charset="0"/>
              </a:rPr>
              <a:t>fault condition that demands immediate remedial </a:t>
            </a:r>
            <a:r>
              <a:rPr lang="en-US" sz="2000" dirty="0" smtClean="0">
                <a:solidFill>
                  <a:srgbClr val="FF0000"/>
                </a:solidFill>
                <a:cs typeface="Arial" panose="020B0604020202020204" pitchFamily="34" charset="0"/>
              </a:rPr>
              <a:t>action</a:t>
            </a:r>
          </a:p>
          <a:p>
            <a:pPr marL="342900" indent="-342900">
              <a:buFont typeface="Arial" panose="020B0604020202020204" pitchFamily="34" charset="0"/>
              <a:buChar char="•"/>
            </a:pPr>
            <a:r>
              <a:rPr lang="en-US" sz="2000" dirty="0" smtClean="0">
                <a:solidFill>
                  <a:srgbClr val="002060"/>
                </a:solidFill>
                <a:cs typeface="Arial" panose="020B0604020202020204" pitchFamily="34" charset="0"/>
              </a:rPr>
              <a:t>the </a:t>
            </a:r>
            <a:r>
              <a:rPr lang="en-US" sz="2000" dirty="0">
                <a:solidFill>
                  <a:srgbClr val="002060"/>
                </a:solidFill>
                <a:cs typeface="Arial" panose="020B0604020202020204" pitchFamily="34" charset="0"/>
              </a:rPr>
              <a:t>other switch in the same leg has to be opened within </a:t>
            </a:r>
            <a:r>
              <a:rPr lang="en-US" sz="2000" b="1" dirty="0">
                <a:solidFill>
                  <a:srgbClr val="002060"/>
                </a:solidFill>
                <a:cs typeface="Arial" panose="020B0604020202020204" pitchFamily="34" charset="0"/>
              </a:rPr>
              <a:t>a few µs </a:t>
            </a:r>
            <a:endParaRPr lang="en-US" sz="2000" dirty="0" smtClean="0">
              <a:solidFill>
                <a:srgbClr val="002060"/>
              </a:solidFill>
              <a:cs typeface="Arial" panose="020B0604020202020204" pitchFamily="34" charset="0"/>
            </a:endParaRPr>
          </a:p>
          <a:p>
            <a:pPr marL="342900" indent="-342900">
              <a:buFont typeface="Arial" panose="020B0604020202020204" pitchFamily="34" charset="0"/>
              <a:buChar char="•"/>
            </a:pPr>
            <a:r>
              <a:rPr lang="en-US" sz="2000" dirty="0" smtClean="0">
                <a:solidFill>
                  <a:srgbClr val="002060"/>
                </a:solidFill>
                <a:cs typeface="Arial" panose="020B0604020202020204" pitchFamily="34" charset="0"/>
              </a:rPr>
              <a:t>As </a:t>
            </a:r>
            <a:r>
              <a:rPr lang="en-US" sz="2000" dirty="0">
                <a:solidFill>
                  <a:srgbClr val="002060"/>
                </a:solidFill>
                <a:cs typeface="Arial" panose="020B0604020202020204" pitchFamily="34" charset="0"/>
              </a:rPr>
              <a:t>a consequence of the fault, high magnitude DC current components that are mainly limited by the stator resistance appear in all the </a:t>
            </a:r>
            <a:r>
              <a:rPr lang="en-US" sz="2000" dirty="0" smtClean="0">
                <a:solidFill>
                  <a:srgbClr val="002060"/>
                </a:solidFill>
                <a:cs typeface="Arial" panose="020B0604020202020204" pitchFamily="34" charset="0"/>
              </a:rPr>
              <a:t>phases</a:t>
            </a:r>
          </a:p>
          <a:p>
            <a:pPr marL="342900" indent="-342900">
              <a:buFont typeface="Arial" panose="020B0604020202020204" pitchFamily="34" charset="0"/>
              <a:buChar char="•"/>
            </a:pPr>
            <a:r>
              <a:rPr lang="en-US" sz="2000" dirty="0" smtClean="0">
                <a:solidFill>
                  <a:srgbClr val="002060"/>
                </a:solidFill>
                <a:cs typeface="Arial" panose="020B0604020202020204" pitchFamily="34" charset="0"/>
              </a:rPr>
              <a:t>poses </a:t>
            </a:r>
            <a:r>
              <a:rPr lang="en-US" sz="2000" dirty="0">
                <a:solidFill>
                  <a:srgbClr val="002060"/>
                </a:solidFill>
                <a:cs typeface="Arial" panose="020B0604020202020204" pitchFamily="34" charset="0"/>
              </a:rPr>
              <a:t>a risk in terms </a:t>
            </a:r>
            <a:r>
              <a:rPr lang="en-US" sz="2000" dirty="0" smtClean="0">
                <a:solidFill>
                  <a:srgbClr val="002060"/>
                </a:solidFill>
                <a:cs typeface="Arial" panose="020B0604020202020204" pitchFamily="34" charset="0"/>
              </a:rPr>
              <a:t>of</a:t>
            </a:r>
          </a:p>
          <a:p>
            <a:pPr marL="800100" lvl="1" indent="-342900">
              <a:buFont typeface="Wingdings" panose="05000000000000000000" pitchFamily="2" charset="2"/>
              <a:buChar char="q"/>
            </a:pPr>
            <a:r>
              <a:rPr lang="en-US" sz="2000" dirty="0" smtClean="0">
                <a:solidFill>
                  <a:srgbClr val="002060"/>
                </a:solidFill>
                <a:cs typeface="Arial" panose="020B0604020202020204" pitchFamily="34" charset="0"/>
              </a:rPr>
              <a:t>current </a:t>
            </a:r>
            <a:r>
              <a:rPr lang="en-US" sz="2000" dirty="0">
                <a:solidFill>
                  <a:srgbClr val="002060"/>
                </a:solidFill>
                <a:cs typeface="Arial" panose="020B0604020202020204" pitchFamily="34" charset="0"/>
              </a:rPr>
              <a:t>withstand capability of the remaining healthy transistors</a:t>
            </a:r>
            <a:r>
              <a:rPr lang="en-US" sz="2000" dirty="0" smtClean="0">
                <a:solidFill>
                  <a:srgbClr val="002060"/>
                </a:solidFill>
                <a:cs typeface="Arial" panose="020B0604020202020204" pitchFamily="34" charset="0"/>
              </a:rPr>
              <a:t>,</a:t>
            </a:r>
          </a:p>
          <a:p>
            <a:pPr marL="800100" lvl="1" indent="-342900">
              <a:buFont typeface="Wingdings" panose="05000000000000000000" pitchFamily="2" charset="2"/>
              <a:buChar char="q"/>
            </a:pPr>
            <a:r>
              <a:rPr lang="en-US" sz="2000" dirty="0" smtClean="0">
                <a:solidFill>
                  <a:srgbClr val="002060"/>
                </a:solidFill>
                <a:cs typeface="Arial" panose="020B0604020202020204" pitchFamily="34" charset="0"/>
              </a:rPr>
              <a:t>winding </a:t>
            </a:r>
            <a:r>
              <a:rPr lang="en-US" sz="2000" dirty="0">
                <a:solidFill>
                  <a:srgbClr val="002060"/>
                </a:solidFill>
                <a:cs typeface="Arial" panose="020B0604020202020204" pitchFamily="34" charset="0"/>
              </a:rPr>
              <a:t>overheating </a:t>
            </a:r>
            <a:endParaRPr lang="en-US" sz="2000" dirty="0" smtClean="0">
              <a:solidFill>
                <a:srgbClr val="002060"/>
              </a:solidFill>
              <a:cs typeface="Arial" panose="020B0604020202020204" pitchFamily="34" charset="0"/>
            </a:endParaRPr>
          </a:p>
          <a:p>
            <a:pPr marL="800100" lvl="1" indent="-342900">
              <a:buFont typeface="Wingdings" panose="05000000000000000000" pitchFamily="2" charset="2"/>
              <a:buChar char="q"/>
            </a:pPr>
            <a:r>
              <a:rPr lang="en-US" sz="2000" dirty="0">
                <a:solidFill>
                  <a:srgbClr val="002060"/>
                </a:solidFill>
                <a:cs typeface="Arial" panose="020B0604020202020204" pitchFamily="34" charset="0"/>
              </a:rPr>
              <a:t>P</a:t>
            </a:r>
            <a:r>
              <a:rPr lang="en-US" sz="2000" dirty="0" smtClean="0">
                <a:solidFill>
                  <a:srgbClr val="002060"/>
                </a:solidFill>
                <a:cs typeface="Arial" panose="020B0604020202020204" pitchFamily="34" charset="0"/>
              </a:rPr>
              <a:t>M demagnetization</a:t>
            </a:r>
          </a:p>
          <a:p>
            <a:pPr marL="800100" lvl="1" indent="-342900">
              <a:buFont typeface="Wingdings" panose="05000000000000000000" pitchFamily="2" charset="2"/>
              <a:buChar char="q"/>
            </a:pPr>
            <a:r>
              <a:rPr lang="en-US" sz="2000" dirty="0" smtClean="0">
                <a:solidFill>
                  <a:srgbClr val="002060"/>
                </a:solidFill>
                <a:cs typeface="Arial" panose="020B0604020202020204" pitchFamily="34" charset="0"/>
              </a:rPr>
              <a:t>An </a:t>
            </a:r>
            <a:r>
              <a:rPr lang="en-US" sz="2000" b="1" dirty="0">
                <a:solidFill>
                  <a:srgbClr val="002060"/>
                </a:solidFill>
                <a:cs typeface="Arial" panose="020B0604020202020204" pitchFamily="34" charset="0"/>
              </a:rPr>
              <a:t>extremely high and oscillating torque </a:t>
            </a:r>
            <a:r>
              <a:rPr lang="en-US" sz="2000" dirty="0">
                <a:solidFill>
                  <a:srgbClr val="002060"/>
                </a:solidFill>
                <a:cs typeface="Arial" panose="020B0604020202020204" pitchFamily="34" charset="0"/>
              </a:rPr>
              <a:t>is </a:t>
            </a:r>
            <a:r>
              <a:rPr lang="en-US" sz="2000" dirty="0" smtClean="0">
                <a:solidFill>
                  <a:srgbClr val="002060"/>
                </a:solidFill>
                <a:cs typeface="Arial" panose="020B0604020202020204" pitchFamily="34" charset="0"/>
              </a:rPr>
              <a:t>produced</a:t>
            </a:r>
          </a:p>
        </p:txBody>
      </p:sp>
    </p:spTree>
    <p:extLst>
      <p:ext uri="{BB962C8B-B14F-4D97-AF65-F5344CB8AC3E}">
        <p14:creationId xmlns:p14="http://schemas.microsoft.com/office/powerpoint/2010/main" val="40970475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en-US" sz="2800" b="1" dirty="0" smtClean="0">
                <a:solidFill>
                  <a:schemeClr val="accent1">
                    <a:lumMod val="50000"/>
                  </a:schemeClr>
                </a:solidFill>
                <a:cs typeface="Arial" panose="020B0604020202020204" pitchFamily="34" charset="0"/>
              </a:rPr>
              <a:t>Types of faults</a:t>
            </a:r>
            <a:endParaRPr lang="en-US" sz="2800" dirty="0">
              <a:solidFill>
                <a:schemeClr val="accent1">
                  <a:lumMod val="50000"/>
                </a:schemeClr>
              </a:solidFill>
              <a:cs typeface="Arial" panose="020B0604020202020204" pitchFamily="34" charset="0"/>
            </a:endParaRPr>
          </a:p>
        </p:txBody>
      </p:sp>
    </p:spTree>
    <p:extLst>
      <p:ext uri="{BB962C8B-B14F-4D97-AF65-F5344CB8AC3E}">
        <p14:creationId xmlns:p14="http://schemas.microsoft.com/office/powerpoint/2010/main" val="18064769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2509</TotalTime>
  <Words>1061</Words>
  <Application>Microsoft Office PowerPoint</Application>
  <PresentationFormat>On-screen Show (4:3)</PresentationFormat>
  <Paragraphs>164</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Windows User</cp:lastModifiedBy>
  <cp:revision>141</cp:revision>
  <dcterms:created xsi:type="dcterms:W3CDTF">2017-10-01T19:36:44Z</dcterms:created>
  <dcterms:modified xsi:type="dcterms:W3CDTF">2018-10-06T20:45:55Z</dcterms:modified>
</cp:coreProperties>
</file>