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96" y="2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3" Type="http://schemas.openxmlformats.org/officeDocument/2006/relationships/hyperlink" Target="mailto:ugurm@metu.edu.tr" TargetMode="Externa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5" Type="http://schemas.openxmlformats.org/officeDocument/2006/relationships/image" Target="../media/image12.emf"/><Relationship Id="rId10" Type="http://schemas.openxmlformats.org/officeDocument/2006/relationships/image" Target="../media/image7.emf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7892141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52460" y="7892141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</a:t>
            </a:r>
            <a:r>
              <a:rPr lang="tr-TR" sz="3600" dirty="0" smtClean="0"/>
              <a:t> [1]</a:t>
            </a:r>
            <a:r>
              <a:rPr lang="en-US" sz="3600" dirty="0" smtClean="0"/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Modular</a:t>
            </a:r>
            <a:b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248150" y="3343810"/>
            <a:ext cx="22098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0"/>
              </a:spcBef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0"/>
              </a:spcBef>
            </a:pPr>
            <a:endParaRPr lang="tr-TR" sz="3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>
              <a:spcBef>
                <a:spcPts val="0"/>
              </a:spcBef>
            </a:pPr>
            <a:r>
              <a:rPr lang="tr-TR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METU PowerLab</a:t>
            </a:r>
            <a:endParaRPr 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>
              <a:spcBef>
                <a:spcPts val="0"/>
              </a:spcBef>
            </a:pP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0"/>
              </a:spcBef>
            </a:pP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60214" y="42062904"/>
            <a:ext cx="902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4000" dirty="0" smtClean="0">
                <a:solidFill>
                  <a:srgbClr val="FFFF00"/>
                </a:solidFill>
              </a:rPr>
              <a:t>Powering the Energy Transition </a:t>
            </a:r>
            <a:r>
              <a:rPr lang="en-US" sz="4000" dirty="0" smtClean="0">
                <a:solidFill>
                  <a:srgbClr val="FFFF00"/>
                </a:solidFill>
              </a:rPr>
              <a:t>2017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</a:t>
            </a:r>
            <a:r>
              <a:rPr lang="tr-TR" sz="3500" dirty="0" smtClean="0"/>
              <a:t> [2]</a:t>
            </a:r>
            <a:r>
              <a:rPr lang="en-US" sz="3500" dirty="0" smtClean="0"/>
              <a:t>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  <a:r>
              <a:rPr lang="tr-TR" sz="3500" dirty="0" smtClean="0"/>
              <a:t> [3].</a:t>
            </a:r>
            <a:endParaRPr lang="en-US" sz="3500" dirty="0" smtClean="0"/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40691" y="24847382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03373" y="39497466"/>
            <a:ext cx="131159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ts val="0"/>
              </a:spcBef>
            </a:pPr>
            <a:r>
              <a:rPr lang="en-US" sz="4000" b="1" dirty="0" smtClean="0">
                <a:solidFill>
                  <a:srgbClr val="003399"/>
                </a:solidFill>
              </a:rPr>
              <a:t>References</a:t>
            </a:r>
            <a:endParaRPr lang="tr-TR" sz="4000" b="1" dirty="0">
              <a:solidFill>
                <a:srgbClr val="003399"/>
              </a:solidFill>
            </a:endParaRPr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G</a:t>
            </a:r>
            <a:r>
              <a:rPr lang="en-US" sz="1500" dirty="0"/>
              <a:t>. Lo </a:t>
            </a:r>
            <a:r>
              <a:rPr lang="en-US" sz="1500" dirty="0" err="1"/>
              <a:t>Calzo</a:t>
            </a:r>
            <a:r>
              <a:rPr lang="en-US" sz="1500" dirty="0"/>
              <a:t> </a:t>
            </a:r>
            <a:r>
              <a:rPr lang="en-US" sz="1500" i="1" dirty="0"/>
              <a:t>et al.</a:t>
            </a:r>
            <a:r>
              <a:rPr lang="en-US" sz="1500" dirty="0"/>
              <a:t>, “Integrated motor drives: state of the art and future trends,” </a:t>
            </a:r>
            <a:r>
              <a:rPr lang="en-US" sz="1500" i="1" dirty="0"/>
              <a:t>IET </a:t>
            </a:r>
            <a:r>
              <a:rPr lang="en-US" sz="1500" i="1" dirty="0" err="1"/>
              <a:t>Electr</a:t>
            </a:r>
            <a:r>
              <a:rPr lang="en-US" sz="1500" i="1" dirty="0"/>
              <a:t>. Power Appl.</a:t>
            </a:r>
            <a:r>
              <a:rPr lang="en-US" sz="1500" dirty="0"/>
              <a:t>, vol. 10, no. 8, pp. 757–771, Sep. 2016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Wang, Y. Li, and Y. Han, “Integrated Modular Motor Drive Design With GaN Power FETs,” </a:t>
            </a:r>
            <a:r>
              <a:rPr lang="en-US" sz="1500" i="1" dirty="0"/>
              <a:t>IEEE Trans. Ind. Appl.</a:t>
            </a:r>
            <a:r>
              <a:rPr lang="en-US" sz="1500" dirty="0"/>
              <a:t>, vol. 51, no. c, pp. 3198–3207, 2015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J. </a:t>
            </a:r>
            <a:r>
              <a:rPr lang="en-US" sz="1500" dirty="0" err="1"/>
              <a:t>Wolmarans</a:t>
            </a:r>
            <a:r>
              <a:rPr lang="en-US" sz="1500" dirty="0"/>
              <a:t>, M. B. Gerber, H. </a:t>
            </a:r>
            <a:r>
              <a:rPr lang="en-US" sz="1500" dirty="0" err="1"/>
              <a:t>Polinder</a:t>
            </a:r>
            <a:r>
              <a:rPr lang="en-US" sz="1500" dirty="0"/>
              <a:t>, S. W. H. De </a:t>
            </a:r>
            <a:r>
              <a:rPr lang="en-US" sz="1500" dirty="0" err="1"/>
              <a:t>Haan</a:t>
            </a:r>
            <a:r>
              <a:rPr lang="en-US" sz="1500" dirty="0"/>
              <a:t>, J. A. Ferreira, and D. </a:t>
            </a:r>
            <a:r>
              <a:rPr lang="en-US" sz="1500" dirty="0" err="1"/>
              <a:t>Clarenbach</a:t>
            </a:r>
            <a:r>
              <a:rPr lang="en-US" sz="1500" dirty="0"/>
              <a:t>, “A 50kW integrated fault tolerant permanent magnet machine and motor drive,” </a:t>
            </a:r>
            <a:r>
              <a:rPr lang="en-US" sz="1500" i="1" dirty="0"/>
              <a:t>PESC Rec. - IEEE </a:t>
            </a:r>
            <a:r>
              <a:rPr lang="en-US" sz="1500" i="1" dirty="0" err="1"/>
              <a:t>Annu</a:t>
            </a:r>
            <a:r>
              <a:rPr lang="en-US" sz="1500" i="1" dirty="0"/>
              <a:t>. Power Electron. Spec. Conf.</a:t>
            </a:r>
            <a:r>
              <a:rPr lang="en-US" sz="1500" dirty="0"/>
              <a:t>, pp. 345–351, 2008</a:t>
            </a:r>
            <a:r>
              <a:rPr lang="en-US" sz="1500" dirty="0" smtClean="0"/>
              <a:t>.</a:t>
            </a:r>
            <a:endParaRPr lang="tr-TR" sz="1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200" y="9868298"/>
            <a:ext cx="7843530" cy="314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7678" y="13581360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45411" y="19555812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06317" y="13718101"/>
            <a:ext cx="7365022" cy="5450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  <a:r>
              <a:rPr lang="tr-TR" sz="3500" dirty="0" smtClean="0"/>
              <a:t>.</a:t>
            </a:r>
            <a:endParaRPr lang="en-US" sz="3500" dirty="0" smtClean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pPr algn="l"/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pPr algn="l"/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413691" y="38795446"/>
            <a:ext cx="4519709" cy="2109198"/>
          </a:xfrm>
          <a:prstGeom prst="rect">
            <a:avLst/>
          </a:prstGeom>
        </p:spPr>
      </p:pic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716193" y="33105033"/>
            <a:ext cx="58259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 </a:t>
            </a:r>
            <a:r>
              <a:rPr lang="tr-TR" sz="3500" b="1" dirty="0" smtClean="0">
                <a:latin typeface="+mj-lt"/>
              </a:rPr>
              <a:t/>
            </a:r>
            <a:br>
              <a:rPr lang="tr-TR" sz="3500" b="1" dirty="0" smtClean="0">
                <a:latin typeface="+mj-lt"/>
              </a:rPr>
            </a:br>
            <a:r>
              <a:rPr lang="en-US" sz="3500" b="1" dirty="0" smtClean="0">
                <a:latin typeface="+mj-lt"/>
              </a:rPr>
              <a:t>due to GaN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61861" y="10047597"/>
            <a:ext cx="595230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DC link capacitors constitute</a:t>
            </a:r>
            <a:r>
              <a:rPr lang="tr-TR" sz="35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tr-TR" sz="3500" b="1" dirty="0" smtClean="0"/>
              <a:t>,</a:t>
            </a:r>
            <a:endParaRPr lang="tr-TR" sz="3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30% of </a:t>
            </a:r>
            <a:r>
              <a:rPr lang="en-US" sz="3500" b="1" dirty="0" smtClean="0"/>
              <a:t>volume </a:t>
            </a:r>
            <a:r>
              <a:rPr lang="en-US" sz="3500" dirty="0" smtClean="0"/>
              <a:t>[1]</a:t>
            </a:r>
            <a:r>
              <a:rPr lang="en-US" sz="3500" b="1" dirty="0" smtClean="0"/>
              <a:t>.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6140691" y="20438672"/>
            <a:ext cx="6315534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2669499" y="13331351"/>
            <a:ext cx="651413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Effect of interleaving</a:t>
            </a:r>
            <a:endParaRPr lang="en-US" sz="35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1488400" y="19261616"/>
            <a:ext cx="817332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Optimum phase-shift angle selection</a:t>
            </a:r>
            <a:endParaRPr lang="en-US" sz="3500" dirty="0" smtClean="0">
              <a:latin typeface="+mj-lt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5870848" y="25945335"/>
            <a:ext cx="132484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Four three-phase inverter modules (two-series and two-parallel)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3500" dirty="0" smtClean="0"/>
              <a:t>Power stage with cascode GaN FETs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/>
              <a:t>Permanent Magnet Brushless DC (PM-BLDC) </a:t>
            </a:r>
            <a:r>
              <a:rPr lang="en-US" sz="3500" dirty="0" smtClean="0"/>
              <a:t>motor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Fractional Slot Concentrated Winding (FSCW) stator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2605160" y="28478752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Loss Characterization</a:t>
            </a:r>
            <a:endParaRPr lang="en-US" sz="4000" dirty="0" smtClean="0">
              <a:latin typeface="+mj-lt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5961861" y="29990116"/>
            <a:ext cx="620784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Four</a:t>
            </a:r>
            <a:r>
              <a:rPr lang="en-US" sz="3500" dirty="0" smtClean="0">
                <a:latin typeface="+mj-lt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6 </a:t>
            </a:r>
            <a:r>
              <a:rPr lang="en-US" sz="3500" dirty="0" smtClean="0">
                <a:latin typeface="+mj-lt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20 pole </a:t>
            </a:r>
            <a:r>
              <a:rPr lang="tr-TR" sz="3500" dirty="0" smtClean="0">
                <a:latin typeface="+mj-lt"/>
              </a:rPr>
              <a:t>PM </a:t>
            </a:r>
            <a:r>
              <a:rPr lang="en-US" sz="3500" dirty="0" smtClean="0">
                <a:latin typeface="+mj-lt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Four</a:t>
            </a:r>
            <a:r>
              <a:rPr lang="en-US" sz="3500" dirty="0" smtClean="0">
                <a:latin typeface="+mj-lt"/>
              </a:rPr>
              <a:t> 20</a:t>
            </a:r>
            <a:r>
              <a:rPr lang="el-G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3500" dirty="0" smtClean="0">
                <a:latin typeface="+mj-lt"/>
              </a:rPr>
              <a:t>F, 450V capacitors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5817911" y="28996717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Specifications</a:t>
            </a:r>
            <a:endParaRPr lang="en-US" sz="4000" dirty="0" smtClean="0">
              <a:latin typeface="+mj-lt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5513315" y="12579892"/>
            <a:ext cx="6861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DC link capacitor selection algorithm</a:t>
            </a:r>
            <a:endParaRPr lang="en-US" sz="3500" b="1" dirty="0" smtClean="0">
              <a:latin typeface="+mj-lt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6047197" y="35038898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Conclusions &amp; Planned Work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070379" y="36221537"/>
            <a:ext cx="1323290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>
                <a:latin typeface="+mj-lt"/>
              </a:rPr>
              <a:t>A</a:t>
            </a:r>
            <a:r>
              <a:rPr lang="tr-TR" sz="3500" dirty="0" smtClean="0">
                <a:latin typeface="+mj-lt"/>
              </a:rPr>
              <a:t>n IMMD</a:t>
            </a:r>
            <a:r>
              <a:rPr lang="en-US" sz="3500" dirty="0" smtClean="0">
                <a:latin typeface="+mj-lt"/>
              </a:rPr>
              <a:t> laboratory prototype is being developed</a:t>
            </a:r>
            <a:r>
              <a:rPr lang="tr-TR" sz="3500" dirty="0" smtClean="0">
                <a:latin typeface="+mj-lt"/>
              </a:rPr>
              <a:t> with the given specifications. The aimed performance is: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Drive efficiency</a:t>
            </a:r>
            <a:r>
              <a:rPr lang="en-US" sz="3500" b="1" dirty="0"/>
              <a:t>: 9</a:t>
            </a:r>
            <a:r>
              <a:rPr lang="tr-TR" sz="3500" b="1" dirty="0"/>
              <a:t>8.5</a:t>
            </a:r>
            <a:r>
              <a:rPr lang="en-US" sz="3500" b="1" dirty="0"/>
              <a:t>%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Drive power density</a:t>
            </a:r>
            <a:r>
              <a:rPr lang="en-US" sz="3500" b="1" dirty="0"/>
              <a:t>: 15 W/cm</a:t>
            </a:r>
            <a:r>
              <a:rPr lang="en-US" sz="3500" b="1" baseline="30000" dirty="0"/>
              <a:t>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3500" dirty="0" smtClean="0">
                <a:latin typeface="+mj-lt"/>
              </a:rPr>
              <a:t>Increased </a:t>
            </a:r>
            <a:r>
              <a:rPr lang="tr-TR" sz="3500" b="1" dirty="0" smtClean="0">
                <a:latin typeface="+mj-lt"/>
              </a:rPr>
              <a:t>fault tolerance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3500" dirty="0" smtClean="0">
                <a:latin typeface="+mj-lt"/>
              </a:rPr>
              <a:t>Motor housing for cooling (</a:t>
            </a:r>
            <a:r>
              <a:rPr lang="tr-TR" sz="3500" b="1" dirty="0" smtClean="0">
                <a:latin typeface="+mj-lt"/>
              </a:rPr>
              <a:t>no heatsink</a:t>
            </a:r>
            <a:r>
              <a:rPr lang="tr-TR" sz="3500" dirty="0" smtClean="0">
                <a:latin typeface="+mj-lt"/>
              </a:rPr>
              <a:t>)</a:t>
            </a:r>
            <a:endParaRPr lang="en-US" sz="3500" dirty="0" smtClean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86830" y="29283705"/>
            <a:ext cx="6089880" cy="5794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84" y="36429020"/>
            <a:ext cx="5356234" cy="47313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8514" y="41984235"/>
            <a:ext cx="433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000" dirty="0" smtClean="0">
                <a:solidFill>
                  <a:srgbClr val="FFFF00"/>
                </a:solidFill>
              </a:rPr>
              <a:t>DAAD Turkey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557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Mesut Uğur</cp:lastModifiedBy>
  <cp:revision>84</cp:revision>
  <dcterms:created xsi:type="dcterms:W3CDTF">2008-12-04T00:20:37Z</dcterms:created>
  <dcterms:modified xsi:type="dcterms:W3CDTF">2017-08-28T08:14:40Z</dcterms:modified>
  <cp:category>Research Poster</cp:category>
</cp:coreProperties>
</file>