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18"/>
  </p:notesMasterIdLst>
  <p:sldIdLst>
    <p:sldId id="290" r:id="rId2"/>
    <p:sldId id="494" r:id="rId3"/>
    <p:sldId id="515" r:id="rId4"/>
    <p:sldId id="497" r:id="rId5"/>
    <p:sldId id="504" r:id="rId6"/>
    <p:sldId id="506" r:id="rId7"/>
    <p:sldId id="508" r:id="rId8"/>
    <p:sldId id="514" r:id="rId9"/>
    <p:sldId id="519" r:id="rId10"/>
    <p:sldId id="520" r:id="rId11"/>
    <p:sldId id="521" r:id="rId12"/>
    <p:sldId id="509" r:id="rId13"/>
    <p:sldId id="522" r:id="rId14"/>
    <p:sldId id="518" r:id="rId15"/>
    <p:sldId id="513" r:id="rId16"/>
    <p:sldId id="49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0000"/>
    <a:srgbClr val="2D4FFB"/>
    <a:srgbClr val="0033CC"/>
    <a:srgbClr val="385CF6"/>
    <a:srgbClr val="0A35EC"/>
    <a:srgbClr val="2515F7"/>
    <a:srgbClr val="0041C4"/>
    <a:srgbClr val="196BB5"/>
    <a:srgbClr val="4B68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837" autoAdjust="0"/>
    <p:restoredTop sz="94647" autoAdjust="0"/>
  </p:normalViewPr>
  <p:slideViewPr>
    <p:cSldViewPr>
      <p:cViewPr varScale="1">
        <p:scale>
          <a:sx n="122" d="100"/>
          <a:sy n="122" d="100"/>
        </p:scale>
        <p:origin x="86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728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C008C1-D970-43BD-9678-58985B84B3B0}" type="datetimeFigureOut">
              <a:rPr lang="tr-TR" smtClean="0"/>
              <a:t>04.06.2017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1BBEF-D461-4390-BF4B-2B69E06247B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60010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1BBEF-D461-4390-BF4B-2B69E06247B2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26124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1BBEF-D461-4390-BF4B-2B69E06247B2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20925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5723C-A363-4114-BE18-3E9589C2B9C2}" type="datetime1">
              <a:rPr lang="en-US" smtClean="0"/>
              <a:t>6/4/2017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285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92633-93A2-4DB7-B3D8-5F6714E7EFEC}" type="datetime1">
              <a:rPr lang="en-US" smtClean="0"/>
              <a:t>6/4/2017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601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60D8D-AE05-4AF5-8666-75C48EA7B609}" type="datetime1">
              <a:rPr lang="en-US" smtClean="0"/>
              <a:t>6/4/2017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084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7B8C0-62AE-47C8-A8EF-FC863B0F06E5}" type="datetime1">
              <a:rPr lang="en-US" smtClean="0"/>
              <a:t>6/4/2017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625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C8472-C309-40FA-8240-FF6234B7F0D0}" type="datetime1">
              <a:rPr lang="en-US" smtClean="0"/>
              <a:t>6/4/2017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049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96F6B-6F2E-418E-A1A6-2F06576F6EF7}" type="datetime1">
              <a:rPr lang="en-US" smtClean="0"/>
              <a:t>6/4/2017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33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CD6EC-2E00-46F1-9BD2-E1865A200410}" type="datetime1">
              <a:rPr lang="en-US" smtClean="0"/>
              <a:t>6/4/2017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061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B9E5A-6330-4749-ACDB-FB892FCFE6A5}" type="datetime1">
              <a:rPr lang="en-US" smtClean="0"/>
              <a:t>6/4/2017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091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81CB3-A768-4AD8-A97F-12E47CC1200D}" type="datetime1">
              <a:rPr lang="en-US" smtClean="0"/>
              <a:t>6/4/2017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328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8106-484C-46C6-8BE9-348BFA7F2DCB}" type="datetime1">
              <a:rPr lang="en-US" smtClean="0"/>
              <a:t>6/4/2017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88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57B0D-110E-4AAD-9411-DA6CB39E8776}" type="datetime1">
              <a:rPr lang="en-US" smtClean="0"/>
              <a:t>6/4/2017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765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1000">
              <a:schemeClr val="bg1"/>
            </a:gs>
            <a:gs pos="0">
              <a:schemeClr val="bg1">
                <a:lumMod val="95000"/>
              </a:schemeClr>
            </a:gs>
            <a:gs pos="100000">
              <a:schemeClr val="bg1">
                <a:lumMod val="9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B5B0E-55D6-4DAA-879D-58BBFFC7379B}" type="datetime1">
              <a:rPr lang="en-US" smtClean="0"/>
              <a:t>6/4/2017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170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ugurm@metu.edu.tr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.png"/><Relationship Id="rId7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jpeg"/><Relationship Id="rId3" Type="http://schemas.openxmlformats.org/officeDocument/2006/relationships/image" Target="../media/image1.png"/><Relationship Id="rId7" Type="http://schemas.openxmlformats.org/officeDocument/2006/relationships/image" Target="../media/image3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jpeg"/><Relationship Id="rId5" Type="http://schemas.openxmlformats.org/officeDocument/2006/relationships/image" Target="../media/image30.jpeg"/><Relationship Id="rId4" Type="http://schemas.openxmlformats.org/officeDocument/2006/relationships/image" Target="../media/image29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hyperlink" Target="mailto:ugurm@metu.edu.tr" TargetMode="Externa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eg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3.png"/><Relationship Id="rId7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52315" y="4436203"/>
            <a:ext cx="76492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Mesut Uğur</a:t>
            </a:r>
          </a:p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ugurm@metu.edu.tr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Electrical and Electronics Engineering</a:t>
            </a:r>
          </a:p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Middle East Technical University</a:t>
            </a: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982634" y="2759690"/>
            <a:ext cx="8104629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4389438">
              <a:spcBef>
                <a:spcPct val="50000"/>
              </a:spcBef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DC Link Capacitor Optimization for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Integrated</a:t>
            </a:r>
            <a:r>
              <a:rPr lang="tr-T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Modular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Motor Drives </a:t>
            </a:r>
            <a:endParaRPr lang="en-US" sz="3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39371" y="5991344"/>
            <a:ext cx="8104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20/06/2017</a:t>
            </a:r>
          </a:p>
        </p:txBody>
      </p:sp>
      <p:pic>
        <p:nvPicPr>
          <p:cNvPr id="11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3803" y="556935"/>
            <a:ext cx="1052997" cy="878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531" y="216933"/>
            <a:ext cx="2347098" cy="77931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715" y="1019918"/>
            <a:ext cx="3192730" cy="635840"/>
          </a:xfrm>
          <a:prstGeom prst="rect">
            <a:avLst/>
          </a:prstGeom>
        </p:spPr>
      </p:pic>
      <p:sp>
        <p:nvSpPr>
          <p:cNvPr id="13" name="Text Box 14"/>
          <p:cNvSpPr txBox="1">
            <a:spLocks noChangeArrowheads="1"/>
          </p:cNvSpPr>
          <p:nvPr/>
        </p:nvSpPr>
        <p:spPr bwMode="auto">
          <a:xfrm rot="16200000">
            <a:off x="-2959807" y="2985846"/>
            <a:ext cx="6840032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4389438">
              <a:spcBef>
                <a:spcPct val="50000"/>
              </a:spcBef>
            </a:pPr>
            <a:r>
              <a:rPr lang="en-US" sz="26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26th IEEE International Symposium on Industrial Electronics</a:t>
            </a:r>
            <a:endParaRPr lang="en-US" sz="2600" b="1" dirty="0" smtClean="0">
              <a:solidFill>
                <a:schemeClr val="accent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499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8" name="Text Box 9"/>
          <p:cNvSpPr txBox="1">
            <a:spLocks noChangeArrowheads="1"/>
          </p:cNvSpPr>
          <p:nvPr/>
        </p:nvSpPr>
        <p:spPr bwMode="auto">
          <a:xfrm>
            <a:off x="1189918" y="914400"/>
            <a:ext cx="76492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8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Capacitor selection aspects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DC Link </a:t>
            </a:r>
            <a:r>
              <a:rPr lang="tr-TR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Capacitor</a:t>
            </a:r>
            <a:r>
              <a:rPr lang="tr-T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  <a:endParaRPr lang="tr-TR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876200" y="5067199"/>
            <a:ext cx="2759076" cy="549476"/>
          </a:xfrm>
          <a:prstGeom prst="rect">
            <a:avLst/>
          </a:prstGeom>
        </p:spPr>
      </p:pic>
      <p:pic>
        <p:nvPicPr>
          <p:cNvPr id="16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076931" y="1437620"/>
            <a:ext cx="414408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basic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parameters</a:t>
            </a:r>
            <a:endParaRPr lang="tr-TR" sz="20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Capacitance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due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voltage ripple</a:t>
            </a:r>
            <a:endParaRPr lang="tr-TR" sz="20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RMS current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due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 ripple</a:t>
            </a:r>
            <a:endParaRPr lang="tr-TR" sz="20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Voltage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due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topology</a:t>
            </a:r>
            <a:endParaRPr lang="tr-TR" sz="20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tr-TR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major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concerns</a:t>
            </a:r>
            <a:endParaRPr lang="tr-TR" sz="20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</a:t>
            </a:r>
            <a:r>
              <a:rPr lang="tr-TR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density</a:t>
            </a:r>
            <a:endParaRPr lang="tr-TR" sz="20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endParaRPr lang="tr-TR" sz="20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</a:t>
            </a:r>
            <a:endParaRPr lang="tr-TR" sz="20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 temperature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sensitivity</a:t>
            </a:r>
            <a:endParaRPr lang="tr-TR" sz="20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Mechanical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durability</a:t>
            </a:r>
            <a:endParaRPr lang="tr-TR" sz="20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tr-TR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Lifetime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1308011" y="5453387"/>
            <a:ext cx="1143000" cy="1365717"/>
          </a:xfrm>
          <a:prstGeom prst="rect">
            <a:avLst/>
          </a:prstGeom>
        </p:spPr>
      </p:pic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2402029" y="5675818"/>
            <a:ext cx="320509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Metallized Polypropylene Film Capacitors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638800" y="6598364"/>
            <a:ext cx="35052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https://en.tdk.eu/inf/20/20/db/fc_2009/MKP_B32674_678.pdf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/>
          <a:srcRect r="22660"/>
          <a:stretch/>
        </p:blipFill>
        <p:spPr>
          <a:xfrm>
            <a:off x="5055096" y="1582878"/>
            <a:ext cx="3936504" cy="14138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66583" y="3049731"/>
            <a:ext cx="1497521" cy="182533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02490" y="3141962"/>
            <a:ext cx="2308648" cy="137406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57445" y="4873331"/>
            <a:ext cx="2286000" cy="1649767"/>
          </a:xfrm>
          <a:prstGeom prst="rect">
            <a:avLst/>
          </a:prstGeom>
        </p:spPr>
      </p:pic>
      <p:sp>
        <p:nvSpPr>
          <p:cNvPr id="19" name="Oval 18"/>
          <p:cNvSpPr/>
          <p:nvPr/>
        </p:nvSpPr>
        <p:spPr>
          <a:xfrm>
            <a:off x="5106714" y="2361621"/>
            <a:ext cx="303486" cy="252710"/>
          </a:xfrm>
          <a:prstGeom prst="ellipse">
            <a:avLst/>
          </a:prstGeom>
          <a:noFill/>
          <a:ln>
            <a:solidFill>
              <a:srgbClr val="F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772400" y="2375075"/>
            <a:ext cx="303486" cy="252710"/>
          </a:xfrm>
          <a:prstGeom prst="ellipse">
            <a:avLst/>
          </a:prstGeom>
          <a:noFill/>
          <a:ln>
            <a:solidFill>
              <a:srgbClr val="F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605774" y="2226079"/>
            <a:ext cx="633225" cy="252710"/>
          </a:xfrm>
          <a:prstGeom prst="ellipse">
            <a:avLst/>
          </a:prstGeom>
          <a:noFill/>
          <a:ln>
            <a:solidFill>
              <a:srgbClr val="F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410200" y="2679180"/>
            <a:ext cx="1066800" cy="241360"/>
          </a:xfrm>
          <a:prstGeom prst="ellipse">
            <a:avLst/>
          </a:prstGeom>
          <a:noFill/>
          <a:ln>
            <a:solidFill>
              <a:srgbClr val="F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19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8" name="Text Box 9"/>
          <p:cNvSpPr txBox="1">
            <a:spLocks noChangeArrowheads="1"/>
          </p:cNvSpPr>
          <p:nvPr/>
        </p:nvSpPr>
        <p:spPr bwMode="auto">
          <a:xfrm>
            <a:off x="1189918" y="979975"/>
            <a:ext cx="76492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tr-TR" sz="28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Capacitor</a:t>
            </a:r>
            <a:r>
              <a:rPr lang="tr-TR" sz="28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8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</a:t>
            </a:r>
            <a:r>
              <a:rPr lang="tr-TR" sz="28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8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endParaRPr lang="en-US" sz="2800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DC Link </a:t>
            </a:r>
            <a:r>
              <a:rPr lang="tr-TR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Capacitor</a:t>
            </a:r>
            <a:r>
              <a:rPr lang="tr-T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  <a:endParaRPr lang="tr-TR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876200" y="5067199"/>
            <a:ext cx="2759076" cy="549476"/>
          </a:xfrm>
          <a:prstGeom prst="rect">
            <a:avLst/>
          </a:prstGeom>
        </p:spPr>
      </p:pic>
      <p:pic>
        <p:nvPicPr>
          <p:cNvPr id="16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7759" y="1568769"/>
            <a:ext cx="5452263" cy="5264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270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tr-TR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876200" y="5067199"/>
            <a:ext cx="2759076" cy="549476"/>
          </a:xfrm>
          <a:prstGeom prst="rect">
            <a:avLst/>
          </a:prstGeom>
        </p:spPr>
      </p:pic>
      <p:pic>
        <p:nvPicPr>
          <p:cNvPr id="19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 Box 9"/>
          <p:cNvSpPr txBox="1">
            <a:spLocks noChangeArrowheads="1"/>
          </p:cNvSpPr>
          <p:nvPr/>
        </p:nvSpPr>
        <p:spPr bwMode="auto">
          <a:xfrm>
            <a:off x="1577451" y="3342545"/>
            <a:ext cx="292874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tr-TR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RMS </a:t>
            </a:r>
            <a:r>
              <a:rPr lang="tr-TR" sz="20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</a:t>
            </a:r>
            <a:r>
              <a:rPr lang="tr-TR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lang="tr-TR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tr-TR" sz="2000" u="sng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2000" u="sng" baseline="-25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 Box 9"/>
          <p:cNvSpPr txBox="1">
            <a:spLocks noChangeArrowheads="1"/>
          </p:cNvSpPr>
          <p:nvPr/>
        </p:nvSpPr>
        <p:spPr bwMode="auto">
          <a:xfrm>
            <a:off x="5675724" y="3342545"/>
            <a:ext cx="292874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tr-TR" sz="20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Capacitance</a:t>
            </a:r>
            <a:r>
              <a:rPr lang="tr-TR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lang="tr-TR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tr-TR" sz="2000" u="sng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</a:t>
            </a:r>
            <a:endParaRPr lang="en-US" sz="2000" u="sng" baseline="-25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2841" y="3785890"/>
            <a:ext cx="3857970" cy="30803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5400" y="3773065"/>
            <a:ext cx="3937463" cy="3105949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1005065"/>
              </p:ext>
            </p:extLst>
          </p:nvPr>
        </p:nvGraphicFramePr>
        <p:xfrm>
          <a:off x="2567390" y="1158642"/>
          <a:ext cx="4953002" cy="1828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24002"/>
                <a:gridCol w="990600"/>
                <a:gridCol w="1447800"/>
                <a:gridCol w="990600"/>
              </a:tblGrid>
              <a:tr h="202407">
                <a:tc gridSpan="2">
                  <a:txBody>
                    <a:bodyPr/>
                    <a:lstStyle/>
                    <a:p>
                      <a:pPr algn="ctr"/>
                      <a:r>
                        <a:rPr lang="tr-TR" sz="1400" i="0" u="none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System </a:t>
                      </a:r>
                      <a:r>
                        <a:rPr lang="tr-TR" sz="1400" i="0" u="none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Parameters</a:t>
                      </a:r>
                      <a:endParaRPr lang="en-US" sz="1400" i="0" u="none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tr-TR" sz="1400" i="0" u="none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Constraints</a:t>
                      </a:r>
                      <a:endParaRPr lang="en-US" sz="1400" i="0" u="none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12958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Power</a:t>
                      </a:r>
                      <a:r>
                        <a:rPr lang="tr-TR" sz="14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tr-TR" sz="14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factor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Power </a:t>
                      </a:r>
                      <a:r>
                        <a:rPr lang="en-US" sz="1400" b="0" i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density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10W/cm</a:t>
                      </a:r>
                      <a:r>
                        <a:rPr lang="en-US" sz="1400" b="0" i="0" baseline="300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400" baseline="300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8506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US" sz="1400" b="0" i="0" baseline="-250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dc</a:t>
                      </a:r>
                      <a:endParaRPr lang="en-US" sz="1400" i="0" baseline="-25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400V 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Cost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35$</a:t>
                      </a:r>
                      <a:endParaRPr lang="en-US" sz="14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8506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Phase </a:t>
                      </a:r>
                      <a:r>
                        <a:rPr lang="en-US" sz="1400" b="0" i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shift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</a:t>
                      </a:r>
                      <a:r>
                        <a:rPr lang="en-US" sz="1400" b="0" i="0" baseline="300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</a:t>
                      </a:r>
                      <a:endParaRPr lang="en-US" sz="1400" baseline="300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Height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35mm</a:t>
                      </a:r>
                      <a:endParaRPr lang="en-US" sz="14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89158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Power per </a:t>
                      </a:r>
                      <a:r>
                        <a:rPr lang="en-US" sz="1400" b="0" i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module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2kW </a:t>
                      </a:r>
                      <a:endParaRPr lang="en-US" sz="14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Temp. </a:t>
                      </a:r>
                      <a:r>
                        <a:rPr lang="en-US" sz="1400" b="0" i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rise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</a:t>
                      </a:r>
                      <a:r>
                        <a:rPr lang="en-US" sz="1400" b="0" i="0" baseline="300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1400" b="0" i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14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80807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Ambient temp. 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 </a:t>
                      </a:r>
                      <a:r>
                        <a:rPr lang="en-US" sz="1400" b="0" i="0" baseline="300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1400" b="0" i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14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US" sz="1400" b="0" i="0" baseline="-250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dc</a:t>
                      </a:r>
                      <a:r>
                        <a:rPr lang="tr-TR" sz="1400" b="0" i="0" baseline="-250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400" b="0" i="0" baseline="-250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tr-TR" sz="1400" b="0" i="0" baseline="-250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400" b="0" i="0" baseline="-250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pp</a:t>
                      </a:r>
                      <a:endParaRPr lang="en-US" sz="1400" i="0" baseline="-25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1%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4114800" y="3810000"/>
            <a:ext cx="228600" cy="2527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4038600" y="4062710"/>
            <a:ext cx="152400" cy="3568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Box 9"/>
          <p:cNvSpPr txBox="1">
            <a:spLocks noChangeArrowheads="1"/>
          </p:cNvSpPr>
          <p:nvPr/>
        </p:nvSpPr>
        <p:spPr bwMode="auto">
          <a:xfrm>
            <a:off x="3454329" y="4419600"/>
            <a:ext cx="116854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RMS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</a:t>
            </a:r>
            <a:endParaRPr lang="en-US" sz="1600" baseline="-25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6400800" y="4648200"/>
            <a:ext cx="0" cy="1828800"/>
          </a:xfrm>
          <a:prstGeom prst="line">
            <a:avLst/>
          </a:prstGeom>
          <a:ln w="28575">
            <a:solidFill>
              <a:srgbClr val="F2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400800" y="5943600"/>
            <a:ext cx="304800" cy="0"/>
          </a:xfrm>
          <a:prstGeom prst="straightConnector1">
            <a:avLst/>
          </a:prstGeom>
          <a:ln w="38100">
            <a:solidFill>
              <a:srgbClr val="F2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Box 9"/>
          <p:cNvSpPr txBox="1">
            <a:spLocks noChangeArrowheads="1"/>
          </p:cNvSpPr>
          <p:nvPr/>
        </p:nvSpPr>
        <p:spPr bwMode="auto">
          <a:xfrm>
            <a:off x="6686550" y="5614036"/>
            <a:ext cx="222665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Only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30%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reduction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100kHz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200kHz</a:t>
            </a:r>
            <a:endParaRPr lang="en-US" sz="1600" baseline="-25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4151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7" grpId="0" animBg="1"/>
      <p:bldP spid="24" grpId="0"/>
      <p:bldP spid="3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tr-TR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 Box 9"/>
          <p:cNvSpPr txBox="1">
            <a:spLocks noChangeArrowheads="1"/>
          </p:cNvSpPr>
          <p:nvPr/>
        </p:nvSpPr>
        <p:spPr bwMode="auto">
          <a:xfrm>
            <a:off x="6348263" y="1149613"/>
            <a:ext cx="2633964" cy="636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Aft>
                <a:spcPts val="400"/>
              </a:spcAft>
            </a:pP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 </a:t>
            </a:r>
            <a:r>
              <a:rPr lang="el-G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F, 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300 V</a:t>
            </a:r>
          </a:p>
          <a:p>
            <a:pPr algn="l">
              <a:spcAft>
                <a:spcPts val="400"/>
              </a:spcAft>
            </a:pP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2s, 10p</a:t>
            </a:r>
            <a:endParaRPr lang="tr-T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876200" y="5067199"/>
            <a:ext cx="2759076" cy="549476"/>
          </a:xfrm>
          <a:prstGeom prst="rect">
            <a:avLst/>
          </a:prstGeom>
        </p:spPr>
      </p:pic>
      <p:pic>
        <p:nvPicPr>
          <p:cNvPr id="19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683" y="1360206"/>
            <a:ext cx="485058" cy="485058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151" y="1360206"/>
            <a:ext cx="485058" cy="485058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7127" y="1405043"/>
            <a:ext cx="485058" cy="485058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3434" y="1405043"/>
            <a:ext cx="485058" cy="485058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651" y="1391602"/>
            <a:ext cx="485058" cy="485058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616" y="1390963"/>
            <a:ext cx="485058" cy="485058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798" y="1365327"/>
            <a:ext cx="485058" cy="485058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856" y="1381514"/>
            <a:ext cx="485058" cy="485058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0914" y="1413106"/>
            <a:ext cx="485058" cy="485058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557" y="1401869"/>
            <a:ext cx="485058" cy="485058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241" y="1856001"/>
            <a:ext cx="485058" cy="485058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709" y="1856001"/>
            <a:ext cx="485058" cy="485058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685" y="1900838"/>
            <a:ext cx="485058" cy="485058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992" y="1900838"/>
            <a:ext cx="485058" cy="485058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209" y="1887397"/>
            <a:ext cx="485058" cy="485058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4174" y="1886758"/>
            <a:ext cx="485058" cy="485058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356" y="1861122"/>
            <a:ext cx="485058" cy="485058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4414" y="1877309"/>
            <a:ext cx="485058" cy="485058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6472" y="1908901"/>
            <a:ext cx="485058" cy="485058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4115" y="1897664"/>
            <a:ext cx="485058" cy="485058"/>
          </a:xfrm>
          <a:prstGeom prst="rect">
            <a:avLst/>
          </a:prstGeom>
        </p:spPr>
      </p:pic>
      <p:sp>
        <p:nvSpPr>
          <p:cNvPr id="53" name="Text Box 9"/>
          <p:cNvSpPr txBox="1">
            <a:spLocks noChangeArrowheads="1"/>
          </p:cNvSpPr>
          <p:nvPr/>
        </p:nvSpPr>
        <p:spPr bwMode="auto">
          <a:xfrm>
            <a:off x="6350176" y="1832533"/>
            <a:ext cx="2539647" cy="697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85750" indent="-285750" algn="l">
              <a:spcAft>
                <a:spcPts val="400"/>
              </a:spcAft>
              <a:buFont typeface="Wingdings" panose="05000000000000000000" pitchFamily="2" charset="2"/>
              <a:buChar char="v"/>
            </a:pP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 </a:t>
            </a:r>
            <a:r>
              <a:rPr lang="tr-T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cost</a:t>
            </a: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spcAft>
                <a:spcPts val="400"/>
              </a:spcAft>
              <a:buFont typeface="Wingdings" panose="05000000000000000000" pitchFamily="2" charset="2"/>
              <a:buChar char="v"/>
            </a:pPr>
            <a:r>
              <a:rPr lang="tr-T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power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density</a:t>
            </a: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611" y="2902141"/>
            <a:ext cx="688171" cy="688171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904" y="2878093"/>
            <a:ext cx="688171" cy="688171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556" y="2945085"/>
            <a:ext cx="688171" cy="688171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610" y="3650380"/>
            <a:ext cx="688171" cy="688171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176" y="3641861"/>
            <a:ext cx="688171" cy="688171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425" y="3681743"/>
            <a:ext cx="688171" cy="688171"/>
          </a:xfrm>
          <a:prstGeom prst="rect">
            <a:avLst/>
          </a:prstGeom>
        </p:spPr>
      </p:pic>
      <p:sp>
        <p:nvSpPr>
          <p:cNvPr id="60" name="Text Box 9"/>
          <p:cNvSpPr txBox="1">
            <a:spLocks noChangeArrowheads="1"/>
          </p:cNvSpPr>
          <p:nvPr/>
        </p:nvSpPr>
        <p:spPr bwMode="auto">
          <a:xfrm>
            <a:off x="3415337" y="2782766"/>
            <a:ext cx="1330118" cy="636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Aft>
                <a:spcPts val="400"/>
              </a:spcAft>
            </a:pP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l-G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F, 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300 V</a:t>
            </a:r>
          </a:p>
          <a:p>
            <a:pPr algn="l">
              <a:spcAft>
                <a:spcPts val="400"/>
              </a:spcAft>
            </a:pP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2s, 3p</a:t>
            </a:r>
            <a:endParaRPr lang="tr-T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Text Box 9"/>
          <p:cNvSpPr txBox="1">
            <a:spLocks noChangeArrowheads="1"/>
          </p:cNvSpPr>
          <p:nvPr/>
        </p:nvSpPr>
        <p:spPr bwMode="auto">
          <a:xfrm>
            <a:off x="3381951" y="3451690"/>
            <a:ext cx="2513898" cy="1025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85750" indent="-285750" algn="l">
              <a:spcAft>
                <a:spcPts val="400"/>
              </a:spcAft>
              <a:buFont typeface="Wingdings" panose="05000000000000000000" pitchFamily="2" charset="2"/>
              <a:buChar char="v"/>
            </a:pPr>
            <a:r>
              <a:rPr lang="tr-T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Moderate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cost</a:t>
            </a: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spcAft>
                <a:spcPts val="400"/>
              </a:spcAft>
              <a:buFont typeface="Wingdings" panose="05000000000000000000" pitchFamily="2" charset="2"/>
              <a:buChar char="v"/>
            </a:pPr>
            <a:r>
              <a:rPr lang="tr-T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power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density</a:t>
            </a: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spcAft>
                <a:spcPts val="400"/>
              </a:spcAft>
              <a:buFont typeface="Wingdings" panose="05000000000000000000" pitchFamily="2" charset="2"/>
              <a:buChar char="v"/>
            </a:pPr>
            <a:r>
              <a:rPr lang="tr-T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061" y="3100802"/>
            <a:ext cx="790293" cy="790293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1302" y="3101069"/>
            <a:ext cx="758068" cy="758068"/>
          </a:xfrm>
          <a:prstGeom prst="rect">
            <a:avLst/>
          </a:prstGeom>
        </p:spPr>
      </p:pic>
      <p:sp>
        <p:nvSpPr>
          <p:cNvPr id="64" name="Text Box 9"/>
          <p:cNvSpPr txBox="1">
            <a:spLocks noChangeArrowheads="1"/>
          </p:cNvSpPr>
          <p:nvPr/>
        </p:nvSpPr>
        <p:spPr bwMode="auto">
          <a:xfrm>
            <a:off x="7134960" y="2764147"/>
            <a:ext cx="1421244" cy="636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Aft>
                <a:spcPts val="400"/>
              </a:spcAft>
            </a:pP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l-G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F, 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450 V</a:t>
            </a:r>
          </a:p>
          <a:p>
            <a:pPr algn="l">
              <a:spcAft>
                <a:spcPts val="400"/>
              </a:spcAft>
            </a:pP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1s, 2p</a:t>
            </a:r>
            <a:endParaRPr lang="tr-T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Text Box 9"/>
          <p:cNvSpPr txBox="1">
            <a:spLocks noChangeArrowheads="1"/>
          </p:cNvSpPr>
          <p:nvPr/>
        </p:nvSpPr>
        <p:spPr bwMode="auto">
          <a:xfrm>
            <a:off x="7152108" y="3380482"/>
            <a:ext cx="2064834" cy="697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85750" indent="-285750" algn="l">
              <a:spcAft>
                <a:spcPts val="400"/>
              </a:spcAft>
              <a:buFont typeface="Wingdings" panose="05000000000000000000" pitchFamily="2" charset="2"/>
              <a:buChar char="v"/>
            </a:pPr>
            <a:r>
              <a:rPr lang="tr-T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spcAft>
                <a:spcPts val="400"/>
              </a:spcAft>
              <a:buFont typeface="Wingdings" panose="05000000000000000000" pitchFamily="2" charset="2"/>
              <a:buChar char="v"/>
            </a:pP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 </a:t>
            </a:r>
            <a:r>
              <a:rPr lang="tr-T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tr-T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rise</a:t>
            </a: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6" name="Picture 6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085" y="4840911"/>
            <a:ext cx="914191" cy="914191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857" y="4844434"/>
            <a:ext cx="914191" cy="914191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2639" y="4830536"/>
            <a:ext cx="914191" cy="914191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211" y="4840912"/>
            <a:ext cx="914191" cy="914191"/>
          </a:xfrm>
          <a:prstGeom prst="rect">
            <a:avLst/>
          </a:prstGeom>
        </p:spPr>
      </p:pic>
      <p:sp>
        <p:nvSpPr>
          <p:cNvPr id="70" name="Text Box 9"/>
          <p:cNvSpPr txBox="1">
            <a:spLocks noChangeArrowheads="1"/>
          </p:cNvSpPr>
          <p:nvPr/>
        </p:nvSpPr>
        <p:spPr bwMode="auto">
          <a:xfrm>
            <a:off x="2324803" y="5886877"/>
            <a:ext cx="2633964" cy="759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Aft>
                <a:spcPts val="400"/>
              </a:spcAft>
            </a:pP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 </a:t>
            </a:r>
            <a:r>
              <a:rPr lang="el-G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F, </a:t>
            </a: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450 V</a:t>
            </a:r>
          </a:p>
          <a:p>
            <a:pPr algn="l">
              <a:spcAft>
                <a:spcPts val="400"/>
              </a:spcAft>
            </a:pP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2s, 2p</a:t>
            </a:r>
            <a:endParaRPr lang="tr-T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Text Box 9"/>
          <p:cNvSpPr txBox="1">
            <a:spLocks noChangeArrowheads="1"/>
          </p:cNvSpPr>
          <p:nvPr/>
        </p:nvSpPr>
        <p:spPr bwMode="auto">
          <a:xfrm>
            <a:off x="5467667" y="4996241"/>
            <a:ext cx="2513898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85750" indent="-285750" algn="l">
              <a:spcAft>
                <a:spcPts val="400"/>
              </a:spcAft>
              <a:buFont typeface="Wingdings" panose="05000000000000000000" pitchFamily="2" charset="2"/>
              <a:buChar char="ü"/>
            </a:pP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 </a:t>
            </a:r>
            <a:r>
              <a:rPr lang="tr-T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power</a:t>
            </a: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density</a:t>
            </a:r>
            <a:endParaRPr lang="tr-T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spcAft>
                <a:spcPts val="400"/>
              </a:spcAft>
              <a:buFont typeface="Wingdings" panose="05000000000000000000" pitchFamily="2" charset="2"/>
              <a:buChar char="ü"/>
            </a:pPr>
            <a:r>
              <a:rPr lang="tr-T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cost</a:t>
            </a:r>
            <a:endParaRPr lang="tr-T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spcAft>
                <a:spcPts val="400"/>
              </a:spcAft>
              <a:buFont typeface="Wingdings" panose="05000000000000000000" pitchFamily="2" charset="2"/>
              <a:buChar char="ü"/>
            </a:pPr>
            <a:r>
              <a:rPr lang="tr-T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endParaRPr lang="tr-T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spcAft>
                <a:spcPts val="400"/>
              </a:spcAft>
              <a:buFont typeface="Wingdings" panose="05000000000000000000" pitchFamily="2" charset="2"/>
              <a:buChar char="ü"/>
            </a:pPr>
            <a:r>
              <a:rPr lang="tr-T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tr-T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rise</a:t>
            </a:r>
            <a:endParaRPr lang="tr-T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7514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  <a:endParaRPr lang="tr-TR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1166472" y="990600"/>
            <a:ext cx="7954082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Integrated modular motor drives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and challenges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Volume reduction challenge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DC link capacitor size optimization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DC Link model of an IMMD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Critical parameters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Analytical model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Interleaving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Optimum phase shift angle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Optimum number of modules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Capacitor selection algorithm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Film capacitors =&gt; datasheet parameters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Critical switching frequency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Case results =&gt; optimum combination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876200" y="5067199"/>
            <a:ext cx="2759076" cy="549476"/>
          </a:xfrm>
          <a:prstGeom prst="rect">
            <a:avLst/>
          </a:prstGeom>
        </p:spPr>
      </p:pic>
      <p:pic>
        <p:nvPicPr>
          <p:cNvPr id="14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0828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2" name="Text Box 42"/>
          <p:cNvSpPr txBox="1">
            <a:spLocks noChangeArrowheads="1"/>
          </p:cNvSpPr>
          <p:nvPr/>
        </p:nvSpPr>
        <p:spPr bwMode="auto">
          <a:xfrm>
            <a:off x="1189918" y="1308814"/>
            <a:ext cx="7903282" cy="5047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 algn="l" defTabSz="4389438">
              <a:spcAft>
                <a:spcPts val="1200"/>
              </a:spcAft>
              <a:buFont typeface="+mj-lt"/>
              <a:buAutoNum type="romanUcPeriod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Lo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Calzo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al.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Integrated motor drives: state of the art and future trends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,”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IET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Electr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Power Appl.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10, no. 8, pp. 757–771, Sep. 2016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tr-T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l" defTabSz="4389438">
              <a:spcAft>
                <a:spcPts val="1200"/>
              </a:spcAft>
              <a:buFont typeface="+mj-lt"/>
              <a:buAutoNum type="romanUcPeriod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Wang, Y. Li, and Y. Han, “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Integrated Modular Motor Drive Design With GaN Power FETs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,”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Trans. Ind. Appl.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51, no. c, pp. 3198–3207, 2015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tr-T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l" defTabSz="4389438">
              <a:spcAft>
                <a:spcPts val="1200"/>
              </a:spcAft>
              <a:buFont typeface="+mj-lt"/>
              <a:buAutoNum type="romanUcPeriod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J.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Wolmarans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 B. Gerber, H.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Polinder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 W. H. De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J. A. Ferreira, and D.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Clarenbach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50kW integrated fault tolerant permanent magnet machine and motor drive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,”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PESC Rec. - IEEE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Annu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Power Electron. Spec. Conf.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pp. 345–351, 2008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tr-T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defTabSz="4389438">
              <a:spcAft>
                <a:spcPts val="1200"/>
              </a:spcAft>
              <a:buFont typeface="+mj-lt"/>
              <a:buAutoNum type="romanUcPeriod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R. Brown, T. M.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Jahns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R. D. Lorenz, “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Converter Design for an Integrated Modular Motor Drive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,”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Ind. Appl. Conf. 2007. 42nd IAS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Annu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Meet. Conf. Rec. 2007 IEEE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pp. 1322–1328, 2007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tr-T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defTabSz="4389438">
              <a:spcAft>
                <a:spcPts val="1200"/>
              </a:spcAft>
              <a:buFont typeface="+mj-lt"/>
              <a:buAutoNum type="romanUcPeriod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M. Lambert, B. C.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Mecrow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Abebe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Vakil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C. M. Johnson, “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Integrated Drives for Transport - A Review of the Enabling Electronics Technology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,”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Veh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Power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Propuls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Conf.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pp. 1–6, 2015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tr-T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defTabSz="4389438">
              <a:spcAft>
                <a:spcPts val="1200"/>
              </a:spcAft>
              <a:buFont typeface="+mj-lt"/>
              <a:buAutoNum type="romanUcPeriod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Shea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T. M.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Jahns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integration for an integrated modular motor drive including distributed control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,” in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2014 IEEE Energy Conversion Congress and Exposition (ECCE)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2014, pp. 4881–4887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tr-T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876200" y="5067199"/>
            <a:ext cx="2759076" cy="549476"/>
          </a:xfrm>
          <a:prstGeom prst="rect">
            <a:avLst/>
          </a:prstGeom>
        </p:spPr>
      </p:pic>
      <p:pic>
        <p:nvPicPr>
          <p:cNvPr id="16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666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414235" y="150600"/>
            <a:ext cx="72822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95400" y="1066800"/>
            <a:ext cx="73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!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082" y="2175764"/>
            <a:ext cx="2068954" cy="206895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876200" y="5067199"/>
            <a:ext cx="2759076" cy="549476"/>
          </a:xfrm>
          <a:prstGeom prst="rect">
            <a:avLst/>
          </a:prstGeom>
        </p:spPr>
      </p:pic>
      <p:pic>
        <p:nvPicPr>
          <p:cNvPr id="18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1047216" y="4742756"/>
            <a:ext cx="80967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Mesut Uğur</a:t>
            </a:r>
          </a:p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ugurm@metu.edu.tr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Electrical and Electronics Engineering</a:t>
            </a:r>
          </a:p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Middle East Technical University</a:t>
            </a:r>
          </a:p>
        </p:txBody>
      </p:sp>
      <p:pic>
        <p:nvPicPr>
          <p:cNvPr id="20" name="Picture 19" descr="C:\Users\ugurm\Desktop\gitthub\IMMD\GRW2017\Metu5.png"/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52" t="39667" r="15041" b="41051"/>
          <a:stretch/>
        </p:blipFill>
        <p:spPr bwMode="auto">
          <a:xfrm>
            <a:off x="3382022" y="6097904"/>
            <a:ext cx="3427172" cy="76009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9237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373427" y="1698614"/>
            <a:ext cx="7282263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IMMD Technology Review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DC Link Modeling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DC Link Capacitor Evaluation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876200" y="5067199"/>
            <a:ext cx="2759076" cy="549476"/>
          </a:xfrm>
          <a:prstGeom prst="rect">
            <a:avLst/>
          </a:prstGeom>
        </p:spPr>
      </p:pic>
      <p:pic>
        <p:nvPicPr>
          <p:cNvPr id="12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239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554978" y="1524624"/>
            <a:ext cx="4572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Drives are placed in a separate cabinet</a:t>
            </a: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volume, weight and cost</a:t>
            </a:r>
          </a:p>
          <a:p>
            <a:pPr lvl="1"/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 with long cables</a:t>
            </a:r>
            <a:endParaRPr lang="tr-T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Long cable effect, EMI problems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088" y="3921351"/>
            <a:ext cx="3365060" cy="268287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572000" y="4377931"/>
            <a:ext cx="45719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motor drive is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the motor</a:t>
            </a:r>
            <a:endParaRPr lang="tr-T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Both the motor and the drive are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modularized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876200" y="5067199"/>
            <a:ext cx="2759076" cy="549476"/>
          </a:xfrm>
          <a:prstGeom prst="rect">
            <a:avLst/>
          </a:prstGeom>
        </p:spPr>
      </p:pic>
      <p:pic>
        <p:nvPicPr>
          <p:cNvPr id="20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088" y="998415"/>
            <a:ext cx="3351559" cy="278413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0650" y="6619968"/>
            <a:ext cx="204895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http://www.emersonindustrial.com</a:t>
            </a:r>
          </a:p>
        </p:txBody>
      </p:sp>
    </p:spTree>
    <p:extLst>
      <p:ext uri="{BB962C8B-B14F-4D97-AF65-F5344CB8AC3E}">
        <p14:creationId xmlns:p14="http://schemas.microsoft.com/office/powerpoint/2010/main" val="331250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IMMD </a:t>
            </a:r>
            <a:r>
              <a:rPr lang="tr-TR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  <a:endParaRPr lang="tr-TR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3946" y="1396354"/>
            <a:ext cx="3245602" cy="115536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081819" y="1388491"/>
            <a:ext cx="431212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Power density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Voltage overshoots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Motor lifetime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fault tolerance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Distributed heat dissipation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Reduced voltage stress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9331" y="2551718"/>
            <a:ext cx="2728161" cy="376167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876200" y="5067199"/>
            <a:ext cx="2759076" cy="549476"/>
          </a:xfrm>
          <a:prstGeom prst="rect">
            <a:avLst/>
          </a:prstGeom>
        </p:spPr>
      </p:pic>
      <p:pic>
        <p:nvPicPr>
          <p:cNvPr id="16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1211410" y="941757"/>
            <a:ext cx="77254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endParaRPr lang="en-US" sz="2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081819" y="4149461"/>
            <a:ext cx="43872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Critical Applications</a:t>
            </a:r>
            <a:endParaRPr lang="en-US" sz="2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 Box 9"/>
          <p:cNvSpPr txBox="1">
            <a:spLocks noChangeArrowheads="1"/>
          </p:cNvSpPr>
          <p:nvPr/>
        </p:nvSpPr>
        <p:spPr bwMode="auto">
          <a:xfrm>
            <a:off x="1270923" y="4684861"/>
            <a:ext cx="423499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Electric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traction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HEVs,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rain</a:t>
            </a: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</p:txBody>
      </p:sp>
      <p:sp>
        <p:nvSpPr>
          <p:cNvPr id="20" name="Text Box 9"/>
          <p:cNvSpPr txBox="1">
            <a:spLocks noChangeArrowheads="1"/>
          </p:cNvSpPr>
          <p:nvPr/>
        </p:nvSpPr>
        <p:spPr bwMode="auto">
          <a:xfrm>
            <a:off x="1260617" y="5097151"/>
            <a:ext cx="42259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Aerospace: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Aircrafts, Space</a:t>
            </a: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crafts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9"/>
          <a:stretch/>
        </p:blipFill>
        <p:spPr>
          <a:xfrm>
            <a:off x="1828800" y="5509441"/>
            <a:ext cx="2453496" cy="1338913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4572000" y="6598364"/>
            <a:ext cx="406754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smtClean="0"/>
              <a:t>https://www.afdc.energy.gov/vehicles/how-do-hybrid-electric-cars-work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436750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IMMD </a:t>
            </a:r>
            <a:r>
              <a:rPr lang="tr-TR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  <a:r>
              <a:rPr lang="tr-T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  <a:endParaRPr lang="tr-TR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tr-TR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1295400" y="1510098"/>
            <a:ext cx="7672691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Small volume ?</a:t>
            </a:r>
          </a:p>
          <a:p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Cooling ?</a:t>
            </a:r>
          </a:p>
          <a:p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Vibration ?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3822580" y="1558764"/>
            <a:ext cx="5331189" cy="213669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876200" y="5067199"/>
            <a:ext cx="2759076" cy="549476"/>
          </a:xfrm>
          <a:prstGeom prst="rect">
            <a:avLst/>
          </a:prstGeom>
        </p:spPr>
      </p:pic>
      <p:pic>
        <p:nvPicPr>
          <p:cNvPr id="18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1211410" y="941757"/>
            <a:ext cx="77254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  <a:endParaRPr lang="en-US" sz="2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725" y="4226510"/>
            <a:ext cx="3535770" cy="2517897"/>
          </a:xfrm>
          <a:prstGeom prst="rect">
            <a:avLst/>
          </a:prstGeom>
        </p:spPr>
      </p:pic>
      <p:sp>
        <p:nvSpPr>
          <p:cNvPr id="20" name="Text Box 9"/>
          <p:cNvSpPr txBox="1">
            <a:spLocks noChangeArrowheads="1"/>
          </p:cNvSpPr>
          <p:nvPr/>
        </p:nvSpPr>
        <p:spPr bwMode="auto">
          <a:xfrm>
            <a:off x="1006676" y="4800600"/>
            <a:ext cx="4298449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tr-T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 band-gap (WBG)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power semiconductor devices</a:t>
            </a:r>
            <a:endParaRPr lang="tr-T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Low loss: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heat sink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size is reduced</a:t>
            </a: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 </a:t>
            </a:r>
            <a:r>
              <a:rPr lang="tr-T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speed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passive component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size is reduced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30395" y="3988414"/>
            <a:ext cx="44562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Gallium Nitride (GaN)</a:t>
            </a:r>
            <a:endParaRPr lang="en-US" sz="2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978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DC Link </a:t>
            </a:r>
            <a:r>
              <a:rPr lang="tr-TR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Capacitor</a:t>
            </a:r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</a:t>
            </a:r>
            <a:endParaRPr lang="tr-TR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1111236" y="1595560"/>
            <a:ext cx="3879877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DC link capacitors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constitute</a:t>
            </a:r>
            <a:endParaRPr lang="tr-T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20% of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weight</a:t>
            </a:r>
            <a:endParaRPr lang="tr-T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30% of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volume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2520" y="1276238"/>
            <a:ext cx="4296349" cy="172193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876200" y="5067199"/>
            <a:ext cx="2759076" cy="549476"/>
          </a:xfrm>
          <a:prstGeom prst="rect">
            <a:avLst/>
          </a:prstGeom>
        </p:spPr>
      </p:pic>
      <p:pic>
        <p:nvPicPr>
          <p:cNvPr id="18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9675" y="3707871"/>
            <a:ext cx="4090306" cy="2388129"/>
          </a:xfrm>
          <a:prstGeom prst="rect">
            <a:avLst/>
          </a:prstGeom>
        </p:spPr>
      </p:pic>
      <p:sp>
        <p:nvSpPr>
          <p:cNvPr id="19" name="Text Box 9"/>
          <p:cNvSpPr txBox="1">
            <a:spLocks noChangeArrowheads="1"/>
          </p:cNvSpPr>
          <p:nvPr/>
        </p:nvSpPr>
        <p:spPr bwMode="auto">
          <a:xfrm>
            <a:off x="1287509" y="3136125"/>
            <a:ext cx="3048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tr-TR" sz="28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DC Link model</a:t>
            </a:r>
            <a:endParaRPr lang="en-US" sz="2800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 Box 9"/>
          <p:cNvSpPr txBox="1">
            <a:spLocks noChangeArrowheads="1"/>
          </p:cNvSpPr>
          <p:nvPr/>
        </p:nvSpPr>
        <p:spPr bwMode="auto">
          <a:xfrm>
            <a:off x="5606128" y="3134443"/>
            <a:ext cx="310950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8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Critical parameters</a:t>
            </a:r>
          </a:p>
        </p:txBody>
      </p:sp>
      <p:sp>
        <p:nvSpPr>
          <p:cNvPr id="21" name="Text Box 9"/>
          <p:cNvSpPr txBox="1">
            <a:spLocks noChangeArrowheads="1"/>
          </p:cNvSpPr>
          <p:nvPr/>
        </p:nvSpPr>
        <p:spPr bwMode="auto">
          <a:xfrm>
            <a:off x="5598782" y="3840075"/>
            <a:ext cx="3486872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Capacitance </a:t>
            </a:r>
            <a:r>
              <a:rPr lang="tr-T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RMS current</a:t>
            </a:r>
            <a:endParaRPr lang="tr-TR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tr-T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Thermal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Reliability &amp; lifetime</a:t>
            </a:r>
          </a:p>
          <a:p>
            <a:pPr>
              <a:spcAft>
                <a:spcPts val="600"/>
              </a:spcAft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Mechanical durability</a:t>
            </a:r>
          </a:p>
        </p:txBody>
      </p:sp>
      <p:sp>
        <p:nvSpPr>
          <p:cNvPr id="22" name="Text Box 9"/>
          <p:cNvSpPr txBox="1">
            <a:spLocks noChangeArrowheads="1"/>
          </p:cNvSpPr>
          <p:nvPr/>
        </p:nvSpPr>
        <p:spPr bwMode="auto">
          <a:xfrm>
            <a:off x="1245026" y="1081775"/>
            <a:ext cx="3048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tr-TR" sz="28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endParaRPr lang="en-US" sz="2800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0869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DC Link </a:t>
            </a:r>
            <a:r>
              <a:rPr lang="tr-TR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794" y="2438400"/>
            <a:ext cx="2608400" cy="71380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035" y="3377237"/>
            <a:ext cx="5479165" cy="81630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794" y="4381453"/>
            <a:ext cx="3248248" cy="80556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9794" y="5374926"/>
            <a:ext cx="2716964" cy="109899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Text Box 9"/>
          <p:cNvSpPr txBox="1">
            <a:spLocks noChangeArrowheads="1"/>
          </p:cNvSpPr>
          <p:nvPr/>
        </p:nvSpPr>
        <p:spPr bwMode="auto">
          <a:xfrm>
            <a:off x="1599341" y="1559617"/>
            <a:ext cx="3048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tr-TR" sz="28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Analytical</a:t>
            </a:r>
            <a:r>
              <a:rPr lang="tr-TR" sz="28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model</a:t>
            </a:r>
            <a:endParaRPr lang="en-US" sz="2800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876200" y="5067199"/>
            <a:ext cx="2759076" cy="549476"/>
          </a:xfrm>
          <a:prstGeom prst="rect">
            <a:avLst/>
          </a:prstGeom>
        </p:spPr>
      </p:pic>
      <p:pic>
        <p:nvPicPr>
          <p:cNvPr id="20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8"/>
          <a:srcRect b="7061"/>
          <a:stretch/>
        </p:blipFill>
        <p:spPr>
          <a:xfrm>
            <a:off x="4770748" y="990601"/>
            <a:ext cx="4212879" cy="2286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2" t="6871" r="50657" b="8208"/>
          <a:stretch/>
        </p:blipFill>
        <p:spPr>
          <a:xfrm>
            <a:off x="5234740" y="4220169"/>
            <a:ext cx="3598598" cy="2570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531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8" name="Text Box 9"/>
          <p:cNvSpPr txBox="1">
            <a:spLocks noChangeArrowheads="1"/>
          </p:cNvSpPr>
          <p:nvPr/>
        </p:nvSpPr>
        <p:spPr bwMode="auto">
          <a:xfrm>
            <a:off x="1189918" y="1143000"/>
            <a:ext cx="76492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8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Effect of interleaving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DC Link </a:t>
            </a:r>
            <a:r>
              <a:rPr lang="tr-TR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  <a:endParaRPr lang="tr-TR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876200" y="5067199"/>
            <a:ext cx="2759076" cy="549476"/>
          </a:xfrm>
          <a:prstGeom prst="rect">
            <a:avLst/>
          </a:prstGeom>
        </p:spPr>
      </p:pic>
      <p:pic>
        <p:nvPicPr>
          <p:cNvPr id="16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351" y="2003992"/>
            <a:ext cx="3614590" cy="28703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3350" y="1622417"/>
            <a:ext cx="4273472" cy="34436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 Box 9"/>
              <p:cNvSpPr txBox="1">
                <a:spLocks noChangeArrowheads="1"/>
              </p:cNvSpPr>
              <p:nvPr/>
            </p:nvSpPr>
            <p:spPr bwMode="auto">
              <a:xfrm>
                <a:off x="1006676" y="5224811"/>
                <a:ext cx="8137324" cy="11853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Minimum RMS current is achieved 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b="1" i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  <m:r>
                          <a:rPr lang="en-US" sz="2000" b="1" i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𝛑</m:t>
                        </m:r>
                        <m:r>
                          <a:rPr lang="en-US" sz="2000" b="1" i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±</m:t>
                        </m:r>
                        <m:f>
                          <m:fPr>
                            <m:type m:val="skw"/>
                            <m:ctrlPr>
                              <a:rPr lang="en-US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1" i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𝛑</m:t>
                            </m:r>
                          </m:num>
                          <m:den>
                            <m:r>
                              <a:rPr lang="en-US" sz="2000" b="1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𝟑</m:t>
                            </m:r>
                          </m:den>
                        </m:f>
                      </m:num>
                      <m:den>
                        <m:r>
                          <a:rPr lang="en-US" sz="2000" b="1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𝐧</m:t>
                        </m:r>
                      </m:den>
                    </m:f>
                  </m:oMath>
                </a14:m>
                <a:r>
                  <a:rPr lang="en-US" sz="2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even number of modules</a:t>
                </a:r>
              </a:p>
              <a:p>
                <a:pPr marL="342900" indent="-342900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tr-TR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</a:t>
                </a:r>
                <a:r>
                  <a:rPr lang="tr-TR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not </a:t>
                </a:r>
                <a:r>
                  <a:rPr lang="tr-TR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practical</a:t>
                </a:r>
                <a:r>
                  <a:rPr lang="tr-TR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tr-TR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</a:t>
                </a:r>
                <a:r>
                  <a:rPr lang="tr-TR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tr-TR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</a:t>
                </a:r>
                <a:r>
                  <a:rPr lang="tr-TR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tr-TR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number</a:t>
                </a:r>
                <a:r>
                  <a:rPr lang="tr-TR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</a:t>
                </a:r>
                <a:r>
                  <a:rPr lang="tr-TR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modules</a:t>
                </a:r>
                <a:r>
                  <a:rPr lang="tr-TR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tr-TR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higer</a:t>
                </a:r>
                <a:r>
                  <a:rPr lang="tr-TR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tr-TR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than</a:t>
                </a:r>
                <a:r>
                  <a:rPr lang="tr-TR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4</a:t>
                </a:r>
                <a:endParaRPr lang="en-US" sz="2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Text 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06676" y="5224811"/>
                <a:ext cx="8137324" cy="1185324"/>
              </a:xfrm>
              <a:prstGeom prst="rect">
                <a:avLst/>
              </a:prstGeom>
              <a:blipFill rotWithShape="0">
                <a:blip r:embed="rId6"/>
                <a:stretch>
                  <a:fillRect l="-674" b="-9231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0489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8" name="Text Box 9"/>
          <p:cNvSpPr txBox="1">
            <a:spLocks noChangeArrowheads="1"/>
          </p:cNvSpPr>
          <p:nvPr/>
        </p:nvSpPr>
        <p:spPr bwMode="auto">
          <a:xfrm>
            <a:off x="1189918" y="1143000"/>
            <a:ext cx="76492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tr-TR" sz="28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DC Link </a:t>
            </a:r>
            <a:r>
              <a:rPr lang="tr-TR" sz="28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capacitor</a:t>
            </a:r>
            <a:r>
              <a:rPr lang="tr-TR" sz="28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8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types</a:t>
            </a:r>
            <a:endParaRPr lang="en-US" sz="2800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DC Link </a:t>
            </a:r>
            <a:r>
              <a:rPr lang="tr-TR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Capacitor</a:t>
            </a:r>
            <a:r>
              <a:rPr lang="tr-T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  <a:endParaRPr lang="tr-TR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876200" y="5067199"/>
            <a:ext cx="2759076" cy="549476"/>
          </a:xfrm>
          <a:prstGeom prst="rect">
            <a:avLst/>
          </a:prstGeom>
        </p:spPr>
      </p:pic>
      <p:pic>
        <p:nvPicPr>
          <p:cNvPr id="16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2942" y="2286000"/>
            <a:ext cx="4763233" cy="2898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86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18319</TotalTime>
  <Words>787</Words>
  <Application>Microsoft Office PowerPoint</Application>
  <PresentationFormat>On-screen Show (4:3)</PresentationFormat>
  <Paragraphs>183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Cambria Math</vt:lpstr>
      <vt:lpstr>Courier New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Outline</dc:title>
  <dc:creator>Mesut</dc:creator>
  <cp:lastModifiedBy>ugurm</cp:lastModifiedBy>
  <cp:revision>376</cp:revision>
  <dcterms:created xsi:type="dcterms:W3CDTF">2006-08-16T00:00:00Z</dcterms:created>
  <dcterms:modified xsi:type="dcterms:W3CDTF">2017-06-04T13:02:42Z</dcterms:modified>
</cp:coreProperties>
</file>