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0275213" cy="42803763"/>
  <p:notesSz cx="6715125" cy="9239250"/>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6A4"/>
    <a:srgbClr val="CCFFCC"/>
    <a:srgbClr val="FFFFFF"/>
    <a:srgbClr val="E6E6DC"/>
    <a:srgbClr val="0A386A"/>
    <a:srgbClr val="0C396B"/>
    <a:srgbClr val="0D3A6C"/>
    <a:srgbClr val="0D3B6C"/>
    <a:srgbClr val="0E3C6D"/>
    <a:srgbClr val="0F3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Açık Stil 3 - Vurgu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4" autoAdjust="0"/>
  </p:normalViewPr>
  <p:slideViewPr>
    <p:cSldViewPr snapToGrid="0">
      <p:cViewPr>
        <p:scale>
          <a:sx n="25" d="100"/>
          <a:sy n="25" d="100"/>
        </p:scale>
        <p:origin x="996" y="-358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2132013" y="692150"/>
            <a:ext cx="245268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32013" y="692150"/>
            <a:ext cx="2452687" cy="3465513"/>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2</a:t>
            </a:fld>
            <a:endParaRPr lang="en-US" dirty="0"/>
          </a:p>
        </p:txBody>
      </p:sp>
      <p:sp>
        <p:nvSpPr>
          <p:cNvPr id="4098" name="Rectangle 2"/>
          <p:cNvSpPr>
            <a:spLocks noGrp="1" noRot="1" noChangeAspect="1" noChangeArrowheads="1" noTextEdit="1"/>
          </p:cNvSpPr>
          <p:nvPr>
            <p:ph type="sldImg"/>
          </p:nvPr>
        </p:nvSpPr>
        <p:spPr>
          <a:xfrm>
            <a:off x="2132013" y="692150"/>
            <a:ext cx="2452687" cy="3465513"/>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1996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D050"/>
            </a:gs>
            <a:gs pos="67000">
              <a:srgbClr val="CCFFCC"/>
            </a:gs>
            <a:gs pos="100000">
              <a:srgbClr val="00B050"/>
            </a:gs>
          </a:gsLst>
          <a:lin ang="5400000" scaled="1"/>
          <a:tileRect/>
        </a:gradFill>
        <a:effectLst/>
      </p:bgPr>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smtClean="0">
                <a:effectLst/>
                <a:hlinkClick r:id="rId3"/>
              </a:rPr>
              <a:t>www.postersession.com</a:t>
            </a:r>
            <a:endParaRPr lang="en-US" sz="100" dirty="0" smtClean="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smtClean="0">
                <a:solidFill>
                  <a:schemeClr val="bg1"/>
                </a:solidFill>
              </a:rPr>
              <a:t>www.postersession.com</a:t>
            </a:r>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18" Type="http://schemas.openxmlformats.org/officeDocument/2006/relationships/image" Target="../media/image17.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17" Type="http://schemas.openxmlformats.org/officeDocument/2006/relationships/image" Target="../media/image16.emf"/><Relationship Id="rId2" Type="http://schemas.openxmlformats.org/officeDocument/2006/relationships/notesSlide" Target="../notesSlides/notesSlide1.xml"/><Relationship Id="rId16"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emf"/><Relationship Id="rId19" Type="http://schemas.openxmlformats.org/officeDocument/2006/relationships/image" Target="../media/image18.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emf"/><Relationship Id="rId3" Type="http://schemas.openxmlformats.org/officeDocument/2006/relationships/image" Target="../media/image19.emf"/><Relationship Id="rId21" Type="http://schemas.openxmlformats.org/officeDocument/2006/relationships/image" Target="../media/image37.emf"/><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2.xml"/><Relationship Id="rId16" Type="http://schemas.openxmlformats.org/officeDocument/2006/relationships/image" Target="../media/image32.png"/><Relationship Id="rId20" Type="http://schemas.openxmlformats.org/officeDocument/2006/relationships/image" Target="../media/image36.emf"/><Relationship Id="rId1" Type="http://schemas.openxmlformats.org/officeDocument/2006/relationships/slideLayout" Target="../slideLayouts/slideLayout1.xml"/><Relationship Id="rId6" Type="http://schemas.openxmlformats.org/officeDocument/2006/relationships/image" Target="../media/image22.emf"/><Relationship Id="rId11" Type="http://schemas.openxmlformats.org/officeDocument/2006/relationships/image" Target="../media/image27.png"/><Relationship Id="rId5" Type="http://schemas.openxmlformats.org/officeDocument/2006/relationships/image" Target="../media/image21.emf"/><Relationship Id="rId15" Type="http://schemas.openxmlformats.org/officeDocument/2006/relationships/image" Target="../media/image31.png"/><Relationship Id="rId10" Type="http://schemas.openxmlformats.org/officeDocument/2006/relationships/image" Target="../media/image26.emf"/><Relationship Id="rId19" Type="http://schemas.openxmlformats.org/officeDocument/2006/relationships/image" Target="../media/image35.emf"/><Relationship Id="rId4" Type="http://schemas.openxmlformats.org/officeDocument/2006/relationships/image" Target="../media/image20.emf"/><Relationship Id="rId9" Type="http://schemas.openxmlformats.org/officeDocument/2006/relationships/image" Target="../media/image25.png"/><Relationship Id="rId14" Type="http://schemas.openxmlformats.org/officeDocument/2006/relationships/image" Target="../media/image30.emf"/><Relationship Id="rId22" Type="http://schemas.openxmlformats.org/officeDocument/2006/relationships/image" Target="../media/image3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p:cNvGrpSpPr/>
          <p:nvPr/>
        </p:nvGrpSpPr>
        <p:grpSpPr>
          <a:xfrm>
            <a:off x="22763163" y="42049700"/>
            <a:ext cx="6383337" cy="308741"/>
            <a:chOff x="22763163" y="42049700"/>
            <a:chExt cx="6383337" cy="308741"/>
          </a:xfrm>
        </p:grpSpPr>
        <p:sp>
          <p:nvSpPr>
            <p:cNvPr id="2" name="Dikdörtgen 1"/>
            <p:cNvSpPr/>
            <p:nvPr/>
          </p:nvSpPr>
          <p:spPr bwMode="auto">
            <a:xfrm>
              <a:off x="22763163" y="42049700"/>
              <a:ext cx="6383337" cy="60325"/>
            </a:xfrm>
            <a:prstGeom prst="rect">
              <a:avLst/>
            </a:prstGeom>
            <a:solidFill>
              <a:srgbClr val="0F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4" name="Dikdörtgen 43"/>
            <p:cNvSpPr/>
            <p:nvPr/>
          </p:nvSpPr>
          <p:spPr bwMode="auto">
            <a:xfrm>
              <a:off x="22763163" y="42136191"/>
              <a:ext cx="6383337" cy="60325"/>
            </a:xfrm>
            <a:prstGeom prst="rect">
              <a:avLst/>
            </a:prstGeom>
            <a:solidFill>
              <a:srgbClr val="0D3B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5" name="Dikdörtgen 44"/>
            <p:cNvSpPr/>
            <p:nvPr/>
          </p:nvSpPr>
          <p:spPr bwMode="auto">
            <a:xfrm>
              <a:off x="22763163" y="42186991"/>
              <a:ext cx="6383337" cy="60325"/>
            </a:xfrm>
            <a:prstGeom prst="rect">
              <a:avLst/>
            </a:prstGeom>
            <a:solidFill>
              <a:srgbClr val="0D3A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6" name="Dikdörtgen 45"/>
            <p:cNvSpPr/>
            <p:nvPr/>
          </p:nvSpPr>
          <p:spPr bwMode="auto">
            <a:xfrm>
              <a:off x="22763163" y="42237791"/>
              <a:ext cx="6383337" cy="60325"/>
            </a:xfrm>
            <a:prstGeom prst="rect">
              <a:avLst/>
            </a:prstGeom>
            <a:solidFill>
              <a:srgbClr val="0C396B"/>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7" name="Dikdörtgen 46"/>
            <p:cNvSpPr/>
            <p:nvPr/>
          </p:nvSpPr>
          <p:spPr bwMode="auto">
            <a:xfrm>
              <a:off x="22763163" y="42298116"/>
              <a:ext cx="6383337" cy="60325"/>
            </a:xfrm>
            <a:prstGeom prst="rect">
              <a:avLst/>
            </a:prstGeom>
            <a:solidFill>
              <a:srgbClr val="0A386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8" name="Dikdörtgen 47"/>
            <p:cNvSpPr/>
            <p:nvPr/>
          </p:nvSpPr>
          <p:spPr bwMode="auto">
            <a:xfrm>
              <a:off x="22763163" y="42088565"/>
              <a:ext cx="6383337" cy="60325"/>
            </a:xfrm>
            <a:prstGeom prst="rect">
              <a:avLst/>
            </a:prstGeom>
            <a:solidFill>
              <a:srgbClr val="0E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grpSp>
      <p:sp>
        <p:nvSpPr>
          <p:cNvPr id="22" name="AutoShape 50"/>
          <p:cNvSpPr>
            <a:spLocks noChangeArrowheads="1"/>
          </p:cNvSpPr>
          <p:nvPr/>
        </p:nvSpPr>
        <p:spPr bwMode="auto">
          <a:xfrm>
            <a:off x="15544800" y="8148123"/>
            <a:ext cx="14173200" cy="343873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3" name="AutoShape 4"/>
          <p:cNvSpPr>
            <a:spLocks noChangeArrowheads="1"/>
          </p:cNvSpPr>
          <p:nvPr/>
        </p:nvSpPr>
        <p:spPr bwMode="auto">
          <a:xfrm>
            <a:off x="687021" y="8240327"/>
            <a:ext cx="14058900" cy="34230442"/>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7" name="AutoShape 13"/>
          <p:cNvSpPr>
            <a:spLocks noChangeArrowheads="1"/>
          </p:cNvSpPr>
          <p:nvPr/>
        </p:nvSpPr>
        <p:spPr bwMode="auto">
          <a:xfrm>
            <a:off x="514350" y="508000"/>
            <a:ext cx="29203650" cy="7010400"/>
          </a:xfrm>
          <a:prstGeom prst="roundRect">
            <a:avLst>
              <a:gd name="adj" fmla="val 10870"/>
            </a:avLst>
          </a:prstGeom>
          <a:gradFill rotWithShape="1">
            <a:gsLst>
              <a:gs pos="83000">
                <a:srgbClr val="92D050">
                  <a:alpha val="21000"/>
                </a:srgbClr>
              </a:gs>
              <a:gs pos="100000">
                <a:srgbClr val="00B050">
                  <a:alpha val="20000"/>
                </a:srgbClr>
              </a:gs>
              <a:gs pos="0">
                <a:srgbClr val="D1F6A4"/>
              </a:gs>
              <a:gs pos="32000">
                <a:schemeClr val="bg1">
                  <a:alpha val="72000"/>
                </a:schemeClr>
              </a:gs>
            </a:gsLst>
            <a:lin ang="5400000" scaled="1"/>
          </a:gradFill>
          <a:ln w="9525">
            <a:solidFill>
              <a:schemeClr val="tx1"/>
            </a:solidFill>
            <a:round/>
            <a:headEnd/>
            <a:tailEnd/>
          </a:ln>
          <a:effectLst/>
        </p:spPr>
        <p:txBody>
          <a:bodyPr wrap="none" anchor="ctr"/>
          <a:lstStyle/>
          <a:p>
            <a:pPr defTabSz="4389438"/>
            <a:endParaRPr lang="en-US" noProof="1">
              <a:solidFill>
                <a:schemeClr val="bg1"/>
              </a:solidFill>
            </a:endParaRPr>
          </a:p>
        </p:txBody>
      </p:sp>
      <p:sp>
        <p:nvSpPr>
          <p:cNvPr id="28" name="Text Box 14"/>
          <p:cNvSpPr txBox="1">
            <a:spLocks noChangeArrowheads="1"/>
          </p:cNvSpPr>
          <p:nvPr/>
        </p:nvSpPr>
        <p:spPr bwMode="auto">
          <a:xfrm>
            <a:off x="2817587" y="681557"/>
            <a:ext cx="24265156" cy="3877985"/>
          </a:xfrm>
          <a:prstGeom prst="rect">
            <a:avLst/>
          </a:prstGeom>
          <a:noFill/>
          <a:ln w="9525">
            <a:noFill/>
            <a:miter lim="800000"/>
            <a:headEnd/>
            <a:tailEnd/>
          </a:ln>
          <a:effectLst/>
        </p:spPr>
        <p:txBody>
          <a:bodyPr wrap="square">
            <a:spAutoFit/>
          </a:bodyPr>
          <a:lstStyle/>
          <a:p>
            <a:r>
              <a:rPr lang="en-US" b="1" dirty="0"/>
              <a:t>Investigation of Turn-on and Turn-off Characteristics of </a:t>
            </a:r>
            <a:r>
              <a:rPr lang="en-US" b="1" dirty="0" smtClean="0"/>
              <a:t>Enhancement-Mode </a:t>
            </a:r>
            <a:endParaRPr lang="tr-TR" b="1" dirty="0" smtClean="0"/>
          </a:p>
          <a:p>
            <a:r>
              <a:rPr lang="en-US" b="1" dirty="0" smtClean="0"/>
              <a:t>GaN Power Transistors</a:t>
            </a:r>
            <a:endParaRPr lang="en-GB" dirty="0"/>
          </a:p>
        </p:txBody>
      </p:sp>
      <p:sp>
        <p:nvSpPr>
          <p:cNvPr id="39" name="Text Box 42"/>
          <p:cNvSpPr txBox="1">
            <a:spLocks noChangeArrowheads="1"/>
          </p:cNvSpPr>
          <p:nvPr/>
        </p:nvSpPr>
        <p:spPr bwMode="auto">
          <a:xfrm>
            <a:off x="3829050" y="8363735"/>
            <a:ext cx="7372350" cy="830997"/>
          </a:xfrm>
          <a:prstGeom prst="rect">
            <a:avLst/>
          </a:prstGeom>
          <a:noFill/>
          <a:ln w="9525">
            <a:noFill/>
            <a:miter lim="800000"/>
            <a:headEnd/>
            <a:tailEnd/>
          </a:ln>
          <a:effectLst/>
        </p:spPr>
        <p:txBody>
          <a:bodyPr>
            <a:spAutoFit/>
          </a:bodyPr>
          <a:lstStyle/>
          <a:p>
            <a:pPr defTabSz="4389438">
              <a:spcBef>
                <a:spcPct val="50000"/>
              </a:spcBef>
            </a:pPr>
            <a:r>
              <a:rPr lang="en-US" sz="4800" b="1" noProof="1" smtClean="0"/>
              <a:t>Abstract</a:t>
            </a:r>
            <a:endParaRPr lang="en-US" sz="4800" b="1" noProof="1"/>
          </a:p>
        </p:txBody>
      </p:sp>
      <p:pic>
        <p:nvPicPr>
          <p:cNvPr id="42" name="Picture 4"/>
          <p:cNvPicPr>
            <a:picLocks noChangeAspect="1"/>
          </p:cNvPicPr>
          <p:nvPr/>
        </p:nvPicPr>
        <p:blipFill>
          <a:blip r:embed="rId3" cstate="print"/>
          <a:stretch>
            <a:fillRect/>
          </a:stretch>
        </p:blipFill>
        <p:spPr>
          <a:xfrm>
            <a:off x="736496" y="1121782"/>
            <a:ext cx="3579802" cy="3000477"/>
          </a:xfrm>
          <a:prstGeom prst="rect">
            <a:avLst/>
          </a:prstGeom>
        </p:spPr>
      </p:pic>
      <p:sp>
        <p:nvSpPr>
          <p:cNvPr id="49" name="Text Box 14"/>
          <p:cNvSpPr txBox="1">
            <a:spLocks noChangeArrowheads="1"/>
          </p:cNvSpPr>
          <p:nvPr/>
        </p:nvSpPr>
        <p:spPr bwMode="auto">
          <a:xfrm>
            <a:off x="-548044" y="4455765"/>
            <a:ext cx="13245158" cy="1723549"/>
          </a:xfrm>
          <a:prstGeom prst="rect">
            <a:avLst/>
          </a:prstGeom>
          <a:noFill/>
          <a:ln w="9525">
            <a:noFill/>
            <a:miter lim="800000"/>
            <a:headEnd/>
            <a:tailEnd/>
          </a:ln>
          <a:effectLst/>
        </p:spPr>
        <p:txBody>
          <a:bodyPr wrap="square">
            <a:spAutoFit/>
          </a:bodyPr>
          <a:lstStyle/>
          <a:p>
            <a:pPr defTabSz="4389438"/>
            <a:r>
              <a:rPr lang="tr-TR" sz="6600" noProof="1" smtClean="0"/>
              <a:t>Furkan Karakaya</a:t>
            </a:r>
            <a:endParaRPr lang="en-US" sz="6600" noProof="1" smtClean="0"/>
          </a:p>
          <a:p>
            <a:pPr defTabSz="4389438"/>
            <a:r>
              <a:rPr lang="tr-TR" sz="4000" i="1" noProof="1" smtClean="0"/>
              <a:t>(furkan.karakaya</a:t>
            </a:r>
            <a:r>
              <a:rPr lang="en-US" sz="4000" i="1" noProof="1" smtClean="0"/>
              <a:t>@metu.edu.tr</a:t>
            </a:r>
            <a:r>
              <a:rPr lang="tr-TR" sz="4000" i="1" noProof="1" smtClean="0"/>
              <a:t>)</a:t>
            </a:r>
            <a:endParaRPr lang="en-US" sz="7200" noProof="1"/>
          </a:p>
        </p:txBody>
      </p:sp>
      <p:pic>
        <p:nvPicPr>
          <p:cNvPr id="19" name="Resim 18"/>
          <p:cNvPicPr>
            <a:picLocks noChangeAspect="1"/>
          </p:cNvPicPr>
          <p:nvPr/>
        </p:nvPicPr>
        <p:blipFill>
          <a:blip r:embed="rId4"/>
          <a:stretch>
            <a:fillRect/>
          </a:stretch>
        </p:blipFill>
        <p:spPr>
          <a:xfrm>
            <a:off x="26068323" y="887156"/>
            <a:ext cx="3100962" cy="3102489"/>
          </a:xfrm>
          <a:prstGeom prst="rect">
            <a:avLst/>
          </a:prstGeom>
        </p:spPr>
      </p:pic>
      <p:pic>
        <p:nvPicPr>
          <p:cNvPr id="31" name="Resim 30"/>
          <p:cNvPicPr>
            <a:picLocks noChangeAspect="1"/>
          </p:cNvPicPr>
          <p:nvPr/>
        </p:nvPicPr>
        <p:blipFill>
          <a:blip r:embed="rId5"/>
          <a:stretch>
            <a:fillRect/>
          </a:stretch>
        </p:blipFill>
        <p:spPr>
          <a:xfrm>
            <a:off x="25584032" y="4073830"/>
            <a:ext cx="3948575" cy="494551"/>
          </a:xfrm>
          <a:prstGeom prst="rect">
            <a:avLst/>
          </a:prstGeom>
        </p:spPr>
      </p:pic>
      <p:sp>
        <p:nvSpPr>
          <p:cNvPr id="54" name="Text Box 14"/>
          <p:cNvSpPr txBox="1">
            <a:spLocks noChangeArrowheads="1"/>
          </p:cNvSpPr>
          <p:nvPr/>
        </p:nvSpPr>
        <p:spPr bwMode="auto">
          <a:xfrm>
            <a:off x="16209454" y="4447641"/>
            <a:ext cx="13245158" cy="1723549"/>
          </a:xfrm>
          <a:prstGeom prst="rect">
            <a:avLst/>
          </a:prstGeom>
          <a:noFill/>
          <a:ln w="9525">
            <a:noFill/>
            <a:miter lim="800000"/>
            <a:headEnd/>
            <a:tailEnd/>
          </a:ln>
          <a:effectLst/>
        </p:spPr>
        <p:txBody>
          <a:bodyPr wrap="square">
            <a:spAutoFit/>
          </a:bodyPr>
          <a:lstStyle/>
          <a:p>
            <a:pPr defTabSz="4389438"/>
            <a:r>
              <a:rPr lang="tr-TR" sz="6600" noProof="1" smtClean="0"/>
              <a:t>Ozan Keysan</a:t>
            </a:r>
            <a:endParaRPr lang="en-US" sz="6600" noProof="1" smtClean="0"/>
          </a:p>
          <a:p>
            <a:pPr defTabSz="4389438"/>
            <a:r>
              <a:rPr lang="tr-TR" sz="4000" i="1" noProof="1" smtClean="0"/>
              <a:t>(keysan</a:t>
            </a:r>
            <a:r>
              <a:rPr lang="en-US" sz="4000" i="1" noProof="1" smtClean="0"/>
              <a:t>@metu.edu.tr</a:t>
            </a:r>
            <a:r>
              <a:rPr lang="tr-TR" sz="4000" i="1" noProof="1" smtClean="0"/>
              <a:t>)</a:t>
            </a:r>
            <a:endParaRPr lang="en-US" sz="7200" noProof="1"/>
          </a:p>
        </p:txBody>
      </p:sp>
      <p:sp>
        <p:nvSpPr>
          <p:cNvPr id="55" name="Text Box 14"/>
          <p:cNvSpPr txBox="1">
            <a:spLocks noChangeArrowheads="1"/>
          </p:cNvSpPr>
          <p:nvPr/>
        </p:nvSpPr>
        <p:spPr bwMode="auto">
          <a:xfrm>
            <a:off x="8493596" y="6534970"/>
            <a:ext cx="13245158" cy="830997"/>
          </a:xfrm>
          <a:prstGeom prst="rect">
            <a:avLst/>
          </a:prstGeom>
          <a:noFill/>
          <a:ln w="9525">
            <a:noFill/>
            <a:miter lim="800000"/>
            <a:headEnd/>
            <a:tailEnd/>
          </a:ln>
          <a:effectLst/>
        </p:spPr>
        <p:txBody>
          <a:bodyPr wrap="square">
            <a:spAutoFit/>
          </a:bodyPr>
          <a:lstStyle/>
          <a:p>
            <a:pPr defTabSz="4389438"/>
            <a:r>
              <a:rPr lang="en-US" sz="4800" b="1" i="1" noProof="1" smtClean="0"/>
              <a:t>PowerLab Research Group</a:t>
            </a:r>
            <a:r>
              <a:rPr lang="tr-TR" sz="4800" b="1" i="1" noProof="1" smtClean="0"/>
              <a:t>, </a:t>
            </a:r>
            <a:r>
              <a:rPr lang="en-US" sz="4800" b="1" i="1" noProof="1" smtClean="0"/>
              <a:t>METU, ANKARA </a:t>
            </a:r>
            <a:endParaRPr lang="tr-TR" sz="4800" b="1" i="1" noProof="1" smtClean="0"/>
          </a:p>
        </p:txBody>
      </p:sp>
      <p:sp>
        <p:nvSpPr>
          <p:cNvPr id="63" name="Text Box 14"/>
          <p:cNvSpPr txBox="1">
            <a:spLocks noChangeArrowheads="1"/>
          </p:cNvSpPr>
          <p:nvPr/>
        </p:nvSpPr>
        <p:spPr bwMode="auto">
          <a:xfrm>
            <a:off x="8703074" y="4455765"/>
            <a:ext cx="13245158" cy="1723549"/>
          </a:xfrm>
          <a:prstGeom prst="rect">
            <a:avLst/>
          </a:prstGeom>
          <a:noFill/>
          <a:ln w="9525">
            <a:noFill/>
            <a:miter lim="800000"/>
            <a:headEnd/>
            <a:tailEnd/>
          </a:ln>
          <a:effectLst/>
        </p:spPr>
        <p:txBody>
          <a:bodyPr wrap="square" anchor="ctr">
            <a:spAutoFit/>
          </a:bodyPr>
          <a:lstStyle/>
          <a:p>
            <a:pPr defTabSz="4389438"/>
            <a:r>
              <a:rPr lang="tr-TR" sz="6600" noProof="1" smtClean="0"/>
              <a:t>Mesut Ugur</a:t>
            </a:r>
            <a:endParaRPr lang="en-US" sz="6600" noProof="1" smtClean="0"/>
          </a:p>
          <a:p>
            <a:pPr defTabSz="4389438"/>
            <a:r>
              <a:rPr lang="tr-TR" sz="4000" i="1" noProof="1" smtClean="0"/>
              <a:t>(ugurm</a:t>
            </a:r>
            <a:r>
              <a:rPr lang="en-US" sz="4000" i="1" noProof="1" smtClean="0"/>
              <a:t>@metu.edu.tr</a:t>
            </a:r>
            <a:r>
              <a:rPr lang="tr-TR" sz="4000" i="1" noProof="1" smtClean="0"/>
              <a:t>)</a:t>
            </a:r>
            <a:endParaRPr lang="en-US" sz="7200" noProof="1"/>
          </a:p>
        </p:txBody>
      </p:sp>
      <p:pic>
        <p:nvPicPr>
          <p:cNvPr id="11" name="Resim 10"/>
          <p:cNvPicPr>
            <a:picLocks noChangeAspect="1"/>
          </p:cNvPicPr>
          <p:nvPr/>
        </p:nvPicPr>
        <p:blipFill>
          <a:blip r:embed="rId6"/>
          <a:stretch>
            <a:fillRect/>
          </a:stretch>
        </p:blipFill>
        <p:spPr>
          <a:xfrm>
            <a:off x="9587056" y="4663319"/>
            <a:ext cx="847105" cy="1446705"/>
          </a:xfrm>
          <a:prstGeom prst="rect">
            <a:avLst/>
          </a:prstGeom>
        </p:spPr>
      </p:pic>
      <p:sp>
        <p:nvSpPr>
          <p:cNvPr id="15" name="Metin kutusu 14"/>
          <p:cNvSpPr txBox="1"/>
          <p:nvPr/>
        </p:nvSpPr>
        <p:spPr>
          <a:xfrm>
            <a:off x="939073" y="9168837"/>
            <a:ext cx="13323753" cy="3416320"/>
          </a:xfrm>
          <a:prstGeom prst="rect">
            <a:avLst/>
          </a:prstGeom>
          <a:noFill/>
        </p:spPr>
        <p:txBody>
          <a:bodyPr wrap="square" rtlCol="0">
            <a:spAutoFit/>
          </a:bodyPr>
          <a:lstStyle/>
          <a:p>
            <a:pPr algn="just"/>
            <a:r>
              <a:rPr lang="en-GB" sz="3600" dirty="0">
                <a:latin typeface="Times New Roman" panose="02020603050405020304" pitchFamily="18" charset="0"/>
                <a:cs typeface="Times New Roman" panose="02020603050405020304" pitchFamily="18" charset="0"/>
              </a:rPr>
              <a:t>In this paper, turn-on and turn-off switching </a:t>
            </a:r>
            <a:r>
              <a:rPr lang="en-GB" sz="3600" dirty="0" smtClean="0">
                <a:latin typeface="Times New Roman" panose="02020603050405020304" pitchFamily="18" charset="0"/>
                <a:cs typeface="Times New Roman" panose="02020603050405020304" pitchFamily="18" charset="0"/>
              </a:rPr>
              <a:t>behaviour </a:t>
            </a:r>
            <a:r>
              <a:rPr lang="en-GB" sz="3600" dirty="0">
                <a:latin typeface="Times New Roman" panose="02020603050405020304" pitchFamily="18" charset="0"/>
                <a:cs typeface="Times New Roman" panose="02020603050405020304" pitchFamily="18" charset="0"/>
              </a:rPr>
              <a:t>of 650V enhancement-mode GaN power </a:t>
            </a:r>
            <a:r>
              <a:rPr lang="en-GB" sz="3600" dirty="0" smtClean="0">
                <a:latin typeface="Times New Roman" panose="02020603050405020304" pitchFamily="18" charset="0"/>
                <a:cs typeface="Times New Roman" panose="02020603050405020304" pitchFamily="18" charset="0"/>
              </a:rPr>
              <a:t>FETs</a:t>
            </a:r>
            <a:r>
              <a:rPr lang="tr-TR" sz="3600" dirty="0" smtClean="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are </a:t>
            </a:r>
            <a:r>
              <a:rPr lang="en-GB" sz="3600" dirty="0">
                <a:latin typeface="Times New Roman" panose="02020603050405020304" pitchFamily="18" charset="0"/>
                <a:cs typeface="Times New Roman" panose="02020603050405020304" pitchFamily="18" charset="0"/>
              </a:rPr>
              <a:t>investigated. An analytical model is developed to </a:t>
            </a:r>
            <a:r>
              <a:rPr lang="en-GB" sz="3600" dirty="0" smtClean="0">
                <a:latin typeface="Times New Roman" panose="02020603050405020304" pitchFamily="18" charset="0"/>
                <a:cs typeface="Times New Roman" panose="02020603050405020304" pitchFamily="18" charset="0"/>
              </a:rPr>
              <a:t>analyse </a:t>
            </a:r>
            <a:r>
              <a:rPr lang="en-GB" sz="3600" dirty="0">
                <a:latin typeface="Times New Roman" panose="02020603050405020304" pitchFamily="18" charset="0"/>
                <a:cs typeface="Times New Roman" panose="02020603050405020304" pitchFamily="18" charset="0"/>
              </a:rPr>
              <a:t>the current-voltage characteristics of </a:t>
            </a:r>
            <a:r>
              <a:rPr lang="en-GB" sz="3600" dirty="0" smtClean="0">
                <a:latin typeface="Times New Roman" panose="02020603050405020304" pitchFamily="18" charset="0"/>
                <a:cs typeface="Times New Roman" panose="02020603050405020304" pitchFamily="18" charset="0"/>
              </a:rPr>
              <a:t>the</a:t>
            </a:r>
            <a:r>
              <a:rPr lang="tr-TR" sz="3600" dirty="0" smtClean="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device </a:t>
            </a:r>
            <a:r>
              <a:rPr lang="en-GB" sz="3600" dirty="0">
                <a:latin typeface="Times New Roman" panose="02020603050405020304" pitchFamily="18" charset="0"/>
                <a:cs typeface="Times New Roman" panose="02020603050405020304" pitchFamily="18" charset="0"/>
              </a:rPr>
              <a:t>during switching transients both with and without the effects of parasitic components. In </a:t>
            </a:r>
            <a:r>
              <a:rPr lang="en-GB" sz="3600" dirty="0" smtClean="0">
                <a:latin typeface="Times New Roman" panose="02020603050405020304" pitchFamily="18" charset="0"/>
                <a:cs typeface="Times New Roman" panose="02020603050405020304" pitchFamily="18" charset="0"/>
              </a:rPr>
              <a:t>addition,</a:t>
            </a:r>
            <a:r>
              <a:rPr lang="tr-TR" sz="3600" dirty="0" smtClean="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the </a:t>
            </a:r>
            <a:r>
              <a:rPr lang="en-GB" sz="3600" dirty="0">
                <a:latin typeface="Times New Roman" panose="02020603050405020304" pitchFamily="18" charset="0"/>
                <a:cs typeface="Times New Roman" panose="02020603050405020304" pitchFamily="18" charset="0"/>
              </a:rPr>
              <a:t>effect of the temperature and circuit parameters on the switching characteristics are investigated.</a:t>
            </a:r>
          </a:p>
        </p:txBody>
      </p:sp>
      <p:sp>
        <p:nvSpPr>
          <p:cNvPr id="16" name="Rectangle 2"/>
          <p:cNvSpPr>
            <a:spLocks noChangeArrowheads="1"/>
          </p:cNvSpPr>
          <p:nvPr/>
        </p:nvSpPr>
        <p:spPr bwMode="auto">
          <a:xfrm>
            <a:off x="0" y="0"/>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1" name="Text Box 42"/>
          <p:cNvSpPr txBox="1">
            <a:spLocks noChangeArrowheads="1"/>
          </p:cNvSpPr>
          <p:nvPr/>
        </p:nvSpPr>
        <p:spPr bwMode="auto">
          <a:xfrm>
            <a:off x="3919501" y="12642352"/>
            <a:ext cx="7372350" cy="830997"/>
          </a:xfrm>
          <a:prstGeom prst="rect">
            <a:avLst/>
          </a:prstGeom>
          <a:noFill/>
          <a:ln w="9525">
            <a:noFill/>
            <a:miter lim="800000"/>
            <a:headEnd/>
            <a:tailEnd/>
          </a:ln>
          <a:effectLst/>
        </p:spPr>
        <p:txBody>
          <a:bodyPr>
            <a:spAutoFit/>
          </a:bodyPr>
          <a:lstStyle/>
          <a:p>
            <a:pPr defTabSz="4389438">
              <a:spcBef>
                <a:spcPct val="50000"/>
              </a:spcBef>
            </a:pPr>
            <a:r>
              <a:rPr lang="tr-TR" sz="4800" b="1" noProof="1" smtClean="0"/>
              <a:t>GaN Modeling</a:t>
            </a:r>
            <a:endParaRPr lang="en-US" sz="4800" b="1" noProof="1"/>
          </a:p>
        </p:txBody>
      </p:sp>
      <p:grpSp>
        <p:nvGrpSpPr>
          <p:cNvPr id="8" name="Group 7"/>
          <p:cNvGrpSpPr/>
          <p:nvPr/>
        </p:nvGrpSpPr>
        <p:grpSpPr>
          <a:xfrm>
            <a:off x="663094" y="13558211"/>
            <a:ext cx="6331912" cy="5695663"/>
            <a:chOff x="612742" y="13646553"/>
            <a:chExt cx="6331912" cy="5695663"/>
          </a:xfrm>
        </p:grpSpPr>
        <p:pic>
          <p:nvPicPr>
            <p:cNvPr id="21" name="Resim 20"/>
            <p:cNvPicPr>
              <a:picLocks noChangeAspect="1"/>
            </p:cNvPicPr>
            <p:nvPr/>
          </p:nvPicPr>
          <p:blipFill rotWithShape="1">
            <a:blip r:embed="rId7"/>
            <a:srcRect l="1" r="64690"/>
            <a:stretch/>
          </p:blipFill>
          <p:spPr>
            <a:xfrm>
              <a:off x="612742" y="13646553"/>
              <a:ext cx="5550784" cy="4680000"/>
            </a:xfrm>
            <a:prstGeom prst="rect">
              <a:avLst/>
            </a:prstGeom>
          </p:spPr>
        </p:pic>
        <p:sp>
          <p:nvSpPr>
            <p:cNvPr id="77" name="Metin kutusu 76"/>
            <p:cNvSpPr txBox="1"/>
            <p:nvPr/>
          </p:nvSpPr>
          <p:spPr>
            <a:xfrm>
              <a:off x="1100984" y="18326553"/>
              <a:ext cx="5843670" cy="1015663"/>
            </a:xfrm>
            <a:prstGeom prst="rect">
              <a:avLst/>
            </a:prstGeom>
            <a:noFill/>
          </p:spPr>
          <p:txBody>
            <a:bodyPr wrap="square" rtlCol="0">
              <a:spAutoFit/>
            </a:bodyPr>
            <a:lstStyle/>
            <a:p>
              <a:pPr algn="l"/>
              <a:r>
                <a:rPr lang="en-US" sz="3000" dirty="0">
                  <a:latin typeface="Times New Roman" panose="02020603050405020304" pitchFamily="18" charset="0"/>
                  <a:cs typeface="Times New Roman" panose="02020603050405020304" pitchFamily="18" charset="0"/>
                </a:rPr>
                <a:t>Fig. 1: </a:t>
              </a:r>
              <a:r>
                <a:rPr lang="tr-TR" sz="3000" dirty="0" smtClean="0">
                  <a:latin typeface="Times New Roman" panose="02020603050405020304" pitchFamily="18" charset="0"/>
                  <a:cs typeface="Times New Roman" panose="02020603050405020304" pitchFamily="18" charset="0"/>
                </a:rPr>
                <a:t>The</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hybrid model of e-mode GaN power </a:t>
              </a:r>
              <a:r>
                <a:rPr lang="en-US" sz="3000" dirty="0" smtClean="0">
                  <a:latin typeface="Times New Roman" panose="02020603050405020304" pitchFamily="18" charset="0"/>
                  <a:cs typeface="Times New Roman" panose="02020603050405020304" pitchFamily="18" charset="0"/>
                </a:rPr>
                <a:t>FET</a:t>
              </a:r>
            </a:p>
          </p:txBody>
        </p:sp>
      </p:grpSp>
      <p:pic>
        <p:nvPicPr>
          <p:cNvPr id="29" name="Resim 28"/>
          <p:cNvPicPr>
            <a:picLocks noChangeAspect="1"/>
          </p:cNvPicPr>
          <p:nvPr/>
        </p:nvPicPr>
        <p:blipFill rotWithShape="1">
          <a:blip r:embed="rId8"/>
          <a:srcRect l="40026" r="23811"/>
          <a:stretch/>
        </p:blipFill>
        <p:spPr>
          <a:xfrm>
            <a:off x="22832034" y="9772465"/>
            <a:ext cx="5138999" cy="4320000"/>
          </a:xfrm>
          <a:prstGeom prst="rect">
            <a:avLst/>
          </a:prstGeom>
        </p:spPr>
      </p:pic>
      <p:grpSp>
        <p:nvGrpSpPr>
          <p:cNvPr id="7" name="Group 6"/>
          <p:cNvGrpSpPr/>
          <p:nvPr/>
        </p:nvGrpSpPr>
        <p:grpSpPr>
          <a:xfrm>
            <a:off x="1093667" y="19668184"/>
            <a:ext cx="13229422" cy="5369034"/>
            <a:chOff x="1274256" y="20198632"/>
            <a:chExt cx="13229422" cy="5369034"/>
          </a:xfrm>
        </p:grpSpPr>
        <p:sp>
          <p:nvSpPr>
            <p:cNvPr id="82" name="Metin kutusu 81"/>
            <p:cNvSpPr txBox="1"/>
            <p:nvPr/>
          </p:nvSpPr>
          <p:spPr>
            <a:xfrm>
              <a:off x="1274256" y="24552003"/>
              <a:ext cx="13229422" cy="1015663"/>
            </a:xfrm>
            <a:prstGeom prst="rect">
              <a:avLst/>
            </a:prstGeom>
            <a:noFill/>
          </p:spPr>
          <p:txBody>
            <a:bodyPr wrap="square" rtlCol="0">
              <a:spAutoFit/>
            </a:bodyPr>
            <a:lstStyle/>
            <a:p>
              <a:pPr algn="l"/>
              <a:r>
                <a:rPr lang="en-US" sz="3000" dirty="0">
                  <a:latin typeface="Times New Roman" panose="02020603050405020304" pitchFamily="18" charset="0"/>
                  <a:cs typeface="Times New Roman" panose="02020603050405020304" pitchFamily="18" charset="0"/>
                </a:rPr>
                <a:t>Fig. </a:t>
              </a:r>
              <a:r>
                <a:rPr lang="tr-TR" sz="3000" dirty="0" smtClean="0">
                  <a:latin typeface="Times New Roman" panose="02020603050405020304" pitchFamily="18" charset="0"/>
                  <a:cs typeface="Times New Roman" panose="02020603050405020304" pitchFamily="18" charset="0"/>
                </a:rPr>
                <a:t>2</a:t>
              </a:r>
              <a:r>
                <a:rPr lang="en-US" sz="3000" dirty="0" smtClean="0">
                  <a:latin typeface="Times New Roman" panose="02020603050405020304" pitchFamily="18" charset="0"/>
                  <a:cs typeface="Times New Roman" panose="02020603050405020304" pitchFamily="18" charset="0"/>
                </a:rPr>
                <a:t>:</a:t>
              </a:r>
              <a:r>
                <a:rPr lang="tr-TR" sz="3000" dirty="0" smtClean="0">
                  <a:latin typeface="Times New Roman" panose="02020603050405020304" pitchFamily="18" charset="0"/>
                  <a:cs typeface="Times New Roman" panose="02020603050405020304" pitchFamily="18" charset="0"/>
                </a:rPr>
                <a:t> Parasitic capacitances vs Drain-Source Voltage plot (a) &amp; Input Capacitance vs Gate-Source Voltage plot (b)</a:t>
              </a:r>
              <a:endParaRPr lang="en-US" sz="3000" dirty="0" smtClean="0">
                <a:latin typeface="Times New Roman" panose="02020603050405020304" pitchFamily="18" charset="0"/>
                <a:cs typeface="Times New Roman" panose="02020603050405020304" pitchFamily="18" charset="0"/>
              </a:endParaRPr>
            </a:p>
          </p:txBody>
        </p:sp>
        <p:grpSp>
          <p:nvGrpSpPr>
            <p:cNvPr id="6" name="Group 5"/>
            <p:cNvGrpSpPr/>
            <p:nvPr/>
          </p:nvGrpSpPr>
          <p:grpSpPr>
            <a:xfrm>
              <a:off x="2029046" y="20226929"/>
              <a:ext cx="4680000" cy="4430389"/>
              <a:chOff x="2029046" y="20226929"/>
              <a:chExt cx="4680000" cy="4430389"/>
            </a:xfrm>
          </p:grpSpPr>
          <p:pic>
            <p:nvPicPr>
              <p:cNvPr id="122" name="Picture 23"/>
              <p:cNvPicPr/>
              <p:nvPr/>
            </p:nvPicPr>
            <p:blipFill rotWithShape="1">
              <a:blip r:embed="rId9" cstate="print">
                <a:extLst>
                  <a:ext uri="{28A0092B-C50C-407E-A947-70E740481C1C}">
                    <a14:useLocalDpi xmlns:a14="http://schemas.microsoft.com/office/drawing/2010/main" val="0"/>
                  </a:ext>
                </a:extLst>
              </a:blip>
              <a:srcRect l="1" t="5631" r="6374"/>
              <a:stretch/>
            </p:blipFill>
            <p:spPr bwMode="auto">
              <a:xfrm>
                <a:off x="2029046" y="20226929"/>
                <a:ext cx="4680000" cy="3960000"/>
              </a:xfrm>
              <a:prstGeom prst="rect">
                <a:avLst/>
              </a:prstGeom>
              <a:noFill/>
              <a:ln>
                <a:noFill/>
              </a:ln>
              <a:extLst>
                <a:ext uri="{53640926-AAD7-44D8-BBD7-CCE9431645EC}">
                  <a14:shadowObscured xmlns:a14="http://schemas.microsoft.com/office/drawing/2010/main"/>
                </a:ext>
              </a:extLst>
            </p:spPr>
          </p:pic>
          <p:sp>
            <p:nvSpPr>
              <p:cNvPr id="83" name="Metin kutusu 82"/>
              <p:cNvSpPr txBox="1"/>
              <p:nvPr/>
            </p:nvSpPr>
            <p:spPr>
              <a:xfrm>
                <a:off x="4297912" y="24103320"/>
                <a:ext cx="694959"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a:t>
                </a:r>
              </a:p>
            </p:txBody>
          </p:sp>
        </p:grpSp>
        <p:grpSp>
          <p:nvGrpSpPr>
            <p:cNvPr id="5" name="Group 4"/>
            <p:cNvGrpSpPr/>
            <p:nvPr/>
          </p:nvGrpSpPr>
          <p:grpSpPr>
            <a:xfrm>
              <a:off x="8329723" y="20198632"/>
              <a:ext cx="4680000" cy="4427087"/>
              <a:chOff x="8329723" y="20198632"/>
              <a:chExt cx="4680000" cy="4427087"/>
            </a:xfrm>
          </p:grpSpPr>
          <p:pic>
            <p:nvPicPr>
              <p:cNvPr id="123" name="Picture 3"/>
              <p:cNvPicPr/>
              <p:nvPr/>
            </p:nvPicPr>
            <p:blipFill rotWithShape="1">
              <a:blip r:embed="rId10" cstate="print">
                <a:extLst>
                  <a:ext uri="{28A0092B-C50C-407E-A947-70E740481C1C}">
                    <a14:useLocalDpi xmlns:a14="http://schemas.microsoft.com/office/drawing/2010/main" val="0"/>
                  </a:ext>
                </a:extLst>
              </a:blip>
              <a:srcRect l="1981" t="1511" r="7833"/>
              <a:stretch/>
            </p:blipFill>
            <p:spPr bwMode="auto">
              <a:xfrm>
                <a:off x="8329723" y="20198632"/>
                <a:ext cx="4680000" cy="3960000"/>
              </a:xfrm>
              <a:prstGeom prst="rect">
                <a:avLst/>
              </a:prstGeom>
              <a:noFill/>
              <a:ln>
                <a:noFill/>
              </a:ln>
              <a:extLst>
                <a:ext uri="{53640926-AAD7-44D8-BBD7-CCE9431645EC}">
                  <a14:shadowObscured xmlns:a14="http://schemas.microsoft.com/office/drawing/2010/main"/>
                </a:ext>
              </a:extLst>
            </p:spPr>
          </p:pic>
          <p:sp>
            <p:nvSpPr>
              <p:cNvPr id="84" name="Metin kutusu 83"/>
              <p:cNvSpPr txBox="1"/>
              <p:nvPr/>
            </p:nvSpPr>
            <p:spPr>
              <a:xfrm>
                <a:off x="10529118" y="24071721"/>
                <a:ext cx="694959"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a:t>
                </a:r>
              </a:p>
            </p:txBody>
          </p:sp>
        </p:grpSp>
      </p:grpSp>
      <p:sp>
        <p:nvSpPr>
          <p:cNvPr id="85" name="Metin kutusu 84"/>
          <p:cNvSpPr txBox="1"/>
          <p:nvPr/>
        </p:nvSpPr>
        <p:spPr>
          <a:xfrm>
            <a:off x="865588" y="25079908"/>
            <a:ext cx="13318773" cy="2308324"/>
          </a:xfrm>
          <a:prstGeom prst="rect">
            <a:avLst/>
          </a:prstGeom>
          <a:noFill/>
        </p:spPr>
        <p:txBody>
          <a:bodyPr wrap="square" rtlCol="0">
            <a:spAutoFit/>
          </a:bodyPr>
          <a:lstStyle/>
          <a:p>
            <a:pPr algn="just"/>
            <a:r>
              <a:rPr lang="en-GB" sz="3600" dirty="0" smtClean="0">
                <a:latin typeface="Times New Roman" panose="02020603050405020304" pitchFamily="18" charset="0"/>
                <a:cs typeface="Times New Roman" panose="02020603050405020304" pitchFamily="18" charset="0"/>
              </a:rPr>
              <a:t>Even though manufacturer provides the Ciss as constant with respect to drain-source voltage, it changes significantly with varying gate-source voltage. Implementing this feature in the model is important to obtain accurate dynamic/switching characteristics.</a:t>
            </a:r>
          </a:p>
        </p:txBody>
      </p:sp>
      <p:grpSp>
        <p:nvGrpSpPr>
          <p:cNvPr id="9" name="Group 8"/>
          <p:cNvGrpSpPr/>
          <p:nvPr/>
        </p:nvGrpSpPr>
        <p:grpSpPr>
          <a:xfrm>
            <a:off x="624631" y="27566674"/>
            <a:ext cx="14075569" cy="4887001"/>
            <a:chOff x="624631" y="29188998"/>
            <a:chExt cx="14075569" cy="4887001"/>
          </a:xfrm>
        </p:grpSpPr>
        <p:pic>
          <p:nvPicPr>
            <p:cNvPr id="112" name="Resim 111"/>
            <p:cNvPicPr/>
            <p:nvPr/>
          </p:nvPicPr>
          <p:blipFill rotWithShape="1">
            <a:blip r:embed="rId11" cstate="print">
              <a:extLst>
                <a:ext uri="{28A0092B-C50C-407E-A947-70E740481C1C}">
                  <a14:useLocalDpi xmlns:a14="http://schemas.microsoft.com/office/drawing/2010/main" val="0"/>
                </a:ext>
              </a:extLst>
            </a:blip>
            <a:srcRect l="3624" t="6299" r="8607" b="2352"/>
            <a:stretch/>
          </p:blipFill>
          <p:spPr bwMode="auto">
            <a:xfrm>
              <a:off x="1848457" y="29188998"/>
              <a:ext cx="4680000" cy="3960000"/>
            </a:xfrm>
            <a:prstGeom prst="rect">
              <a:avLst/>
            </a:prstGeom>
            <a:noFill/>
            <a:ln>
              <a:noFill/>
            </a:ln>
            <a:extLst>
              <a:ext uri="{53640926-AAD7-44D8-BBD7-CCE9431645EC}">
                <a14:shadowObscured xmlns:a14="http://schemas.microsoft.com/office/drawing/2010/main"/>
              </a:ext>
            </a:extLst>
          </p:spPr>
        </p:pic>
        <p:pic>
          <p:nvPicPr>
            <p:cNvPr id="113" name="Resim 112"/>
            <p:cNvPicPr/>
            <p:nvPr/>
          </p:nvPicPr>
          <p:blipFill rotWithShape="1">
            <a:blip r:embed="rId12" cstate="print">
              <a:extLst>
                <a:ext uri="{28A0092B-C50C-407E-A947-70E740481C1C}">
                  <a14:useLocalDpi xmlns:a14="http://schemas.microsoft.com/office/drawing/2010/main" val="0"/>
                </a:ext>
              </a:extLst>
            </a:blip>
            <a:srcRect l="1534" t="6266" r="7392" b="1218"/>
            <a:stretch/>
          </p:blipFill>
          <p:spPr bwMode="auto">
            <a:xfrm>
              <a:off x="8149134" y="29188998"/>
              <a:ext cx="4680000" cy="3960000"/>
            </a:xfrm>
            <a:prstGeom prst="rect">
              <a:avLst/>
            </a:prstGeom>
            <a:noFill/>
            <a:ln>
              <a:noFill/>
            </a:ln>
            <a:extLst>
              <a:ext uri="{53640926-AAD7-44D8-BBD7-CCE9431645EC}">
                <a14:shadowObscured xmlns:a14="http://schemas.microsoft.com/office/drawing/2010/main"/>
              </a:ext>
            </a:extLst>
          </p:spPr>
        </p:pic>
        <p:sp>
          <p:nvSpPr>
            <p:cNvPr id="86" name="Metin kutusu 85"/>
            <p:cNvSpPr txBox="1"/>
            <p:nvPr/>
          </p:nvSpPr>
          <p:spPr>
            <a:xfrm>
              <a:off x="3968818" y="33045385"/>
              <a:ext cx="694959"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a:t>
              </a:r>
            </a:p>
          </p:txBody>
        </p:sp>
        <p:sp>
          <p:nvSpPr>
            <p:cNvPr id="87" name="Metin kutusu 86"/>
            <p:cNvSpPr txBox="1"/>
            <p:nvPr/>
          </p:nvSpPr>
          <p:spPr>
            <a:xfrm>
              <a:off x="10416359" y="33045385"/>
              <a:ext cx="694959"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a:t>
              </a:r>
            </a:p>
          </p:txBody>
        </p:sp>
        <p:sp>
          <p:nvSpPr>
            <p:cNvPr id="88" name="Metin kutusu 87"/>
            <p:cNvSpPr txBox="1"/>
            <p:nvPr/>
          </p:nvSpPr>
          <p:spPr>
            <a:xfrm>
              <a:off x="624631" y="33522001"/>
              <a:ext cx="14075569" cy="553998"/>
            </a:xfrm>
            <a:prstGeom prst="rect">
              <a:avLst/>
            </a:prstGeom>
            <a:noFill/>
          </p:spPr>
          <p:txBody>
            <a:bodyPr wrap="square" rtlCol="0">
              <a:spAutoFit/>
            </a:bodyPr>
            <a:lstStyle/>
            <a:p>
              <a:pPr algn="l"/>
              <a:r>
                <a:rPr lang="en-US" sz="3000" dirty="0">
                  <a:latin typeface="Times New Roman" panose="02020603050405020304" pitchFamily="18" charset="0"/>
                  <a:cs typeface="Times New Roman" panose="02020603050405020304" pitchFamily="18" charset="0"/>
                </a:rPr>
                <a:t>Fig. </a:t>
              </a:r>
              <a:r>
                <a:rPr lang="tr-TR" sz="3000" dirty="0">
                  <a:latin typeface="Times New Roman" panose="02020603050405020304" pitchFamily="18" charset="0"/>
                  <a:cs typeface="Times New Roman" panose="02020603050405020304" pitchFamily="18" charset="0"/>
                </a:rPr>
                <a:t>3</a:t>
              </a:r>
              <a:r>
                <a:rPr lang="en-US" sz="3000" dirty="0" smtClean="0">
                  <a:latin typeface="Times New Roman" panose="02020603050405020304" pitchFamily="18" charset="0"/>
                  <a:cs typeface="Times New Roman" panose="02020603050405020304" pitchFamily="18" charset="0"/>
                </a:rPr>
                <a:t>:</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Static</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Results</a:t>
              </a:r>
              <a:r>
                <a:rPr lang="tr-TR" sz="3000" dirty="0" smtClean="0">
                  <a:latin typeface="Times New Roman" panose="02020603050405020304" pitchFamily="18" charset="0"/>
                  <a:cs typeface="Times New Roman" panose="02020603050405020304" pitchFamily="18" charset="0"/>
                </a:rPr>
                <a:t> of </a:t>
              </a:r>
              <a:r>
                <a:rPr lang="tr-TR" sz="3000" dirty="0">
                  <a:latin typeface="Times New Roman" panose="02020603050405020304" pitchFamily="18" charset="0"/>
                  <a:cs typeface="Times New Roman" panose="02020603050405020304" pitchFamily="18" charset="0"/>
                </a:rPr>
                <a:t>GS66508B</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for</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Forward</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Conduction</a:t>
              </a:r>
              <a:r>
                <a:rPr lang="tr-TR" sz="3000" dirty="0" smtClean="0">
                  <a:latin typeface="Times New Roman" panose="02020603050405020304" pitchFamily="18" charset="0"/>
                  <a:cs typeface="Times New Roman" panose="02020603050405020304" pitchFamily="18" charset="0"/>
                </a:rPr>
                <a:t> (a) &amp; </a:t>
              </a:r>
              <a:r>
                <a:rPr lang="tr-TR" sz="3000" dirty="0" err="1" smtClean="0">
                  <a:latin typeface="Times New Roman" panose="02020603050405020304" pitchFamily="18" charset="0"/>
                  <a:cs typeface="Times New Roman" panose="02020603050405020304" pitchFamily="18" charset="0"/>
                </a:rPr>
                <a:t>Reverse</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Conduction</a:t>
              </a:r>
              <a:r>
                <a:rPr lang="tr-TR" sz="3000" dirty="0" smtClean="0">
                  <a:latin typeface="Times New Roman" panose="02020603050405020304" pitchFamily="18" charset="0"/>
                  <a:cs typeface="Times New Roman" panose="02020603050405020304" pitchFamily="18" charset="0"/>
                </a:rPr>
                <a:t> (b)</a:t>
              </a:r>
              <a:endParaRPr lang="en-US" sz="3000" dirty="0" smtClean="0">
                <a:latin typeface="Times New Roman" panose="02020603050405020304" pitchFamily="18" charset="0"/>
                <a:cs typeface="Times New Roman" panose="02020603050405020304" pitchFamily="18" charset="0"/>
              </a:endParaRPr>
            </a:p>
          </p:txBody>
        </p:sp>
      </p:grpSp>
      <p:sp>
        <p:nvSpPr>
          <p:cNvPr id="89" name="Metin kutusu 88"/>
          <p:cNvSpPr txBox="1"/>
          <p:nvPr/>
        </p:nvSpPr>
        <p:spPr>
          <a:xfrm>
            <a:off x="855838" y="32609359"/>
            <a:ext cx="13318773" cy="2862322"/>
          </a:xfrm>
          <a:prstGeom prst="rect">
            <a:avLst/>
          </a:prstGeom>
          <a:noFill/>
        </p:spPr>
        <p:txBody>
          <a:bodyPr wrap="square" rtlCol="0">
            <a:spAutoFit/>
          </a:bodyPr>
          <a:lstStyle/>
          <a:p>
            <a:pPr algn="just"/>
            <a:r>
              <a:rPr lang="tr-TR" sz="3600" dirty="0">
                <a:latin typeface="Times New Roman" panose="02020603050405020304" pitchFamily="18" charset="0"/>
                <a:cs typeface="Times New Roman" panose="02020603050405020304" pitchFamily="18" charset="0"/>
              </a:rPr>
              <a:t>T</a:t>
            </a:r>
            <a:r>
              <a:rPr lang="en-GB" sz="3600" dirty="0" smtClean="0">
                <a:latin typeface="Times New Roman" panose="02020603050405020304" pitchFamily="18" charset="0"/>
                <a:cs typeface="Times New Roman" panose="02020603050405020304" pitchFamily="18" charset="0"/>
              </a:rPr>
              <a:t>he </a:t>
            </a:r>
            <a:r>
              <a:rPr lang="en-GB" sz="3600" dirty="0">
                <a:latin typeface="Times New Roman" panose="02020603050405020304" pitchFamily="18" charset="0"/>
                <a:cs typeface="Times New Roman" panose="02020603050405020304" pitchFamily="18" charset="0"/>
              </a:rPr>
              <a:t>reverse conduction </a:t>
            </a:r>
            <a:r>
              <a:rPr lang="en-GB" sz="3600" dirty="0" smtClean="0">
                <a:latin typeface="Times New Roman" panose="02020603050405020304" pitchFamily="18" charset="0"/>
                <a:cs typeface="Times New Roman" panose="02020603050405020304" pitchFamily="18" charset="0"/>
              </a:rPr>
              <a:t>behaviour </a:t>
            </a:r>
            <a:r>
              <a:rPr lang="en-GB" sz="3600" dirty="0">
                <a:latin typeface="Times New Roman" panose="02020603050405020304" pitchFamily="18" charset="0"/>
                <a:cs typeface="Times New Roman" panose="02020603050405020304" pitchFamily="18" charset="0"/>
              </a:rPr>
              <a:t>is highly dependent on </a:t>
            </a:r>
            <a:r>
              <a:rPr lang="en-GB" sz="3600" dirty="0" smtClean="0">
                <a:latin typeface="Times New Roman" panose="02020603050405020304" pitchFamily="18" charset="0"/>
                <a:cs typeface="Times New Roman" panose="02020603050405020304" pitchFamily="18" charset="0"/>
              </a:rPr>
              <a:t>the</a:t>
            </a:r>
            <a:r>
              <a:rPr lang="tr-TR" sz="3600" dirty="0" smtClean="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applied </a:t>
            </a:r>
            <a:r>
              <a:rPr lang="en-GB" sz="3600" dirty="0">
                <a:latin typeface="Times New Roman" panose="02020603050405020304" pitchFamily="18" charset="0"/>
                <a:cs typeface="Times New Roman" panose="02020603050405020304" pitchFamily="18" charset="0"/>
              </a:rPr>
              <a:t>gate </a:t>
            </a:r>
            <a:r>
              <a:rPr lang="en-GB" sz="3600" dirty="0" smtClean="0">
                <a:latin typeface="Times New Roman" panose="02020603050405020304" pitchFamily="18" charset="0"/>
                <a:cs typeface="Times New Roman" panose="02020603050405020304" pitchFamily="18" charset="0"/>
              </a:rPr>
              <a:t>voltage. </a:t>
            </a:r>
            <a:r>
              <a:rPr lang="tr-TR" sz="3600" b="1" dirty="0" smtClean="0">
                <a:latin typeface="Times New Roman" panose="02020603050405020304" pitchFamily="18" charset="0"/>
                <a:cs typeface="Times New Roman" panose="02020603050405020304" pitchFamily="18" charset="0"/>
              </a:rPr>
              <a:t>A </a:t>
            </a:r>
            <a:r>
              <a:rPr lang="tr-TR" sz="3600" b="1" dirty="0" err="1" smtClean="0">
                <a:latin typeface="Times New Roman" panose="02020603050405020304" pitchFamily="18" charset="0"/>
                <a:cs typeface="Times New Roman" panose="02020603050405020304" pitchFamily="18" charset="0"/>
              </a:rPr>
              <a:t>negative</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gate</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bias</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increases</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the</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reverse</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conduction</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loss</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Therefore</a:t>
            </a:r>
            <a:r>
              <a:rPr lang="en-GB"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the</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negative</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gate</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bias</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level</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and</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dead</a:t>
            </a:r>
            <a:r>
              <a:rPr lang="tr-TR" sz="3600" dirty="0" smtClean="0">
                <a:latin typeface="Times New Roman" panose="02020603050405020304" pitchFamily="18" charset="0"/>
                <a:cs typeface="Times New Roman" panose="02020603050405020304" pitchFamily="18" charset="0"/>
              </a:rPr>
              <a:t>-time </a:t>
            </a:r>
            <a:r>
              <a:rPr lang="tr-TR" sz="3600" dirty="0" err="1" smtClean="0">
                <a:latin typeface="Times New Roman" panose="02020603050405020304" pitchFamily="18" charset="0"/>
                <a:cs typeface="Times New Roman" panose="02020603050405020304" pitchFamily="18" charset="0"/>
              </a:rPr>
              <a:t>duration</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optimization</a:t>
            </a:r>
            <a:r>
              <a:rPr lang="tr-TR" sz="3600" dirty="0" smtClean="0">
                <a:latin typeface="Times New Roman" panose="02020603050405020304" pitchFamily="18" charset="0"/>
                <a:cs typeface="Times New Roman" panose="02020603050405020304" pitchFamily="18" charset="0"/>
              </a:rPr>
              <a:t> is </a:t>
            </a:r>
            <a:r>
              <a:rPr lang="en-GB" sz="3600" dirty="0" smtClean="0">
                <a:latin typeface="Times New Roman" panose="02020603050405020304" pitchFamily="18" charset="0"/>
                <a:cs typeface="Times New Roman" panose="02020603050405020304" pitchFamily="18" charset="0"/>
              </a:rPr>
              <a:t>very critical</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for</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especially</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high</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frequency</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switching</a:t>
            </a:r>
            <a:r>
              <a:rPr lang="tr-TR" sz="3600" dirty="0" smtClean="0">
                <a:latin typeface="Times New Roman" panose="02020603050405020304" pitchFamily="18" charset="0"/>
                <a:cs typeface="Times New Roman" panose="02020603050405020304" pitchFamily="18" charset="0"/>
              </a:rPr>
              <a:t> </a:t>
            </a:r>
            <a:r>
              <a:rPr lang="tr-TR" sz="3600" dirty="0" err="1" smtClean="0">
                <a:latin typeface="Times New Roman" panose="02020603050405020304" pitchFamily="18" charset="0"/>
                <a:cs typeface="Times New Roman" panose="02020603050405020304" pitchFamily="18" charset="0"/>
              </a:rPr>
              <a:t>applications</a:t>
            </a:r>
            <a:r>
              <a:rPr lang="en-GB" sz="3600" dirty="0" smtClean="0">
                <a:latin typeface="Times New Roman" panose="02020603050405020304" pitchFamily="18" charset="0"/>
                <a:cs typeface="Times New Roman" panose="02020603050405020304" pitchFamily="18" charset="0"/>
              </a:rPr>
              <a:t>.</a:t>
            </a:r>
          </a:p>
        </p:txBody>
      </p:sp>
      <p:sp>
        <p:nvSpPr>
          <p:cNvPr id="97" name="Metin kutusu 96"/>
          <p:cNvSpPr txBox="1"/>
          <p:nvPr/>
        </p:nvSpPr>
        <p:spPr>
          <a:xfrm>
            <a:off x="6990062" y="13646553"/>
            <a:ext cx="7551420" cy="5078313"/>
          </a:xfrm>
          <a:prstGeom prst="rect">
            <a:avLst/>
          </a:prstGeom>
          <a:noFill/>
        </p:spPr>
        <p:txBody>
          <a:bodyPr wrap="square" rtlCol="0">
            <a:spAutoFit/>
          </a:bodyPr>
          <a:lstStyle/>
          <a:p>
            <a:pPr marL="571500" indent="-571500" algn="l">
              <a:buFont typeface="Wingdings" panose="05000000000000000000" pitchFamily="2" charset="2"/>
              <a:buChar char="§"/>
            </a:pPr>
            <a:r>
              <a:rPr lang="en-GB" sz="3600" dirty="0" smtClean="0">
                <a:latin typeface="Times New Roman" panose="02020603050405020304" pitchFamily="18" charset="0"/>
                <a:cs typeface="Times New Roman" panose="02020603050405020304" pitchFamily="18" charset="0"/>
              </a:rPr>
              <a:t>Blue branch indicates the device channel</a:t>
            </a:r>
          </a:p>
          <a:p>
            <a:pPr marL="571500" indent="-571500" algn="l">
              <a:buFont typeface="Wingdings" panose="05000000000000000000" pitchFamily="2" charset="2"/>
              <a:buChar char="§"/>
            </a:pPr>
            <a:r>
              <a:rPr lang="en-GB" sz="3600" dirty="0" smtClean="0">
                <a:latin typeface="Times New Roman" panose="02020603050405020304" pitchFamily="18" charset="0"/>
                <a:cs typeface="Times New Roman" panose="02020603050405020304" pitchFamily="18" charset="0"/>
              </a:rPr>
              <a:t>The parasitic capacitances are highly dependent on the electrical field between</a:t>
            </a:r>
            <a:r>
              <a:rPr lang="tr-TR" sz="3600" dirty="0" smtClean="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drain-source terminals.</a:t>
            </a:r>
          </a:p>
          <a:p>
            <a:pPr marL="571500" indent="-571500" algn="l">
              <a:buFont typeface="Wingdings" panose="05000000000000000000" pitchFamily="2" charset="2"/>
              <a:buChar char="§"/>
            </a:pPr>
            <a:r>
              <a:rPr lang="en-GB" sz="3600" dirty="0" smtClean="0">
                <a:latin typeface="Times New Roman" panose="02020603050405020304" pitchFamily="18" charset="0"/>
                <a:cs typeface="Times New Roman" panose="02020603050405020304" pitchFamily="18" charset="0"/>
              </a:rPr>
              <a:t>Kelvin Source (SS) pin is used to eliminate Common Source Inductance (CSI) which might cause the device failure.</a:t>
            </a:r>
          </a:p>
        </p:txBody>
      </p:sp>
      <p:sp>
        <p:nvSpPr>
          <p:cNvPr id="99" name="Metin kutusu 56"/>
          <p:cNvSpPr txBox="1">
            <a:spLocks noChangeArrowheads="1"/>
          </p:cNvSpPr>
          <p:nvPr/>
        </p:nvSpPr>
        <p:spPr bwMode="auto">
          <a:xfrm>
            <a:off x="15511462" y="8350092"/>
            <a:ext cx="14239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altLang="en-US" sz="4800" b="1" dirty="0" err="1" smtClean="0"/>
              <a:t>Switching</a:t>
            </a:r>
            <a:r>
              <a:rPr lang="tr-TR" altLang="en-US" sz="4800" b="1" dirty="0" smtClean="0"/>
              <a:t> Test </a:t>
            </a:r>
            <a:r>
              <a:rPr lang="tr-TR" altLang="en-US" sz="4800" b="1" dirty="0" err="1" smtClean="0"/>
              <a:t>Circuit</a:t>
            </a:r>
            <a:r>
              <a:rPr lang="tr-TR" altLang="en-US" sz="4800" b="1" dirty="0" smtClean="0"/>
              <a:t> </a:t>
            </a:r>
            <a:r>
              <a:rPr lang="tr-TR" altLang="en-US" sz="4800" b="1" dirty="0" err="1" smtClean="0"/>
              <a:t>Configurations</a:t>
            </a:r>
            <a:endParaRPr lang="en-GB" altLang="en-US" sz="4800" b="1" dirty="0"/>
          </a:p>
        </p:txBody>
      </p:sp>
      <p:sp>
        <p:nvSpPr>
          <p:cNvPr id="100" name="Metin kutusu 99"/>
          <p:cNvSpPr txBox="1"/>
          <p:nvPr/>
        </p:nvSpPr>
        <p:spPr>
          <a:xfrm>
            <a:off x="23503822" y="14136111"/>
            <a:ext cx="5140923" cy="1015663"/>
          </a:xfrm>
          <a:prstGeom prst="rect">
            <a:avLst/>
          </a:prstGeom>
          <a:noFill/>
        </p:spPr>
        <p:txBody>
          <a:bodyPr wrap="square" rtlCol="0">
            <a:spAutoFit/>
          </a:bodyPr>
          <a:lstStyle/>
          <a:p>
            <a:pPr algn="l"/>
            <a:r>
              <a:rPr lang="en-US" sz="3000" dirty="0">
                <a:latin typeface="Times New Roman" panose="02020603050405020304" pitchFamily="18" charset="0"/>
                <a:cs typeface="Times New Roman" panose="02020603050405020304" pitchFamily="18" charset="0"/>
              </a:rPr>
              <a:t>Fig. </a:t>
            </a:r>
            <a:r>
              <a:rPr lang="tr-TR" sz="3000" dirty="0">
                <a:latin typeface="Times New Roman" panose="02020603050405020304" pitchFamily="18" charset="0"/>
                <a:cs typeface="Times New Roman" panose="02020603050405020304" pitchFamily="18" charset="0"/>
              </a:rPr>
              <a:t>4</a:t>
            </a:r>
            <a:r>
              <a:rPr lang="en-US" sz="3000" dirty="0" smtClean="0">
                <a:latin typeface="Times New Roman" panose="02020603050405020304" pitchFamily="18" charset="0"/>
                <a:cs typeface="Times New Roman" panose="02020603050405020304" pitchFamily="18" charset="0"/>
              </a:rPr>
              <a:t>:</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Double</a:t>
            </a:r>
            <a:r>
              <a:rPr lang="tr-TR" sz="3000" dirty="0" smtClean="0">
                <a:latin typeface="Times New Roman" panose="02020603050405020304" pitchFamily="18" charset="0"/>
                <a:cs typeface="Times New Roman" panose="02020603050405020304" pitchFamily="18" charset="0"/>
              </a:rPr>
              <a:t> </a:t>
            </a:r>
            <a:r>
              <a:rPr lang="tr-TR" sz="3000" dirty="0" err="1" smtClean="0">
                <a:latin typeface="Times New Roman" panose="02020603050405020304" pitchFamily="18" charset="0"/>
                <a:cs typeface="Times New Roman" panose="02020603050405020304" pitchFamily="18" charset="0"/>
              </a:rPr>
              <a:t>Pulse</a:t>
            </a:r>
            <a:r>
              <a:rPr lang="tr-TR" sz="3000" dirty="0" smtClean="0">
                <a:latin typeface="Times New Roman" panose="02020603050405020304" pitchFamily="18" charset="0"/>
                <a:cs typeface="Times New Roman" panose="02020603050405020304" pitchFamily="18" charset="0"/>
              </a:rPr>
              <a:t> Test (DPT) </a:t>
            </a:r>
            <a:r>
              <a:rPr lang="tr-TR" sz="3000" dirty="0" err="1" smtClean="0">
                <a:latin typeface="Times New Roman" panose="02020603050405020304" pitchFamily="18" charset="0"/>
                <a:cs typeface="Times New Roman" panose="02020603050405020304" pitchFamily="18" charset="0"/>
              </a:rPr>
              <a:t>Circuit</a:t>
            </a:r>
            <a:r>
              <a:rPr lang="tr-TR" sz="3000" dirty="0" smtClean="0">
                <a:latin typeface="Times New Roman" panose="02020603050405020304" pitchFamily="18" charset="0"/>
                <a:cs typeface="Times New Roman" panose="02020603050405020304" pitchFamily="18" charset="0"/>
              </a:rPr>
              <a:t> </a:t>
            </a:r>
            <a:r>
              <a:rPr lang="en-GB" sz="3000" dirty="0" smtClean="0">
                <a:latin typeface="Times New Roman" panose="02020603050405020304" pitchFamily="18" charset="0"/>
                <a:cs typeface="Times New Roman" panose="02020603050405020304" pitchFamily="18" charset="0"/>
              </a:rPr>
              <a:t>Configuration</a:t>
            </a:r>
          </a:p>
        </p:txBody>
      </p:sp>
      <p:sp>
        <p:nvSpPr>
          <p:cNvPr id="101" name="Metin kutusu 100"/>
          <p:cNvSpPr txBox="1"/>
          <p:nvPr/>
        </p:nvSpPr>
        <p:spPr>
          <a:xfrm>
            <a:off x="16070056" y="10677289"/>
            <a:ext cx="6449509" cy="2308324"/>
          </a:xfrm>
          <a:prstGeom prst="rect">
            <a:avLst/>
          </a:prstGeom>
          <a:noFill/>
        </p:spPr>
        <p:txBody>
          <a:bodyPr wrap="square" rtlCol="0">
            <a:spAutoFit/>
          </a:bodyPr>
          <a:lstStyle/>
          <a:p>
            <a:pPr algn="l"/>
            <a:r>
              <a:rPr lang="tr-TR" sz="3600" dirty="0" smtClean="0">
                <a:latin typeface="Times New Roman" panose="02020603050405020304" pitchFamily="18" charset="0"/>
                <a:cs typeface="Times New Roman" panose="02020603050405020304" pitchFamily="18" charset="0"/>
              </a:rPr>
              <a:t>A Double Pulse Test circuit is </a:t>
            </a:r>
            <a:r>
              <a:rPr lang="tr-TR" sz="3600" dirty="0" smtClean="0">
                <a:latin typeface="Times New Roman" panose="02020603050405020304" pitchFamily="18" charset="0"/>
                <a:cs typeface="Times New Roman" panose="02020603050405020304" pitchFamily="18" charset="0"/>
              </a:rPr>
              <a:t>implemented in MATLAB / Simulink® platform to investigate switching transients.</a:t>
            </a:r>
            <a:endParaRPr lang="en-GB" sz="3600" dirty="0" smtClean="0">
              <a:latin typeface="Times New Roman" panose="02020603050405020304" pitchFamily="18" charset="0"/>
              <a:cs typeface="Times New Roman" panose="02020603050405020304" pitchFamily="18" charset="0"/>
            </a:endParaRPr>
          </a:p>
        </p:txBody>
      </p:sp>
      <p:graphicFrame>
        <p:nvGraphicFramePr>
          <p:cNvPr id="37" name="Tablo 36"/>
          <p:cNvGraphicFramePr>
            <a:graphicFrameLocks noGrp="1"/>
          </p:cNvGraphicFramePr>
          <p:nvPr>
            <p:extLst>
              <p:ext uri="{D42A27DB-BD31-4B8C-83A1-F6EECF244321}">
                <p14:modId xmlns:p14="http://schemas.microsoft.com/office/powerpoint/2010/main" val="3259590733"/>
              </p:ext>
            </p:extLst>
          </p:nvPr>
        </p:nvGraphicFramePr>
        <p:xfrm>
          <a:off x="15777992" y="16056481"/>
          <a:ext cx="13706814" cy="1610984"/>
        </p:xfrm>
        <a:graphic>
          <a:graphicData uri="http://schemas.openxmlformats.org/drawingml/2006/table">
            <a:tbl>
              <a:tblPr firstRow="1" firstCol="1" bandRow="1">
                <a:tableStyleId>{ED083AE6-46FA-4A59-8FB0-9F97EB10719F}</a:tableStyleId>
              </a:tblPr>
              <a:tblGrid>
                <a:gridCol w="3088322">
                  <a:extLst>
                    <a:ext uri="{9D8B030D-6E8A-4147-A177-3AD203B41FA5}">
                      <a16:colId xmlns:a16="http://schemas.microsoft.com/office/drawing/2014/main" val="526134272"/>
                    </a:ext>
                  </a:extLst>
                </a:gridCol>
                <a:gridCol w="1124585">
                  <a:extLst>
                    <a:ext uri="{9D8B030D-6E8A-4147-A177-3AD203B41FA5}">
                      <a16:colId xmlns:a16="http://schemas.microsoft.com/office/drawing/2014/main" val="1816080516"/>
                    </a:ext>
                  </a:extLst>
                </a:gridCol>
                <a:gridCol w="3814128">
                  <a:extLst>
                    <a:ext uri="{9D8B030D-6E8A-4147-A177-3AD203B41FA5}">
                      <a16:colId xmlns:a16="http://schemas.microsoft.com/office/drawing/2014/main" val="3812648055"/>
                    </a:ext>
                  </a:extLst>
                </a:gridCol>
                <a:gridCol w="948372">
                  <a:extLst>
                    <a:ext uri="{9D8B030D-6E8A-4147-A177-3AD203B41FA5}">
                      <a16:colId xmlns:a16="http://schemas.microsoft.com/office/drawing/2014/main" val="675463665"/>
                    </a:ext>
                  </a:extLst>
                </a:gridCol>
                <a:gridCol w="3811141">
                  <a:extLst>
                    <a:ext uri="{9D8B030D-6E8A-4147-A177-3AD203B41FA5}">
                      <a16:colId xmlns:a16="http://schemas.microsoft.com/office/drawing/2014/main" val="3235881223"/>
                    </a:ext>
                  </a:extLst>
                </a:gridCol>
                <a:gridCol w="920266">
                  <a:extLst>
                    <a:ext uri="{9D8B030D-6E8A-4147-A177-3AD203B41FA5}">
                      <a16:colId xmlns:a16="http://schemas.microsoft.com/office/drawing/2014/main" val="1722992962"/>
                    </a:ext>
                  </a:extLst>
                </a:gridCol>
              </a:tblGrid>
              <a:tr h="419100">
                <a:tc>
                  <a:txBody>
                    <a:bodyPr/>
                    <a:lstStyle/>
                    <a:p>
                      <a:pPr algn="ctr">
                        <a:spcAft>
                          <a:spcPts val="0"/>
                        </a:spcAft>
                      </a:pPr>
                      <a:r>
                        <a:rPr lang="en-US" sz="2000" b="0" dirty="0">
                          <a:effectLst/>
                        </a:rPr>
                        <a:t>Input voltage (V</a:t>
                      </a:r>
                      <a:r>
                        <a:rPr lang="en-US" sz="2000" b="0" baseline="-25000" dirty="0">
                          <a:effectLst/>
                        </a:rPr>
                        <a:t>d</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400 V</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Internal gate resistance (R</a:t>
                      </a:r>
                      <a:r>
                        <a:rPr lang="en-US" sz="2000" b="0" baseline="-25000" dirty="0">
                          <a:effectLst/>
                        </a:rPr>
                        <a:t>g</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1.5 Ω</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Gate parasitic inductance (L</a:t>
                      </a:r>
                      <a:r>
                        <a:rPr lang="en-US" sz="2000" b="0" baseline="-25000" dirty="0">
                          <a:effectLst/>
                        </a:rPr>
                        <a:t>g</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3.0 nH</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25043301"/>
                  </a:ext>
                </a:extLst>
              </a:tr>
              <a:tr h="419100">
                <a:tc>
                  <a:txBody>
                    <a:bodyPr/>
                    <a:lstStyle/>
                    <a:p>
                      <a:pPr algn="ctr">
                        <a:spcAft>
                          <a:spcPts val="0"/>
                        </a:spcAft>
                      </a:pPr>
                      <a:r>
                        <a:rPr lang="en-US" sz="2000" b="0" dirty="0">
                          <a:effectLst/>
                        </a:rPr>
                        <a:t>Output Current (I</a:t>
                      </a:r>
                      <a:r>
                        <a:rPr lang="en-US" sz="2000" b="0" baseline="-25000" dirty="0">
                          <a:effectLst/>
                        </a:rPr>
                        <a:t>LOAD</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 20 A</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Drain/source inductances </a:t>
                      </a:r>
                      <a:r>
                        <a:rPr lang="en-US" sz="2000" b="0" dirty="0" smtClean="0">
                          <a:effectLst/>
                        </a:rPr>
                        <a:t>(L</a:t>
                      </a:r>
                      <a:r>
                        <a:rPr lang="en-US" sz="2000" b="0" baseline="-25000" dirty="0" smtClean="0">
                          <a:effectLst/>
                        </a:rPr>
                        <a:t>s</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0.9 nH</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Power loop inductance (L</a:t>
                      </a:r>
                      <a:r>
                        <a:rPr lang="en-US" sz="2000" b="0" baseline="-25000" dirty="0">
                          <a:effectLst/>
                        </a:rPr>
                        <a:t>p</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a:effectLst/>
                        </a:rPr>
                        <a:t>7.0 nH</a:t>
                      </a:r>
                      <a:endParaRPr lang="en-GB" sz="2400" b="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06440118"/>
                  </a:ext>
                </a:extLst>
              </a:tr>
              <a:tr h="406400">
                <a:tc>
                  <a:txBody>
                    <a:bodyPr/>
                    <a:lstStyle/>
                    <a:p>
                      <a:pPr algn="ctr">
                        <a:spcAft>
                          <a:spcPts val="0"/>
                        </a:spcAft>
                      </a:pPr>
                      <a:r>
                        <a:rPr lang="en-US" sz="2000" b="0" dirty="0">
                          <a:effectLst/>
                        </a:rPr>
                        <a:t>Load inductance (L</a:t>
                      </a:r>
                      <a:r>
                        <a:rPr lang="en-US" sz="2000" b="0" baseline="-25000" dirty="0">
                          <a:effectLst/>
                        </a:rPr>
                        <a:t>LOAD</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a:effectLst/>
                        </a:rPr>
                        <a:t>35 mH</a:t>
                      </a:r>
                      <a:endParaRPr lang="en-GB" sz="24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Turn-on gate resistance (R</a:t>
                      </a:r>
                      <a:r>
                        <a:rPr lang="en-US" sz="2000" b="0" baseline="-25000" dirty="0">
                          <a:effectLst/>
                        </a:rPr>
                        <a:t>G-ON</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10 Ω</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Junction Temperature (T</a:t>
                      </a:r>
                      <a:r>
                        <a:rPr lang="en-US" sz="2000" b="0" baseline="-25000" dirty="0">
                          <a:effectLst/>
                        </a:rPr>
                        <a:t>J</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a:effectLst/>
                        </a:rPr>
                        <a:t>125 </a:t>
                      </a:r>
                      <a:r>
                        <a:rPr lang="en-US" sz="2000" b="0" baseline="30000">
                          <a:effectLst/>
                        </a:rPr>
                        <a:t>0</a:t>
                      </a:r>
                      <a:r>
                        <a:rPr lang="en-US" sz="2000" b="0">
                          <a:effectLst/>
                        </a:rPr>
                        <a:t>C</a:t>
                      </a:r>
                      <a:endParaRPr lang="en-GB" sz="2400" b="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51464838"/>
                  </a:ext>
                </a:extLst>
              </a:tr>
              <a:tr h="366384">
                <a:tc>
                  <a:txBody>
                    <a:bodyPr/>
                    <a:lstStyle/>
                    <a:p>
                      <a:pPr algn="ctr">
                        <a:spcAft>
                          <a:spcPts val="0"/>
                        </a:spcAft>
                      </a:pPr>
                      <a:r>
                        <a:rPr lang="en-US" sz="2000" b="0" dirty="0">
                          <a:effectLst/>
                        </a:rPr>
                        <a:t>Applied gate voltage (V</a:t>
                      </a:r>
                      <a:r>
                        <a:rPr lang="en-US" sz="2000" b="0" baseline="-25000" dirty="0">
                          <a:effectLst/>
                        </a:rPr>
                        <a:t>gs</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a:effectLst/>
                        </a:rPr>
                        <a:t>-3V/+6V</a:t>
                      </a:r>
                      <a:endParaRPr lang="en-GB" sz="24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Turn-off gate resistance (R</a:t>
                      </a:r>
                      <a:r>
                        <a:rPr lang="en-US" sz="2000" b="0" baseline="-25000" dirty="0">
                          <a:effectLst/>
                        </a:rPr>
                        <a:t>G-OFF</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1 Ω</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Dead-time (t</a:t>
                      </a:r>
                      <a:r>
                        <a:rPr lang="en-US" sz="2000" b="0" baseline="-25000" dirty="0">
                          <a:effectLst/>
                        </a:rPr>
                        <a:t>dead</a:t>
                      </a:r>
                      <a:r>
                        <a:rPr lang="en-US" sz="2000" b="0" dirty="0">
                          <a:effectLst/>
                        </a:rPr>
                        <a:t>)</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b="0" dirty="0">
                          <a:effectLst/>
                        </a:rPr>
                        <a:t>20 ns</a:t>
                      </a:r>
                      <a:endParaRPr lang="en-GB" sz="24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92517693"/>
                  </a:ext>
                </a:extLst>
              </a:tr>
            </a:tbl>
          </a:graphicData>
        </a:graphic>
      </p:graphicFrame>
      <p:sp>
        <p:nvSpPr>
          <p:cNvPr id="105" name="Metin kutusu 104"/>
          <p:cNvSpPr txBox="1"/>
          <p:nvPr/>
        </p:nvSpPr>
        <p:spPr>
          <a:xfrm>
            <a:off x="15747798" y="15265063"/>
            <a:ext cx="12654925" cy="584775"/>
          </a:xfrm>
          <a:prstGeom prst="rect">
            <a:avLst/>
          </a:prstGeom>
          <a:noFill/>
        </p:spPr>
        <p:txBody>
          <a:bodyPr wrap="square" rtlCol="0">
            <a:spAutoFit/>
          </a:bodyPr>
          <a:lstStyle/>
          <a:p>
            <a:pPr algn="l"/>
            <a:r>
              <a:rPr lang="en-GB" sz="3000" dirty="0" smtClean="0">
                <a:latin typeface="Times New Roman" panose="02020603050405020304" pitchFamily="18" charset="0"/>
                <a:cs typeface="Times New Roman" panose="02020603050405020304" pitchFamily="18" charset="0"/>
              </a:rPr>
              <a:t>Table 1: The parameters used for the test circuit in MATLAB / Simulink</a:t>
            </a:r>
            <a:r>
              <a:rPr lang="en-GB" sz="3200" dirty="0" smtClean="0">
                <a:latin typeface="Times New Roman" panose="02020603050405020304" pitchFamily="18" charset="0"/>
                <a:cs typeface="Times New Roman" panose="02020603050405020304" pitchFamily="18" charset="0"/>
              </a:rPr>
              <a:t> ®</a:t>
            </a:r>
            <a:endParaRPr lang="en-GB" sz="3000" dirty="0" smtClean="0">
              <a:latin typeface="Times New Roman" panose="02020603050405020304" pitchFamily="18" charset="0"/>
              <a:cs typeface="Times New Roman" panose="02020603050405020304" pitchFamily="18" charset="0"/>
            </a:endParaRPr>
          </a:p>
        </p:txBody>
      </p:sp>
      <p:sp>
        <p:nvSpPr>
          <p:cNvPr id="50" name="Metin kutusu 100"/>
          <p:cNvSpPr txBox="1"/>
          <p:nvPr/>
        </p:nvSpPr>
        <p:spPr>
          <a:xfrm>
            <a:off x="15879060" y="18174157"/>
            <a:ext cx="13504678" cy="1754326"/>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For better understanding of the switching behavior of e-mode GaNs, the turn-on and turn-off behavior of the selected device is investigated with a DPT circuit step-by-step using three models:</a:t>
            </a:r>
            <a:endParaRPr lang="en-GB" sz="3600" dirty="0" smtClean="0">
              <a:latin typeface="Times New Roman" panose="02020603050405020304" pitchFamily="18" charset="0"/>
              <a:cs typeface="Times New Roman" panose="02020603050405020304" pitchFamily="18" charset="0"/>
            </a:endParaRPr>
          </a:p>
        </p:txBody>
      </p:sp>
      <p:sp>
        <p:nvSpPr>
          <p:cNvPr id="51" name="Metin kutusu 100"/>
          <p:cNvSpPr txBox="1"/>
          <p:nvPr/>
        </p:nvSpPr>
        <p:spPr>
          <a:xfrm>
            <a:off x="15879060" y="20139282"/>
            <a:ext cx="13504678" cy="1354217"/>
          </a:xfrm>
          <a:prstGeom prst="rect">
            <a:avLst/>
          </a:prstGeom>
          <a:noFill/>
        </p:spPr>
        <p:txBody>
          <a:bodyPr wrap="square" rtlCol="0">
            <a:spAutoFit/>
          </a:bodyPr>
          <a:lstStyle/>
          <a:p>
            <a:pPr marL="571500" indent="-571500" algn="just">
              <a:buFont typeface="Wingdings" panose="05000000000000000000" pitchFamily="2" charset="2"/>
              <a:buChar char="v"/>
            </a:pPr>
            <a:r>
              <a:rPr lang="tr-TR" sz="4200" b="1" dirty="0" smtClean="0">
                <a:latin typeface="Times New Roman" panose="02020603050405020304" pitchFamily="18" charset="0"/>
                <a:cs typeface="Times New Roman" panose="02020603050405020304" pitchFamily="18" charset="0"/>
              </a:rPr>
              <a:t>Model 1</a:t>
            </a:r>
            <a:r>
              <a:rPr lang="tr-TR" sz="3600" b="1"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The simplest model with constant capacitances and without parasitic inductances</a:t>
            </a:r>
            <a:endParaRPr lang="en-GB" sz="4000" dirty="0" smtClean="0">
              <a:latin typeface="Times New Roman" panose="02020603050405020304" pitchFamily="18" charset="0"/>
              <a:cs typeface="Times New Roman" panose="02020603050405020304" pitchFamily="18" charset="0"/>
            </a:endParaRPr>
          </a:p>
        </p:txBody>
      </p:sp>
      <p:pic>
        <p:nvPicPr>
          <p:cNvPr id="52" name="Resim 13"/>
          <p:cNvPicPr/>
          <p:nvPr/>
        </p:nvPicPr>
        <p:blipFill rotWithShape="1">
          <a:blip r:embed="rId13" cstate="print">
            <a:extLst>
              <a:ext uri="{28A0092B-C50C-407E-A947-70E740481C1C}">
                <a14:useLocalDpi xmlns:a14="http://schemas.microsoft.com/office/drawing/2010/main" val="0"/>
              </a:ext>
            </a:extLst>
          </a:blip>
          <a:srcRect l="3049" t="7074" r="6382"/>
          <a:stretch/>
        </p:blipFill>
        <p:spPr bwMode="auto">
          <a:xfrm>
            <a:off x="16338754" y="21704298"/>
            <a:ext cx="5400000" cy="4320000"/>
          </a:xfrm>
          <a:prstGeom prst="rect">
            <a:avLst/>
          </a:prstGeom>
          <a:noFill/>
          <a:ln>
            <a:noFill/>
          </a:ln>
          <a:extLst>
            <a:ext uri="{53640926-AAD7-44D8-BBD7-CCE9431645EC}">
              <a14:shadowObscured xmlns:a14="http://schemas.microsoft.com/office/drawing/2010/main"/>
            </a:ext>
          </a:extLst>
        </p:spPr>
      </p:pic>
      <p:pic>
        <p:nvPicPr>
          <p:cNvPr id="53" name="Resim 15"/>
          <p:cNvPicPr/>
          <p:nvPr/>
        </p:nvPicPr>
        <p:blipFill rotWithShape="1">
          <a:blip r:embed="rId14" cstate="print">
            <a:extLst>
              <a:ext uri="{28A0092B-C50C-407E-A947-70E740481C1C}">
                <a14:useLocalDpi xmlns:a14="http://schemas.microsoft.com/office/drawing/2010/main" val="0"/>
              </a:ext>
            </a:extLst>
          </a:blip>
          <a:srcRect l="2794" t="6597" r="6147"/>
          <a:stretch/>
        </p:blipFill>
        <p:spPr bwMode="auto">
          <a:xfrm>
            <a:off x="23368323" y="21704298"/>
            <a:ext cx="5400000" cy="4320000"/>
          </a:xfrm>
          <a:prstGeom prst="rect">
            <a:avLst/>
          </a:prstGeom>
          <a:noFill/>
          <a:ln>
            <a:noFill/>
          </a:ln>
          <a:extLst>
            <a:ext uri="{53640926-AAD7-44D8-BBD7-CCE9431645EC}">
              <a14:shadowObscured xmlns:a14="http://schemas.microsoft.com/office/drawing/2010/main"/>
            </a:ext>
          </a:extLst>
        </p:spPr>
      </p:pic>
      <p:pic>
        <p:nvPicPr>
          <p:cNvPr id="56" name="Resim 17"/>
          <p:cNvPicPr/>
          <p:nvPr/>
        </p:nvPicPr>
        <p:blipFill rotWithShape="1">
          <a:blip r:embed="rId15" cstate="print">
            <a:extLst>
              <a:ext uri="{28A0092B-C50C-407E-A947-70E740481C1C}">
                <a14:useLocalDpi xmlns:a14="http://schemas.microsoft.com/office/drawing/2010/main" val="0"/>
              </a:ext>
            </a:extLst>
          </a:blip>
          <a:srcRect l="4064" t="7063" r="6399"/>
          <a:stretch/>
        </p:blipFill>
        <p:spPr bwMode="auto">
          <a:xfrm>
            <a:off x="16216303" y="26488726"/>
            <a:ext cx="5400000" cy="4320000"/>
          </a:xfrm>
          <a:prstGeom prst="rect">
            <a:avLst/>
          </a:prstGeom>
          <a:noFill/>
          <a:ln>
            <a:noFill/>
          </a:ln>
          <a:extLst>
            <a:ext uri="{53640926-AAD7-44D8-BBD7-CCE9431645EC}">
              <a14:shadowObscured xmlns:a14="http://schemas.microsoft.com/office/drawing/2010/main"/>
            </a:ext>
          </a:extLst>
        </p:spPr>
      </p:pic>
      <p:pic>
        <p:nvPicPr>
          <p:cNvPr id="57" name="Resim 25"/>
          <p:cNvPicPr/>
          <p:nvPr/>
        </p:nvPicPr>
        <p:blipFill rotWithShape="1">
          <a:blip r:embed="rId16" cstate="print">
            <a:extLst>
              <a:ext uri="{28A0092B-C50C-407E-A947-70E740481C1C}">
                <a14:useLocalDpi xmlns:a14="http://schemas.microsoft.com/office/drawing/2010/main" val="0"/>
              </a:ext>
            </a:extLst>
          </a:blip>
          <a:srcRect l="3811" t="5639" r="5886"/>
          <a:stretch/>
        </p:blipFill>
        <p:spPr bwMode="auto">
          <a:xfrm>
            <a:off x="23368323" y="26674300"/>
            <a:ext cx="5400000" cy="4320000"/>
          </a:xfrm>
          <a:prstGeom prst="rect">
            <a:avLst/>
          </a:prstGeom>
          <a:noFill/>
          <a:ln>
            <a:noFill/>
          </a:ln>
          <a:extLst>
            <a:ext uri="{53640926-AAD7-44D8-BBD7-CCE9431645EC}">
              <a14:shadowObscured xmlns:a14="http://schemas.microsoft.com/office/drawing/2010/main"/>
            </a:ext>
          </a:extLst>
        </p:spPr>
      </p:pic>
      <p:sp>
        <p:nvSpPr>
          <p:cNvPr id="58" name="Metin kutusu 83"/>
          <p:cNvSpPr txBox="1"/>
          <p:nvPr/>
        </p:nvSpPr>
        <p:spPr>
          <a:xfrm>
            <a:off x="17319793" y="25934728"/>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 Top Switch Turn-On</a:t>
            </a:r>
            <a:endParaRPr lang="tr-TR" sz="3000" dirty="0" smtClean="0">
              <a:latin typeface="Times New Roman" panose="02020603050405020304" pitchFamily="18" charset="0"/>
              <a:cs typeface="Times New Roman" panose="02020603050405020304" pitchFamily="18" charset="0"/>
            </a:endParaRPr>
          </a:p>
        </p:txBody>
      </p:sp>
      <p:sp>
        <p:nvSpPr>
          <p:cNvPr id="59" name="Metin kutusu 83"/>
          <p:cNvSpPr txBox="1"/>
          <p:nvPr/>
        </p:nvSpPr>
        <p:spPr>
          <a:xfrm>
            <a:off x="24153564" y="25920685"/>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 Top Switch Turn-Off</a:t>
            </a:r>
            <a:endParaRPr lang="tr-TR" sz="3000" dirty="0" smtClean="0">
              <a:latin typeface="Times New Roman" panose="02020603050405020304" pitchFamily="18" charset="0"/>
              <a:cs typeface="Times New Roman" panose="02020603050405020304" pitchFamily="18" charset="0"/>
            </a:endParaRPr>
          </a:p>
        </p:txBody>
      </p:sp>
      <p:sp>
        <p:nvSpPr>
          <p:cNvPr id="60" name="Metin kutusu 83"/>
          <p:cNvSpPr txBox="1"/>
          <p:nvPr/>
        </p:nvSpPr>
        <p:spPr>
          <a:xfrm>
            <a:off x="16848337" y="30808726"/>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(c) Bottom Switch Turn-Off</a:t>
            </a:r>
            <a:endParaRPr lang="tr-TR" sz="3000" dirty="0" smtClean="0">
              <a:latin typeface="Times New Roman" panose="02020603050405020304" pitchFamily="18" charset="0"/>
              <a:cs typeface="Times New Roman" panose="02020603050405020304" pitchFamily="18" charset="0"/>
            </a:endParaRPr>
          </a:p>
        </p:txBody>
      </p:sp>
      <p:sp>
        <p:nvSpPr>
          <p:cNvPr id="61" name="Metin kutusu 83"/>
          <p:cNvSpPr txBox="1"/>
          <p:nvPr/>
        </p:nvSpPr>
        <p:spPr>
          <a:xfrm>
            <a:off x="23821974" y="30810183"/>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(d) Bottom Switch Turn-On</a:t>
            </a:r>
            <a:endParaRPr lang="tr-TR" sz="30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16070056" y="31347024"/>
            <a:ext cx="1175635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Fig. 5: Switching characteristics in time domain obtained using Model 1</a:t>
            </a:r>
            <a:endParaRPr lang="tr-TR" sz="3000" dirty="0">
              <a:latin typeface="Times New Roman" panose="02020603050405020304" pitchFamily="18" charset="0"/>
              <a:cs typeface="Times New Roman" panose="02020603050405020304" pitchFamily="18" charset="0"/>
            </a:endParaRPr>
          </a:p>
        </p:txBody>
      </p:sp>
      <p:sp>
        <p:nvSpPr>
          <p:cNvPr id="62" name="Metin kutusu 96"/>
          <p:cNvSpPr txBox="1"/>
          <p:nvPr/>
        </p:nvSpPr>
        <p:spPr>
          <a:xfrm>
            <a:off x="16026753" y="31981134"/>
            <a:ext cx="13356985" cy="2308324"/>
          </a:xfrm>
          <a:prstGeom prst="rect">
            <a:avLst/>
          </a:prstGeom>
          <a:noFill/>
        </p:spPr>
        <p:txBody>
          <a:bodyPr wrap="square" rtlCol="0">
            <a:spAutoFit/>
          </a:bodyPr>
          <a:lstStyle/>
          <a:p>
            <a:pPr marL="571500" indent="-571500" algn="l">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No oscillations since the inductances are not included in the model</a:t>
            </a:r>
          </a:p>
          <a:p>
            <a:pPr marL="571500" indent="-571500" algn="l">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Drain current and channel current are different due to the charging &amp; discharging of switches’ output capacitances</a:t>
            </a:r>
            <a:endParaRPr lang="tr-TR"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The main characteristics can be observed in Model 1 easily</a:t>
            </a:r>
            <a:endParaRPr lang="tr-TR" sz="3600" dirty="0" smtClean="0">
              <a:latin typeface="Times New Roman" panose="02020603050405020304" pitchFamily="18" charset="0"/>
              <a:cs typeface="Times New Roman" panose="02020603050405020304" pitchFamily="18" charset="0"/>
            </a:endParaRPr>
          </a:p>
        </p:txBody>
      </p:sp>
      <p:grpSp>
        <p:nvGrpSpPr>
          <p:cNvPr id="68" name="Group 67"/>
          <p:cNvGrpSpPr/>
          <p:nvPr/>
        </p:nvGrpSpPr>
        <p:grpSpPr>
          <a:xfrm>
            <a:off x="7252132" y="36055263"/>
            <a:ext cx="7554523" cy="5286841"/>
            <a:chOff x="15294052" y="8747560"/>
            <a:chExt cx="7554523" cy="5286841"/>
          </a:xfrm>
        </p:grpSpPr>
        <p:pic>
          <p:nvPicPr>
            <p:cNvPr id="69" name="Resim 89"/>
            <p:cNvPicPr/>
            <p:nvPr/>
          </p:nvPicPr>
          <p:blipFill rotWithShape="1">
            <a:blip r:embed="rId17" cstate="print">
              <a:extLst>
                <a:ext uri="{28A0092B-C50C-407E-A947-70E740481C1C}">
                  <a14:useLocalDpi xmlns:a14="http://schemas.microsoft.com/office/drawing/2010/main" val="0"/>
                </a:ext>
              </a:extLst>
            </a:blip>
            <a:srcRect l="3136" t="6914" r="8521" b="3320"/>
            <a:stretch/>
          </p:blipFill>
          <p:spPr bwMode="auto">
            <a:xfrm>
              <a:off x="16209454" y="8747560"/>
              <a:ext cx="4680000" cy="3960000"/>
            </a:xfrm>
            <a:prstGeom prst="rect">
              <a:avLst/>
            </a:prstGeom>
            <a:noFill/>
            <a:ln>
              <a:noFill/>
            </a:ln>
            <a:extLst>
              <a:ext uri="{53640926-AAD7-44D8-BBD7-CCE9431645EC}">
                <a14:shadowObscured xmlns:a14="http://schemas.microsoft.com/office/drawing/2010/main"/>
              </a:ext>
            </a:extLst>
          </p:spPr>
        </p:pic>
        <p:sp>
          <p:nvSpPr>
            <p:cNvPr id="70" name="Metin kutusu 95"/>
            <p:cNvSpPr txBox="1"/>
            <p:nvPr/>
          </p:nvSpPr>
          <p:spPr>
            <a:xfrm>
              <a:off x="15294052" y="12557073"/>
              <a:ext cx="7554523" cy="1477328"/>
            </a:xfrm>
            <a:prstGeom prst="rect">
              <a:avLst/>
            </a:prstGeom>
            <a:noFill/>
          </p:spPr>
          <p:txBody>
            <a:bodyPr wrap="square" rtlCol="0">
              <a:spAutoFit/>
            </a:bodyPr>
            <a:lstStyle/>
            <a:p>
              <a:pPr algn="l"/>
              <a:r>
                <a:rPr lang="en-US" sz="3000" dirty="0">
                  <a:latin typeface="Times New Roman" panose="02020603050405020304" pitchFamily="18" charset="0"/>
                  <a:cs typeface="Times New Roman" panose="02020603050405020304" pitchFamily="18" charset="0"/>
                </a:rPr>
                <a:t>Fig. </a:t>
              </a:r>
              <a:r>
                <a:rPr lang="tr-TR" sz="3000" dirty="0" smtClean="0">
                  <a:latin typeface="Times New Roman" panose="02020603050405020304" pitchFamily="18" charset="0"/>
                  <a:cs typeface="Times New Roman" panose="02020603050405020304" pitchFamily="18" charset="0"/>
                </a:rPr>
                <a:t>3</a:t>
              </a:r>
              <a:r>
                <a:rPr lang="en-US" sz="3000" dirty="0" smtClean="0">
                  <a:latin typeface="Times New Roman" panose="02020603050405020304" pitchFamily="18" charset="0"/>
                  <a:cs typeface="Times New Roman" panose="02020603050405020304" pitchFamily="18" charset="0"/>
                </a:rPr>
                <a:t>:</a:t>
              </a:r>
              <a:r>
                <a:rPr lang="tr-TR"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Thermal characteristics of </a:t>
              </a:r>
              <a:r>
                <a:rPr lang="tr-TR" sz="3000" dirty="0" smtClean="0">
                  <a:latin typeface="Times New Roman" panose="02020603050405020304" pitchFamily="18" charset="0"/>
                  <a:cs typeface="Times New Roman" panose="02020603050405020304" pitchFamily="18" charset="0"/>
                </a:rPr>
                <a:t> G</a:t>
              </a:r>
              <a:r>
                <a:rPr lang="en-US" sz="3000" dirty="0" smtClean="0">
                  <a:latin typeface="Times New Roman" panose="02020603050405020304" pitchFamily="18" charset="0"/>
                  <a:cs typeface="Times New Roman" panose="02020603050405020304" pitchFamily="18" charset="0"/>
                </a:rPr>
                <a:t>S66508B </a:t>
              </a:r>
              <a:r>
                <a:rPr lang="en-US" sz="3000" dirty="0">
                  <a:latin typeface="Times New Roman" panose="02020603050405020304" pitchFamily="18" charset="0"/>
                  <a:cs typeface="Times New Roman" panose="02020603050405020304" pitchFamily="18" charset="0"/>
                </a:rPr>
                <a:t>obtained by the </a:t>
              </a:r>
              <a:r>
                <a:rPr lang="en-US" sz="3000" dirty="0" smtClean="0">
                  <a:latin typeface="Times New Roman" panose="02020603050405020304" pitchFamily="18" charset="0"/>
                  <a:cs typeface="Times New Roman" panose="02020603050405020304" pitchFamily="18" charset="0"/>
                </a:rPr>
                <a:t>model for </a:t>
              </a:r>
              <a:r>
                <a:rPr lang="en-US" sz="3000" dirty="0">
                  <a:latin typeface="Times New Roman" panose="02020603050405020304" pitchFamily="18" charset="0"/>
                  <a:cs typeface="Times New Roman" panose="02020603050405020304" pitchFamily="18" charset="0"/>
                </a:rPr>
                <a:t>forward conduction at 6V gate-source voltage</a:t>
              </a:r>
              <a:endParaRPr lang="en-US" sz="3000" dirty="0" smtClean="0">
                <a:latin typeface="Times New Roman" panose="02020603050405020304" pitchFamily="18" charset="0"/>
                <a:cs typeface="Times New Roman" panose="02020603050405020304" pitchFamily="18" charset="0"/>
              </a:endParaRPr>
            </a:p>
          </p:txBody>
        </p:sp>
      </p:grpSp>
      <p:sp>
        <p:nvSpPr>
          <p:cNvPr id="72" name="Metin kutusu 97"/>
          <p:cNvSpPr txBox="1"/>
          <p:nvPr/>
        </p:nvSpPr>
        <p:spPr>
          <a:xfrm>
            <a:off x="1072733" y="36410840"/>
            <a:ext cx="6979920" cy="3416320"/>
          </a:xfrm>
          <a:prstGeom prst="rect">
            <a:avLst/>
          </a:prstGeom>
          <a:noFill/>
        </p:spPr>
        <p:txBody>
          <a:bodyPr wrap="square" rtlCol="0">
            <a:spAutoFit/>
          </a:bodyPr>
          <a:lstStyle/>
          <a:p>
            <a:pPr marL="571500" indent="-571500" algn="l">
              <a:buFont typeface="Wingdings" panose="05000000000000000000" pitchFamily="2" charset="2"/>
              <a:buChar char="§"/>
            </a:pPr>
            <a:r>
              <a:rPr lang="en-GB" sz="3600" dirty="0" smtClean="0">
                <a:latin typeface="Times New Roman" panose="02020603050405020304" pitchFamily="18" charset="0"/>
                <a:cs typeface="Times New Roman" panose="02020603050405020304" pitchFamily="18" charset="0"/>
              </a:rPr>
              <a:t>Junction temperature is a key factor which affects the trans</a:t>
            </a:r>
            <a:r>
              <a:rPr lang="tr-TR" sz="3600" dirty="0" smtClean="0">
                <a:latin typeface="Times New Roman" panose="02020603050405020304" pitchFamily="18" charset="0"/>
                <a:cs typeface="Times New Roman" panose="02020603050405020304" pitchFamily="18" charset="0"/>
              </a:rPr>
              <a:t>-</a:t>
            </a:r>
            <a:r>
              <a:rPr lang="en-GB" sz="3600" dirty="0" smtClean="0">
                <a:latin typeface="Times New Roman" panose="02020603050405020304" pitchFamily="18" charset="0"/>
                <a:cs typeface="Times New Roman" panose="02020603050405020304" pitchFamily="18" charset="0"/>
              </a:rPr>
              <a:t>conductance of the device</a:t>
            </a:r>
          </a:p>
          <a:p>
            <a:pPr marL="571500" indent="-571500" algn="l">
              <a:buFont typeface="Wingdings" panose="05000000000000000000" pitchFamily="2" charset="2"/>
              <a:buChar char="§"/>
            </a:pPr>
            <a:r>
              <a:rPr lang="en-GB" sz="3600" dirty="0" smtClean="0">
                <a:latin typeface="Times New Roman" panose="02020603050405020304" pitchFamily="18" charset="0"/>
                <a:cs typeface="Times New Roman" panose="02020603050405020304" pitchFamily="18" charset="0"/>
              </a:rPr>
              <a:t>The trans-conductance is nearly halved for every 75ºC increase in junction temperature</a:t>
            </a:r>
          </a:p>
        </p:txBody>
      </p:sp>
      <p:sp>
        <p:nvSpPr>
          <p:cNvPr id="73" name="Metin kutusu 100"/>
          <p:cNvSpPr txBox="1"/>
          <p:nvPr/>
        </p:nvSpPr>
        <p:spPr>
          <a:xfrm>
            <a:off x="15722057" y="34729203"/>
            <a:ext cx="13504678" cy="1354217"/>
          </a:xfrm>
          <a:prstGeom prst="rect">
            <a:avLst/>
          </a:prstGeom>
          <a:noFill/>
        </p:spPr>
        <p:txBody>
          <a:bodyPr wrap="square" rtlCol="0">
            <a:spAutoFit/>
          </a:bodyPr>
          <a:lstStyle/>
          <a:p>
            <a:pPr marL="571500" indent="-571500" algn="just">
              <a:buFont typeface="Wingdings" panose="05000000000000000000" pitchFamily="2" charset="2"/>
              <a:buChar char="v"/>
            </a:pPr>
            <a:r>
              <a:rPr lang="tr-TR" sz="4200" b="1" dirty="0" smtClean="0">
                <a:latin typeface="Times New Roman" panose="02020603050405020304" pitchFamily="18" charset="0"/>
                <a:cs typeface="Times New Roman" panose="02020603050405020304" pitchFamily="18" charset="0"/>
              </a:rPr>
              <a:t>Model 2</a:t>
            </a:r>
            <a:r>
              <a:rPr lang="tr-TR" sz="3600" b="1"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The model with variable capacitances but without parasitic inductances</a:t>
            </a:r>
            <a:endParaRPr lang="en-GB" sz="4000" dirty="0" smtClean="0">
              <a:latin typeface="Times New Roman" panose="02020603050405020304" pitchFamily="18" charset="0"/>
              <a:cs typeface="Times New Roman" panose="02020603050405020304" pitchFamily="18" charset="0"/>
            </a:endParaRPr>
          </a:p>
        </p:txBody>
      </p:sp>
      <p:pic>
        <p:nvPicPr>
          <p:cNvPr id="75" name="Resim 31"/>
          <p:cNvPicPr/>
          <p:nvPr/>
        </p:nvPicPr>
        <p:blipFill rotWithShape="1">
          <a:blip r:embed="rId18" cstate="print">
            <a:extLst>
              <a:ext uri="{28A0092B-C50C-407E-A947-70E740481C1C}">
                <a14:useLocalDpi xmlns:a14="http://schemas.microsoft.com/office/drawing/2010/main" val="0"/>
              </a:ext>
            </a:extLst>
          </a:blip>
          <a:srcRect l="3684" t="6820" r="6528"/>
          <a:stretch/>
        </p:blipFill>
        <p:spPr bwMode="auto">
          <a:xfrm>
            <a:off x="16316361" y="36244786"/>
            <a:ext cx="5400000" cy="4320000"/>
          </a:xfrm>
          <a:prstGeom prst="rect">
            <a:avLst/>
          </a:prstGeom>
          <a:noFill/>
          <a:ln>
            <a:noFill/>
          </a:ln>
          <a:extLst>
            <a:ext uri="{53640926-AAD7-44D8-BBD7-CCE9431645EC}">
              <a14:shadowObscured xmlns:a14="http://schemas.microsoft.com/office/drawing/2010/main"/>
            </a:ext>
          </a:extLst>
        </p:spPr>
      </p:pic>
      <p:pic>
        <p:nvPicPr>
          <p:cNvPr id="76" name="Resim 27"/>
          <p:cNvPicPr/>
          <p:nvPr/>
        </p:nvPicPr>
        <p:blipFill rotWithShape="1">
          <a:blip r:embed="rId19" cstate="print">
            <a:extLst>
              <a:ext uri="{28A0092B-C50C-407E-A947-70E740481C1C}">
                <a14:useLocalDpi xmlns:a14="http://schemas.microsoft.com/office/drawing/2010/main" val="0"/>
              </a:ext>
            </a:extLst>
          </a:blip>
          <a:srcRect l="4065" t="6841" r="6381"/>
          <a:stretch/>
        </p:blipFill>
        <p:spPr bwMode="auto">
          <a:xfrm>
            <a:off x="22910103" y="36244786"/>
            <a:ext cx="5400000" cy="4320000"/>
          </a:xfrm>
          <a:prstGeom prst="rect">
            <a:avLst/>
          </a:prstGeom>
          <a:noFill/>
          <a:ln>
            <a:noFill/>
          </a:ln>
          <a:extLst>
            <a:ext uri="{53640926-AAD7-44D8-BBD7-CCE9431645EC}">
              <a14:shadowObscured xmlns:a14="http://schemas.microsoft.com/office/drawing/2010/main"/>
            </a:ext>
          </a:extLst>
        </p:spPr>
      </p:pic>
      <p:sp>
        <p:nvSpPr>
          <p:cNvPr id="80" name="Metin kutusu 83"/>
          <p:cNvSpPr txBox="1"/>
          <p:nvPr/>
        </p:nvSpPr>
        <p:spPr>
          <a:xfrm>
            <a:off x="17160267" y="40518787"/>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 Top Switch Turn-On</a:t>
            </a:r>
            <a:endParaRPr lang="tr-TR" sz="3000" dirty="0" smtClean="0">
              <a:latin typeface="Times New Roman" panose="02020603050405020304" pitchFamily="18" charset="0"/>
              <a:cs typeface="Times New Roman" panose="02020603050405020304" pitchFamily="18" charset="0"/>
            </a:endParaRPr>
          </a:p>
        </p:txBody>
      </p:sp>
      <p:sp>
        <p:nvSpPr>
          <p:cNvPr id="81" name="Metin kutusu 83"/>
          <p:cNvSpPr txBox="1"/>
          <p:nvPr/>
        </p:nvSpPr>
        <p:spPr>
          <a:xfrm>
            <a:off x="23994038" y="40504744"/>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 Top Switch Turn-Off</a:t>
            </a:r>
            <a:endParaRPr lang="tr-TR" sz="3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p:cNvGrpSpPr/>
          <p:nvPr/>
        </p:nvGrpSpPr>
        <p:grpSpPr>
          <a:xfrm>
            <a:off x="22763163" y="42049700"/>
            <a:ext cx="6383337" cy="308741"/>
            <a:chOff x="22763163" y="42049700"/>
            <a:chExt cx="6383337" cy="308741"/>
          </a:xfrm>
        </p:grpSpPr>
        <p:sp>
          <p:nvSpPr>
            <p:cNvPr id="2" name="Dikdörtgen 1"/>
            <p:cNvSpPr/>
            <p:nvPr/>
          </p:nvSpPr>
          <p:spPr bwMode="auto">
            <a:xfrm>
              <a:off x="22763163" y="42049700"/>
              <a:ext cx="6383337" cy="60325"/>
            </a:xfrm>
            <a:prstGeom prst="rect">
              <a:avLst/>
            </a:prstGeom>
            <a:solidFill>
              <a:srgbClr val="0F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4" name="Dikdörtgen 43"/>
            <p:cNvSpPr/>
            <p:nvPr/>
          </p:nvSpPr>
          <p:spPr bwMode="auto">
            <a:xfrm>
              <a:off x="22763163" y="42136191"/>
              <a:ext cx="6383337" cy="60325"/>
            </a:xfrm>
            <a:prstGeom prst="rect">
              <a:avLst/>
            </a:prstGeom>
            <a:solidFill>
              <a:srgbClr val="0D3B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5" name="Dikdörtgen 44"/>
            <p:cNvSpPr/>
            <p:nvPr/>
          </p:nvSpPr>
          <p:spPr bwMode="auto">
            <a:xfrm>
              <a:off x="22763163" y="42186991"/>
              <a:ext cx="6383337" cy="60325"/>
            </a:xfrm>
            <a:prstGeom prst="rect">
              <a:avLst/>
            </a:prstGeom>
            <a:solidFill>
              <a:srgbClr val="0D3A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6" name="Dikdörtgen 45"/>
            <p:cNvSpPr/>
            <p:nvPr/>
          </p:nvSpPr>
          <p:spPr bwMode="auto">
            <a:xfrm>
              <a:off x="22763163" y="42237791"/>
              <a:ext cx="6383337" cy="60325"/>
            </a:xfrm>
            <a:prstGeom prst="rect">
              <a:avLst/>
            </a:prstGeom>
            <a:solidFill>
              <a:srgbClr val="0C396B"/>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7" name="Dikdörtgen 46"/>
            <p:cNvSpPr/>
            <p:nvPr/>
          </p:nvSpPr>
          <p:spPr bwMode="auto">
            <a:xfrm>
              <a:off x="22763163" y="42298116"/>
              <a:ext cx="6383337" cy="60325"/>
            </a:xfrm>
            <a:prstGeom prst="rect">
              <a:avLst/>
            </a:prstGeom>
            <a:solidFill>
              <a:srgbClr val="0A386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sp>
          <p:nvSpPr>
            <p:cNvPr id="48" name="Dikdörtgen 47"/>
            <p:cNvSpPr/>
            <p:nvPr/>
          </p:nvSpPr>
          <p:spPr bwMode="auto">
            <a:xfrm>
              <a:off x="22763163" y="42088565"/>
              <a:ext cx="6383337" cy="60325"/>
            </a:xfrm>
            <a:prstGeom prst="rect">
              <a:avLst/>
            </a:prstGeom>
            <a:solidFill>
              <a:srgbClr val="0E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smtClean="0">
                <a:ln>
                  <a:noFill/>
                </a:ln>
                <a:solidFill>
                  <a:schemeClr val="bg1"/>
                </a:solidFill>
                <a:effectLst/>
                <a:latin typeface="Arial" charset="0"/>
              </a:endParaRPr>
            </a:p>
          </p:txBody>
        </p:sp>
      </p:grpSp>
      <p:sp>
        <p:nvSpPr>
          <p:cNvPr id="22" name="AutoShape 50"/>
          <p:cNvSpPr>
            <a:spLocks noChangeArrowheads="1"/>
          </p:cNvSpPr>
          <p:nvPr/>
        </p:nvSpPr>
        <p:spPr bwMode="auto">
          <a:xfrm>
            <a:off x="15544800" y="1707835"/>
            <a:ext cx="14173200" cy="4070140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3" name="AutoShape 4"/>
          <p:cNvSpPr>
            <a:spLocks noChangeArrowheads="1"/>
          </p:cNvSpPr>
          <p:nvPr/>
        </p:nvSpPr>
        <p:spPr bwMode="auto">
          <a:xfrm>
            <a:off x="571500" y="1707836"/>
            <a:ext cx="14058900" cy="40650606"/>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7" name="AutoShape 13"/>
          <p:cNvSpPr>
            <a:spLocks noChangeArrowheads="1"/>
          </p:cNvSpPr>
          <p:nvPr/>
        </p:nvSpPr>
        <p:spPr bwMode="auto">
          <a:xfrm>
            <a:off x="514350" y="508000"/>
            <a:ext cx="29203650" cy="1048457"/>
          </a:xfrm>
          <a:prstGeom prst="roundRect">
            <a:avLst>
              <a:gd name="adj" fmla="val 10870"/>
            </a:avLst>
          </a:prstGeom>
          <a:solidFill>
            <a:srgbClr val="D1F6A4"/>
          </a:solidFill>
          <a:ln w="9525">
            <a:solidFill>
              <a:schemeClr val="tx1"/>
            </a:solidFill>
            <a:round/>
            <a:headEnd/>
            <a:tailEnd/>
          </a:ln>
          <a:effectLst/>
        </p:spPr>
        <p:txBody>
          <a:bodyPr wrap="none" anchor="ctr"/>
          <a:lstStyle/>
          <a:p>
            <a:pPr defTabSz="4389438"/>
            <a:endParaRPr lang="en-US" noProof="1">
              <a:solidFill>
                <a:schemeClr val="bg1"/>
              </a:solidFill>
            </a:endParaRPr>
          </a:p>
        </p:txBody>
      </p:sp>
      <p:sp>
        <p:nvSpPr>
          <p:cNvPr id="28" name="Text Box 14"/>
          <p:cNvSpPr txBox="1">
            <a:spLocks noChangeArrowheads="1"/>
          </p:cNvSpPr>
          <p:nvPr/>
        </p:nvSpPr>
        <p:spPr bwMode="auto">
          <a:xfrm>
            <a:off x="2983597" y="356622"/>
            <a:ext cx="24265156" cy="1354217"/>
          </a:xfrm>
          <a:prstGeom prst="rect">
            <a:avLst/>
          </a:prstGeom>
          <a:noFill/>
          <a:ln w="9525">
            <a:noFill/>
            <a:miter lim="800000"/>
            <a:headEnd/>
            <a:tailEnd/>
          </a:ln>
          <a:effectLst/>
        </p:spPr>
        <p:txBody>
          <a:bodyPr wrap="square">
            <a:spAutoFit/>
          </a:bodyPr>
          <a:lstStyle/>
          <a:p>
            <a:r>
              <a:rPr lang="tr-TR" b="1" dirty="0" smtClean="0">
                <a:latin typeface="Times New Roman" panose="02020603050405020304" pitchFamily="18" charset="0"/>
                <a:cs typeface="Times New Roman" panose="02020603050405020304" pitchFamily="18" charset="0"/>
              </a:rPr>
              <a:t>- </a:t>
            </a:r>
            <a:r>
              <a:rPr lang="tr-TR" b="1" dirty="0" smtClean="0">
                <a:latin typeface="+mj-lt"/>
                <a:cs typeface="Times New Roman" panose="02020603050405020304" pitchFamily="18" charset="0"/>
              </a:rPr>
              <a:t>Part</a:t>
            </a:r>
            <a:r>
              <a:rPr lang="tr-TR" b="1" dirty="0" smtClean="0">
                <a:latin typeface="Times New Roman" panose="02020603050405020304" pitchFamily="18" charset="0"/>
                <a:cs typeface="Times New Roman" panose="02020603050405020304" pitchFamily="18" charset="0"/>
              </a:rPr>
              <a:t> II - </a:t>
            </a:r>
            <a:endParaRPr lang="en-GB" dirty="0">
              <a:latin typeface="Times New Roman" panose="02020603050405020304" pitchFamily="18" charset="0"/>
              <a:cs typeface="Times New Roman" panose="02020603050405020304" pitchFamily="18" charset="0"/>
            </a:endParaRPr>
          </a:p>
        </p:txBody>
      </p:sp>
      <p:sp>
        <p:nvSpPr>
          <p:cNvPr id="16" name="Rectangle 2"/>
          <p:cNvSpPr>
            <a:spLocks noChangeArrowheads="1"/>
          </p:cNvSpPr>
          <p:nvPr/>
        </p:nvSpPr>
        <p:spPr bwMode="auto">
          <a:xfrm>
            <a:off x="0" y="0"/>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0" name="Metin kutusu 96"/>
          <p:cNvSpPr txBox="1"/>
          <p:nvPr/>
        </p:nvSpPr>
        <p:spPr>
          <a:xfrm>
            <a:off x="976639" y="7828353"/>
            <a:ext cx="13356985" cy="2308324"/>
          </a:xfrm>
          <a:prstGeom prst="rect">
            <a:avLst/>
          </a:prstGeom>
          <a:noFill/>
        </p:spPr>
        <p:txBody>
          <a:bodyPr wrap="square" rtlCol="0">
            <a:spAutoFit/>
          </a:bodyPr>
          <a:lstStyle/>
          <a:p>
            <a:pPr marL="571500" indent="-571500" algn="l">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Amplitude of the overshoot in currents increased because for lower voltages now the Coss is greater than the Coss in Model 1, so the charging and discharging currents are required to be higher</a:t>
            </a:r>
          </a:p>
          <a:p>
            <a:pPr marL="571500" indent="-571500" algn="l">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The transients are more smooth which is more realistic</a:t>
            </a:r>
            <a:endParaRPr lang="tr-TR" sz="3600" dirty="0" smtClean="0">
              <a:latin typeface="Times New Roman" panose="02020603050405020304" pitchFamily="18" charset="0"/>
              <a:cs typeface="Times New Roman" panose="02020603050405020304" pitchFamily="18" charset="0"/>
            </a:endParaRPr>
          </a:p>
        </p:txBody>
      </p:sp>
      <p:sp>
        <p:nvSpPr>
          <p:cNvPr id="81" name="Metin kutusu 100"/>
          <p:cNvSpPr txBox="1"/>
          <p:nvPr/>
        </p:nvSpPr>
        <p:spPr>
          <a:xfrm>
            <a:off x="848611" y="10240174"/>
            <a:ext cx="13504678" cy="1354217"/>
          </a:xfrm>
          <a:prstGeom prst="rect">
            <a:avLst/>
          </a:prstGeom>
          <a:noFill/>
        </p:spPr>
        <p:txBody>
          <a:bodyPr wrap="square" rtlCol="0">
            <a:spAutoFit/>
          </a:bodyPr>
          <a:lstStyle/>
          <a:p>
            <a:pPr marL="571500" indent="-571500" algn="just">
              <a:buFont typeface="Wingdings" panose="05000000000000000000" pitchFamily="2" charset="2"/>
              <a:buChar char="v"/>
            </a:pPr>
            <a:r>
              <a:rPr lang="tr-TR" sz="4200" b="1" dirty="0" smtClean="0">
                <a:latin typeface="Times New Roman" panose="02020603050405020304" pitchFamily="18" charset="0"/>
                <a:cs typeface="Times New Roman" panose="02020603050405020304" pitchFamily="18" charset="0"/>
              </a:rPr>
              <a:t>Model 3</a:t>
            </a:r>
            <a:r>
              <a:rPr lang="tr-TR" sz="3600" b="1"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The most comprehensive model with variable capacitances and with parasitic inductances</a:t>
            </a:r>
            <a:endParaRPr lang="en-GB" sz="4000" dirty="0" smtClean="0">
              <a:latin typeface="Times New Roman" panose="02020603050405020304" pitchFamily="18" charset="0"/>
              <a:cs typeface="Times New Roman" panose="02020603050405020304" pitchFamily="18" charset="0"/>
            </a:endParaRPr>
          </a:p>
        </p:txBody>
      </p:sp>
      <p:grpSp>
        <p:nvGrpSpPr>
          <p:cNvPr id="6" name="Group 5"/>
          <p:cNvGrpSpPr/>
          <p:nvPr/>
        </p:nvGrpSpPr>
        <p:grpSpPr>
          <a:xfrm>
            <a:off x="1052839" y="11600532"/>
            <a:ext cx="12383818" cy="10420149"/>
            <a:chOff x="1052839" y="18420432"/>
            <a:chExt cx="12383818" cy="10420149"/>
          </a:xfrm>
        </p:grpSpPr>
        <p:pic>
          <p:nvPicPr>
            <p:cNvPr id="91" name="Resim 40"/>
            <p:cNvPicPr/>
            <p:nvPr/>
          </p:nvPicPr>
          <p:blipFill rotWithShape="1">
            <a:blip r:embed="rId3" cstate="print">
              <a:extLst>
                <a:ext uri="{28A0092B-C50C-407E-A947-70E740481C1C}">
                  <a14:useLocalDpi xmlns:a14="http://schemas.microsoft.com/office/drawing/2010/main" val="0"/>
                </a:ext>
              </a:extLst>
            </a:blip>
            <a:srcRect l="3866" t="6956" r="7088"/>
            <a:stretch/>
          </p:blipFill>
          <p:spPr bwMode="auto">
            <a:xfrm>
              <a:off x="1321380" y="18585233"/>
              <a:ext cx="5400000" cy="4320000"/>
            </a:xfrm>
            <a:prstGeom prst="rect">
              <a:avLst/>
            </a:prstGeom>
            <a:noFill/>
            <a:ln>
              <a:noFill/>
            </a:ln>
            <a:extLst>
              <a:ext uri="{53640926-AAD7-44D8-BBD7-CCE9431645EC}">
                <a14:shadowObscured xmlns:a14="http://schemas.microsoft.com/office/drawing/2010/main"/>
              </a:ext>
            </a:extLst>
          </p:spPr>
        </p:pic>
        <p:pic>
          <p:nvPicPr>
            <p:cNvPr id="92" name="Resim 45"/>
            <p:cNvPicPr/>
            <p:nvPr/>
          </p:nvPicPr>
          <p:blipFill rotWithShape="1">
            <a:blip r:embed="rId4" cstate="print">
              <a:extLst>
                <a:ext uri="{28A0092B-C50C-407E-A947-70E740481C1C}">
                  <a14:useLocalDpi xmlns:a14="http://schemas.microsoft.com/office/drawing/2010/main" val="0"/>
                </a:ext>
              </a:extLst>
            </a:blip>
            <a:srcRect l="3452" t="6959" r="7492"/>
            <a:stretch/>
          </p:blipFill>
          <p:spPr bwMode="auto">
            <a:xfrm>
              <a:off x="7975890" y="18420432"/>
              <a:ext cx="5400000" cy="4320000"/>
            </a:xfrm>
            <a:prstGeom prst="rect">
              <a:avLst/>
            </a:prstGeom>
            <a:noFill/>
            <a:ln>
              <a:noFill/>
            </a:ln>
            <a:extLst>
              <a:ext uri="{53640926-AAD7-44D8-BBD7-CCE9431645EC}">
                <a14:shadowObscured xmlns:a14="http://schemas.microsoft.com/office/drawing/2010/main"/>
              </a:ext>
            </a:extLst>
          </p:spPr>
        </p:pic>
        <p:pic>
          <p:nvPicPr>
            <p:cNvPr id="93" name="Resim 46"/>
            <p:cNvPicPr/>
            <p:nvPr/>
          </p:nvPicPr>
          <p:blipFill rotWithShape="1">
            <a:blip r:embed="rId5" cstate="print">
              <a:extLst>
                <a:ext uri="{28A0092B-C50C-407E-A947-70E740481C1C}">
                  <a14:useLocalDpi xmlns:a14="http://schemas.microsoft.com/office/drawing/2010/main" val="0"/>
                </a:ext>
              </a:extLst>
            </a:blip>
            <a:srcRect l="4834" t="7299" r="7354"/>
            <a:stretch/>
          </p:blipFill>
          <p:spPr bwMode="auto">
            <a:xfrm>
              <a:off x="1321380" y="23432812"/>
              <a:ext cx="5400000" cy="4320000"/>
            </a:xfrm>
            <a:prstGeom prst="rect">
              <a:avLst/>
            </a:prstGeom>
            <a:noFill/>
            <a:ln>
              <a:noFill/>
            </a:ln>
            <a:extLst>
              <a:ext uri="{53640926-AAD7-44D8-BBD7-CCE9431645EC}">
                <a14:shadowObscured xmlns:a14="http://schemas.microsoft.com/office/drawing/2010/main"/>
              </a:ext>
            </a:extLst>
          </p:spPr>
        </p:pic>
        <p:pic>
          <p:nvPicPr>
            <p:cNvPr id="94" name="Resim 47"/>
            <p:cNvPicPr/>
            <p:nvPr/>
          </p:nvPicPr>
          <p:blipFill rotWithShape="1">
            <a:blip r:embed="rId6" cstate="print">
              <a:extLst>
                <a:ext uri="{28A0092B-C50C-407E-A947-70E740481C1C}">
                  <a14:useLocalDpi xmlns:a14="http://schemas.microsoft.com/office/drawing/2010/main" val="0"/>
                </a:ext>
              </a:extLst>
            </a:blip>
            <a:srcRect l="4832" t="5957" r="7496"/>
            <a:stretch/>
          </p:blipFill>
          <p:spPr bwMode="auto">
            <a:xfrm>
              <a:off x="8036657" y="23432812"/>
              <a:ext cx="5400000" cy="4320000"/>
            </a:xfrm>
            <a:prstGeom prst="rect">
              <a:avLst/>
            </a:prstGeom>
            <a:noFill/>
            <a:ln>
              <a:noFill/>
            </a:ln>
            <a:extLst>
              <a:ext uri="{53640926-AAD7-44D8-BBD7-CCE9431645EC}">
                <a14:shadowObscured xmlns:a14="http://schemas.microsoft.com/office/drawing/2010/main"/>
              </a:ext>
            </a:extLst>
          </p:spPr>
        </p:pic>
        <p:sp>
          <p:nvSpPr>
            <p:cNvPr id="95" name="Metin kutusu 83"/>
            <p:cNvSpPr txBox="1"/>
            <p:nvPr/>
          </p:nvSpPr>
          <p:spPr>
            <a:xfrm>
              <a:off x="2051092" y="22778031"/>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 Top Switch Turn-On</a:t>
              </a:r>
              <a:endParaRPr lang="tr-TR" sz="3000" dirty="0" smtClean="0">
                <a:latin typeface="Times New Roman" panose="02020603050405020304" pitchFamily="18" charset="0"/>
                <a:cs typeface="Times New Roman" panose="02020603050405020304" pitchFamily="18" charset="0"/>
              </a:endParaRPr>
            </a:p>
          </p:txBody>
        </p:sp>
        <p:sp>
          <p:nvSpPr>
            <p:cNvPr id="102" name="Metin kutusu 83"/>
            <p:cNvSpPr txBox="1"/>
            <p:nvPr/>
          </p:nvSpPr>
          <p:spPr>
            <a:xfrm>
              <a:off x="9018644" y="22778031"/>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 Top Switch Turn-Off</a:t>
              </a:r>
              <a:endParaRPr lang="tr-TR" sz="3000" dirty="0" smtClean="0">
                <a:latin typeface="Times New Roman" panose="02020603050405020304" pitchFamily="18" charset="0"/>
                <a:cs typeface="Times New Roman" panose="02020603050405020304" pitchFamily="18" charset="0"/>
              </a:endParaRPr>
            </a:p>
          </p:txBody>
        </p:sp>
        <p:sp>
          <p:nvSpPr>
            <p:cNvPr id="103" name="Metin kutusu 83"/>
            <p:cNvSpPr txBox="1"/>
            <p:nvPr/>
          </p:nvSpPr>
          <p:spPr>
            <a:xfrm>
              <a:off x="1899693" y="27706813"/>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(c) Bottom Switch Turn-Off</a:t>
              </a:r>
              <a:endParaRPr lang="tr-TR" sz="3000" dirty="0" smtClean="0">
                <a:latin typeface="Times New Roman" panose="02020603050405020304" pitchFamily="18" charset="0"/>
                <a:cs typeface="Times New Roman" panose="02020603050405020304" pitchFamily="18" charset="0"/>
              </a:endParaRPr>
            </a:p>
          </p:txBody>
        </p:sp>
        <p:sp>
          <p:nvSpPr>
            <p:cNvPr id="104" name="Metin kutusu 83"/>
            <p:cNvSpPr txBox="1"/>
            <p:nvPr/>
          </p:nvSpPr>
          <p:spPr>
            <a:xfrm>
              <a:off x="8488226" y="27706813"/>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(d) Bottom Switch Turn-On</a:t>
              </a:r>
              <a:endParaRPr lang="tr-TR" sz="3000" dirty="0" smtClean="0">
                <a:latin typeface="Times New Roman" panose="02020603050405020304" pitchFamily="18" charset="0"/>
                <a:cs typeface="Times New Roman" panose="02020603050405020304" pitchFamily="18" charset="0"/>
              </a:endParaRPr>
            </a:p>
          </p:txBody>
        </p:sp>
        <p:sp>
          <p:nvSpPr>
            <p:cNvPr id="106" name="TextBox 105"/>
            <p:cNvSpPr txBox="1"/>
            <p:nvPr/>
          </p:nvSpPr>
          <p:spPr>
            <a:xfrm>
              <a:off x="1052839" y="28286583"/>
              <a:ext cx="1175635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Fig. </a:t>
              </a:r>
              <a:r>
                <a:rPr lang="tr-TR" sz="3000" dirty="0">
                  <a:latin typeface="Times New Roman" panose="02020603050405020304" pitchFamily="18" charset="0"/>
                  <a:cs typeface="Times New Roman" panose="02020603050405020304" pitchFamily="18" charset="0"/>
                </a:rPr>
                <a:t>7</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Switching characteristics in time domain obtained using Model </a:t>
              </a:r>
              <a:r>
                <a:rPr lang="tr-TR" sz="3000" dirty="0" smtClean="0">
                  <a:latin typeface="Times New Roman" panose="02020603050405020304" pitchFamily="18" charset="0"/>
                  <a:cs typeface="Times New Roman" panose="02020603050405020304" pitchFamily="18" charset="0"/>
                </a:rPr>
                <a:t>3</a:t>
              </a:r>
              <a:endParaRPr lang="tr-TR" sz="3000" dirty="0">
                <a:latin typeface="Times New Roman" panose="02020603050405020304" pitchFamily="18" charset="0"/>
                <a:cs typeface="Times New Roman" panose="02020603050405020304" pitchFamily="18" charset="0"/>
              </a:endParaRPr>
            </a:p>
          </p:txBody>
        </p:sp>
      </p:grpSp>
      <p:sp>
        <p:nvSpPr>
          <p:cNvPr id="108" name="Metin kutusu 96"/>
          <p:cNvSpPr txBox="1"/>
          <p:nvPr/>
        </p:nvSpPr>
        <p:spPr>
          <a:xfrm>
            <a:off x="921365" y="22095943"/>
            <a:ext cx="13356985" cy="3970318"/>
          </a:xfrm>
          <a:prstGeom prst="rect">
            <a:avLst/>
          </a:prstGeom>
          <a:noFill/>
        </p:spPr>
        <p:txBody>
          <a:bodyPr wrap="square" rtlCol="0">
            <a:spAutoFit/>
          </a:bodyPr>
          <a:lstStyle/>
          <a:p>
            <a:pPr marL="571500" indent="-571500" algn="l">
              <a:buFont typeface="Wingdings" panose="05000000000000000000" pitchFamily="2" charset="2"/>
              <a:buChar char="§"/>
            </a:pPr>
            <a:r>
              <a:rPr lang="tr-TR" sz="3600" dirty="0">
                <a:latin typeface="Times New Roman" panose="02020603050405020304" pitchFamily="18" charset="0"/>
                <a:cs typeface="Times New Roman" panose="02020603050405020304" pitchFamily="18" charset="0"/>
              </a:rPr>
              <a:t>T</a:t>
            </a:r>
            <a:r>
              <a:rPr lang="en-US" sz="3600" dirty="0" smtClean="0">
                <a:latin typeface="Times New Roman" panose="02020603050405020304" pitchFamily="18" charset="0"/>
                <a:cs typeface="Times New Roman" panose="02020603050405020304" pitchFamily="18" charset="0"/>
              </a:rPr>
              <a:t>he </a:t>
            </a:r>
            <a:r>
              <a:rPr lang="en-US" sz="3600" dirty="0">
                <a:latin typeface="Times New Roman" panose="02020603050405020304" pitchFamily="18" charset="0"/>
                <a:cs typeface="Times New Roman" panose="02020603050405020304" pitchFamily="18" charset="0"/>
              </a:rPr>
              <a:t>parasitic inductances are added to the model, which are caused by packaging, </a:t>
            </a:r>
            <a:r>
              <a:rPr lang="en-US" sz="3600" dirty="0" err="1">
                <a:latin typeface="Times New Roman" panose="02020603050405020304" pitchFamily="18" charset="0"/>
                <a:cs typeface="Times New Roman" panose="02020603050405020304" pitchFamily="18" charset="0"/>
              </a:rPr>
              <a:t>busbar</a:t>
            </a:r>
            <a:r>
              <a:rPr lang="en-US" sz="3600" dirty="0">
                <a:latin typeface="Times New Roman" panose="02020603050405020304" pitchFamily="18" charset="0"/>
                <a:cs typeface="Times New Roman" panose="02020603050405020304" pitchFamily="18" charset="0"/>
              </a:rPr>
              <a:t>, conducting parts on the DC side and </a:t>
            </a:r>
            <a:r>
              <a:rPr lang="tr-TR" sz="3600" dirty="0" smtClean="0">
                <a:latin typeface="Times New Roman" panose="02020603050405020304" pitchFamily="18" charset="0"/>
                <a:cs typeface="Times New Roman" panose="02020603050405020304" pitchFamily="18" charset="0"/>
              </a:rPr>
              <a:t>C</a:t>
            </a:r>
            <a:r>
              <a:rPr lang="en-US" sz="3600" dirty="0" err="1" smtClean="0">
                <a:latin typeface="Times New Roman" panose="02020603050405020304" pitchFamily="18" charset="0"/>
                <a:cs typeface="Times New Roman" panose="02020603050405020304" pitchFamily="18" charset="0"/>
              </a:rPr>
              <a:t>apacitor</a:t>
            </a:r>
            <a:r>
              <a:rPr lang="en-US" sz="3600" dirty="0" smtClean="0">
                <a:latin typeface="Times New Roman" panose="02020603050405020304" pitchFamily="18" charset="0"/>
                <a:cs typeface="Times New Roman" panose="02020603050405020304" pitchFamily="18" charset="0"/>
              </a:rPr>
              <a:t> ESLs</a:t>
            </a:r>
            <a:endParaRPr lang="tr-TR" sz="3600" dirty="0" smtClean="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A large dip is observed during bottom switch turn-off transient due to the loop inductance.</a:t>
            </a:r>
          </a:p>
          <a:p>
            <a:pPr marL="571500" indent="-571500" algn="l">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The damping </a:t>
            </a:r>
            <a:r>
              <a:rPr lang="en-US" sz="3600" dirty="0" smtClean="0">
                <a:latin typeface="Times New Roman" panose="02020603050405020304" pitchFamily="18" charset="0"/>
                <a:cs typeface="Times New Roman" panose="02020603050405020304" pitchFamily="18" charset="0"/>
              </a:rPr>
              <a:t>duration </a:t>
            </a:r>
            <a:r>
              <a:rPr lang="en-US" sz="3600" dirty="0">
                <a:latin typeface="Times New Roman" panose="02020603050405020304" pitchFamily="18" charset="0"/>
                <a:cs typeface="Times New Roman" panose="02020603050405020304" pitchFamily="18" charset="0"/>
              </a:rPr>
              <a:t>is dependent on the C</a:t>
            </a:r>
            <a:r>
              <a:rPr lang="en-US" sz="3600" baseline="-25000" dirty="0">
                <a:latin typeface="Times New Roman" panose="02020603050405020304" pitchFamily="18" charset="0"/>
                <a:cs typeface="Times New Roman" panose="02020603050405020304" pitchFamily="18" charset="0"/>
              </a:rPr>
              <a:t>OSS</a:t>
            </a:r>
            <a:r>
              <a:rPr lang="en-US" sz="3600" dirty="0">
                <a:latin typeface="Times New Roman" panose="02020603050405020304" pitchFamily="18" charset="0"/>
                <a:cs typeface="Times New Roman" panose="02020603050405020304" pitchFamily="18" charset="0"/>
              </a:rPr>
              <a:t>, loop inductance and drain/source parasitic inductances and </a:t>
            </a:r>
            <a:r>
              <a:rPr lang="en-US" sz="3600" dirty="0" smtClean="0">
                <a:latin typeface="Times New Roman" panose="02020603050405020304" pitchFamily="18" charset="0"/>
                <a:cs typeface="Times New Roman" panose="02020603050405020304" pitchFamily="18" charset="0"/>
              </a:rPr>
              <a:t>trans-conductance</a:t>
            </a:r>
            <a:r>
              <a:rPr lang="tr-TR" sz="3600" dirty="0" smtClean="0">
                <a:latin typeface="Times New Roman" panose="02020603050405020304" pitchFamily="18" charset="0"/>
                <a:cs typeface="Times New Roman" panose="02020603050405020304" pitchFamily="18" charset="0"/>
              </a:rPr>
              <a:t> [8]</a:t>
            </a:r>
            <a:endParaRPr lang="tr-TR" sz="3600" dirty="0" smtClean="0">
              <a:latin typeface="Times New Roman" panose="02020603050405020304" pitchFamily="18" charset="0"/>
              <a:cs typeface="Times New Roman" panose="02020603050405020304" pitchFamily="18" charset="0"/>
            </a:endParaRPr>
          </a:p>
        </p:txBody>
      </p:sp>
      <p:sp>
        <p:nvSpPr>
          <p:cNvPr id="109" name="Text Box 42"/>
          <p:cNvSpPr txBox="1">
            <a:spLocks noChangeArrowheads="1"/>
          </p:cNvSpPr>
          <p:nvPr/>
        </p:nvSpPr>
        <p:spPr bwMode="auto">
          <a:xfrm>
            <a:off x="3244839" y="25972754"/>
            <a:ext cx="7372350" cy="923330"/>
          </a:xfrm>
          <a:prstGeom prst="rect">
            <a:avLst/>
          </a:prstGeom>
          <a:noFill/>
          <a:ln w="9525">
            <a:noFill/>
            <a:miter lim="800000"/>
            <a:headEnd/>
            <a:tailEnd/>
          </a:ln>
          <a:effectLst/>
        </p:spPr>
        <p:txBody>
          <a:bodyPr>
            <a:spAutoFit/>
          </a:bodyPr>
          <a:lstStyle/>
          <a:p>
            <a:pPr defTabSz="4389438">
              <a:spcBef>
                <a:spcPct val="50000"/>
              </a:spcBef>
            </a:pPr>
            <a:r>
              <a:rPr lang="tr-TR" sz="5400" b="1" noProof="1" smtClean="0"/>
              <a:t>State </a:t>
            </a:r>
            <a:r>
              <a:rPr lang="tr-TR" sz="4800" b="1" noProof="1" smtClean="0"/>
              <a:t>Trajectories</a:t>
            </a:r>
            <a:endParaRPr lang="en-US" sz="4800" b="1" noProof="1"/>
          </a:p>
        </p:txBody>
      </p:sp>
      <p:grpSp>
        <p:nvGrpSpPr>
          <p:cNvPr id="7" name="Group 6"/>
          <p:cNvGrpSpPr/>
          <p:nvPr/>
        </p:nvGrpSpPr>
        <p:grpSpPr>
          <a:xfrm>
            <a:off x="1052838" y="26850402"/>
            <a:ext cx="13225512" cy="8467622"/>
            <a:chOff x="1052838" y="33708402"/>
            <a:chExt cx="13225512" cy="8467622"/>
          </a:xfrm>
        </p:grpSpPr>
        <p:pic>
          <p:nvPicPr>
            <p:cNvPr id="110" name="Resim 48"/>
            <p:cNvPicPr/>
            <p:nvPr/>
          </p:nvPicPr>
          <p:blipFill rotWithShape="1">
            <a:blip r:embed="rId7"/>
            <a:srcRect l="3322" t="5833" r="7703"/>
            <a:stretch/>
          </p:blipFill>
          <p:spPr bwMode="auto">
            <a:xfrm>
              <a:off x="1321380" y="33714132"/>
              <a:ext cx="5400000" cy="3600000"/>
            </a:xfrm>
            <a:prstGeom prst="rect">
              <a:avLst/>
            </a:prstGeom>
            <a:ln>
              <a:noFill/>
            </a:ln>
            <a:extLst>
              <a:ext uri="{53640926-AAD7-44D8-BBD7-CCE9431645EC}">
                <a14:shadowObscured xmlns:a14="http://schemas.microsoft.com/office/drawing/2010/main"/>
              </a:ext>
            </a:extLst>
          </p:spPr>
        </p:pic>
        <p:pic>
          <p:nvPicPr>
            <p:cNvPr id="111" name="Resim 52"/>
            <p:cNvPicPr/>
            <p:nvPr/>
          </p:nvPicPr>
          <p:blipFill rotWithShape="1">
            <a:blip r:embed="rId8"/>
            <a:srcRect l="3322" t="6755" r="8444"/>
            <a:stretch/>
          </p:blipFill>
          <p:spPr bwMode="auto">
            <a:xfrm>
              <a:off x="8034574" y="33708402"/>
              <a:ext cx="5400000" cy="3600000"/>
            </a:xfrm>
            <a:prstGeom prst="rect">
              <a:avLst/>
            </a:prstGeom>
            <a:ln>
              <a:noFill/>
            </a:ln>
            <a:extLst>
              <a:ext uri="{53640926-AAD7-44D8-BBD7-CCE9431645EC}">
                <a14:shadowObscured xmlns:a14="http://schemas.microsoft.com/office/drawing/2010/main"/>
              </a:ext>
            </a:extLst>
          </p:spPr>
        </p:pic>
        <p:pic>
          <p:nvPicPr>
            <p:cNvPr id="115" name="Resim 53"/>
            <p:cNvPicPr/>
            <p:nvPr/>
          </p:nvPicPr>
          <p:blipFill rotWithShape="1">
            <a:blip r:embed="rId9"/>
            <a:srcRect l="4615" t="5265" r="8627"/>
            <a:stretch/>
          </p:blipFill>
          <p:spPr bwMode="auto">
            <a:xfrm>
              <a:off x="1321380" y="37686688"/>
              <a:ext cx="5400000" cy="3600000"/>
            </a:xfrm>
            <a:prstGeom prst="rect">
              <a:avLst/>
            </a:prstGeom>
            <a:ln>
              <a:noFill/>
            </a:ln>
            <a:extLst>
              <a:ext uri="{53640926-AAD7-44D8-BBD7-CCE9431645EC}">
                <a14:shadowObscured xmlns:a14="http://schemas.microsoft.com/office/drawing/2010/main"/>
              </a:ext>
            </a:extLst>
          </p:spPr>
        </p:pic>
        <p:pic>
          <p:nvPicPr>
            <p:cNvPr id="116" name="Resim 54"/>
            <p:cNvPicPr/>
            <p:nvPr/>
          </p:nvPicPr>
          <p:blipFill rotWithShape="1">
            <a:blip r:embed="rId10" cstate="print">
              <a:extLst>
                <a:ext uri="{28A0092B-C50C-407E-A947-70E740481C1C}">
                  <a14:useLocalDpi xmlns:a14="http://schemas.microsoft.com/office/drawing/2010/main" val="0"/>
                </a:ext>
              </a:extLst>
            </a:blip>
            <a:srcRect l="4246" t="5284" r="8809"/>
            <a:stretch/>
          </p:blipFill>
          <p:spPr bwMode="auto">
            <a:xfrm>
              <a:off x="8034574" y="37686688"/>
              <a:ext cx="5400000" cy="3600000"/>
            </a:xfrm>
            <a:prstGeom prst="rect">
              <a:avLst/>
            </a:prstGeom>
            <a:noFill/>
            <a:ln>
              <a:noFill/>
            </a:ln>
            <a:extLst>
              <a:ext uri="{53640926-AAD7-44D8-BBD7-CCE9431645EC}">
                <a14:shadowObscured xmlns:a14="http://schemas.microsoft.com/office/drawing/2010/main"/>
              </a:ext>
            </a:extLst>
          </p:spPr>
        </p:pic>
        <p:sp>
          <p:nvSpPr>
            <p:cNvPr id="117" name="Metin kutusu 83"/>
            <p:cNvSpPr txBox="1"/>
            <p:nvPr/>
          </p:nvSpPr>
          <p:spPr>
            <a:xfrm>
              <a:off x="2286820" y="37172642"/>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 Top Switch Turn-On</a:t>
              </a:r>
              <a:endParaRPr lang="tr-TR" sz="3000" dirty="0" smtClean="0">
                <a:latin typeface="Times New Roman" panose="02020603050405020304" pitchFamily="18" charset="0"/>
                <a:cs typeface="Times New Roman" panose="02020603050405020304" pitchFamily="18" charset="0"/>
              </a:endParaRPr>
            </a:p>
          </p:txBody>
        </p:sp>
        <p:sp>
          <p:nvSpPr>
            <p:cNvPr id="118" name="Metin kutusu 83"/>
            <p:cNvSpPr txBox="1"/>
            <p:nvPr/>
          </p:nvSpPr>
          <p:spPr>
            <a:xfrm>
              <a:off x="9120591" y="37176005"/>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 Top Switch Turn-Off</a:t>
              </a:r>
              <a:endParaRPr lang="tr-TR" sz="3000" dirty="0" smtClean="0">
                <a:latin typeface="Times New Roman" panose="02020603050405020304" pitchFamily="18" charset="0"/>
                <a:cs typeface="Times New Roman" panose="02020603050405020304" pitchFamily="18" charset="0"/>
              </a:endParaRPr>
            </a:p>
          </p:txBody>
        </p:sp>
        <p:sp>
          <p:nvSpPr>
            <p:cNvPr id="119" name="Metin kutusu 83"/>
            <p:cNvSpPr txBox="1"/>
            <p:nvPr/>
          </p:nvSpPr>
          <p:spPr>
            <a:xfrm>
              <a:off x="1896566" y="41145198"/>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(c) Bottom Switch Turn-Off</a:t>
              </a:r>
              <a:endParaRPr lang="tr-TR" sz="3000" dirty="0" smtClean="0">
                <a:latin typeface="Times New Roman" panose="02020603050405020304" pitchFamily="18" charset="0"/>
                <a:cs typeface="Times New Roman" panose="02020603050405020304" pitchFamily="18" charset="0"/>
              </a:endParaRPr>
            </a:p>
          </p:txBody>
        </p:sp>
        <p:sp>
          <p:nvSpPr>
            <p:cNvPr id="120" name="Metin kutusu 83"/>
            <p:cNvSpPr txBox="1"/>
            <p:nvPr/>
          </p:nvSpPr>
          <p:spPr>
            <a:xfrm>
              <a:off x="8782915" y="41139526"/>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(d) Bottom Switch Turn-On</a:t>
              </a:r>
              <a:endParaRPr lang="tr-TR" sz="3000" dirty="0" smtClean="0">
                <a:latin typeface="Times New Roman" panose="02020603050405020304" pitchFamily="18" charset="0"/>
                <a:cs typeface="Times New Roman" panose="02020603050405020304" pitchFamily="18" charset="0"/>
              </a:endParaRPr>
            </a:p>
          </p:txBody>
        </p:sp>
        <p:sp>
          <p:nvSpPr>
            <p:cNvPr id="121" name="TextBox 120"/>
            <p:cNvSpPr txBox="1"/>
            <p:nvPr/>
          </p:nvSpPr>
          <p:spPr>
            <a:xfrm>
              <a:off x="1052838" y="41622026"/>
              <a:ext cx="13225512"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Fig. </a:t>
              </a:r>
              <a:r>
                <a:rPr lang="tr-TR" sz="3000" dirty="0" smtClean="0">
                  <a:latin typeface="Times New Roman" panose="02020603050405020304" pitchFamily="18" charset="0"/>
                  <a:cs typeface="Times New Roman" panose="02020603050405020304" pitchFamily="18" charset="0"/>
                </a:rPr>
                <a:t>8</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Switching characteristics as state trajectories (obtained using all the models)</a:t>
              </a:r>
              <a:endParaRPr lang="tr-TR" sz="3000" dirty="0">
                <a:latin typeface="Times New Roman" panose="02020603050405020304" pitchFamily="18" charset="0"/>
                <a:cs typeface="Times New Roman" panose="02020603050405020304" pitchFamily="18" charset="0"/>
              </a:endParaRPr>
            </a:p>
          </p:txBody>
        </p:sp>
      </p:grpSp>
      <p:grpSp>
        <p:nvGrpSpPr>
          <p:cNvPr id="8" name="Group 7"/>
          <p:cNvGrpSpPr/>
          <p:nvPr/>
        </p:nvGrpSpPr>
        <p:grpSpPr>
          <a:xfrm>
            <a:off x="15680589" y="2123892"/>
            <a:ext cx="13936942" cy="8517880"/>
            <a:chOff x="15680589" y="9096192"/>
            <a:chExt cx="13936942" cy="8517880"/>
          </a:xfrm>
        </p:grpSpPr>
        <p:pic>
          <p:nvPicPr>
            <p:cNvPr id="125" name="Resim 59"/>
            <p:cNvPicPr/>
            <p:nvPr/>
          </p:nvPicPr>
          <p:blipFill rotWithShape="1">
            <a:blip r:embed="rId11"/>
            <a:srcRect l="3323" t="5250" r="7694"/>
            <a:stretch/>
          </p:blipFill>
          <p:spPr bwMode="auto">
            <a:xfrm>
              <a:off x="16256230" y="9096192"/>
              <a:ext cx="5400000" cy="3600000"/>
            </a:xfrm>
            <a:prstGeom prst="rect">
              <a:avLst/>
            </a:prstGeom>
            <a:ln>
              <a:noFill/>
            </a:ln>
            <a:extLst>
              <a:ext uri="{53640926-AAD7-44D8-BBD7-CCE9431645EC}">
                <a14:shadowObscured xmlns:a14="http://schemas.microsoft.com/office/drawing/2010/main"/>
              </a:ext>
            </a:extLst>
          </p:spPr>
        </p:pic>
        <p:pic>
          <p:nvPicPr>
            <p:cNvPr id="126" name="Resim 70"/>
            <p:cNvPicPr/>
            <p:nvPr/>
          </p:nvPicPr>
          <p:blipFill rotWithShape="1">
            <a:blip r:embed="rId12"/>
            <a:srcRect l="3877" t="6342" r="8258"/>
            <a:stretch/>
          </p:blipFill>
          <p:spPr bwMode="auto">
            <a:xfrm>
              <a:off x="23254831" y="9096192"/>
              <a:ext cx="5400000" cy="3600000"/>
            </a:xfrm>
            <a:prstGeom prst="rect">
              <a:avLst/>
            </a:prstGeom>
            <a:ln>
              <a:noFill/>
            </a:ln>
            <a:extLst>
              <a:ext uri="{53640926-AAD7-44D8-BBD7-CCE9431645EC}">
                <a14:shadowObscured xmlns:a14="http://schemas.microsoft.com/office/drawing/2010/main"/>
              </a:ext>
            </a:extLst>
          </p:spPr>
        </p:pic>
        <p:pic>
          <p:nvPicPr>
            <p:cNvPr id="127" name="Resim 62"/>
            <p:cNvPicPr/>
            <p:nvPr/>
          </p:nvPicPr>
          <p:blipFill rotWithShape="1">
            <a:blip r:embed="rId13"/>
            <a:srcRect l="4801" t="5770" r="6776"/>
            <a:stretch/>
          </p:blipFill>
          <p:spPr bwMode="auto">
            <a:xfrm>
              <a:off x="16256230" y="13127977"/>
              <a:ext cx="5400000" cy="3600000"/>
            </a:xfrm>
            <a:prstGeom prst="rect">
              <a:avLst/>
            </a:prstGeom>
            <a:ln>
              <a:noFill/>
            </a:ln>
            <a:extLst>
              <a:ext uri="{53640926-AAD7-44D8-BBD7-CCE9431645EC}">
                <a14:shadowObscured xmlns:a14="http://schemas.microsoft.com/office/drawing/2010/main"/>
              </a:ext>
            </a:extLst>
          </p:spPr>
        </p:pic>
        <p:pic>
          <p:nvPicPr>
            <p:cNvPr id="128" name="Resim 63"/>
            <p:cNvPicPr/>
            <p:nvPr/>
          </p:nvPicPr>
          <p:blipFill rotWithShape="1">
            <a:blip r:embed="rId14" cstate="print">
              <a:extLst>
                <a:ext uri="{28A0092B-C50C-407E-A947-70E740481C1C}">
                  <a14:useLocalDpi xmlns:a14="http://schemas.microsoft.com/office/drawing/2010/main" val="0"/>
                </a:ext>
              </a:extLst>
            </a:blip>
            <a:srcRect l="4061" t="4661" r="8435"/>
            <a:stretch/>
          </p:blipFill>
          <p:spPr bwMode="auto">
            <a:xfrm>
              <a:off x="23254831" y="13127977"/>
              <a:ext cx="5400000" cy="3600000"/>
            </a:xfrm>
            <a:prstGeom prst="rect">
              <a:avLst/>
            </a:prstGeom>
            <a:noFill/>
            <a:ln>
              <a:noFill/>
            </a:ln>
            <a:extLst>
              <a:ext uri="{53640926-AAD7-44D8-BBD7-CCE9431645EC}">
                <a14:shadowObscured xmlns:a14="http://schemas.microsoft.com/office/drawing/2010/main"/>
              </a:ext>
            </a:extLst>
          </p:spPr>
        </p:pic>
        <p:sp>
          <p:nvSpPr>
            <p:cNvPr id="133" name="Metin kutusu 83"/>
            <p:cNvSpPr txBox="1"/>
            <p:nvPr/>
          </p:nvSpPr>
          <p:spPr>
            <a:xfrm>
              <a:off x="17111340" y="12573979"/>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 Top Switch Turn-On</a:t>
              </a:r>
              <a:endParaRPr lang="tr-TR" sz="3000" dirty="0" smtClean="0">
                <a:latin typeface="Times New Roman" panose="02020603050405020304" pitchFamily="18" charset="0"/>
                <a:cs typeface="Times New Roman" panose="02020603050405020304" pitchFamily="18" charset="0"/>
              </a:endParaRPr>
            </a:p>
          </p:txBody>
        </p:sp>
        <p:sp>
          <p:nvSpPr>
            <p:cNvPr id="134" name="Metin kutusu 83"/>
            <p:cNvSpPr txBox="1"/>
            <p:nvPr/>
          </p:nvSpPr>
          <p:spPr>
            <a:xfrm>
              <a:off x="23945111" y="12577342"/>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 Top Switch Turn-Off</a:t>
              </a:r>
              <a:endParaRPr lang="tr-TR" sz="3000" dirty="0" smtClean="0">
                <a:latin typeface="Times New Roman" panose="02020603050405020304" pitchFamily="18" charset="0"/>
                <a:cs typeface="Times New Roman" panose="02020603050405020304" pitchFamily="18" charset="0"/>
              </a:endParaRPr>
            </a:p>
          </p:txBody>
        </p:sp>
        <p:sp>
          <p:nvSpPr>
            <p:cNvPr id="135" name="Metin kutusu 83"/>
            <p:cNvSpPr txBox="1"/>
            <p:nvPr/>
          </p:nvSpPr>
          <p:spPr>
            <a:xfrm>
              <a:off x="16721086" y="16546535"/>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(c) Bottom Switch Turn-Off</a:t>
              </a:r>
              <a:endParaRPr lang="tr-TR" sz="3000" dirty="0" smtClean="0">
                <a:latin typeface="Times New Roman" panose="02020603050405020304" pitchFamily="18" charset="0"/>
                <a:cs typeface="Times New Roman" panose="02020603050405020304" pitchFamily="18" charset="0"/>
              </a:endParaRPr>
            </a:p>
          </p:txBody>
        </p:sp>
        <p:sp>
          <p:nvSpPr>
            <p:cNvPr id="136" name="Metin kutusu 83"/>
            <p:cNvSpPr txBox="1"/>
            <p:nvPr/>
          </p:nvSpPr>
          <p:spPr>
            <a:xfrm>
              <a:off x="23607435" y="16540863"/>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(d) Bottom Switch Turn-On</a:t>
              </a:r>
              <a:endParaRPr lang="tr-TR" sz="3000" dirty="0" smtClean="0">
                <a:latin typeface="Times New Roman" panose="02020603050405020304" pitchFamily="18" charset="0"/>
                <a:cs typeface="Times New Roman" panose="02020603050405020304" pitchFamily="18" charset="0"/>
              </a:endParaRPr>
            </a:p>
          </p:txBody>
        </p:sp>
        <p:sp>
          <p:nvSpPr>
            <p:cNvPr id="137" name="TextBox 136"/>
            <p:cNvSpPr txBox="1"/>
            <p:nvPr/>
          </p:nvSpPr>
          <p:spPr>
            <a:xfrm>
              <a:off x="15680589" y="17060074"/>
              <a:ext cx="13936942"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Fig. </a:t>
              </a:r>
              <a:r>
                <a:rPr lang="tr-TR" sz="3000" dirty="0" smtClean="0">
                  <a:latin typeface="Times New Roman" panose="02020603050405020304" pitchFamily="18" charset="0"/>
                  <a:cs typeface="Times New Roman" panose="02020603050405020304" pitchFamily="18" charset="0"/>
                </a:rPr>
                <a:t>9</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Switching characteristics as state trajectories for different temperatures (Model 3</a:t>
              </a:r>
              <a:r>
                <a:rPr lang="en-US" sz="3000" dirty="0" smtClean="0">
                  <a:latin typeface="Times New Roman" panose="02020603050405020304" pitchFamily="18" charset="0"/>
                  <a:cs typeface="Times New Roman" panose="02020603050405020304" pitchFamily="18" charset="0"/>
                </a:rPr>
                <a:t>)</a:t>
              </a:r>
              <a:endParaRPr lang="tr-TR" sz="3000" dirty="0">
                <a:latin typeface="Times New Roman" panose="02020603050405020304" pitchFamily="18" charset="0"/>
                <a:cs typeface="Times New Roman" panose="02020603050405020304" pitchFamily="18" charset="0"/>
              </a:endParaRPr>
            </a:p>
          </p:txBody>
        </p:sp>
      </p:grpSp>
      <p:sp>
        <p:nvSpPr>
          <p:cNvPr id="138" name="Metin kutusu 96"/>
          <p:cNvSpPr txBox="1"/>
          <p:nvPr/>
        </p:nvSpPr>
        <p:spPr>
          <a:xfrm>
            <a:off x="15879060" y="10791903"/>
            <a:ext cx="13356985" cy="2308324"/>
          </a:xfrm>
          <a:prstGeom prst="rect">
            <a:avLst/>
          </a:prstGeom>
          <a:noFill/>
        </p:spPr>
        <p:txBody>
          <a:bodyPr wrap="square" rtlCol="0">
            <a:spAutoFit/>
          </a:bodyPr>
          <a:lstStyle/>
          <a:p>
            <a:pPr marL="571500" indent="-571500" algn="just">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Overshoot amplitude and voltage dip is decreased with temperature as seen in (d) due to lower transition speed</a:t>
            </a:r>
          </a:p>
          <a:p>
            <a:pPr marL="571500" indent="-571500" algn="just">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The trans-conductance decreases with temperature; thus, for the same amount of current the drain-source voltage level increases</a:t>
            </a:r>
            <a:endParaRPr lang="tr-TR" sz="3600" dirty="0" smtClean="0">
              <a:latin typeface="Times New Roman" panose="02020603050405020304" pitchFamily="18" charset="0"/>
              <a:cs typeface="Times New Roman" panose="02020603050405020304" pitchFamily="18" charset="0"/>
            </a:endParaRPr>
          </a:p>
        </p:txBody>
      </p:sp>
      <p:grpSp>
        <p:nvGrpSpPr>
          <p:cNvPr id="9" name="Group 8"/>
          <p:cNvGrpSpPr/>
          <p:nvPr/>
        </p:nvGrpSpPr>
        <p:grpSpPr>
          <a:xfrm>
            <a:off x="15680588" y="13379532"/>
            <a:ext cx="14037411" cy="8467165"/>
            <a:chOff x="15680588" y="20161332"/>
            <a:chExt cx="14037411" cy="8467165"/>
          </a:xfrm>
        </p:grpSpPr>
        <p:pic>
          <p:nvPicPr>
            <p:cNvPr id="139" name="Resim 68"/>
            <p:cNvPicPr/>
            <p:nvPr/>
          </p:nvPicPr>
          <p:blipFill rotWithShape="1">
            <a:blip r:embed="rId15"/>
            <a:srcRect l="3324" t="6418" r="8259"/>
            <a:stretch/>
          </p:blipFill>
          <p:spPr bwMode="auto">
            <a:xfrm>
              <a:off x="16256230" y="20161332"/>
              <a:ext cx="5400000" cy="3600000"/>
            </a:xfrm>
            <a:prstGeom prst="rect">
              <a:avLst/>
            </a:prstGeom>
            <a:ln>
              <a:noFill/>
            </a:ln>
            <a:extLst>
              <a:ext uri="{53640926-AAD7-44D8-BBD7-CCE9431645EC}">
                <a14:shadowObscured xmlns:a14="http://schemas.microsoft.com/office/drawing/2010/main"/>
              </a:ext>
            </a:extLst>
          </p:spPr>
        </p:pic>
        <p:pic>
          <p:nvPicPr>
            <p:cNvPr id="140" name="Resim 69"/>
            <p:cNvPicPr/>
            <p:nvPr/>
          </p:nvPicPr>
          <p:blipFill rotWithShape="1">
            <a:blip r:embed="rId16"/>
            <a:srcRect l="3322" t="6304" r="8075"/>
            <a:stretch/>
          </p:blipFill>
          <p:spPr bwMode="auto">
            <a:xfrm>
              <a:off x="23254831" y="20161332"/>
              <a:ext cx="5400000" cy="3600000"/>
            </a:xfrm>
            <a:prstGeom prst="rect">
              <a:avLst/>
            </a:prstGeom>
            <a:ln>
              <a:noFill/>
            </a:ln>
            <a:extLst>
              <a:ext uri="{53640926-AAD7-44D8-BBD7-CCE9431645EC}">
                <a14:shadowObscured xmlns:a14="http://schemas.microsoft.com/office/drawing/2010/main"/>
              </a:ext>
            </a:extLst>
          </p:spPr>
        </p:pic>
        <p:pic>
          <p:nvPicPr>
            <p:cNvPr id="141" name="Resim 72"/>
            <p:cNvPicPr/>
            <p:nvPr/>
          </p:nvPicPr>
          <p:blipFill rotWithShape="1">
            <a:blip r:embed="rId17"/>
            <a:srcRect l="4615" t="6594" r="6967"/>
            <a:stretch/>
          </p:blipFill>
          <p:spPr bwMode="auto">
            <a:xfrm>
              <a:off x="16268656" y="24153183"/>
              <a:ext cx="5400000" cy="3600000"/>
            </a:xfrm>
            <a:prstGeom prst="rect">
              <a:avLst/>
            </a:prstGeom>
            <a:ln>
              <a:noFill/>
            </a:ln>
            <a:extLst>
              <a:ext uri="{53640926-AAD7-44D8-BBD7-CCE9431645EC}">
                <a14:shadowObscured xmlns:a14="http://schemas.microsoft.com/office/drawing/2010/main"/>
              </a:ext>
            </a:extLst>
          </p:spPr>
        </p:pic>
        <p:pic>
          <p:nvPicPr>
            <p:cNvPr id="142" name="Resim 73"/>
            <p:cNvPicPr/>
            <p:nvPr/>
          </p:nvPicPr>
          <p:blipFill rotWithShape="1">
            <a:blip r:embed="rId18" cstate="print">
              <a:extLst>
                <a:ext uri="{28A0092B-C50C-407E-A947-70E740481C1C}">
                  <a14:useLocalDpi xmlns:a14="http://schemas.microsoft.com/office/drawing/2010/main" val="0"/>
                </a:ext>
              </a:extLst>
            </a:blip>
            <a:srcRect l="4431" t="4945" r="8802"/>
            <a:stretch/>
          </p:blipFill>
          <p:spPr bwMode="auto">
            <a:xfrm>
              <a:off x="23254831" y="24126328"/>
              <a:ext cx="5400000" cy="3600000"/>
            </a:xfrm>
            <a:prstGeom prst="rect">
              <a:avLst/>
            </a:prstGeom>
            <a:noFill/>
            <a:ln>
              <a:noFill/>
            </a:ln>
            <a:extLst>
              <a:ext uri="{53640926-AAD7-44D8-BBD7-CCE9431645EC}">
                <a14:shadowObscured xmlns:a14="http://schemas.microsoft.com/office/drawing/2010/main"/>
              </a:ext>
            </a:extLst>
          </p:spPr>
        </p:pic>
        <p:sp>
          <p:nvSpPr>
            <p:cNvPr id="143" name="Metin kutusu 83"/>
            <p:cNvSpPr txBox="1"/>
            <p:nvPr/>
          </p:nvSpPr>
          <p:spPr>
            <a:xfrm>
              <a:off x="17339940" y="23591073"/>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 Top Switch Turn-On</a:t>
              </a:r>
              <a:endParaRPr lang="tr-TR" sz="3000" dirty="0" smtClean="0">
                <a:latin typeface="Times New Roman" panose="02020603050405020304" pitchFamily="18" charset="0"/>
                <a:cs typeface="Times New Roman" panose="02020603050405020304" pitchFamily="18" charset="0"/>
              </a:endParaRPr>
            </a:p>
          </p:txBody>
        </p:sp>
        <p:sp>
          <p:nvSpPr>
            <p:cNvPr id="144" name="Metin kutusu 83"/>
            <p:cNvSpPr txBox="1"/>
            <p:nvPr/>
          </p:nvSpPr>
          <p:spPr>
            <a:xfrm>
              <a:off x="24173711" y="23594436"/>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 Top Switch Turn-Off</a:t>
              </a:r>
              <a:endParaRPr lang="tr-TR" sz="3000" dirty="0" smtClean="0">
                <a:latin typeface="Times New Roman" panose="02020603050405020304" pitchFamily="18" charset="0"/>
                <a:cs typeface="Times New Roman" panose="02020603050405020304" pitchFamily="18" charset="0"/>
              </a:endParaRPr>
            </a:p>
          </p:txBody>
        </p:sp>
        <p:sp>
          <p:nvSpPr>
            <p:cNvPr id="145" name="Metin kutusu 83"/>
            <p:cNvSpPr txBox="1"/>
            <p:nvPr/>
          </p:nvSpPr>
          <p:spPr>
            <a:xfrm>
              <a:off x="16949686" y="27601729"/>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(c) Bottom Switch Turn-Off</a:t>
              </a:r>
              <a:endParaRPr lang="tr-TR" sz="3000" dirty="0" smtClean="0">
                <a:latin typeface="Times New Roman" panose="02020603050405020304" pitchFamily="18" charset="0"/>
                <a:cs typeface="Times New Roman" panose="02020603050405020304" pitchFamily="18" charset="0"/>
              </a:endParaRPr>
            </a:p>
          </p:txBody>
        </p:sp>
        <p:sp>
          <p:nvSpPr>
            <p:cNvPr id="146" name="Metin kutusu 83"/>
            <p:cNvSpPr txBox="1"/>
            <p:nvPr/>
          </p:nvSpPr>
          <p:spPr>
            <a:xfrm>
              <a:off x="23836035" y="27596057"/>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(d) Bottom Switch Turn-On</a:t>
              </a:r>
              <a:endParaRPr lang="tr-TR" sz="3000"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5680588" y="28074499"/>
              <a:ext cx="1403741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Fig. </a:t>
              </a:r>
              <a:r>
                <a:rPr lang="tr-TR" sz="3000" dirty="0" smtClean="0">
                  <a:latin typeface="Times New Roman" panose="02020603050405020304" pitchFamily="18" charset="0"/>
                  <a:cs typeface="Times New Roman" panose="02020603050405020304" pitchFamily="18" charset="0"/>
                </a:rPr>
                <a:t>10</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Switching characteristics as state trajectories for </a:t>
              </a:r>
              <a:r>
                <a:rPr lang="tr-TR" sz="3000" dirty="0" smtClean="0">
                  <a:latin typeface="Times New Roman" panose="02020603050405020304" pitchFamily="18" charset="0"/>
                  <a:cs typeface="Times New Roman" panose="02020603050405020304" pitchFamily="18" charset="0"/>
                </a:rPr>
                <a:t>different load currents</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(Model 3</a:t>
              </a:r>
              <a:r>
                <a:rPr lang="en-US" sz="3000" dirty="0" smtClean="0">
                  <a:latin typeface="Times New Roman" panose="02020603050405020304" pitchFamily="18" charset="0"/>
                  <a:cs typeface="Times New Roman" panose="02020603050405020304" pitchFamily="18" charset="0"/>
                </a:rPr>
                <a:t>)</a:t>
              </a:r>
              <a:endParaRPr lang="tr-TR" sz="3000" dirty="0">
                <a:latin typeface="Times New Roman" panose="02020603050405020304" pitchFamily="18" charset="0"/>
                <a:cs typeface="Times New Roman" panose="02020603050405020304" pitchFamily="18" charset="0"/>
              </a:endParaRPr>
            </a:p>
          </p:txBody>
        </p:sp>
      </p:grpSp>
      <p:sp>
        <p:nvSpPr>
          <p:cNvPr id="148" name="Metin kutusu 96"/>
          <p:cNvSpPr txBox="1"/>
          <p:nvPr/>
        </p:nvSpPr>
        <p:spPr>
          <a:xfrm>
            <a:off x="15970567" y="21912532"/>
            <a:ext cx="13356985" cy="2308324"/>
          </a:xfrm>
          <a:prstGeom prst="rect">
            <a:avLst/>
          </a:prstGeom>
          <a:noFill/>
        </p:spPr>
        <p:txBody>
          <a:bodyPr wrap="square" rtlCol="0">
            <a:spAutoFit/>
          </a:bodyPr>
          <a:lstStyle/>
          <a:p>
            <a:pPr marL="571500" indent="-571500" algn="just">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The gate-voltage level changes dramatically with current level as seen in (a)</a:t>
            </a:r>
          </a:p>
          <a:p>
            <a:pPr marL="571500" indent="-571500" algn="just">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As shown in (d), the voltage dip level is the same for all current levels because the transition speed is the same for all conditions</a:t>
            </a:r>
            <a:endParaRPr lang="tr-TR" sz="3600" dirty="0" smtClean="0">
              <a:latin typeface="Times New Roman" panose="02020603050405020304" pitchFamily="18" charset="0"/>
              <a:cs typeface="Times New Roman" panose="02020603050405020304" pitchFamily="18" charset="0"/>
            </a:endParaRPr>
          </a:p>
        </p:txBody>
      </p:sp>
      <p:sp>
        <p:nvSpPr>
          <p:cNvPr id="149" name="Text Box 42"/>
          <p:cNvSpPr txBox="1">
            <a:spLocks noChangeArrowheads="1"/>
          </p:cNvSpPr>
          <p:nvPr/>
        </p:nvSpPr>
        <p:spPr bwMode="auto">
          <a:xfrm>
            <a:off x="18945225" y="31116165"/>
            <a:ext cx="7372350" cy="830997"/>
          </a:xfrm>
          <a:prstGeom prst="rect">
            <a:avLst/>
          </a:prstGeom>
          <a:noFill/>
          <a:ln w="9525">
            <a:noFill/>
            <a:miter lim="800000"/>
            <a:headEnd/>
            <a:tailEnd/>
          </a:ln>
          <a:effectLst/>
        </p:spPr>
        <p:txBody>
          <a:bodyPr>
            <a:spAutoFit/>
          </a:bodyPr>
          <a:lstStyle/>
          <a:p>
            <a:pPr defTabSz="4389438">
              <a:spcBef>
                <a:spcPct val="50000"/>
              </a:spcBef>
            </a:pPr>
            <a:r>
              <a:rPr lang="tr-TR" sz="4800" b="1" noProof="1" smtClean="0"/>
              <a:t>Conclusion</a:t>
            </a:r>
            <a:endParaRPr lang="en-US" sz="4800" b="1" noProof="1"/>
          </a:p>
        </p:txBody>
      </p:sp>
      <p:sp>
        <p:nvSpPr>
          <p:cNvPr id="150" name="Metin kutusu 96"/>
          <p:cNvSpPr txBox="1"/>
          <p:nvPr/>
        </p:nvSpPr>
        <p:spPr>
          <a:xfrm>
            <a:off x="15970567" y="31913435"/>
            <a:ext cx="13356985" cy="4524315"/>
          </a:xfrm>
          <a:prstGeom prst="rect">
            <a:avLst/>
          </a:prstGeom>
          <a:noFill/>
        </p:spPr>
        <p:txBody>
          <a:bodyPr wrap="square" rtlCol="0">
            <a:spAutoFit/>
          </a:bodyPr>
          <a:lstStyle/>
          <a:p>
            <a:pPr algn="just"/>
            <a:r>
              <a:rPr lang="tr-TR" sz="3600" dirty="0" smtClean="0">
                <a:latin typeface="Times New Roman" panose="02020603050405020304" pitchFamily="18" charset="0"/>
                <a:cs typeface="Times New Roman" panose="02020603050405020304" pitchFamily="18" charset="0"/>
              </a:rPr>
              <a:t>In this study</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 GaN device is </a:t>
            </a:r>
            <a:r>
              <a:rPr lang="en-US" sz="3600" dirty="0" smtClean="0">
                <a:latin typeface="Times New Roman" panose="02020603050405020304" pitchFamily="18" charset="0"/>
                <a:cs typeface="Times New Roman" panose="02020603050405020304" pitchFamily="18" charset="0"/>
              </a:rPr>
              <a:t>modeled</a:t>
            </a:r>
            <a:r>
              <a:rPr lang="tr-TR"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simulation results </a:t>
            </a:r>
            <a:r>
              <a:rPr lang="en-US" sz="3600" dirty="0" smtClean="0">
                <a:latin typeface="Times New Roman" panose="02020603050405020304" pitchFamily="18" charset="0"/>
                <a:cs typeface="Times New Roman" panose="02020603050405020304" pitchFamily="18" charset="0"/>
              </a:rPr>
              <a:t>are </a:t>
            </a:r>
            <a:r>
              <a:rPr lang="en-US" sz="3600" dirty="0">
                <a:latin typeface="Times New Roman" panose="02020603050405020304" pitchFamily="18" charset="0"/>
                <a:cs typeface="Times New Roman" panose="02020603050405020304" pitchFamily="18" charset="0"/>
              </a:rPr>
              <a:t>presented as state-trajectories on the steady state I</a:t>
            </a:r>
            <a:r>
              <a:rPr lang="en-US" sz="3600" baseline="-25000" dirty="0">
                <a:latin typeface="Times New Roman" panose="02020603050405020304" pitchFamily="18" charset="0"/>
                <a:cs typeface="Times New Roman" panose="02020603050405020304" pitchFamily="18" charset="0"/>
              </a:rPr>
              <a:t>ds</a:t>
            </a:r>
            <a:r>
              <a:rPr lang="en-US" sz="3600" dirty="0">
                <a:latin typeface="Times New Roman" panose="02020603050405020304" pitchFamily="18" charset="0"/>
                <a:cs typeface="Times New Roman" panose="02020603050405020304" pitchFamily="18" charset="0"/>
              </a:rPr>
              <a:t> – V</a:t>
            </a:r>
            <a:r>
              <a:rPr lang="en-US" sz="3600" baseline="-25000" dirty="0">
                <a:latin typeface="Times New Roman" panose="02020603050405020304" pitchFamily="18" charset="0"/>
                <a:cs typeface="Times New Roman" panose="02020603050405020304" pitchFamily="18" charset="0"/>
              </a:rPr>
              <a:t>ds</a:t>
            </a:r>
            <a:r>
              <a:rPr lang="en-US" sz="3600" dirty="0">
                <a:latin typeface="Times New Roman" panose="02020603050405020304" pitchFamily="18" charset="0"/>
                <a:cs typeface="Times New Roman" panose="02020603050405020304" pitchFamily="18" charset="0"/>
              </a:rPr>
              <a:t> graph to discuss characteristics better. </a:t>
            </a:r>
            <a:r>
              <a:rPr lang="tr-TR" sz="3600" dirty="0" smtClean="0">
                <a:latin typeface="Times New Roman" panose="02020603050405020304" pitchFamily="18" charset="0"/>
                <a:cs typeface="Times New Roman" panose="02020603050405020304" pitchFamily="18" charset="0"/>
              </a:rPr>
              <a:t>In </a:t>
            </a:r>
            <a:r>
              <a:rPr lang="en-US" sz="3600" dirty="0" smtClean="0">
                <a:latin typeface="Times New Roman" panose="02020603050405020304" pitchFamily="18" charset="0"/>
                <a:cs typeface="Times New Roman" panose="02020603050405020304" pitchFamily="18" charset="0"/>
              </a:rPr>
              <a:t>order </a:t>
            </a:r>
            <a:r>
              <a:rPr lang="en-US" sz="3600" dirty="0">
                <a:latin typeface="Times New Roman" panose="02020603050405020304" pitchFamily="18" charset="0"/>
                <a:cs typeface="Times New Roman" panose="02020603050405020304" pitchFamily="18" charset="0"/>
              </a:rPr>
              <a:t>to </a:t>
            </a:r>
            <a:r>
              <a:rPr lang="en-US" sz="3600" dirty="0" smtClean="0">
                <a:latin typeface="Times New Roman" panose="02020603050405020304" pitchFamily="18" charset="0"/>
                <a:cs typeface="Times New Roman" panose="02020603050405020304" pitchFamily="18" charset="0"/>
              </a:rPr>
              <a:t>express </a:t>
            </a:r>
            <a:r>
              <a:rPr lang="en-US" sz="3600" dirty="0">
                <a:latin typeface="Times New Roman" panose="02020603050405020304" pitchFamily="18" charset="0"/>
                <a:cs typeface="Times New Roman" panose="02020603050405020304" pitchFamily="18" charset="0"/>
              </a:rPr>
              <a:t>the unique conduction characteristics of GaN better</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active/passive turn-on/off, are explained</a:t>
            </a:r>
            <a:r>
              <a:rPr lang="en-US" sz="3600" dirty="0" smtClean="0">
                <a:latin typeface="Times New Roman" panose="02020603050405020304" pitchFamily="18" charset="0"/>
                <a:cs typeface="Times New Roman" panose="02020603050405020304" pitchFamily="18" charset="0"/>
              </a:rPr>
              <a:t>.</a:t>
            </a:r>
            <a:endParaRPr lang="tr-TR" sz="3600" dirty="0" smtClean="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Furthermore, </a:t>
            </a:r>
            <a:r>
              <a:rPr lang="tr-TR" sz="3600" dirty="0">
                <a:latin typeface="Times New Roman" panose="02020603050405020304" pitchFamily="18" charset="0"/>
                <a:cs typeface="Times New Roman" panose="02020603050405020304" pitchFamily="18" charset="0"/>
              </a:rPr>
              <a:t>i</a:t>
            </a:r>
            <a:r>
              <a:rPr lang="en-US" sz="3600" dirty="0" smtClean="0">
                <a:latin typeface="Times New Roman" panose="02020603050405020304" pitchFamily="18" charset="0"/>
                <a:cs typeface="Times New Roman" panose="02020603050405020304" pitchFamily="18" charset="0"/>
              </a:rPr>
              <a:t>t </a:t>
            </a:r>
            <a:r>
              <a:rPr lang="en-US" sz="3600" dirty="0">
                <a:latin typeface="Times New Roman" panose="02020603050405020304" pitchFamily="18" charset="0"/>
                <a:cs typeface="Times New Roman" panose="02020603050405020304" pitchFamily="18" charset="0"/>
              </a:rPr>
              <a:t>is shown that increasing operation temperature reduces trans-conductance </a:t>
            </a:r>
            <a:r>
              <a:rPr lang="en-US" sz="3600" dirty="0" smtClean="0">
                <a:latin typeface="Times New Roman" panose="02020603050405020304" pitchFamily="18" charset="0"/>
                <a:cs typeface="Times New Roman" panose="02020603050405020304" pitchFamily="18" charset="0"/>
              </a:rPr>
              <a:t>significantly</a:t>
            </a:r>
            <a:r>
              <a:rPr lang="tr-TR"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Additionally, </a:t>
            </a:r>
            <a:r>
              <a:rPr lang="en-US" sz="3600" dirty="0" smtClean="0">
                <a:latin typeface="Times New Roman" panose="02020603050405020304" pitchFamily="18" charset="0"/>
                <a:cs typeface="Times New Roman" panose="02020603050405020304" pitchFamily="18" charset="0"/>
              </a:rPr>
              <a:t>it </a:t>
            </a:r>
            <a:r>
              <a:rPr lang="en-US" sz="3600" dirty="0">
                <a:latin typeface="Times New Roman" panose="02020603050405020304" pitchFamily="18" charset="0"/>
                <a:cs typeface="Times New Roman" panose="02020603050405020304" pitchFamily="18" charset="0"/>
              </a:rPr>
              <a:t>is shown that the transient gate-source voltage is affected by the current whereas the switching speed is not changed as </a:t>
            </a:r>
            <a:r>
              <a:rPr lang="en-US" sz="3600" dirty="0" smtClean="0">
                <a:latin typeface="Times New Roman" panose="02020603050405020304" pitchFamily="18" charset="0"/>
                <a:cs typeface="Times New Roman" panose="02020603050405020304" pitchFamily="18" charset="0"/>
              </a:rPr>
              <a:t>expected</a:t>
            </a:r>
            <a:r>
              <a:rPr lang="tr-TR" sz="3600" dirty="0" smtClean="0">
                <a:latin typeface="Times New Roman" panose="02020603050405020304" pitchFamily="18" charset="0"/>
                <a:cs typeface="Times New Roman" panose="02020603050405020304" pitchFamily="18" charset="0"/>
              </a:rPr>
              <a:t>.</a:t>
            </a:r>
            <a:endParaRPr lang="tr-TR" sz="3600" dirty="0" smtClean="0">
              <a:latin typeface="Times New Roman" panose="02020603050405020304" pitchFamily="18" charset="0"/>
              <a:cs typeface="Times New Roman" panose="02020603050405020304" pitchFamily="18" charset="0"/>
            </a:endParaRPr>
          </a:p>
        </p:txBody>
      </p:sp>
      <p:sp>
        <p:nvSpPr>
          <p:cNvPr id="151" name="Text Box 42"/>
          <p:cNvSpPr txBox="1">
            <a:spLocks noChangeArrowheads="1"/>
          </p:cNvSpPr>
          <p:nvPr/>
        </p:nvSpPr>
        <p:spPr bwMode="auto">
          <a:xfrm>
            <a:off x="19013118" y="36365468"/>
            <a:ext cx="7372350" cy="830997"/>
          </a:xfrm>
          <a:prstGeom prst="rect">
            <a:avLst/>
          </a:prstGeom>
          <a:noFill/>
          <a:ln w="9525">
            <a:noFill/>
            <a:miter lim="800000"/>
            <a:headEnd/>
            <a:tailEnd/>
          </a:ln>
          <a:effectLst/>
        </p:spPr>
        <p:txBody>
          <a:bodyPr>
            <a:spAutoFit/>
          </a:bodyPr>
          <a:lstStyle/>
          <a:p>
            <a:pPr defTabSz="4389438">
              <a:spcBef>
                <a:spcPct val="50000"/>
              </a:spcBef>
            </a:pPr>
            <a:r>
              <a:rPr lang="tr-TR" sz="4800" b="1" noProof="1" smtClean="0"/>
              <a:t>References</a:t>
            </a:r>
            <a:endParaRPr lang="en-US" sz="4800" b="1" noProof="1"/>
          </a:p>
        </p:txBody>
      </p:sp>
      <p:sp>
        <p:nvSpPr>
          <p:cNvPr id="152" name="Metin kutusu 96"/>
          <p:cNvSpPr txBox="1"/>
          <p:nvPr/>
        </p:nvSpPr>
        <p:spPr>
          <a:xfrm>
            <a:off x="15970567" y="37353391"/>
            <a:ext cx="13356985" cy="4801314"/>
          </a:xfrm>
          <a:prstGeom prst="rect">
            <a:avLst/>
          </a:prstGeom>
          <a:noFill/>
        </p:spPr>
        <p:txBody>
          <a:bodyPr wrap="square" rtlCol="0">
            <a:spAutoFit/>
          </a:bodyPr>
          <a:lstStyle/>
          <a:p>
            <a:pPr algn="l"/>
            <a:r>
              <a:rPr lang="en-US" sz="1800" dirty="0">
                <a:latin typeface="Times New Roman" panose="02020603050405020304" pitchFamily="18" charset="0"/>
                <a:cs typeface="Times New Roman" panose="02020603050405020304" pitchFamily="18" charset="0"/>
              </a:rPr>
              <a:t>[1]	Jones, E. A., Wang, F. F., &amp; </a:t>
            </a:r>
            <a:r>
              <a:rPr lang="en-US" sz="1800" dirty="0" err="1">
                <a:latin typeface="Times New Roman" panose="02020603050405020304" pitchFamily="18" charset="0"/>
                <a:cs typeface="Times New Roman" panose="02020603050405020304" pitchFamily="18" charset="0"/>
              </a:rPr>
              <a:t>Costinett</a:t>
            </a:r>
            <a:r>
              <a:rPr lang="en-US" sz="1800" dirty="0">
                <a:latin typeface="Times New Roman" panose="02020603050405020304" pitchFamily="18" charset="0"/>
                <a:cs typeface="Times New Roman" panose="02020603050405020304" pitchFamily="18" charset="0"/>
              </a:rPr>
              <a:t>, D. (2016). Review of Commercial GaN Power Devices and GaN-Based Converter Design Challenges. IEEE Journal of Emerging and Selected Topics in Power Electronics, 4(3), 707–719. https://doi.org/10.1109/JESTPE.2016.2582685</a:t>
            </a:r>
            <a:endParaRPr lang="tr-TR"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[2]	Jones, E. A., Wang, F., &amp; </a:t>
            </a:r>
            <a:r>
              <a:rPr lang="en-US" sz="1800" dirty="0" err="1">
                <a:latin typeface="Times New Roman" panose="02020603050405020304" pitchFamily="18" charset="0"/>
                <a:cs typeface="Times New Roman" panose="02020603050405020304" pitchFamily="18" charset="0"/>
              </a:rPr>
              <a:t>Ozpineci</a:t>
            </a:r>
            <a:r>
              <a:rPr lang="en-US" sz="1800" dirty="0">
                <a:latin typeface="Times New Roman" panose="02020603050405020304" pitchFamily="18" charset="0"/>
                <a:cs typeface="Times New Roman" panose="02020603050405020304" pitchFamily="18" charset="0"/>
              </a:rPr>
              <a:t>, B. (2014). Application-based review of GaN HFETs. 2nd IEEE Workshop on Wide Bandgap Power Devices and Applications, </a:t>
            </a:r>
            <a:r>
              <a:rPr lang="en-US" sz="1800" dirty="0" err="1">
                <a:latin typeface="Times New Roman" panose="02020603050405020304" pitchFamily="18" charset="0"/>
                <a:cs typeface="Times New Roman" panose="02020603050405020304" pitchFamily="18" charset="0"/>
              </a:rPr>
              <a:t>WiPDA</a:t>
            </a:r>
            <a:r>
              <a:rPr lang="en-US" sz="1800" dirty="0">
                <a:latin typeface="Times New Roman" panose="02020603050405020304" pitchFamily="18" charset="0"/>
                <a:cs typeface="Times New Roman" panose="02020603050405020304" pitchFamily="18" charset="0"/>
              </a:rPr>
              <a:t> 2014, 24–29. https://doi.org/10.1109/WiPDA.2014.6964617</a:t>
            </a:r>
            <a:endParaRPr lang="tr-TR"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Xie</a:t>
            </a:r>
            <a:r>
              <a:rPr lang="en-US" sz="1800" dirty="0">
                <a:latin typeface="Times New Roman" panose="02020603050405020304" pitchFamily="18" charset="0"/>
                <a:cs typeface="Times New Roman" panose="02020603050405020304" pitchFamily="18" charset="0"/>
              </a:rPr>
              <a:t>, R., Wang, H., Tang, G., Yang, X., &amp; Chen, K. J. (2017). An Analytical Model for False Turn-On Evaluation of High-Voltage Enhancement-Mode GaN Transistor in Bridge-Leg Configuration. IEEE Transactions on Power Electronics, 32(8), 6416–6433. https://doi.org/10.1109/TPEL.2016.2618349</a:t>
            </a:r>
            <a:endParaRPr lang="tr-TR"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[4]	Jones, E. A., Wang, F., </a:t>
            </a:r>
            <a:r>
              <a:rPr lang="en-US" sz="1800" dirty="0" err="1">
                <a:latin typeface="Times New Roman" panose="02020603050405020304" pitchFamily="18" charset="0"/>
                <a:cs typeface="Times New Roman" panose="02020603050405020304" pitchFamily="18" charset="0"/>
              </a:rPr>
              <a:t>Costinett</a:t>
            </a:r>
            <a:r>
              <a:rPr lang="en-US" sz="1800" dirty="0">
                <a:latin typeface="Times New Roman" panose="02020603050405020304" pitchFamily="18" charset="0"/>
                <a:cs typeface="Times New Roman" panose="02020603050405020304" pitchFamily="18" charset="0"/>
              </a:rPr>
              <a:t>, D., Zhang, Z., </a:t>
            </a:r>
            <a:r>
              <a:rPr lang="en-US" sz="1800" dirty="0" err="1">
                <a:latin typeface="Times New Roman" panose="02020603050405020304" pitchFamily="18" charset="0"/>
                <a:cs typeface="Times New Roman" panose="02020603050405020304" pitchFamily="18" charset="0"/>
              </a:rPr>
              <a:t>Guo</a:t>
            </a:r>
            <a:r>
              <a:rPr lang="en-US" sz="1800" dirty="0">
                <a:latin typeface="Times New Roman" panose="02020603050405020304" pitchFamily="18" charset="0"/>
                <a:cs typeface="Times New Roman" panose="02020603050405020304" pitchFamily="18" charset="0"/>
              </a:rPr>
              <a:t>, B., Liu, B., &amp; Ren, R. (2015). Characterization of an enhancement-mode 650-V GaN HFET. 2015 IEEE Energy Conversion Congress and Exposition, ECCE 2015, 400–407. https://doi.org/10.1109/ECCE.2015.7309716</a:t>
            </a:r>
            <a:endParaRPr lang="tr-TR"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[5]	Peng, K., </a:t>
            </a:r>
            <a:r>
              <a:rPr lang="en-US" sz="1800" dirty="0" err="1">
                <a:latin typeface="Times New Roman" panose="02020603050405020304" pitchFamily="18" charset="0"/>
                <a:cs typeface="Times New Roman" panose="02020603050405020304" pitchFamily="18" charset="0"/>
              </a:rPr>
              <a:t>Eskandari</a:t>
            </a:r>
            <a:r>
              <a:rPr lang="en-US" sz="1800" dirty="0">
                <a:latin typeface="Times New Roman" panose="02020603050405020304" pitchFamily="18" charset="0"/>
                <a:cs typeface="Times New Roman" panose="02020603050405020304" pitchFamily="18" charset="0"/>
              </a:rPr>
              <a:t>, S., &amp; Santi, E. (2016). Characterization and Modeling of a Gallium Nitride Power HEMT. IEEE Transactions on Industry Applications, 52(6), 4965–4975. https://doi.org/10.1109/TIA.2016.2587766</a:t>
            </a:r>
            <a:endParaRPr lang="tr-TR"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[6]	Wang, K., Yang, X., Li, H., Ma, H., Zeng, X., &amp; Chen, W. (2016). An Analytical Switching Process Model of Low-Voltage </a:t>
            </a:r>
            <a:r>
              <a:rPr lang="en-US" sz="1800" dirty="0" err="1">
                <a:latin typeface="Times New Roman" panose="02020603050405020304" pitchFamily="18" charset="0"/>
                <a:cs typeface="Times New Roman" panose="02020603050405020304" pitchFamily="18" charset="0"/>
              </a:rPr>
              <a:t>eGaN</a:t>
            </a:r>
            <a:r>
              <a:rPr lang="en-US" sz="1800" dirty="0">
                <a:latin typeface="Times New Roman" panose="02020603050405020304" pitchFamily="18" charset="0"/>
                <a:cs typeface="Times New Roman" panose="02020603050405020304" pitchFamily="18" charset="0"/>
              </a:rPr>
              <a:t> HEMTs for Loss Calculation. IEEE Transactions on Power Electronics, 31(1), 635–647. https://doi.org/10.1109/TPEL.2015.2409977</a:t>
            </a:r>
            <a:endParaRPr lang="tr-TR"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[7]	GaN Systems, “GS66508B Bottom-side cooled 650 V E-mode GaN transistor Preliminary Datasheet,” pp. 1–16, 2018.</a:t>
            </a:r>
            <a:endParaRPr lang="tr-TR"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[8] 	Wang, K., Yang, X., Wang, L., &amp; Jain, P. (2018). Instability Analysis and Oscillation Suppression of Enhancement-Mode GaN Devices in Half-Bridge Circuits. IEEE Transactions on Power Electronics, 33(2), 1585–1596. https://doi.org/10.1109/TPEL.2017.2684094</a:t>
            </a:r>
            <a:endParaRPr lang="tr-TR" sz="1800" dirty="0" smtClean="0">
              <a:latin typeface="Times New Roman" panose="02020603050405020304" pitchFamily="18" charset="0"/>
              <a:cs typeface="Times New Roman" panose="02020603050405020304" pitchFamily="18" charset="0"/>
            </a:endParaRPr>
          </a:p>
        </p:txBody>
      </p:sp>
      <p:pic>
        <p:nvPicPr>
          <p:cNvPr id="153" name="Resim 35"/>
          <p:cNvPicPr/>
          <p:nvPr/>
        </p:nvPicPr>
        <p:blipFill rotWithShape="1">
          <a:blip r:embed="rId19" cstate="print">
            <a:extLst>
              <a:ext uri="{28A0092B-C50C-407E-A947-70E740481C1C}">
                <a14:useLocalDpi xmlns:a14="http://schemas.microsoft.com/office/drawing/2010/main" val="0"/>
              </a:ext>
            </a:extLst>
          </a:blip>
          <a:srcRect l="4827" t="6997" r="6645"/>
          <a:stretch/>
        </p:blipFill>
        <p:spPr bwMode="auto">
          <a:xfrm>
            <a:off x="1481895" y="2211489"/>
            <a:ext cx="5400000" cy="4320000"/>
          </a:xfrm>
          <a:prstGeom prst="rect">
            <a:avLst/>
          </a:prstGeom>
          <a:noFill/>
          <a:ln>
            <a:noFill/>
          </a:ln>
          <a:extLst>
            <a:ext uri="{53640926-AAD7-44D8-BBD7-CCE9431645EC}">
              <a14:shadowObscured xmlns:a14="http://schemas.microsoft.com/office/drawing/2010/main"/>
            </a:ext>
          </a:extLst>
        </p:spPr>
      </p:pic>
      <p:pic>
        <p:nvPicPr>
          <p:cNvPr id="154" name="Resim 39"/>
          <p:cNvPicPr/>
          <p:nvPr/>
        </p:nvPicPr>
        <p:blipFill rotWithShape="1">
          <a:blip r:embed="rId20" cstate="print">
            <a:extLst>
              <a:ext uri="{28A0092B-C50C-407E-A947-70E740481C1C}">
                <a14:useLocalDpi xmlns:a14="http://schemas.microsoft.com/office/drawing/2010/main" val="0"/>
              </a:ext>
            </a:extLst>
          </a:blip>
          <a:srcRect l="4955" t="5561" r="6251"/>
          <a:stretch/>
        </p:blipFill>
        <p:spPr bwMode="auto">
          <a:xfrm>
            <a:off x="8075637" y="2211489"/>
            <a:ext cx="5400000" cy="4320000"/>
          </a:xfrm>
          <a:prstGeom prst="rect">
            <a:avLst/>
          </a:prstGeom>
          <a:noFill/>
          <a:ln>
            <a:noFill/>
          </a:ln>
          <a:extLst>
            <a:ext uri="{53640926-AAD7-44D8-BBD7-CCE9431645EC}">
              <a14:shadowObscured xmlns:a14="http://schemas.microsoft.com/office/drawing/2010/main"/>
            </a:ext>
          </a:extLst>
        </p:spPr>
      </p:pic>
      <p:sp>
        <p:nvSpPr>
          <p:cNvPr id="155" name="Metin kutusu 83"/>
          <p:cNvSpPr txBox="1"/>
          <p:nvPr/>
        </p:nvSpPr>
        <p:spPr>
          <a:xfrm>
            <a:off x="1854345" y="6423227"/>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(c) Bottom Switch Turn-Off</a:t>
            </a:r>
            <a:endParaRPr lang="tr-TR" sz="3000" dirty="0" smtClean="0">
              <a:latin typeface="Times New Roman" panose="02020603050405020304" pitchFamily="18" charset="0"/>
              <a:cs typeface="Times New Roman" panose="02020603050405020304" pitchFamily="18" charset="0"/>
            </a:endParaRPr>
          </a:p>
        </p:txBody>
      </p:sp>
      <p:sp>
        <p:nvSpPr>
          <p:cNvPr id="156" name="Metin kutusu 83"/>
          <p:cNvSpPr txBox="1"/>
          <p:nvPr/>
        </p:nvSpPr>
        <p:spPr>
          <a:xfrm>
            <a:off x="8827982" y="6424684"/>
            <a:ext cx="4492697"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(d) Bottom Switch Turn-On</a:t>
            </a:r>
            <a:endParaRPr lang="tr-TR" sz="3000" dirty="0" smtClean="0">
              <a:latin typeface="Times New Roman" panose="02020603050405020304" pitchFamily="18" charset="0"/>
              <a:cs typeface="Times New Roman" panose="02020603050405020304" pitchFamily="18" charset="0"/>
            </a:endParaRPr>
          </a:p>
        </p:txBody>
      </p:sp>
      <p:sp>
        <p:nvSpPr>
          <p:cNvPr id="157" name="TextBox 156"/>
          <p:cNvSpPr txBox="1"/>
          <p:nvPr/>
        </p:nvSpPr>
        <p:spPr>
          <a:xfrm>
            <a:off x="1003719" y="7147750"/>
            <a:ext cx="1175635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Fig. </a:t>
            </a:r>
            <a:r>
              <a:rPr lang="tr-TR" sz="3000" dirty="0" smtClean="0">
                <a:latin typeface="Times New Roman" panose="02020603050405020304" pitchFamily="18" charset="0"/>
                <a:cs typeface="Times New Roman" panose="02020603050405020304" pitchFamily="18" charset="0"/>
              </a:rPr>
              <a:t>6</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Switching characteristics in time domain obtained using Model </a:t>
            </a:r>
            <a:r>
              <a:rPr lang="tr-TR" sz="3000" dirty="0" smtClean="0">
                <a:latin typeface="Times New Roman" panose="02020603050405020304" pitchFamily="18" charset="0"/>
                <a:cs typeface="Times New Roman" panose="02020603050405020304" pitchFamily="18" charset="0"/>
              </a:rPr>
              <a:t>2</a:t>
            </a:r>
            <a:endParaRPr lang="tr-TR" sz="3000" dirty="0">
              <a:latin typeface="Times New Roman" panose="02020603050405020304" pitchFamily="18" charset="0"/>
              <a:cs typeface="Times New Roman" panose="02020603050405020304" pitchFamily="18" charset="0"/>
            </a:endParaRPr>
          </a:p>
        </p:txBody>
      </p:sp>
      <p:sp>
        <p:nvSpPr>
          <p:cNvPr id="158" name="Metin kutusu 96"/>
          <p:cNvSpPr txBox="1"/>
          <p:nvPr/>
        </p:nvSpPr>
        <p:spPr>
          <a:xfrm>
            <a:off x="1003719" y="35618134"/>
            <a:ext cx="13356985" cy="6740307"/>
          </a:xfrm>
          <a:prstGeom prst="rect">
            <a:avLst/>
          </a:prstGeom>
          <a:noFill/>
        </p:spPr>
        <p:txBody>
          <a:bodyPr wrap="square" rtlCol="0">
            <a:spAutoFit/>
          </a:bodyPr>
          <a:lstStyle/>
          <a:p>
            <a:pPr marL="571500" indent="-571500" algn="just">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The miller plateu where the current stays constant and voltage drops ideally can be seen in Fig. 8(d) easily.</a:t>
            </a:r>
          </a:p>
          <a:p>
            <a:pPr marL="571500" indent="-571500" algn="just">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The third quadrant behavior of the GaN FETs are unique because the channel is able to conduct in reverse direction with any </a:t>
            </a:r>
            <a:r>
              <a:rPr lang="en-US" sz="3600" dirty="0" smtClean="0">
                <a:latin typeface="Times New Roman" panose="02020603050405020304" pitchFamily="18" charset="0"/>
                <a:cs typeface="Times New Roman" panose="02020603050405020304" pitchFamily="18" charset="0"/>
              </a:rPr>
              <a:t>gate-source</a:t>
            </a:r>
            <a:r>
              <a:rPr lang="tr-TR" sz="3600" dirty="0" smtClean="0">
                <a:latin typeface="Times New Roman" panose="02020603050405020304" pitchFamily="18" charset="0"/>
                <a:cs typeface="Times New Roman" panose="02020603050405020304" pitchFamily="18" charset="0"/>
              </a:rPr>
              <a:t> bias</a:t>
            </a:r>
            <a:r>
              <a:rPr lang="en-US" sz="3600" dirty="0" smtClean="0">
                <a:latin typeface="Times New Roman" panose="02020603050405020304" pitchFamily="18" charset="0"/>
                <a:cs typeface="Times New Roman" panose="02020603050405020304" pitchFamily="18" charset="0"/>
              </a:rPr>
              <a:t> </a:t>
            </a:r>
            <a:r>
              <a:rPr lang="tr-TR" sz="3600" dirty="0" smtClean="0">
                <a:latin typeface="Times New Roman" panose="02020603050405020304" pitchFamily="18" charset="0"/>
                <a:cs typeface="Times New Roman" panose="02020603050405020304" pitchFamily="18" charset="0"/>
              </a:rPr>
              <a:t>level. Therefore, the channel can conduct reversely without a positive gate bias and similarly channel might not stop conduction even a negative gate bias is applied.</a:t>
            </a:r>
          </a:p>
          <a:p>
            <a:pPr marL="571500" indent="-571500" algn="just">
              <a:buFont typeface="Wingdings" panose="05000000000000000000" pitchFamily="2" charset="2"/>
              <a:buChar char="§"/>
            </a:pPr>
            <a:r>
              <a:rPr lang="tr-TR" sz="3600" dirty="0" smtClean="0">
                <a:latin typeface="Times New Roman" panose="02020603050405020304" pitchFamily="18" charset="0"/>
                <a:cs typeface="Times New Roman" panose="02020603050405020304" pitchFamily="18" charset="0"/>
              </a:rPr>
              <a:t>To make it more clear, active and passive turn-on/off concepts are proposed. </a:t>
            </a:r>
            <a:r>
              <a:rPr lang="tr-TR" sz="3600" b="1" dirty="0" smtClean="0">
                <a:latin typeface="Times New Roman" panose="02020603050405020304" pitchFamily="18" charset="0"/>
                <a:cs typeface="Times New Roman" panose="02020603050405020304" pitchFamily="18" charset="0"/>
              </a:rPr>
              <a:t>An active turn-on/off </a:t>
            </a:r>
            <a:r>
              <a:rPr lang="tr-TR" sz="3600" dirty="0" smtClean="0">
                <a:latin typeface="Times New Roman" panose="02020603050405020304" pitchFamily="18" charset="0"/>
                <a:cs typeface="Times New Roman" panose="02020603050405020304" pitchFamily="18" charset="0"/>
              </a:rPr>
              <a:t>means the channel starts or stops conduction whatever gate bias level is applied and </a:t>
            </a:r>
            <a:r>
              <a:rPr lang="tr-TR" sz="3600" b="1" dirty="0" smtClean="0">
                <a:latin typeface="Times New Roman" panose="02020603050405020304" pitchFamily="18" charset="0"/>
                <a:cs typeface="Times New Roman" panose="02020603050405020304" pitchFamily="18" charset="0"/>
              </a:rPr>
              <a:t>a passive turn-on/off </a:t>
            </a:r>
            <a:r>
              <a:rPr lang="tr-TR" sz="3600" dirty="0" smtClean="0">
                <a:latin typeface="Times New Roman" panose="02020603050405020304" pitchFamily="18" charset="0"/>
                <a:cs typeface="Times New Roman" panose="02020603050405020304" pitchFamily="18" charset="0"/>
              </a:rPr>
              <a:t>means the gate bias is changed but the channel continues its conducting or nonconducting state.</a:t>
            </a:r>
          </a:p>
        </p:txBody>
      </p:sp>
      <p:grpSp>
        <p:nvGrpSpPr>
          <p:cNvPr id="10" name="Group 9"/>
          <p:cNvGrpSpPr/>
          <p:nvPr/>
        </p:nvGrpSpPr>
        <p:grpSpPr>
          <a:xfrm>
            <a:off x="15682905" y="25571494"/>
            <a:ext cx="14035094" cy="5557397"/>
            <a:chOff x="15682905" y="24314194"/>
            <a:chExt cx="14035094" cy="5557397"/>
          </a:xfrm>
        </p:grpSpPr>
        <p:pic>
          <p:nvPicPr>
            <p:cNvPr id="159" name="Resim 74"/>
            <p:cNvPicPr/>
            <p:nvPr/>
          </p:nvPicPr>
          <p:blipFill rotWithShape="1">
            <a:blip r:embed="rId21" cstate="print">
              <a:extLst>
                <a:ext uri="{28A0092B-C50C-407E-A947-70E740481C1C}">
                  <a14:useLocalDpi xmlns:a14="http://schemas.microsoft.com/office/drawing/2010/main" val="0"/>
                </a:ext>
              </a:extLst>
            </a:blip>
            <a:srcRect l="4801" t="4589" r="7511"/>
            <a:stretch/>
          </p:blipFill>
          <p:spPr bwMode="auto">
            <a:xfrm>
              <a:off x="16368085" y="24404730"/>
              <a:ext cx="5400000" cy="4320000"/>
            </a:xfrm>
            <a:prstGeom prst="rect">
              <a:avLst/>
            </a:prstGeom>
            <a:noFill/>
            <a:ln>
              <a:noFill/>
            </a:ln>
            <a:extLst>
              <a:ext uri="{53640926-AAD7-44D8-BBD7-CCE9431645EC}">
                <a14:shadowObscured xmlns:a14="http://schemas.microsoft.com/office/drawing/2010/main"/>
              </a:ext>
            </a:extLst>
          </p:spPr>
        </p:pic>
        <p:pic>
          <p:nvPicPr>
            <p:cNvPr id="160" name="Resim 77"/>
            <p:cNvPicPr/>
            <p:nvPr/>
          </p:nvPicPr>
          <p:blipFill rotWithShape="1">
            <a:blip r:embed="rId22" cstate="print">
              <a:extLst>
                <a:ext uri="{28A0092B-C50C-407E-A947-70E740481C1C}">
                  <a14:useLocalDpi xmlns:a14="http://schemas.microsoft.com/office/drawing/2010/main" val="0"/>
                </a:ext>
              </a:extLst>
            </a:blip>
            <a:srcRect l="4246" t="6445" r="6593"/>
            <a:stretch/>
          </p:blipFill>
          <p:spPr bwMode="auto">
            <a:xfrm>
              <a:off x="23069980" y="24314194"/>
              <a:ext cx="5400000" cy="4320000"/>
            </a:xfrm>
            <a:prstGeom prst="rect">
              <a:avLst/>
            </a:prstGeom>
            <a:noFill/>
            <a:ln>
              <a:noFill/>
            </a:ln>
            <a:extLst>
              <a:ext uri="{53640926-AAD7-44D8-BBD7-CCE9431645EC}">
                <a14:shadowObscured xmlns:a14="http://schemas.microsoft.com/office/drawing/2010/main"/>
              </a:ext>
            </a:extLst>
          </p:spPr>
        </p:pic>
        <p:sp>
          <p:nvSpPr>
            <p:cNvPr id="161" name="Metin kutusu 83"/>
            <p:cNvSpPr txBox="1"/>
            <p:nvPr/>
          </p:nvSpPr>
          <p:spPr>
            <a:xfrm>
              <a:off x="18112334" y="28684994"/>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(a) Turn-On</a:t>
              </a:r>
              <a:endParaRPr lang="tr-TR" sz="3000" dirty="0" smtClean="0">
                <a:latin typeface="Times New Roman" panose="02020603050405020304" pitchFamily="18" charset="0"/>
                <a:cs typeface="Times New Roman" panose="02020603050405020304" pitchFamily="18" charset="0"/>
              </a:endParaRPr>
            </a:p>
          </p:txBody>
        </p:sp>
        <p:sp>
          <p:nvSpPr>
            <p:cNvPr id="162" name="Metin kutusu 83"/>
            <p:cNvSpPr txBox="1"/>
            <p:nvPr/>
          </p:nvSpPr>
          <p:spPr>
            <a:xfrm>
              <a:off x="25125259" y="28724730"/>
              <a:ext cx="4021241" cy="553998"/>
            </a:xfrm>
            <a:prstGeom prst="rect">
              <a:avLst/>
            </a:prstGeom>
            <a:noFill/>
          </p:spPr>
          <p:txBody>
            <a:bodyPr wrap="square" rtlCol="0">
              <a:spAutoFit/>
            </a:bodyPr>
            <a:lstStyle/>
            <a:p>
              <a:pPr algn="l"/>
              <a:r>
                <a:rPr lang="tr-TR" sz="3000" dirty="0" smtClean="0">
                  <a:latin typeface="Times New Roman" panose="02020603050405020304" pitchFamily="18" charset="0"/>
                  <a:cs typeface="Times New Roman" panose="02020603050405020304" pitchFamily="18" charset="0"/>
                </a:rPr>
                <a:t>(b) Turn-Off</a:t>
              </a:r>
              <a:endParaRPr lang="tr-TR" sz="3000" dirty="0" smtClean="0">
                <a:latin typeface="Times New Roman" panose="02020603050405020304" pitchFamily="18" charset="0"/>
                <a:cs typeface="Times New Roman" panose="02020603050405020304" pitchFamily="18" charset="0"/>
              </a:endParaRPr>
            </a:p>
          </p:txBody>
        </p:sp>
        <p:sp>
          <p:nvSpPr>
            <p:cNvPr id="163" name="TextBox 162"/>
            <p:cNvSpPr txBox="1"/>
            <p:nvPr/>
          </p:nvSpPr>
          <p:spPr>
            <a:xfrm>
              <a:off x="15682905" y="29317593"/>
              <a:ext cx="14035094"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Fig. </a:t>
              </a:r>
              <a:r>
                <a:rPr lang="tr-TR" sz="3000" dirty="0" smtClean="0">
                  <a:latin typeface="Times New Roman" panose="02020603050405020304" pitchFamily="18" charset="0"/>
                  <a:cs typeface="Times New Roman" panose="02020603050405020304" pitchFamily="18" charset="0"/>
                </a:rPr>
                <a:t>11</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Switching characteristics for different turn-on and turn-off resistances (Model 3)</a:t>
              </a:r>
              <a:endParaRPr lang="tr-TR" sz="3000" dirty="0">
                <a:latin typeface="Times New Roman" panose="02020603050405020304" pitchFamily="18" charset="0"/>
                <a:cs typeface="Times New Roman" panose="02020603050405020304" pitchFamily="18" charset="0"/>
              </a:endParaRPr>
            </a:p>
          </p:txBody>
        </p:sp>
      </p:grpSp>
      <p:sp>
        <p:nvSpPr>
          <p:cNvPr id="164" name="Metin kutusu 100"/>
          <p:cNvSpPr txBox="1"/>
          <p:nvPr/>
        </p:nvSpPr>
        <p:spPr>
          <a:xfrm>
            <a:off x="16502492" y="24524512"/>
            <a:ext cx="13504678" cy="707886"/>
          </a:xfrm>
          <a:prstGeom prst="rect">
            <a:avLst/>
          </a:prstGeom>
          <a:noFill/>
        </p:spPr>
        <p:txBody>
          <a:bodyPr wrap="square" rtlCol="0">
            <a:spAutoFit/>
          </a:bodyPr>
          <a:lstStyle/>
          <a:p>
            <a:pPr algn="just"/>
            <a:r>
              <a:rPr lang="tr-TR" sz="4000" b="1" dirty="0" smtClean="0">
                <a:latin typeface="Times New Roman" panose="02020603050405020304" pitchFamily="18" charset="0"/>
                <a:cs typeface="Times New Roman" panose="02020603050405020304" pitchFamily="18" charset="0"/>
              </a:rPr>
              <a:t>Effect of turn-on and turn-off resistances</a:t>
            </a:r>
            <a:endParaRPr lang="en-GB" sz="4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213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8956</TotalTime>
  <Words>1263</Words>
  <Application>Microsoft Office PowerPoint</Application>
  <PresentationFormat>Custom</PresentationFormat>
  <Paragraphs>124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Times New Roman</vt:lpstr>
      <vt:lpstr>Wingdings</vt:lpstr>
      <vt:lpstr>Default Design</vt:lpstr>
      <vt:lpstr>PowerPoint Presentation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Furkan KARAKAYA</dc:creator>
  <dc:description>©MegaPrint Inc. 2009</dc:description>
  <cp:lastModifiedBy>Furkan KARAKAYA</cp:lastModifiedBy>
  <cp:revision>441</cp:revision>
  <dcterms:created xsi:type="dcterms:W3CDTF">2008-12-04T00:20:37Z</dcterms:created>
  <dcterms:modified xsi:type="dcterms:W3CDTF">2018-08-29T14:26:12Z</dcterms:modified>
  <cp:category>Research Poster</cp:category>
</cp:coreProperties>
</file>