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60988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04486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47984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88">
          <p15:clr>
            <a:srgbClr val="A4A3A4"/>
          </p15:clr>
        </p15:guide>
        <p15:guide id="2" orient="horz" pos="26261">
          <p15:clr>
            <a:srgbClr val="A4A3A4"/>
          </p15:clr>
        </p15:guide>
        <p15:guide id="3" orient="horz" pos="2793">
          <p15:clr>
            <a:srgbClr val="A4A3A4"/>
          </p15:clr>
        </p15:guide>
        <p15:guide id="4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3064"/>
    <a:srgbClr val="C0C0C0"/>
    <a:srgbClr val="0046D2"/>
    <a:srgbClr val="FF0000"/>
    <a:srgbClr val="698ED9"/>
    <a:srgbClr val="A7C4FF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124" y="24"/>
      </p:cViewPr>
      <p:guideLst>
        <p:guide orient="horz" pos="6288"/>
        <p:guide orient="horz" pos="26261"/>
        <p:guide orient="horz" pos="2793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32013" y="692150"/>
            <a:ext cx="245268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45BAB7-E9F9-435A-B8BD-F70ADBBCBAF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988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486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984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C7B9C-DA46-4FE0-B590-97F24EE1DB0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2013" y="692150"/>
            <a:ext cx="2452687" cy="3465513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4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ersession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 rot="16200000">
            <a:off x="24748747" y="42184203"/>
            <a:ext cx="388281" cy="103234"/>
          </a:xfrm>
          <a:prstGeom prst="rect">
            <a:avLst/>
          </a:prstGeom>
          <a:noFill/>
        </p:spPr>
        <p:txBody>
          <a:bodyPr wrap="square" lIns="86996" tIns="43498" rIns="86996" bIns="43498" rtlCol="0">
            <a:spAutoFit/>
          </a:bodyPr>
          <a:lstStyle/>
          <a:p>
            <a:pPr marL="0" marR="0" indent="0" algn="ctr" defTabSz="8699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" dirty="0" smtClean="0">
                <a:effectLst/>
                <a:hlinkClick r:id="rId3"/>
              </a:rPr>
              <a:t>www.postersession.com</a:t>
            </a:r>
            <a:endParaRPr lang="en-US" sz="100" dirty="0" smtClean="0">
              <a:effectLst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2904336" y="42144693"/>
            <a:ext cx="3809222" cy="20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"/>
          <p:cNvSpPr txBox="1"/>
          <p:nvPr userDrawn="1"/>
        </p:nvSpPr>
        <p:spPr>
          <a:xfrm>
            <a:off x="26713557" y="42062330"/>
            <a:ext cx="2242539" cy="318678"/>
          </a:xfrm>
          <a:prstGeom prst="rect">
            <a:avLst/>
          </a:prstGeom>
          <a:noFill/>
        </p:spPr>
        <p:txBody>
          <a:bodyPr wrap="none" lIns="86996" tIns="43498" rIns="86996" bIns="43498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500" dirty="0" smtClean="0">
                <a:solidFill>
                  <a:schemeClr val="bg1"/>
                </a:solidFill>
              </a:rPr>
              <a:t>www.postersession.com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3498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86996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0494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73992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231" indent="-1566231" algn="l" defTabSz="4176111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392240" indent="-1304940" algn="l" defTabSz="4176111" rtl="0" fontAlgn="base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</a:defRPr>
      </a:lvl2pPr>
      <a:lvl3pPr marL="5219761" indent="-1043651" algn="l" defTabSz="4176111" rtl="0" fontAlgn="base">
        <a:spcBef>
          <a:spcPct val="20000"/>
        </a:spcBef>
        <a:spcAft>
          <a:spcPct val="0"/>
        </a:spcAft>
        <a:buChar char="•"/>
        <a:defRPr sz="10900">
          <a:solidFill>
            <a:schemeClr val="tx1"/>
          </a:solidFill>
          <a:latin typeface="+mn-lt"/>
        </a:defRPr>
      </a:lvl3pPr>
      <a:lvl4pPr marL="7307061" indent="-1043651" algn="l" defTabSz="4176111" rtl="0" fontAlgn="base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587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3085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26583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0081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13579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9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96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494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992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490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98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486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984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chemeClr val="bg1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50"/>
          <p:cNvSpPr>
            <a:spLocks noChangeArrowheads="1"/>
          </p:cNvSpPr>
          <p:nvPr/>
        </p:nvSpPr>
        <p:spPr bwMode="auto">
          <a:xfrm>
            <a:off x="15544800" y="8166100"/>
            <a:ext cx="14173200" cy="3352323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71500" y="8128000"/>
            <a:ext cx="14058900" cy="3356133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057275" y="9536354"/>
            <a:ext cx="1308735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 eaLnBrk="0" hangingPunct="0">
              <a:lnSpc>
                <a:spcPct val="95000"/>
              </a:lnSpc>
            </a:pPr>
            <a:r>
              <a:rPr lang="en-US" sz="4000" dirty="0" smtClean="0"/>
              <a:t>Conventional </a:t>
            </a:r>
            <a:r>
              <a:rPr lang="en-US" sz="4000" dirty="0"/>
              <a:t>motor drive systems vs</a:t>
            </a:r>
            <a:r>
              <a:rPr lang="en-US" sz="4000" dirty="0" smtClean="0"/>
              <a:t>.</a:t>
            </a:r>
            <a:endParaRPr lang="tr-TR" sz="4000" dirty="0" smtClean="0"/>
          </a:p>
          <a:p>
            <a:pPr algn="l" defTabSz="4389438" eaLnBrk="0" hangingPunct="0">
              <a:lnSpc>
                <a:spcPct val="95000"/>
              </a:lnSpc>
            </a:pPr>
            <a:r>
              <a:rPr lang="tr-TR" sz="4000" dirty="0" smtClean="0"/>
              <a:t>* </a:t>
            </a:r>
            <a:r>
              <a:rPr lang="en-US" sz="4000" dirty="0" smtClean="0"/>
              <a:t>increased </a:t>
            </a:r>
            <a:r>
              <a:rPr lang="en-US" sz="4000" dirty="0"/>
              <a:t>volume and </a:t>
            </a:r>
            <a:r>
              <a:rPr lang="en-US" sz="4000" dirty="0" smtClean="0"/>
              <a:t>weight</a:t>
            </a:r>
            <a:endParaRPr lang="tr-TR" sz="4000" dirty="0" smtClean="0"/>
          </a:p>
          <a:p>
            <a:pPr marL="571500" indent="-571500" algn="l" defTabSz="4389438" eaLnBrk="0" hangingPunct="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electric </a:t>
            </a:r>
            <a:r>
              <a:rPr lang="en-US" sz="4000" dirty="0"/>
              <a:t>traction and aerospace where power density is </a:t>
            </a:r>
            <a:r>
              <a:rPr lang="en-US" sz="4000" dirty="0" smtClean="0"/>
              <a:t>critical</a:t>
            </a:r>
            <a:endParaRPr lang="tr-TR" sz="4000" dirty="0" smtClean="0"/>
          </a:p>
          <a:p>
            <a:pPr marL="571500" indent="-571500" algn="l" defTabSz="4389438" eaLnBrk="0" hangingPunct="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Electromagnetic interference (EMI) </a:t>
            </a:r>
            <a:r>
              <a:rPr lang="en-US" sz="4000" dirty="0" smtClean="0"/>
              <a:t>problems</a:t>
            </a:r>
            <a:endParaRPr lang="tr-TR" sz="4000" dirty="0" smtClean="0"/>
          </a:p>
          <a:p>
            <a:pPr marL="571500" indent="-571500" algn="l" defTabSz="4389438" eaLnBrk="0" hangingPunct="0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tr-TR" sz="4000" dirty="0" smtClean="0">
              <a:latin typeface="+mj-lt"/>
            </a:endParaRPr>
          </a:p>
          <a:p>
            <a:pPr algn="l" defTabSz="4389438" eaLnBrk="0" hangingPunct="0">
              <a:lnSpc>
                <a:spcPct val="95000"/>
              </a:lnSpc>
            </a:pPr>
            <a:endParaRPr lang="tr-TR" sz="4000" dirty="0" smtClean="0">
              <a:latin typeface="+mj-lt"/>
            </a:endParaRPr>
          </a:p>
          <a:p>
            <a:pPr algn="l" defTabSz="4389438" eaLnBrk="0" hangingPunct="0">
              <a:lnSpc>
                <a:spcPct val="95000"/>
              </a:lnSpc>
            </a:pPr>
            <a:r>
              <a:rPr lang="en-US" sz="4000" dirty="0"/>
              <a:t>integrated directly to the motor </a:t>
            </a:r>
            <a:r>
              <a:rPr lang="en-US" sz="4000" dirty="0" smtClean="0"/>
              <a:t>back-end</a:t>
            </a:r>
            <a:endParaRPr lang="tr-TR" sz="4000" dirty="0" smtClean="0"/>
          </a:p>
          <a:p>
            <a:pPr algn="l" defTabSz="4389438" eaLnBrk="0" hangingPunct="0">
              <a:lnSpc>
                <a:spcPct val="95000"/>
              </a:lnSpc>
            </a:pPr>
            <a:r>
              <a:rPr lang="en-US" sz="4000" dirty="0"/>
              <a:t>Modularization </a:t>
            </a:r>
            <a:r>
              <a:rPr lang="en-US" sz="4000" dirty="0" smtClean="0"/>
              <a:t>divided </a:t>
            </a:r>
            <a:r>
              <a:rPr lang="en-US" sz="4000" dirty="0"/>
              <a:t>into several parts</a:t>
            </a:r>
            <a:endParaRPr lang="en-US" sz="4000" dirty="0">
              <a:latin typeface="+mj-lt"/>
            </a:endParaRPr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514350" y="508000"/>
            <a:ext cx="29203650" cy="701040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389438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4248150" y="948530"/>
            <a:ext cx="22098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8000" b="1" dirty="0"/>
              <a:t>Development of an Integrated </a:t>
            </a:r>
            <a:r>
              <a:rPr lang="en-US" sz="8000" b="1" dirty="0" smtClean="0"/>
              <a:t>Modular</a:t>
            </a:r>
            <a:r>
              <a:rPr lang="tr-TR" sz="8000" b="1" dirty="0"/>
              <a:t/>
            </a:r>
            <a:br>
              <a:rPr lang="tr-TR" sz="8000" b="1" dirty="0"/>
            </a:br>
            <a:r>
              <a:rPr lang="en-US" sz="8000" b="1" dirty="0" smtClean="0"/>
              <a:t>Motor </a:t>
            </a:r>
            <a:r>
              <a:rPr lang="en-US" sz="8000" b="1" dirty="0"/>
              <a:t>Drive (IMMD) </a:t>
            </a:r>
            <a:r>
              <a:rPr lang="en-US" sz="8000" b="1" dirty="0" smtClean="0"/>
              <a:t>System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4029075" y="8383548"/>
            <a:ext cx="73723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6000" b="1" dirty="0">
                <a:solidFill>
                  <a:srgbClr val="003399"/>
                </a:solidFill>
              </a:rPr>
              <a:t>Introduction</a:t>
            </a: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4133850" y="4228249"/>
            <a:ext cx="22098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ts val="600"/>
              </a:spcBef>
            </a:pPr>
            <a:r>
              <a:rPr lang="en-US" sz="7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		Ozan Keysan</a:t>
            </a:r>
          </a:p>
          <a:p>
            <a:pPr defTabSz="4389438">
              <a:spcBef>
                <a:spcPts val="600"/>
              </a:spcBef>
            </a:pPr>
            <a:r>
              <a:rPr lang="en-US" sz="5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defTabSz="4389438">
              <a:spcBef>
                <a:spcPts val="600"/>
              </a:spcBef>
            </a:pPr>
            <a:r>
              <a:rPr lang="en-US" sz="5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  <a:endParaRPr lang="en-US" sz="5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6150" y="4411801"/>
            <a:ext cx="2927350" cy="2927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0" y="42000320"/>
            <a:ext cx="30232350" cy="675716"/>
          </a:xfrm>
          <a:prstGeom prst="rect">
            <a:avLst/>
          </a:prstGeom>
          <a:solidFill>
            <a:srgbClr val="00306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69500" y="42176700"/>
            <a:ext cx="7562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smtClean="0">
                <a:solidFill>
                  <a:srgbClr val="FFFF00"/>
                </a:solidFill>
              </a:rPr>
              <a:t>EEE </a:t>
            </a:r>
            <a:r>
              <a:rPr lang="en-US" sz="3000" dirty="0" smtClean="0">
                <a:solidFill>
                  <a:srgbClr val="FFFF00"/>
                </a:solidFill>
              </a:rPr>
              <a:t>Graduate</a:t>
            </a:r>
            <a:r>
              <a:rPr lang="tr-TR" sz="3000" dirty="0" smtClean="0">
                <a:solidFill>
                  <a:srgbClr val="FFFF00"/>
                </a:solidFill>
              </a:rPr>
              <a:t> </a:t>
            </a:r>
            <a:r>
              <a:rPr lang="en-US" sz="3000" dirty="0" smtClean="0">
                <a:solidFill>
                  <a:srgbClr val="FFFF00"/>
                </a:solidFill>
              </a:rPr>
              <a:t>Research</a:t>
            </a:r>
            <a:r>
              <a:rPr lang="tr-TR" sz="3000" dirty="0" smtClean="0">
                <a:solidFill>
                  <a:srgbClr val="FFFF00"/>
                </a:solidFill>
              </a:rPr>
              <a:t> Workshop 2017</a:t>
            </a:r>
            <a:endParaRPr lang="en-US" sz="3000" dirty="0">
              <a:solidFill>
                <a:srgbClr val="FFFF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6" t="23810" r="75570" b="25574"/>
          <a:stretch/>
        </p:blipFill>
        <p:spPr>
          <a:xfrm>
            <a:off x="647700" y="4007483"/>
            <a:ext cx="3600450" cy="3418840"/>
          </a:xfrm>
          <a:prstGeom prst="rect">
            <a:avLst/>
          </a:prstGeom>
        </p:spPr>
      </p:pic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1685925" y="16470626"/>
            <a:ext cx="118300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6000" b="1" dirty="0" err="1" smtClean="0">
                <a:solidFill>
                  <a:srgbClr val="003399"/>
                </a:solidFill>
              </a:rPr>
              <a:t>Motivation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1685925" y="29079982"/>
            <a:ext cx="118300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6000" b="1" dirty="0" err="1" smtClean="0">
                <a:solidFill>
                  <a:srgbClr val="003399"/>
                </a:solidFill>
              </a:rPr>
              <a:t>Challenges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1082842" y="17618208"/>
            <a:ext cx="1308735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4000" dirty="0" err="1"/>
              <a:t>Motivation</a:t>
            </a:r>
            <a:r>
              <a:rPr lang="tr-TR" sz="4000" dirty="0"/>
              <a:t> </a:t>
            </a:r>
            <a:r>
              <a:rPr lang="tr-TR" sz="4000" dirty="0" err="1"/>
              <a:t>behind</a:t>
            </a:r>
            <a:r>
              <a:rPr lang="tr-TR" sz="4000" dirty="0"/>
              <a:t> </a:t>
            </a:r>
            <a:r>
              <a:rPr lang="tr-TR" sz="4000" dirty="0" err="1"/>
              <a:t>integration</a:t>
            </a:r>
            <a:endParaRPr lang="tr-TR" sz="4000" dirty="0"/>
          </a:p>
          <a:p>
            <a:r>
              <a:rPr lang="tr-TR" sz="4000" dirty="0" err="1"/>
              <a:t>Motivation</a:t>
            </a:r>
            <a:r>
              <a:rPr lang="tr-TR" sz="4000" dirty="0"/>
              <a:t> </a:t>
            </a:r>
            <a:r>
              <a:rPr lang="tr-TR" sz="4000" dirty="0" err="1"/>
              <a:t>behind</a:t>
            </a:r>
            <a:r>
              <a:rPr lang="tr-TR" sz="4000" dirty="0"/>
              <a:t> </a:t>
            </a:r>
            <a:r>
              <a:rPr lang="tr-TR" sz="4000" dirty="0" err="1"/>
              <a:t>modularization</a:t>
            </a:r>
            <a:endParaRPr lang="tr-TR" sz="4000" dirty="0"/>
          </a:p>
          <a:p>
            <a:r>
              <a:rPr lang="tr-TR" sz="4000" dirty="0" err="1"/>
              <a:t>Advantages</a:t>
            </a:r>
            <a:r>
              <a:rPr lang="tr-TR" sz="4000" dirty="0"/>
              <a:t> of </a:t>
            </a:r>
            <a:r>
              <a:rPr lang="tr-TR" sz="4000" dirty="0" err="1"/>
              <a:t>IMMDs</a:t>
            </a:r>
            <a:endParaRPr lang="tr-TR" sz="4000" dirty="0"/>
          </a:p>
          <a:p>
            <a:r>
              <a:rPr lang="tr-TR" sz="4000" dirty="0"/>
              <a:t>Critical </a:t>
            </a:r>
            <a:r>
              <a:rPr lang="tr-TR" sz="4000" dirty="0" err="1" smtClean="0"/>
              <a:t>applications</a:t>
            </a:r>
            <a:endParaRPr lang="tr-TR" sz="4000" dirty="0" smtClean="0"/>
          </a:p>
          <a:p>
            <a:endParaRPr lang="tr-TR" sz="4000" dirty="0" smtClean="0">
              <a:latin typeface="+mj-lt"/>
            </a:endParaRPr>
          </a:p>
          <a:p>
            <a:r>
              <a:rPr lang="en-US" sz="4000" dirty="0"/>
              <a:t>power density of the overall system can be enhanced</a:t>
            </a:r>
            <a:endParaRPr lang="tr-TR" sz="4000" dirty="0">
              <a:latin typeface="+mj-lt"/>
            </a:endParaRPr>
          </a:p>
          <a:p>
            <a:r>
              <a:rPr lang="en-US" sz="4000" dirty="0"/>
              <a:t> fault </a:t>
            </a:r>
            <a:r>
              <a:rPr lang="en-US" sz="4000" dirty="0" smtClean="0"/>
              <a:t>tolerance</a:t>
            </a:r>
            <a:endParaRPr lang="tr-TR" sz="4000" dirty="0" smtClean="0"/>
          </a:p>
          <a:p>
            <a:r>
              <a:rPr lang="en-US" sz="4000" dirty="0"/>
              <a:t>voltage stress </a:t>
            </a:r>
            <a:endParaRPr lang="tr-TR" sz="4000" dirty="0" smtClean="0"/>
          </a:p>
          <a:p>
            <a:r>
              <a:rPr lang="en-US" sz="4000" dirty="0"/>
              <a:t>heat dissipation</a:t>
            </a:r>
            <a:endParaRPr lang="en-US" sz="4000" dirty="0">
              <a:latin typeface="+mj-lt"/>
            </a:endParaRPr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1082842" y="30403272"/>
            <a:ext cx="1308735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/>
              <a:t>Fitting into a small volume</a:t>
            </a:r>
          </a:p>
          <a:p>
            <a:r>
              <a:rPr lang="tr-TR" sz="4000" dirty="0" err="1"/>
              <a:t>Subject</a:t>
            </a:r>
            <a:r>
              <a:rPr lang="tr-TR" sz="4000" dirty="0"/>
              <a:t> </a:t>
            </a:r>
            <a:r>
              <a:rPr lang="tr-TR" sz="4000" dirty="0" err="1"/>
              <a:t>to</a:t>
            </a:r>
            <a:r>
              <a:rPr lang="tr-TR" sz="4000" dirty="0"/>
              <a:t> </a:t>
            </a:r>
            <a:r>
              <a:rPr lang="tr-TR" sz="4000" dirty="0" err="1"/>
              <a:t>vibration</a:t>
            </a:r>
            <a:r>
              <a:rPr lang="tr-TR" sz="4000" dirty="0"/>
              <a:t> &amp; </a:t>
            </a:r>
            <a:r>
              <a:rPr lang="tr-TR" sz="4000" dirty="0" err="1"/>
              <a:t>temperature</a:t>
            </a:r>
            <a:endParaRPr lang="tr-TR" sz="4000" dirty="0"/>
          </a:p>
          <a:p>
            <a:r>
              <a:rPr lang="tr-TR" sz="4000" dirty="0"/>
              <a:t>WBG </a:t>
            </a:r>
            <a:r>
              <a:rPr lang="tr-TR" sz="4000" dirty="0" err="1"/>
              <a:t>devices</a:t>
            </a:r>
            <a:r>
              <a:rPr lang="tr-TR" sz="4000" dirty="0"/>
              <a:t>: </a:t>
            </a:r>
            <a:r>
              <a:rPr lang="tr-TR" sz="4000" dirty="0" err="1"/>
              <a:t>address</a:t>
            </a:r>
            <a:endParaRPr lang="tr-TR" sz="4000" dirty="0"/>
          </a:p>
          <a:p>
            <a:r>
              <a:rPr lang="tr-TR" sz="4000" dirty="0" err="1"/>
              <a:t>Parasitic</a:t>
            </a:r>
            <a:r>
              <a:rPr lang="tr-TR" sz="4000" dirty="0"/>
              <a:t> </a:t>
            </a:r>
            <a:r>
              <a:rPr lang="tr-TR" sz="4000" dirty="0" err="1"/>
              <a:t>problems</a:t>
            </a:r>
            <a:endParaRPr lang="tr-TR" sz="4000" dirty="0"/>
          </a:p>
          <a:p>
            <a:r>
              <a:rPr lang="tr-TR" sz="4000" dirty="0" err="1"/>
              <a:t>Careful</a:t>
            </a:r>
            <a:r>
              <a:rPr lang="tr-TR" sz="4000" dirty="0"/>
              <a:t> </a:t>
            </a:r>
            <a:r>
              <a:rPr lang="tr-TR" sz="4000" dirty="0" err="1"/>
              <a:t>layout</a:t>
            </a:r>
            <a:r>
              <a:rPr lang="tr-TR" sz="4000" dirty="0"/>
              <a:t> </a:t>
            </a:r>
            <a:r>
              <a:rPr lang="tr-TR" sz="4000" dirty="0" err="1"/>
              <a:t>design</a:t>
            </a:r>
            <a:endParaRPr lang="en-US" sz="4000" dirty="0">
              <a:latin typeface="+mj-lt"/>
            </a:endParaRPr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16087725" y="9530677"/>
            <a:ext cx="1308735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4000" dirty="0" err="1"/>
              <a:t>Large</a:t>
            </a:r>
            <a:r>
              <a:rPr lang="tr-TR" sz="4000" dirty="0"/>
              <a:t> </a:t>
            </a:r>
            <a:r>
              <a:rPr lang="tr-TR" sz="4000" dirty="0" err="1"/>
              <a:t>volume</a:t>
            </a:r>
            <a:r>
              <a:rPr lang="tr-TR" sz="4000" dirty="0"/>
              <a:t>/</a:t>
            </a:r>
            <a:r>
              <a:rPr lang="tr-TR" sz="4000" dirty="0" err="1"/>
              <a:t>cost</a:t>
            </a:r>
            <a:endParaRPr lang="tr-TR" sz="4000" dirty="0"/>
          </a:p>
          <a:p>
            <a:r>
              <a:rPr lang="tr-TR" sz="4000" dirty="0"/>
              <a:t>Model</a:t>
            </a:r>
          </a:p>
          <a:p>
            <a:r>
              <a:rPr lang="tr-TR" sz="4000" dirty="0" err="1"/>
              <a:t>Algorithm</a:t>
            </a:r>
            <a:endParaRPr lang="tr-TR" sz="4000" dirty="0"/>
          </a:p>
          <a:p>
            <a:r>
              <a:rPr lang="tr-TR" sz="4000" dirty="0" err="1"/>
              <a:t>Effect</a:t>
            </a:r>
            <a:r>
              <a:rPr lang="tr-TR" sz="4000" dirty="0"/>
              <a:t> of </a:t>
            </a:r>
            <a:r>
              <a:rPr lang="tr-TR" sz="4000" dirty="0" err="1"/>
              <a:t>Interleaving</a:t>
            </a:r>
            <a:endParaRPr lang="tr-TR" sz="4000" dirty="0"/>
          </a:p>
          <a:p>
            <a:r>
              <a:rPr lang="tr-TR" sz="4000" dirty="0" err="1"/>
              <a:t>Results</a:t>
            </a:r>
            <a:endParaRPr lang="en-US" sz="4000" dirty="0">
              <a:latin typeface="+mj-lt"/>
            </a:endParaRPr>
          </a:p>
        </p:txBody>
      </p:sp>
      <p:sp>
        <p:nvSpPr>
          <p:cNvPr id="58" name="Text Box 42"/>
          <p:cNvSpPr txBox="1">
            <a:spLocks noChangeArrowheads="1"/>
          </p:cNvSpPr>
          <p:nvPr/>
        </p:nvSpPr>
        <p:spPr bwMode="auto">
          <a:xfrm>
            <a:off x="16744950" y="8427126"/>
            <a:ext cx="118300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6000" b="1" dirty="0" smtClean="0">
                <a:solidFill>
                  <a:srgbClr val="003399"/>
                </a:solidFill>
              </a:rPr>
              <a:t>DC link </a:t>
            </a:r>
            <a:r>
              <a:rPr lang="tr-TR" sz="6000" b="1" dirty="0" err="1" smtClean="0">
                <a:solidFill>
                  <a:srgbClr val="003399"/>
                </a:solidFill>
              </a:rPr>
              <a:t>capacitor</a:t>
            </a:r>
            <a:r>
              <a:rPr lang="tr-TR" sz="6000" b="1" dirty="0" smtClean="0">
                <a:solidFill>
                  <a:srgbClr val="003399"/>
                </a:solidFill>
              </a:rPr>
              <a:t> </a:t>
            </a:r>
            <a:r>
              <a:rPr lang="tr-TR" sz="6000" b="1" dirty="0" err="1" smtClean="0">
                <a:solidFill>
                  <a:srgbClr val="003399"/>
                </a:solidFill>
              </a:rPr>
              <a:t>optimization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59" name="Text Box 42"/>
          <p:cNvSpPr txBox="1">
            <a:spLocks noChangeArrowheads="1"/>
          </p:cNvSpPr>
          <p:nvPr/>
        </p:nvSpPr>
        <p:spPr bwMode="auto">
          <a:xfrm>
            <a:off x="16719383" y="18774457"/>
            <a:ext cx="118300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6000" b="1" dirty="0" smtClean="0">
                <a:solidFill>
                  <a:srgbClr val="003399"/>
                </a:solidFill>
              </a:rPr>
              <a:t>IMMD Design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60" name="Text Box 42"/>
          <p:cNvSpPr txBox="1">
            <a:spLocks noChangeArrowheads="1"/>
          </p:cNvSpPr>
          <p:nvPr/>
        </p:nvSpPr>
        <p:spPr bwMode="auto">
          <a:xfrm>
            <a:off x="16719383" y="31248827"/>
            <a:ext cx="118300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6000" b="1" dirty="0" err="1" smtClean="0">
                <a:solidFill>
                  <a:srgbClr val="003399"/>
                </a:solidFill>
              </a:rPr>
              <a:t>Conclusion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16116300" y="19878008"/>
            <a:ext cx="1308735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4000" dirty="0" err="1"/>
              <a:t>Fractional</a:t>
            </a:r>
            <a:r>
              <a:rPr lang="tr-TR" sz="4000" dirty="0"/>
              <a:t> </a:t>
            </a:r>
            <a:r>
              <a:rPr lang="tr-TR" sz="4000" dirty="0" err="1"/>
              <a:t>slot</a:t>
            </a:r>
            <a:r>
              <a:rPr lang="tr-TR" sz="4000" dirty="0"/>
              <a:t> </a:t>
            </a:r>
            <a:r>
              <a:rPr lang="tr-TR" sz="4000" dirty="0" err="1"/>
              <a:t>machines</a:t>
            </a:r>
            <a:endParaRPr lang="tr-TR" sz="4000" dirty="0"/>
          </a:p>
          <a:p>
            <a:r>
              <a:rPr lang="tr-TR" sz="4000" dirty="0" err="1"/>
              <a:t>Frameless</a:t>
            </a:r>
            <a:r>
              <a:rPr lang="tr-TR" sz="4000" dirty="0"/>
              <a:t> motor</a:t>
            </a:r>
          </a:p>
          <a:p>
            <a:r>
              <a:rPr lang="tr-TR" sz="4000" dirty="0"/>
              <a:t>Modular PCB</a:t>
            </a:r>
          </a:p>
          <a:p>
            <a:r>
              <a:rPr lang="tr-TR" sz="4000" dirty="0"/>
              <a:t>GaN</a:t>
            </a:r>
          </a:p>
          <a:p>
            <a:r>
              <a:rPr lang="tr-TR" sz="4000" dirty="0"/>
              <a:t>Master/</a:t>
            </a:r>
            <a:r>
              <a:rPr lang="tr-TR" sz="4000" dirty="0" err="1"/>
              <a:t>slave</a:t>
            </a:r>
            <a:endParaRPr lang="en-US" sz="4000" dirty="0">
              <a:latin typeface="+mj-lt"/>
            </a:endParaRP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16116300" y="32495409"/>
            <a:ext cx="130873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4000" dirty="0" smtClean="0"/>
              <a:t>Here </a:t>
            </a:r>
            <a:r>
              <a:rPr lang="tr-TR" sz="4000" dirty="0" err="1" smtClean="0"/>
              <a:t>are</a:t>
            </a:r>
            <a:r>
              <a:rPr lang="tr-TR" sz="4000" dirty="0" smtClean="0"/>
              <a:t> </a:t>
            </a:r>
            <a:r>
              <a:rPr lang="tr-TR" sz="4000" dirty="0" err="1" smtClean="0"/>
              <a:t>my</a:t>
            </a:r>
            <a:r>
              <a:rPr lang="tr-TR" sz="4000" dirty="0" smtClean="0"/>
              <a:t> </a:t>
            </a:r>
            <a:r>
              <a:rPr lang="tr-TR" sz="4000" dirty="0" err="1" smtClean="0"/>
              <a:t>conclusions</a:t>
            </a:r>
            <a:endParaRPr lang="en-US" sz="4000" dirty="0">
              <a:latin typeface="+mj-lt"/>
            </a:endParaRPr>
          </a:p>
        </p:txBody>
      </p:sp>
      <p:sp>
        <p:nvSpPr>
          <p:cNvPr id="63" name="Text Box 42"/>
          <p:cNvSpPr txBox="1">
            <a:spLocks noChangeArrowheads="1"/>
          </p:cNvSpPr>
          <p:nvPr/>
        </p:nvSpPr>
        <p:spPr bwMode="auto">
          <a:xfrm>
            <a:off x="16770517" y="36800650"/>
            <a:ext cx="118300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6000" b="1" dirty="0" err="1" smtClean="0">
                <a:solidFill>
                  <a:srgbClr val="003399"/>
                </a:solidFill>
              </a:rPr>
              <a:t>References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16116300" y="38220702"/>
            <a:ext cx="130873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/>
              <a:t>Fitting into a small volume</a:t>
            </a:r>
          </a:p>
          <a:p>
            <a:r>
              <a:rPr lang="tr-TR" sz="4000" dirty="0" err="1"/>
              <a:t>Subject</a:t>
            </a:r>
            <a:r>
              <a:rPr lang="tr-TR" sz="4000" dirty="0"/>
              <a:t> </a:t>
            </a:r>
            <a:r>
              <a:rPr lang="tr-TR" sz="4000" dirty="0" err="1"/>
              <a:t>to</a:t>
            </a:r>
            <a:r>
              <a:rPr lang="tr-TR" sz="4000" dirty="0"/>
              <a:t> </a:t>
            </a:r>
            <a:r>
              <a:rPr lang="tr-TR" sz="4000" dirty="0" err="1"/>
              <a:t>vibration</a:t>
            </a:r>
            <a:r>
              <a:rPr lang="tr-TR" sz="4000" dirty="0"/>
              <a:t> &amp; </a:t>
            </a:r>
            <a:r>
              <a:rPr lang="tr-TR" sz="4000" dirty="0" err="1" smtClean="0"/>
              <a:t>temperature</a:t>
            </a:r>
            <a:endParaRPr lang="tr-TR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127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Vertical Poster</dc:title>
  <dc:creator>Ethan Shulda;www.postersession.com</dc:creator>
  <cp:keywords>www.postersession.com</cp:keywords>
  <dc:description>©MegaPrint Inc. 2009-2015</dc:description>
  <cp:lastModifiedBy>ugurm</cp:lastModifiedBy>
  <cp:revision>41</cp:revision>
  <dcterms:created xsi:type="dcterms:W3CDTF">2008-12-04T00:20:37Z</dcterms:created>
  <dcterms:modified xsi:type="dcterms:W3CDTF">2017-04-25T11:37:58Z</dcterms:modified>
  <cp:category>Research Poster</cp:category>
</cp:coreProperties>
</file>