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1pPr>
    <a:lvl2pPr marL="43498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2pPr>
    <a:lvl3pPr marL="86996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3pPr>
    <a:lvl4pPr marL="130494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4pPr>
    <a:lvl5pPr marL="173992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5pPr>
    <a:lvl6pPr marL="2174900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6pPr>
    <a:lvl7pPr marL="2609880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7pPr>
    <a:lvl8pPr marL="3044861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8pPr>
    <a:lvl9pPr marL="3479841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88">
          <p15:clr>
            <a:srgbClr val="A4A3A4"/>
          </p15:clr>
        </p15:guide>
        <p15:guide id="2" orient="horz" pos="26261">
          <p15:clr>
            <a:srgbClr val="A4A3A4"/>
          </p15:clr>
        </p15:guide>
        <p15:guide id="3" orient="horz" pos="2793">
          <p15:clr>
            <a:srgbClr val="A4A3A4"/>
          </p15:clr>
        </p15:guide>
        <p15:guide id="4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3064"/>
    <a:srgbClr val="C0C0C0"/>
    <a:srgbClr val="0046D2"/>
    <a:srgbClr val="FF0000"/>
    <a:srgbClr val="698ED9"/>
    <a:srgbClr val="A7C4FF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124" y="-144"/>
      </p:cViewPr>
      <p:guideLst>
        <p:guide orient="horz" pos="6288"/>
        <p:guide orient="horz" pos="26261"/>
        <p:guide orient="horz" pos="2793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32013" y="692150"/>
            <a:ext cx="2452687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45BAB7-E9F9-435A-B8BD-F70ADBBCBAF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8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3498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86996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30494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73992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174900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09880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44861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79841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C7B9C-DA46-4FE0-B590-97F24EE1DB0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32013" y="692150"/>
            <a:ext cx="2452687" cy="3465513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4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ersession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 rot="16200000">
            <a:off x="24748747" y="42184203"/>
            <a:ext cx="388281" cy="103234"/>
          </a:xfrm>
          <a:prstGeom prst="rect">
            <a:avLst/>
          </a:prstGeom>
          <a:noFill/>
        </p:spPr>
        <p:txBody>
          <a:bodyPr wrap="square" lIns="86996" tIns="43498" rIns="86996" bIns="43498" rtlCol="0">
            <a:spAutoFit/>
          </a:bodyPr>
          <a:lstStyle/>
          <a:p>
            <a:pPr marL="0" marR="0" indent="0" algn="ctr" defTabSz="8699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" dirty="0" smtClean="0">
                <a:effectLst/>
                <a:hlinkClick r:id="rId3"/>
              </a:rPr>
              <a:t>www.postersession.com</a:t>
            </a:r>
            <a:endParaRPr lang="en-US" sz="100" dirty="0" smtClean="0">
              <a:effectLst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22904336" y="42144693"/>
            <a:ext cx="3809222" cy="20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1"/>
          <p:cNvSpPr txBox="1"/>
          <p:nvPr userDrawn="1"/>
        </p:nvSpPr>
        <p:spPr>
          <a:xfrm>
            <a:off x="26713557" y="42062330"/>
            <a:ext cx="2242539" cy="318678"/>
          </a:xfrm>
          <a:prstGeom prst="rect">
            <a:avLst/>
          </a:prstGeom>
          <a:noFill/>
        </p:spPr>
        <p:txBody>
          <a:bodyPr wrap="none" lIns="86996" tIns="43498" rIns="86996" bIns="43498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500" dirty="0" smtClean="0">
                <a:solidFill>
                  <a:schemeClr val="bg1"/>
                </a:solidFill>
              </a:rPr>
              <a:t>www.postersession.com</a:t>
            </a:r>
            <a:endParaRPr lang="en-US" sz="15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43498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86996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0494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73992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6231" indent="-1566231" algn="l" defTabSz="4176111" rtl="0" fontAlgn="base">
        <a:spcBef>
          <a:spcPct val="20000"/>
        </a:spcBef>
        <a:spcAft>
          <a:spcPct val="0"/>
        </a:spcAft>
        <a:buChar char="•"/>
        <a:defRPr sz="14700">
          <a:solidFill>
            <a:schemeClr val="tx1"/>
          </a:solidFill>
          <a:latin typeface="+mn-lt"/>
          <a:ea typeface="+mn-ea"/>
          <a:cs typeface="+mn-cs"/>
        </a:defRPr>
      </a:lvl1pPr>
      <a:lvl2pPr marL="3392240" indent="-1304940" algn="l" defTabSz="4176111" rtl="0" fontAlgn="base">
        <a:spcBef>
          <a:spcPct val="20000"/>
        </a:spcBef>
        <a:spcAft>
          <a:spcPct val="0"/>
        </a:spcAft>
        <a:buChar char="–"/>
        <a:defRPr sz="12700">
          <a:solidFill>
            <a:schemeClr val="tx1"/>
          </a:solidFill>
          <a:latin typeface="+mn-lt"/>
        </a:defRPr>
      </a:lvl2pPr>
      <a:lvl3pPr marL="5219761" indent="-1043651" algn="l" defTabSz="4176111" rtl="0" fontAlgn="base">
        <a:spcBef>
          <a:spcPct val="20000"/>
        </a:spcBef>
        <a:spcAft>
          <a:spcPct val="0"/>
        </a:spcAft>
        <a:buChar char="•"/>
        <a:defRPr sz="10900">
          <a:solidFill>
            <a:schemeClr val="tx1"/>
          </a:solidFill>
          <a:latin typeface="+mn-lt"/>
        </a:defRPr>
      </a:lvl3pPr>
      <a:lvl4pPr marL="7307061" indent="-1043651" algn="l" defTabSz="4176111" rtl="0" fontAlgn="base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587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983085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26583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00813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135793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98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996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494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992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490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988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4861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9841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hyperlink" Target="mailto:ugurm@metu.edu.tr" TargetMode="External"/><Relationship Id="rId7" Type="http://schemas.openxmlformats.org/officeDocument/2006/relationships/image" Target="../media/image4.emf"/><Relationship Id="rId12" Type="http://schemas.openxmlformats.org/officeDocument/2006/relationships/image" Target="../media/image9.png"/><Relationship Id="rId17" Type="http://schemas.openxmlformats.org/officeDocument/2006/relationships/image" Target="../media/image1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emf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emf"/><Relationship Id="rId4" Type="http://schemas.openxmlformats.org/officeDocument/2006/relationships/hyperlink" Target="mailto:keysan@metu.edu.tr" TargetMode="External"/><Relationship Id="rId9" Type="http://schemas.openxmlformats.org/officeDocument/2006/relationships/image" Target="../media/image6.emf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064"/>
            </a:gs>
            <a:gs pos="50000">
              <a:schemeClr val="bg1"/>
            </a:gs>
            <a:gs pos="100000">
              <a:srgbClr val="0030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50"/>
          <p:cNvSpPr>
            <a:spLocks noChangeArrowheads="1"/>
          </p:cNvSpPr>
          <p:nvPr/>
        </p:nvSpPr>
        <p:spPr bwMode="auto">
          <a:xfrm>
            <a:off x="15544800" y="8166100"/>
            <a:ext cx="14173200" cy="3352323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571500" y="8128000"/>
            <a:ext cx="14058900" cy="3356133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057274" y="9536354"/>
            <a:ext cx="13112917" cy="482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defTabSz="4389438" eaLnBrk="0" hangingPunct="0">
              <a:lnSpc>
                <a:spcPct val="95000"/>
              </a:lnSpc>
            </a:pPr>
            <a:r>
              <a:rPr lang="en-US" sz="3600" dirty="0" smtClean="0"/>
              <a:t>In </a:t>
            </a:r>
            <a:r>
              <a:rPr lang="en-US" sz="3600" b="1" dirty="0" smtClean="0"/>
              <a:t>conventional motor drive </a:t>
            </a:r>
            <a:r>
              <a:rPr lang="en-US" sz="3600" dirty="0" smtClean="0"/>
              <a:t>systems, drive units are placed in a separate cabinet, and they are connected to the motor via long cables. This brings increased volume and weight as well as increased voltage overshoot and electromagnetic interference (EMI) problems.</a:t>
            </a:r>
          </a:p>
          <a:p>
            <a:pPr algn="just" defTabSz="4389438" eaLnBrk="0" hangingPunct="0">
              <a:lnSpc>
                <a:spcPct val="95000"/>
              </a:lnSpc>
            </a:pPr>
            <a:endParaRPr lang="en-US" sz="3600" dirty="0" smtClean="0"/>
          </a:p>
          <a:p>
            <a:pPr algn="just" defTabSz="4389438" eaLnBrk="0" hangingPunct="0">
              <a:lnSpc>
                <a:spcPct val="95000"/>
              </a:lnSpc>
            </a:pPr>
            <a:r>
              <a:rPr lang="en-US" sz="3600" dirty="0" smtClean="0"/>
              <a:t>In </a:t>
            </a:r>
            <a:r>
              <a:rPr lang="en-US" sz="3600" b="1" dirty="0" smtClean="0"/>
              <a:t>integrated modular motor drives (IMMD), </a:t>
            </a:r>
            <a:r>
              <a:rPr lang="en-US" sz="3600" dirty="0" smtClean="0"/>
              <a:t>the motor drive is integrated directly to the motor back-end and the system is modularized by dividing into several parts.</a:t>
            </a:r>
            <a:endParaRPr lang="en-US" sz="3600" dirty="0">
              <a:latin typeface="+mj-lt"/>
            </a:endParaRPr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514350" y="508000"/>
            <a:ext cx="29203650" cy="7010400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389438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4248150" y="745667"/>
            <a:ext cx="22098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8000" b="1" dirty="0" smtClean="0">
                <a:latin typeface="+mj-lt"/>
              </a:rPr>
              <a:t>Development of an Integrated Modular</a:t>
            </a:r>
            <a:br>
              <a:rPr lang="en-US" sz="8000" b="1" dirty="0" smtClean="0">
                <a:latin typeface="+mj-lt"/>
              </a:rPr>
            </a:br>
            <a:r>
              <a:rPr lang="en-US" sz="8000" b="1" dirty="0" smtClean="0">
                <a:latin typeface="+mj-lt"/>
              </a:rPr>
              <a:t>Motor Drive (IMMD) System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1057275" y="8383548"/>
            <a:ext cx="130873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ct val="50000"/>
              </a:spcBef>
            </a:pPr>
            <a:r>
              <a:rPr lang="en-US" sz="6000" b="1" dirty="0">
                <a:solidFill>
                  <a:srgbClr val="003399"/>
                </a:solidFill>
              </a:rPr>
              <a:t>Introduction</a:t>
            </a: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4133850" y="3686159"/>
            <a:ext cx="22098000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ts val="600"/>
              </a:spcBef>
            </a:pPr>
            <a:r>
              <a:rPr lang="en-US" sz="6000" b="1" dirty="0" smtClean="0">
                <a:latin typeface="+mj-lt"/>
                <a:cs typeface="Times New Roman" panose="02020603050405020304" pitchFamily="18" charset="0"/>
              </a:rPr>
              <a:t>Mesut Uğur	                            	Ozan Keysan</a:t>
            </a:r>
          </a:p>
          <a:p>
            <a:pPr defTabSz="4389438">
              <a:spcBef>
                <a:spcPts val="600"/>
              </a:spcBef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ugurm@metu.edu.tr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	  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keysan@metu.edu.tr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defTabSz="4389438">
              <a:spcBef>
                <a:spcPts val="600"/>
              </a:spcBef>
            </a:pPr>
            <a:endParaRPr lang="en-US" sz="3000" i="1" dirty="0" smtClean="0">
              <a:latin typeface="+mn-lt"/>
              <a:cs typeface="Times New Roman" panose="02020603050405020304" pitchFamily="18" charset="0"/>
            </a:endParaRPr>
          </a:p>
          <a:p>
            <a:pPr defTabSz="4389438">
              <a:spcBef>
                <a:spcPts val="600"/>
              </a:spcBef>
            </a:pPr>
            <a:r>
              <a:rPr lang="en-US" sz="4000" i="1" dirty="0" smtClean="0">
                <a:latin typeface="+mn-lt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defTabSz="4389438">
              <a:spcBef>
                <a:spcPts val="600"/>
              </a:spcBef>
            </a:pPr>
            <a:r>
              <a:rPr lang="en-US" sz="4000" i="1" dirty="0" smtClean="0">
                <a:latin typeface="+mn-lt"/>
                <a:cs typeface="Times New Roman" panose="02020603050405020304" pitchFamily="18" charset="0"/>
              </a:rPr>
              <a:t>Middle East Technical University</a:t>
            </a:r>
            <a:endParaRPr lang="en-US" sz="4000" i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42000320"/>
            <a:ext cx="30232350" cy="675716"/>
          </a:xfrm>
          <a:prstGeom prst="rect">
            <a:avLst/>
          </a:prstGeom>
          <a:solidFill>
            <a:srgbClr val="00306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69500" y="42176700"/>
            <a:ext cx="7562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FF00"/>
                </a:solidFill>
              </a:rPr>
              <a:t>EEE Graduate Research Workshop 2017</a:t>
            </a:r>
            <a:endParaRPr lang="en-US" sz="3000" dirty="0">
              <a:solidFill>
                <a:srgbClr val="FFFF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6" t="23810" r="75570" b="25574"/>
          <a:stretch/>
        </p:blipFill>
        <p:spPr>
          <a:xfrm>
            <a:off x="647700" y="4007483"/>
            <a:ext cx="3600450" cy="3418840"/>
          </a:xfrm>
          <a:prstGeom prst="rect">
            <a:avLst/>
          </a:prstGeom>
        </p:spPr>
      </p:pic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1070057" y="19961888"/>
            <a:ext cx="1311291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ct val="50000"/>
              </a:spcBef>
            </a:pPr>
            <a:r>
              <a:rPr lang="en-US" sz="6000" b="1" dirty="0" smtClean="0">
                <a:solidFill>
                  <a:srgbClr val="003399"/>
                </a:solidFill>
              </a:rPr>
              <a:t>Motivation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48" name="Text Box 42"/>
          <p:cNvSpPr txBox="1">
            <a:spLocks noChangeArrowheads="1"/>
          </p:cNvSpPr>
          <p:nvPr/>
        </p:nvSpPr>
        <p:spPr bwMode="auto">
          <a:xfrm>
            <a:off x="1032738" y="28899905"/>
            <a:ext cx="1308735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ct val="50000"/>
              </a:spcBef>
            </a:pPr>
            <a:r>
              <a:rPr lang="en-US" sz="6000" b="1" dirty="0" smtClean="0">
                <a:solidFill>
                  <a:srgbClr val="003399"/>
                </a:solidFill>
              </a:rPr>
              <a:t>Challenges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49" name="Text Box 9"/>
          <p:cNvSpPr txBox="1">
            <a:spLocks noChangeArrowheads="1"/>
          </p:cNvSpPr>
          <p:nvPr/>
        </p:nvSpPr>
        <p:spPr bwMode="auto">
          <a:xfrm>
            <a:off x="1057273" y="21032214"/>
            <a:ext cx="6294053" cy="340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4000" b="1" dirty="0" smtClean="0"/>
              <a:t>Integration</a:t>
            </a:r>
            <a:endParaRPr lang="en-US" sz="4000" dirty="0" smtClean="0"/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3500" b="1" dirty="0" smtClean="0"/>
              <a:t>Power density </a:t>
            </a:r>
            <a:r>
              <a:rPr lang="en-US" sz="3500" dirty="0" smtClean="0"/>
              <a:t>of the overall system is enhanced significantly.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3500" b="1" dirty="0" smtClean="0"/>
              <a:t>Voltage overshoots </a:t>
            </a:r>
            <a:r>
              <a:rPr lang="en-US" sz="3500" dirty="0" smtClean="0"/>
              <a:t>due to cabling effect is eliminated. </a:t>
            </a:r>
          </a:p>
        </p:txBody>
      </p: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1049649" y="30135790"/>
            <a:ext cx="13516810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500" dirty="0" smtClean="0"/>
              <a:t>Fitting into a small volume requires size reduction and optimum placement of components.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500" dirty="0" smtClean="0"/>
              <a:t>Cooling of both units should be achieved simultaneously</a:t>
            </a:r>
            <a:r>
              <a:rPr lang="tr-TR" sz="3500" dirty="0" smtClean="0"/>
              <a:t>.</a:t>
            </a:r>
            <a:endParaRPr lang="en-US" sz="3500" dirty="0" smtClean="0"/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500" dirty="0" smtClean="0"/>
              <a:t>Power and control electronics components are subjected to high temperature and vibration</a:t>
            </a:r>
          </a:p>
        </p:txBody>
      </p:sp>
      <p:sp>
        <p:nvSpPr>
          <p:cNvPr id="58" name="Text Box 42"/>
          <p:cNvSpPr txBox="1">
            <a:spLocks noChangeArrowheads="1"/>
          </p:cNvSpPr>
          <p:nvPr/>
        </p:nvSpPr>
        <p:spPr bwMode="auto">
          <a:xfrm>
            <a:off x="16744950" y="8427126"/>
            <a:ext cx="118300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6000" b="1" dirty="0" smtClean="0">
                <a:solidFill>
                  <a:srgbClr val="003399"/>
                </a:solidFill>
              </a:rPr>
              <a:t>DC link capacitor optimization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59" name="Text Box 42"/>
          <p:cNvSpPr txBox="1">
            <a:spLocks noChangeArrowheads="1"/>
          </p:cNvSpPr>
          <p:nvPr/>
        </p:nvSpPr>
        <p:spPr bwMode="auto">
          <a:xfrm>
            <a:off x="16111537" y="25228952"/>
            <a:ext cx="131159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ct val="50000"/>
              </a:spcBef>
            </a:pPr>
            <a:r>
              <a:rPr lang="en-US" sz="6000" b="1" dirty="0" smtClean="0">
                <a:solidFill>
                  <a:srgbClr val="003399"/>
                </a:solidFill>
              </a:rPr>
              <a:t>IMMD Design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63" name="Text Box 42"/>
          <p:cNvSpPr txBox="1">
            <a:spLocks noChangeArrowheads="1"/>
          </p:cNvSpPr>
          <p:nvPr/>
        </p:nvSpPr>
        <p:spPr bwMode="auto">
          <a:xfrm>
            <a:off x="16184516" y="37851350"/>
            <a:ext cx="1311592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ts val="0"/>
              </a:spcBef>
            </a:pPr>
            <a:r>
              <a:rPr lang="en-US" sz="4000" b="1" dirty="0" smtClean="0">
                <a:solidFill>
                  <a:srgbClr val="003399"/>
                </a:solidFill>
              </a:rPr>
              <a:t>References</a:t>
            </a:r>
            <a:endParaRPr lang="tr-TR" sz="4000" b="1" dirty="0">
              <a:solidFill>
                <a:srgbClr val="003399"/>
              </a:solidFill>
            </a:endParaRPr>
          </a:p>
          <a:p>
            <a:pPr marL="514350" indent="-514350" algn="l" defTabSz="4389438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G</a:t>
            </a:r>
            <a:r>
              <a:rPr lang="en-US" sz="2000" dirty="0"/>
              <a:t>. Lo </a:t>
            </a:r>
            <a:r>
              <a:rPr lang="en-US" sz="2000" dirty="0" err="1"/>
              <a:t>Calzo</a:t>
            </a:r>
            <a:r>
              <a:rPr lang="en-US" sz="2000" dirty="0"/>
              <a:t> </a:t>
            </a:r>
            <a:r>
              <a:rPr lang="en-US" sz="2000" i="1" dirty="0"/>
              <a:t>et al.</a:t>
            </a:r>
            <a:r>
              <a:rPr lang="en-US" sz="2000" dirty="0"/>
              <a:t>, “Integrated motor drives: state of the art and future trends,” </a:t>
            </a:r>
            <a:r>
              <a:rPr lang="en-US" sz="2000" i="1" dirty="0"/>
              <a:t>IET </a:t>
            </a:r>
            <a:r>
              <a:rPr lang="en-US" sz="2000" i="1" dirty="0" err="1"/>
              <a:t>Electr</a:t>
            </a:r>
            <a:r>
              <a:rPr lang="en-US" sz="2000" i="1" dirty="0"/>
              <a:t>. Power Appl.</a:t>
            </a:r>
            <a:r>
              <a:rPr lang="en-US" sz="2000" dirty="0"/>
              <a:t>, vol. 10, no. 8, pp. 757–771, Sep. 2016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pPr marL="514350" indent="-514350" algn="l" defTabSz="4389438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J</a:t>
            </a:r>
            <a:r>
              <a:rPr lang="en-US" sz="2000" dirty="0"/>
              <a:t>. Wang, Y. Li, and Y. Han, “Integrated Modular Motor Drive Design With GaN Power FETs,” </a:t>
            </a:r>
            <a:r>
              <a:rPr lang="en-US" sz="2000" i="1" dirty="0"/>
              <a:t>IEEE Trans. Ind. Appl.</a:t>
            </a:r>
            <a:r>
              <a:rPr lang="en-US" sz="2000" dirty="0"/>
              <a:t>, vol. 51, no. c, pp. 3198–3207, 2015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pPr marL="514350" indent="-514350" algn="l" defTabSz="4389438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J</a:t>
            </a:r>
            <a:r>
              <a:rPr lang="en-US" sz="2000" dirty="0"/>
              <a:t>. J. </a:t>
            </a:r>
            <a:r>
              <a:rPr lang="en-US" sz="2000" dirty="0" err="1"/>
              <a:t>Wolmarans</a:t>
            </a:r>
            <a:r>
              <a:rPr lang="en-US" sz="2000" dirty="0"/>
              <a:t>, M. B. Gerber, H. </a:t>
            </a:r>
            <a:r>
              <a:rPr lang="en-US" sz="2000" dirty="0" err="1"/>
              <a:t>Polinder</a:t>
            </a:r>
            <a:r>
              <a:rPr lang="en-US" sz="2000" dirty="0"/>
              <a:t>, S. W. H. De </a:t>
            </a:r>
            <a:r>
              <a:rPr lang="en-US" sz="2000" dirty="0" err="1"/>
              <a:t>Haan</a:t>
            </a:r>
            <a:r>
              <a:rPr lang="en-US" sz="2000" dirty="0"/>
              <a:t>, J. A. Ferreira, and D. </a:t>
            </a:r>
            <a:r>
              <a:rPr lang="en-US" sz="2000" dirty="0" err="1"/>
              <a:t>Clarenbach</a:t>
            </a:r>
            <a:r>
              <a:rPr lang="en-US" sz="2000" dirty="0"/>
              <a:t>, “A 50kW integrated fault tolerant permanent magnet machine and motor drive,” </a:t>
            </a:r>
            <a:r>
              <a:rPr lang="en-US" sz="2000" i="1" dirty="0"/>
              <a:t>PESC Rec. - IEEE </a:t>
            </a:r>
            <a:r>
              <a:rPr lang="en-US" sz="2000" i="1" dirty="0" err="1"/>
              <a:t>Annu</a:t>
            </a:r>
            <a:r>
              <a:rPr lang="en-US" sz="2000" i="1" dirty="0"/>
              <a:t>. Power Electron. Spec. Conf.</a:t>
            </a:r>
            <a:r>
              <a:rPr lang="en-US" sz="2000" dirty="0"/>
              <a:t>, pp. 345–351, 2008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pPr marL="514350" indent="-514350" algn="l" defTabSz="4389438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M</a:t>
            </a:r>
            <a:r>
              <a:rPr lang="en-US" sz="2000" dirty="0"/>
              <a:t>. D. </a:t>
            </a:r>
            <a:r>
              <a:rPr lang="en-US" sz="2000" dirty="0" err="1"/>
              <a:t>Hennen</a:t>
            </a:r>
            <a:r>
              <a:rPr lang="en-US" sz="2000" dirty="0"/>
              <a:t>, M. </a:t>
            </a:r>
            <a:r>
              <a:rPr lang="en-US" sz="2000" dirty="0" err="1"/>
              <a:t>Niessen</a:t>
            </a:r>
            <a:r>
              <a:rPr lang="en-US" sz="2000" dirty="0"/>
              <a:t>, C. </a:t>
            </a:r>
            <a:r>
              <a:rPr lang="en-US" sz="2000" dirty="0" err="1"/>
              <a:t>Heyers</a:t>
            </a:r>
            <a:r>
              <a:rPr lang="en-US" sz="2000" dirty="0"/>
              <a:t>, H. J. </a:t>
            </a:r>
            <a:r>
              <a:rPr lang="en-US" sz="2000" dirty="0" err="1"/>
              <a:t>Brauer</a:t>
            </a:r>
            <a:r>
              <a:rPr lang="en-US" sz="2000" dirty="0"/>
              <a:t>, and R. W. De </a:t>
            </a:r>
            <a:r>
              <a:rPr lang="en-US" sz="2000" dirty="0" err="1"/>
              <a:t>Doncker</a:t>
            </a:r>
            <a:r>
              <a:rPr lang="en-US" sz="2000" dirty="0"/>
              <a:t>, “Development and control of an integrated and distributed inverter for a fault tolerant five-phase switched reluctance traction drive,” </a:t>
            </a:r>
            <a:r>
              <a:rPr lang="en-US" sz="2000" i="1" dirty="0"/>
              <a:t>IEEE Trans. Power Electron.</a:t>
            </a:r>
            <a:r>
              <a:rPr lang="en-US" sz="2000" dirty="0"/>
              <a:t>, vol. 27, no. 2, pp. 547–554, 2012.</a:t>
            </a:r>
            <a:endParaRPr lang="tr-TR" sz="2000" b="1" dirty="0" smtClean="0">
              <a:solidFill>
                <a:srgbClr val="00339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2" t="37525" r="70097" b="40370"/>
          <a:stretch/>
        </p:blipFill>
        <p:spPr>
          <a:xfrm>
            <a:off x="26518480" y="3772374"/>
            <a:ext cx="2912890" cy="33840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66734" y="9767975"/>
            <a:ext cx="8095013" cy="32444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/>
          <a:srcRect r="51470"/>
          <a:stretch/>
        </p:blipFill>
        <p:spPr>
          <a:xfrm>
            <a:off x="863831" y="14360113"/>
            <a:ext cx="6381678" cy="54570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72731" y="13276185"/>
            <a:ext cx="6358639" cy="61394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20353" y="20350545"/>
            <a:ext cx="7944740" cy="569011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766624" y="18910303"/>
            <a:ext cx="7365022" cy="54509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66738" y="33235830"/>
            <a:ext cx="4433016" cy="416410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61453" y="24764591"/>
            <a:ext cx="5772150" cy="39814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142506" y="29483272"/>
            <a:ext cx="6223101" cy="254366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50433" y="14624712"/>
            <a:ext cx="6194191" cy="4938469"/>
          </a:xfrm>
          <a:prstGeom prst="rect">
            <a:avLst/>
          </a:prstGeom>
        </p:spPr>
      </p:pic>
      <p:sp>
        <p:nvSpPr>
          <p:cNvPr id="52" name="Text Box 9"/>
          <p:cNvSpPr txBox="1">
            <a:spLocks noChangeArrowheads="1"/>
          </p:cNvSpPr>
          <p:nvPr/>
        </p:nvSpPr>
        <p:spPr bwMode="auto">
          <a:xfrm>
            <a:off x="7464802" y="21032213"/>
            <a:ext cx="6672197" cy="340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b="1" dirty="0" smtClean="0"/>
              <a:t>Modularization</a:t>
            </a:r>
            <a:endParaRPr lang="en-US" sz="4000" dirty="0" smtClean="0"/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3500" b="1" dirty="0" smtClean="0"/>
              <a:t>Fault tolerance </a:t>
            </a:r>
            <a:r>
              <a:rPr lang="en-US" sz="3500" dirty="0" smtClean="0"/>
              <a:t>is increased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3500" b="1" dirty="0" smtClean="0"/>
              <a:t>Voltage stress </a:t>
            </a:r>
            <a:r>
              <a:rPr lang="en-US" sz="3500" dirty="0" smtClean="0"/>
              <a:t>on modules is reduced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3500" b="1" dirty="0" smtClean="0"/>
              <a:t>Heat dissipation </a:t>
            </a:r>
            <a:r>
              <a:rPr lang="en-US" sz="3500" dirty="0" smtClean="0"/>
              <a:t>is distributed to a wider area</a:t>
            </a:r>
          </a:p>
        </p:txBody>
      </p:sp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1436295" y="25286163"/>
            <a:ext cx="651413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b="1" dirty="0" smtClean="0"/>
              <a:t>Applications</a:t>
            </a:r>
            <a:endParaRPr lang="en-US" sz="4000" dirty="0" smtClean="0">
              <a:latin typeface="+mj-lt"/>
            </a:endParaRPr>
          </a:p>
          <a:p>
            <a:r>
              <a:rPr lang="en-US" sz="3500" dirty="0" smtClean="0"/>
              <a:t>Electric traction</a:t>
            </a:r>
            <a:r>
              <a:rPr lang="tr-TR" sz="3500" dirty="0" smtClean="0"/>
              <a:t>:</a:t>
            </a:r>
            <a:r>
              <a:rPr lang="en-US" sz="3500" dirty="0" smtClean="0"/>
              <a:t> electric vehicles, trains</a:t>
            </a:r>
            <a:endParaRPr lang="tr-TR" sz="3500" dirty="0" smtClean="0"/>
          </a:p>
          <a:p>
            <a:r>
              <a:rPr lang="en-US" sz="3500" dirty="0" smtClean="0"/>
              <a:t>Aerospace: aircrafts, space crafts</a:t>
            </a:r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1126240" y="33273425"/>
            <a:ext cx="7035213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3500" dirty="0" smtClean="0">
                <a:latin typeface="+mj-lt"/>
              </a:rPr>
              <a:t>These challenges can be addressed by using </a:t>
            </a:r>
            <a:r>
              <a:rPr lang="en-US" sz="3500" b="1" dirty="0" smtClean="0">
                <a:latin typeface="+mj-lt"/>
              </a:rPr>
              <a:t>wide band-gap (WBG) </a:t>
            </a:r>
            <a:r>
              <a:rPr lang="en-US" sz="3500" dirty="0" smtClean="0">
                <a:latin typeface="+mj-lt"/>
              </a:rPr>
              <a:t>power semiconductor devices such as </a:t>
            </a:r>
            <a:r>
              <a:rPr lang="en-US" sz="3500" b="1" dirty="0" smtClean="0">
                <a:latin typeface="+mj-lt"/>
              </a:rPr>
              <a:t>Gallium Nitride (GaN).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Low semiconductor  loss: </a:t>
            </a:r>
            <a:r>
              <a:rPr lang="en-US" sz="3500" b="1" dirty="0" smtClean="0"/>
              <a:t>heat sink </a:t>
            </a:r>
            <a:r>
              <a:rPr lang="en-US" sz="3500" dirty="0" smtClean="0"/>
              <a:t>size is reduced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High operation frequency: </a:t>
            </a:r>
            <a:r>
              <a:rPr lang="en-US" sz="3500" b="1" dirty="0" smtClean="0"/>
              <a:t>passive component </a:t>
            </a:r>
            <a:r>
              <a:rPr lang="en-US" sz="3500" dirty="0" smtClean="0"/>
              <a:t>size is reduced</a:t>
            </a:r>
            <a:endParaRPr lang="en-US" sz="3500" dirty="0"/>
          </a:p>
        </p:txBody>
      </p:sp>
      <p:sp>
        <p:nvSpPr>
          <p:cNvPr id="56" name="Text Box 9"/>
          <p:cNvSpPr txBox="1">
            <a:spLocks noChangeArrowheads="1"/>
          </p:cNvSpPr>
          <p:nvPr/>
        </p:nvSpPr>
        <p:spPr bwMode="auto">
          <a:xfrm>
            <a:off x="8022789" y="37771385"/>
            <a:ext cx="6161621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500" b="1" dirty="0" smtClean="0">
                <a:latin typeface="+mj-lt"/>
              </a:rPr>
              <a:t>Additional challenges</a:t>
            </a:r>
          </a:p>
          <a:p>
            <a:r>
              <a:rPr lang="en-US" sz="3500" dirty="0" smtClean="0">
                <a:latin typeface="+mj-lt"/>
              </a:rPr>
              <a:t>Parasitic components become significant</a:t>
            </a:r>
          </a:p>
          <a:p>
            <a:r>
              <a:rPr lang="en-US" sz="3500" dirty="0" smtClean="0">
                <a:latin typeface="+mj-lt"/>
              </a:rPr>
              <a:t>Careful layout design is required</a:t>
            </a:r>
            <a:endParaRPr lang="en-US" sz="3500" dirty="0">
              <a:latin typeface="+mj-lt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8" t="24769" r="17321" b="24816"/>
          <a:stretch/>
        </p:blipFill>
        <p:spPr>
          <a:xfrm>
            <a:off x="2381549" y="39048658"/>
            <a:ext cx="4519709" cy="2109198"/>
          </a:xfrm>
          <a:prstGeom prst="rect">
            <a:avLst/>
          </a:prstGeom>
        </p:spPr>
      </p:pic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15955199" y="10093816"/>
            <a:ext cx="5111659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500" dirty="0" smtClean="0"/>
              <a:t>DC link capacitors constitute 20% of </a:t>
            </a:r>
            <a:r>
              <a:rPr lang="en-US" sz="3500" b="1" dirty="0" smtClean="0"/>
              <a:t>cost</a:t>
            </a:r>
            <a:r>
              <a:rPr lang="en-US" sz="3500" dirty="0" smtClean="0"/>
              <a:t> and </a:t>
            </a:r>
            <a:r>
              <a:rPr lang="en-US" sz="3500" b="1" dirty="0" smtClean="0"/>
              <a:t>weight</a:t>
            </a:r>
            <a:r>
              <a:rPr lang="en-US" sz="3500" dirty="0" smtClean="0"/>
              <a:t>, and 30% of </a:t>
            </a:r>
            <a:r>
              <a:rPr lang="en-US" sz="3500" b="1" dirty="0" smtClean="0"/>
              <a:t>volume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15784496" y="13306138"/>
            <a:ext cx="7203835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3500" dirty="0" smtClean="0"/>
              <a:t>An </a:t>
            </a:r>
            <a:r>
              <a:rPr lang="en-US" sz="3500" b="1" dirty="0" smtClean="0"/>
              <a:t>analytical model </a:t>
            </a:r>
            <a:r>
              <a:rPr lang="en-US" sz="3500" dirty="0" smtClean="0"/>
              <a:t>has been constructed. An </a:t>
            </a:r>
            <a:r>
              <a:rPr lang="en-US" sz="3500" b="1" dirty="0" smtClean="0"/>
              <a:t>algorithm</a:t>
            </a:r>
            <a:r>
              <a:rPr lang="en-US" sz="3500" dirty="0" smtClean="0"/>
              <a:t> has been developed. A set of </a:t>
            </a:r>
            <a:r>
              <a:rPr lang="en-US" sz="3500" b="1" dirty="0" smtClean="0"/>
              <a:t>film capacitors </a:t>
            </a:r>
            <a:r>
              <a:rPr lang="en-US" sz="3500" dirty="0" smtClean="0"/>
              <a:t>are considered. Optimization is achieved based on: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Power density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Cost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Height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Temperature rise</a:t>
            </a:r>
          </a:p>
        </p:txBody>
      </p:sp>
      <p:sp>
        <p:nvSpPr>
          <p:cNvPr id="68" name="Text Box 9"/>
          <p:cNvSpPr txBox="1">
            <a:spLocks noChangeArrowheads="1"/>
          </p:cNvSpPr>
          <p:nvPr/>
        </p:nvSpPr>
        <p:spPr bwMode="auto">
          <a:xfrm>
            <a:off x="16155362" y="18402521"/>
            <a:ext cx="65141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b="1" dirty="0" smtClean="0"/>
              <a:t>Effect of interleaving</a:t>
            </a:r>
            <a:endParaRPr lang="en-US" sz="4000" dirty="0" smtClean="0">
              <a:latin typeface="+mj-lt"/>
            </a:endParaRPr>
          </a:p>
        </p:txBody>
      </p:sp>
      <p:sp>
        <p:nvSpPr>
          <p:cNvPr id="69" name="Text Box 9"/>
          <p:cNvSpPr txBox="1">
            <a:spLocks noChangeArrowheads="1"/>
          </p:cNvSpPr>
          <p:nvPr/>
        </p:nvSpPr>
        <p:spPr bwMode="auto">
          <a:xfrm>
            <a:off x="22742479" y="19849148"/>
            <a:ext cx="65141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b="1" dirty="0" smtClean="0"/>
              <a:t>Phase-shift angle</a:t>
            </a:r>
            <a:endParaRPr lang="en-US" sz="4000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784496" y="29521674"/>
            <a:ext cx="6885004" cy="2420878"/>
          </a:xfrm>
          <a:prstGeom prst="rect">
            <a:avLst/>
          </a:prstGeom>
        </p:spPr>
      </p:pic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16474193" y="28388279"/>
            <a:ext cx="65141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b="1" dirty="0" smtClean="0"/>
              <a:t>Proposed Topology</a:t>
            </a:r>
            <a:endParaRPr lang="en-US" sz="4000" dirty="0" smtClean="0">
              <a:latin typeface="+mj-lt"/>
            </a:endParaRP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15955199" y="26385893"/>
            <a:ext cx="13248450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500" dirty="0" smtClean="0"/>
              <a:t>Series and parallel connected three-phase inverter modules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500" dirty="0" smtClean="0"/>
              <a:t>Fractional Slot Concentrated Winding (FSCW) </a:t>
            </a:r>
            <a:r>
              <a:rPr lang="en-US" sz="3500" dirty="0" smtClean="0"/>
              <a:t>s</a:t>
            </a:r>
            <a:r>
              <a:rPr lang="en-US" sz="3500" dirty="0" smtClean="0"/>
              <a:t>tator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500" dirty="0" smtClean="0"/>
              <a:t>Permanent Magnet Brushless DC (PM-BLDC) motor</a:t>
            </a:r>
            <a:endParaRPr lang="en-US" sz="3500" dirty="0" smtClean="0">
              <a:latin typeface="+mj-lt"/>
            </a:endParaRPr>
          </a:p>
        </p:txBody>
      </p:sp>
      <p:sp>
        <p:nvSpPr>
          <p:cNvPr id="67" name="Text Box 9"/>
          <p:cNvSpPr txBox="1">
            <a:spLocks noChangeArrowheads="1"/>
          </p:cNvSpPr>
          <p:nvPr/>
        </p:nvSpPr>
        <p:spPr bwMode="auto">
          <a:xfrm>
            <a:off x="22917232" y="28400595"/>
            <a:ext cx="65141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b="1" dirty="0" smtClean="0"/>
              <a:t>Winding diagram</a:t>
            </a:r>
            <a:endParaRPr lang="en-US" sz="4000" dirty="0" smtClean="0">
              <a:latin typeface="+mj-lt"/>
            </a:endParaRPr>
          </a:p>
        </p:txBody>
      </p: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22742478" y="32642689"/>
            <a:ext cx="65141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b="1" dirty="0" smtClean="0"/>
              <a:t>Loss </a:t>
            </a:r>
            <a:r>
              <a:rPr lang="en-US" sz="4000" b="1" dirty="0" err="1" smtClean="0"/>
              <a:t>Characterisation</a:t>
            </a:r>
            <a:endParaRPr lang="en-US" sz="4000" dirty="0" smtClean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327312" y="33350575"/>
            <a:ext cx="5071587" cy="4838411"/>
          </a:xfrm>
          <a:prstGeom prst="rect">
            <a:avLst/>
          </a:prstGeom>
        </p:spPr>
      </p:pic>
      <p:sp>
        <p:nvSpPr>
          <p:cNvPr id="71" name="Text Box 9"/>
          <p:cNvSpPr txBox="1">
            <a:spLocks noChangeArrowheads="1"/>
          </p:cNvSpPr>
          <p:nvPr/>
        </p:nvSpPr>
        <p:spPr bwMode="auto">
          <a:xfrm>
            <a:off x="16146647" y="33609721"/>
            <a:ext cx="6984999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500" dirty="0" smtClean="0">
                <a:latin typeface="+mj-lt"/>
              </a:rPr>
              <a:t>4 three-phase modules</a:t>
            </a:r>
          </a:p>
          <a:p>
            <a:r>
              <a:rPr lang="en-US" sz="3500" dirty="0" smtClean="0">
                <a:latin typeface="+mj-lt"/>
              </a:rPr>
              <a:t>24 slot double layer stator</a:t>
            </a:r>
          </a:p>
          <a:p>
            <a:r>
              <a:rPr lang="en-US" sz="3500" dirty="0" smtClean="0">
                <a:latin typeface="+mj-lt"/>
              </a:rPr>
              <a:t>20 pole rotor</a:t>
            </a:r>
          </a:p>
          <a:p>
            <a:r>
              <a:rPr lang="en-US" sz="3500" dirty="0" smtClean="0">
                <a:latin typeface="+mj-lt"/>
              </a:rPr>
              <a:t>600V – 20A GaN FETs</a:t>
            </a:r>
          </a:p>
          <a:p>
            <a:r>
              <a:rPr lang="en-US" sz="3500" dirty="0" smtClean="0">
                <a:latin typeface="+mj-lt"/>
              </a:rPr>
              <a:t>4 20uF, 450V capacitors</a:t>
            </a:r>
            <a:r>
              <a:rPr lang="en-US" sz="3500" dirty="0" smtClean="0">
                <a:latin typeface="+mj-lt"/>
              </a:rPr>
              <a:t>, connected in parallel</a:t>
            </a:r>
            <a:endParaRPr lang="en-US" sz="3500" dirty="0" smtClean="0">
              <a:latin typeface="+mj-lt"/>
            </a:endParaRPr>
          </a:p>
        </p:txBody>
      </p:sp>
      <p:sp>
        <p:nvSpPr>
          <p:cNvPr id="72" name="Text Box 9"/>
          <p:cNvSpPr txBox="1">
            <a:spLocks noChangeArrowheads="1"/>
          </p:cNvSpPr>
          <p:nvPr/>
        </p:nvSpPr>
        <p:spPr bwMode="auto">
          <a:xfrm>
            <a:off x="16351790" y="32686608"/>
            <a:ext cx="65141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b="1" dirty="0" smtClean="0"/>
              <a:t>Specifications</a:t>
            </a:r>
            <a:endParaRPr lang="en-US" sz="4000" dirty="0" smtClean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064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570</Words>
  <Application>Microsoft Office PowerPoint</Application>
  <PresentationFormat>Custom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 Vertical Poster</dc:title>
  <dc:creator>Ethan Shulda;www.postersession.com</dc:creator>
  <cp:keywords>www.postersession.com</cp:keywords>
  <dc:description>©MegaPrint Inc. 2009-2015</dc:description>
  <cp:lastModifiedBy>ugurm</cp:lastModifiedBy>
  <cp:revision>64</cp:revision>
  <dcterms:created xsi:type="dcterms:W3CDTF">2008-12-04T00:20:37Z</dcterms:created>
  <dcterms:modified xsi:type="dcterms:W3CDTF">2017-05-02T12:22:56Z</dcterms:modified>
  <cp:category>Research Poster</cp:category>
</cp:coreProperties>
</file>