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76" r:id="rId5"/>
    <p:sldId id="273" r:id="rId6"/>
    <p:sldId id="274" r:id="rId7"/>
    <p:sldId id="277" r:id="rId8"/>
    <p:sldId id="278" r:id="rId9"/>
    <p:sldId id="279" r:id="rId10"/>
    <p:sldId id="280" r:id="rId11"/>
    <p:sldId id="270" r:id="rId12"/>
    <p:sldId id="282" r:id="rId13"/>
    <p:sldId id="269" r:id="rId14"/>
    <p:sldId id="281"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6F7"/>
    <a:srgbClr val="C6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autoAdjust="0"/>
    <p:restoredTop sz="94660"/>
  </p:normalViewPr>
  <p:slideViewPr>
    <p:cSldViewPr snapToGrid="0">
      <p:cViewPr>
        <p:scale>
          <a:sx n="75" d="100"/>
          <a:sy n="75" d="100"/>
        </p:scale>
        <p:origin x="60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6CFC-D4FE-4EF0-BBE6-343C8D37EF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4C1E37-38C8-4C04-B883-7FCFCD6835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78FAA-AF54-4929-93F1-1A1DC0537ED4}" type="datetimeFigureOut">
              <a:rPr lang="en-US" smtClean="0"/>
              <a:t>8/21/2018</a:t>
            </a:fld>
            <a:endParaRPr lang="en-US"/>
          </a:p>
        </p:txBody>
      </p:sp>
      <p:sp>
        <p:nvSpPr>
          <p:cNvPr id="4" name="Footer Placeholder 3">
            <a:extLst>
              <a:ext uri="{FF2B5EF4-FFF2-40B4-BE49-F238E27FC236}">
                <a16:creationId xmlns:a16="http://schemas.microsoft.com/office/drawing/2014/main" id="{9C4C4F30-463D-4FDA-A5A1-5996E19BE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3B8816-CD4E-4D44-B5EC-97F47D7F3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0024D6-D8DB-403D-B5FE-3B76A0CAB399}" type="slidenum">
              <a:rPr lang="en-US" smtClean="0"/>
              <a:t>‹#›</a:t>
            </a:fld>
            <a:endParaRPr lang="en-US"/>
          </a:p>
        </p:txBody>
      </p:sp>
    </p:spTree>
    <p:extLst>
      <p:ext uri="{BB962C8B-B14F-4D97-AF65-F5344CB8AC3E}">
        <p14:creationId xmlns:p14="http://schemas.microsoft.com/office/powerpoint/2010/main" val="105168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57ED1-54AA-49E9-B72B-7BBDB409E01D}"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60CE-44B3-4E71-A71B-E0F845278927}" type="slidenum">
              <a:rPr lang="en-US" smtClean="0"/>
              <a:t>‹#›</a:t>
            </a:fld>
            <a:endParaRPr lang="en-US"/>
          </a:p>
        </p:txBody>
      </p:sp>
    </p:spTree>
    <p:extLst>
      <p:ext uri="{BB962C8B-B14F-4D97-AF65-F5344CB8AC3E}">
        <p14:creationId xmlns:p14="http://schemas.microsoft.com/office/powerpoint/2010/main" val="20171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How to </a:t>
            </a:r>
            <a:r>
              <a:rPr lang="tr-TR" dirty="0" err="1"/>
              <a:t>achieve</a:t>
            </a:r>
            <a:r>
              <a:rPr lang="tr-TR" dirty="0"/>
              <a:t> </a:t>
            </a:r>
            <a:r>
              <a:rPr lang="tr-TR" dirty="0" err="1"/>
              <a:t>compact</a:t>
            </a:r>
            <a:r>
              <a:rPr lang="tr-TR" dirty="0"/>
              <a:t> </a:t>
            </a:r>
            <a:r>
              <a:rPr lang="tr-TR" dirty="0" err="1"/>
              <a:t>drive</a:t>
            </a:r>
            <a:r>
              <a:rPr lang="tr-TR" dirty="0"/>
              <a:t> </a:t>
            </a:r>
            <a:r>
              <a:rPr lang="tr-TR" dirty="0" err="1"/>
              <a:t>and</a:t>
            </a:r>
            <a:r>
              <a:rPr lang="tr-TR" dirty="0"/>
              <a:t> </a:t>
            </a:r>
            <a:r>
              <a:rPr lang="tr-TR" dirty="0" err="1"/>
              <a:t>cooling</a:t>
            </a:r>
            <a:r>
              <a:rPr lang="tr-TR" dirty="0"/>
              <a:t>?</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4</a:t>
            </a:fld>
            <a:endParaRPr lang="en-US"/>
          </a:p>
        </p:txBody>
      </p:sp>
    </p:spTree>
    <p:extLst>
      <p:ext uri="{BB962C8B-B14F-4D97-AF65-F5344CB8AC3E}">
        <p14:creationId xmlns:p14="http://schemas.microsoft.com/office/powerpoint/2010/main" val="23672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11</a:t>
            </a:fld>
            <a:endParaRPr lang="en-US"/>
          </a:p>
        </p:txBody>
      </p:sp>
    </p:spTree>
    <p:extLst>
      <p:ext uri="{BB962C8B-B14F-4D97-AF65-F5344CB8AC3E}">
        <p14:creationId xmlns:p14="http://schemas.microsoft.com/office/powerpoint/2010/main" val="426854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12</a:t>
            </a:fld>
            <a:endParaRPr lang="en-US"/>
          </a:p>
        </p:txBody>
      </p:sp>
    </p:spTree>
    <p:extLst>
      <p:ext uri="{BB962C8B-B14F-4D97-AF65-F5344CB8AC3E}">
        <p14:creationId xmlns:p14="http://schemas.microsoft.com/office/powerpoint/2010/main" val="101097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13</a:t>
            </a:fld>
            <a:endParaRPr lang="en-US"/>
          </a:p>
        </p:txBody>
      </p:sp>
    </p:spTree>
    <p:extLst>
      <p:ext uri="{BB962C8B-B14F-4D97-AF65-F5344CB8AC3E}">
        <p14:creationId xmlns:p14="http://schemas.microsoft.com/office/powerpoint/2010/main" val="198908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14</a:t>
            </a:fld>
            <a:endParaRPr lang="en-US"/>
          </a:p>
        </p:txBody>
      </p:sp>
    </p:spTree>
    <p:extLst>
      <p:ext uri="{BB962C8B-B14F-4D97-AF65-F5344CB8AC3E}">
        <p14:creationId xmlns:p14="http://schemas.microsoft.com/office/powerpoint/2010/main" val="427845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B3D-F195-4F1F-AC79-02B57087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BD167-5FDD-4EB8-9E77-09F353EC4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DD71-30B1-46B5-8F0D-D48AB6BC5AAF}"/>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5" name="Footer Placeholder 4">
            <a:extLst>
              <a:ext uri="{FF2B5EF4-FFF2-40B4-BE49-F238E27FC236}">
                <a16:creationId xmlns:a16="http://schemas.microsoft.com/office/drawing/2014/main" id="{C9D821D9-0E77-41AE-B301-AE8D08B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09349-9A99-46A0-A9A2-58128097DD6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414572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2A04-30D0-469E-A706-B4E6CABCB7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36081-EDCB-4A76-A20A-91F826866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C802-55FA-48AD-B169-8FFCA8A9A8D1}"/>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5" name="Footer Placeholder 4">
            <a:extLst>
              <a:ext uri="{FF2B5EF4-FFF2-40B4-BE49-F238E27FC236}">
                <a16:creationId xmlns:a16="http://schemas.microsoft.com/office/drawing/2014/main" id="{FC3718CE-B64C-4F7D-8C68-0D272B615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D4D9-51D3-4EB1-B117-BDE3C37F320C}"/>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0062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4DB14-DE62-496C-94E4-7719C49D9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997A7-0F1B-4227-A53A-DEF19F221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29F2-03BB-4342-8B2A-0C1545FCDDA4}"/>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5" name="Footer Placeholder 4">
            <a:extLst>
              <a:ext uri="{FF2B5EF4-FFF2-40B4-BE49-F238E27FC236}">
                <a16:creationId xmlns:a16="http://schemas.microsoft.com/office/drawing/2014/main" id="{A4C9C69D-8095-4415-801B-F155BCFB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F9DF-E28C-4258-B7D2-68771211630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9987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253-9B19-4EE6-8770-4CFE8FFBC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42147-66DF-4AD0-88F4-D5A40F203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0BB38-A982-495A-96D0-E8FA54569BAE}"/>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5" name="Footer Placeholder 4">
            <a:extLst>
              <a:ext uri="{FF2B5EF4-FFF2-40B4-BE49-F238E27FC236}">
                <a16:creationId xmlns:a16="http://schemas.microsoft.com/office/drawing/2014/main" id="{FE00260E-8AC1-48C4-A2D1-4E85C83B0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094FF-A2A5-47FF-8984-B72925F0361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1089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9E4-41DE-42E4-A07C-CCE56ED1A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4E4-D806-481A-9777-98FA24E67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216A9-F81D-41F8-B910-4A27986C4D4C}"/>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5" name="Footer Placeholder 4">
            <a:extLst>
              <a:ext uri="{FF2B5EF4-FFF2-40B4-BE49-F238E27FC236}">
                <a16:creationId xmlns:a16="http://schemas.microsoft.com/office/drawing/2014/main" id="{8D187F94-B00C-427B-886F-6FA2BF7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236D-902A-4DB6-8C2C-8EE9F3B7A840}"/>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7834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332-7EB0-4D91-BDC3-292BDC083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F3340-1B56-4933-8866-33253E7FC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C6854-0AC8-42B4-93F8-1FDD812D98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2BC2E-ED71-4638-883C-D95EB2E79262}"/>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6" name="Footer Placeholder 5">
            <a:extLst>
              <a:ext uri="{FF2B5EF4-FFF2-40B4-BE49-F238E27FC236}">
                <a16:creationId xmlns:a16="http://schemas.microsoft.com/office/drawing/2014/main" id="{FAE90789-6DC2-4954-AB1D-EBDCCEFE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CD7D-F3C2-45FC-A3B4-6D15E85C3A9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56178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0FF-8BF1-48EB-918E-37BDE4706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6DEA0-2C50-42EB-95DE-474BA280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47A43-8686-4525-A3D1-6787D4C0D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EDB4C-DB31-4BF5-9E7B-9524EFF22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5E58C-5FA4-4AB4-8FEF-1A8964E2EF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8320-99F2-42FE-8A0C-98EA0BD11027}"/>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8" name="Footer Placeholder 7">
            <a:extLst>
              <a:ext uri="{FF2B5EF4-FFF2-40B4-BE49-F238E27FC236}">
                <a16:creationId xmlns:a16="http://schemas.microsoft.com/office/drawing/2014/main" id="{BEE7EF6A-2131-4FA1-B458-DF418BCEE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6D710-96FB-4F02-A511-6732E92FCB7F}"/>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4259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A60-7BF6-4E3F-B9BD-B6B79855D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AB032-5411-48E0-9A05-38D7B13F3C3E}"/>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4" name="Footer Placeholder 3">
            <a:extLst>
              <a:ext uri="{FF2B5EF4-FFF2-40B4-BE49-F238E27FC236}">
                <a16:creationId xmlns:a16="http://schemas.microsoft.com/office/drawing/2014/main" id="{E4464B5F-4F52-414B-9AD5-3B2C03E81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E9FA9-DCEA-4A4A-8164-F2B3378D9119}"/>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3240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DE01B-97C7-4CB6-856A-46812B5D92FE}"/>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3" name="Footer Placeholder 2">
            <a:extLst>
              <a:ext uri="{FF2B5EF4-FFF2-40B4-BE49-F238E27FC236}">
                <a16:creationId xmlns:a16="http://schemas.microsoft.com/office/drawing/2014/main" id="{1BEC2A0B-C0D1-439D-82F3-D1413396E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1CE37-BB24-4BF8-BEAB-04F03D3B839A}"/>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35621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8A4D-7B1F-4E78-8E9F-8DC963E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2AE2B-89DC-41C7-99F5-CC6F21BB8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9EAF-45A7-4E83-94C9-2EFE60D1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E937A-9382-4062-A420-F1F3ED12C95D}"/>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6" name="Footer Placeholder 5">
            <a:extLst>
              <a:ext uri="{FF2B5EF4-FFF2-40B4-BE49-F238E27FC236}">
                <a16:creationId xmlns:a16="http://schemas.microsoft.com/office/drawing/2014/main" id="{F71A476C-C661-42E7-B1A9-60863873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C5B98-9FDC-42F3-9ECD-CC9A05072AB1}"/>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2044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B4B-C66C-42A8-8036-1AF6EC01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57367-43C5-4576-83AE-92DFD5AC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4ABC0-3660-4DA0-B95D-66C45A97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23880-7424-4C92-A2C6-241A2CA2C116}"/>
              </a:ext>
            </a:extLst>
          </p:cNvPr>
          <p:cNvSpPr>
            <a:spLocks noGrp="1"/>
          </p:cNvSpPr>
          <p:nvPr>
            <p:ph type="dt" sz="half" idx="10"/>
          </p:nvPr>
        </p:nvSpPr>
        <p:spPr/>
        <p:txBody>
          <a:bodyPr/>
          <a:lstStyle/>
          <a:p>
            <a:fld id="{59F75422-24E1-48ED-8BA9-C4FD9C6AF1C9}" type="datetimeFigureOut">
              <a:rPr lang="en-US" smtClean="0"/>
              <a:t>8/20/2018</a:t>
            </a:fld>
            <a:endParaRPr lang="en-US"/>
          </a:p>
        </p:txBody>
      </p:sp>
      <p:sp>
        <p:nvSpPr>
          <p:cNvPr id="6" name="Footer Placeholder 5">
            <a:extLst>
              <a:ext uri="{FF2B5EF4-FFF2-40B4-BE49-F238E27FC236}">
                <a16:creationId xmlns:a16="http://schemas.microsoft.com/office/drawing/2014/main" id="{C44E6737-7B8A-48DE-84BD-985518B3E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8700-561D-47B8-A722-B28BFBA6E1C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42091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36B0-E724-48C7-9AE7-642FF351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B0D4B-4D90-4435-B6D4-C4E72CED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31454-CFDF-413A-8158-278EC6C5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75422-24E1-48ED-8BA9-C4FD9C6AF1C9}" type="datetimeFigureOut">
              <a:rPr lang="en-US" smtClean="0"/>
              <a:t>8/20/2018</a:t>
            </a:fld>
            <a:endParaRPr lang="en-US"/>
          </a:p>
        </p:txBody>
      </p:sp>
      <p:sp>
        <p:nvSpPr>
          <p:cNvPr id="5" name="Footer Placeholder 4">
            <a:extLst>
              <a:ext uri="{FF2B5EF4-FFF2-40B4-BE49-F238E27FC236}">
                <a16:creationId xmlns:a16="http://schemas.microsoft.com/office/drawing/2014/main" id="{4B8ECC7E-E6EA-428E-A240-3B7905D4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C6814-7981-45DD-8EDF-283BB53D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8FCB-E0EC-41EC-A6AB-A8429719D322}" type="slidenum">
              <a:rPr lang="en-US" smtClean="0"/>
              <a:t>‹#›</a:t>
            </a:fld>
            <a:endParaRPr lang="en-US"/>
          </a:p>
        </p:txBody>
      </p:sp>
    </p:spTree>
    <p:extLst>
      <p:ext uri="{BB962C8B-B14F-4D97-AF65-F5344CB8AC3E}">
        <p14:creationId xmlns:p14="http://schemas.microsoft.com/office/powerpoint/2010/main" val="88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kan.sarac@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emf"/><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 y="408338"/>
            <a:ext cx="3552415" cy="2317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4">
            <a:extLst>
              <a:ext uri="{FF2B5EF4-FFF2-40B4-BE49-F238E27FC236}">
                <a16:creationId xmlns:a16="http://schemas.microsoft.com/office/drawing/2014/main" id="{EF257F21-7276-449C-8790-932D5EB46208}"/>
              </a:ext>
            </a:extLst>
          </p:cNvPr>
          <p:cNvSpPr txBox="1">
            <a:spLocks noChangeArrowheads="1"/>
          </p:cNvSpPr>
          <p:nvPr/>
        </p:nvSpPr>
        <p:spPr bwMode="auto">
          <a:xfrm>
            <a:off x="1173319" y="2828835"/>
            <a:ext cx="9845361" cy="120032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defTabSz="4389438">
              <a:spcBef>
                <a:spcPct val="50000"/>
              </a:spcBef>
            </a:pP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Comparison of Inverter Topologies Suited for</a:t>
            </a:r>
            <a:r>
              <a:rPr lang="tr-TR" sz="36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Integrated Modular Motor Drive Applications</a:t>
            </a:r>
            <a:endParaRPr lang="en-US" sz="3600"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TextBox 5">
            <a:extLst>
              <a:ext uri="{FF2B5EF4-FFF2-40B4-BE49-F238E27FC236}">
                <a16:creationId xmlns:a16="http://schemas.microsoft.com/office/drawing/2014/main" id="{EA06C84A-DCF5-437B-9C44-E30D81839A6F}"/>
              </a:ext>
            </a:extLst>
          </p:cNvPr>
          <p:cNvSpPr txBox="1"/>
          <p:nvPr/>
        </p:nvSpPr>
        <p:spPr>
          <a:xfrm>
            <a:off x="3988340" y="933855"/>
            <a:ext cx="8122596" cy="14157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18th International Conference on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Electronics</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Motion Control</a:t>
            </a:r>
            <a:endParaRPr lang="en-US"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n w="0"/>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203CFCD5-95AD-43C3-8843-1C671DE7B158}"/>
              </a:ext>
            </a:extLst>
          </p:cNvPr>
          <p:cNvSpPr txBox="1"/>
          <p:nvPr/>
        </p:nvSpPr>
        <p:spPr>
          <a:xfrm>
            <a:off x="2284927" y="4267786"/>
            <a:ext cx="7622144" cy="1508105"/>
          </a:xfrm>
          <a:prstGeom prst="rect">
            <a:avLst/>
          </a:prstGeom>
          <a:noFill/>
        </p:spPr>
        <p:txBody>
          <a:bodyPr wrap="square" rtlCol="0">
            <a:spAutoFit/>
          </a:bodyPr>
          <a:lstStyle/>
          <a:p>
            <a:pPr algn="ctr"/>
            <a:r>
              <a:rPr lang="tr-TR" sz="2600" dirty="0">
                <a:latin typeface="Adobe Heiti Std R" panose="020B0400000000000000" pitchFamily="34" charset="-128"/>
                <a:ea typeface="Adobe Heiti Std R" panose="020B0400000000000000" pitchFamily="34" charset="-128"/>
                <a:cs typeface="Times New Roman" panose="02020603050405020304" pitchFamily="18" charset="0"/>
              </a:rPr>
              <a:t>Hakan SARA</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Ç</a:t>
            </a:r>
            <a:endParaRPr lang="tr-TR" sz="26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3"/>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15041" b="41051"/>
          <a:stretch/>
        </p:blipFill>
        <p:spPr bwMode="auto">
          <a:xfrm>
            <a:off x="8570127" y="5922180"/>
            <a:ext cx="3180885" cy="66400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E7802B4-41C3-4374-98A8-D4DDF69A5B4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26" t="28844" r="19983" b="32369"/>
          <a:stretch/>
        </p:blipFill>
        <p:spPr>
          <a:xfrm>
            <a:off x="440988" y="5858916"/>
            <a:ext cx="1940406" cy="790535"/>
          </a:xfrm>
          <a:prstGeom prst="rect">
            <a:avLst/>
          </a:prstGeom>
        </p:spPr>
      </p:pic>
      <p:sp>
        <p:nvSpPr>
          <p:cNvPr id="10" name="Slide Number Placeholder 9">
            <a:extLst>
              <a:ext uri="{FF2B5EF4-FFF2-40B4-BE49-F238E27FC236}">
                <a16:creationId xmlns:a16="http://schemas.microsoft.com/office/drawing/2014/main" id="{C5D5D62E-56F9-4D6E-9BFA-76050E21F8A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a:t>
            </a:fld>
            <a:r>
              <a:rPr lang="tr-TR" dirty="0"/>
              <a:t>/15</a:t>
            </a:r>
            <a:endParaRPr lang="en-US" dirty="0"/>
          </a:p>
        </p:txBody>
      </p:sp>
    </p:spTree>
    <p:extLst>
      <p:ext uri="{BB962C8B-B14F-4D97-AF65-F5344CB8AC3E}">
        <p14:creationId xmlns:p14="http://schemas.microsoft.com/office/powerpoint/2010/main" val="36219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8" name="Picture 7" descr="A picture containing object&#10;&#10;Description generated with very high confidence">
            <a:extLst>
              <a:ext uri="{FF2B5EF4-FFF2-40B4-BE49-F238E27FC236}">
                <a16:creationId xmlns:a16="http://schemas.microsoft.com/office/drawing/2014/main" id="{874F5988-9CD0-44FA-8F53-FF2A8CFCBFD1}"/>
              </a:ext>
            </a:extLst>
          </p:cNvPr>
          <p:cNvPicPr>
            <a:picLocks noChangeAspect="1"/>
          </p:cNvPicPr>
          <p:nvPr/>
        </p:nvPicPr>
        <p:blipFill rotWithShape="1">
          <a:blip r:embed="rId5"/>
          <a:srcRect l="23611" t="30417" b="39444"/>
          <a:stretch/>
        </p:blipFill>
        <p:spPr>
          <a:xfrm>
            <a:off x="3933824" y="1727359"/>
            <a:ext cx="4324350" cy="1706153"/>
          </a:xfrm>
          <a:prstGeom prst="rect">
            <a:avLst/>
          </a:prstGeom>
        </p:spPr>
      </p:pic>
      <p:sp>
        <p:nvSpPr>
          <p:cNvPr id="17" name="TextBox 16">
            <a:extLst>
              <a:ext uri="{FF2B5EF4-FFF2-40B4-BE49-F238E27FC236}">
                <a16:creationId xmlns:a16="http://schemas.microsoft.com/office/drawing/2014/main" id="{45667212-6DFA-4680-ADAE-E80D955FA4E8}"/>
              </a:ext>
            </a:extLst>
          </p:cNvPr>
          <p:cNvSpPr txBox="1"/>
          <p:nvPr/>
        </p:nvSpPr>
        <p:spPr>
          <a:xfrm>
            <a:off x="2782699" y="3499968"/>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A11622C2-92A8-436A-9BF5-60DD8131750C}"/>
              </a:ext>
            </a:extLst>
          </p:cNvPr>
          <p:cNvPicPr>
            <a:picLocks noChangeAspect="1"/>
          </p:cNvPicPr>
          <p:nvPr/>
        </p:nvPicPr>
        <p:blipFill rotWithShape="1">
          <a:blip r:embed="rId6"/>
          <a:srcRect l="15152" t="36058" r="13607" b="21519"/>
          <a:stretch/>
        </p:blipFill>
        <p:spPr>
          <a:xfrm>
            <a:off x="3890454" y="4028089"/>
            <a:ext cx="4000502" cy="2382236"/>
          </a:xfrm>
          <a:prstGeom prst="rect">
            <a:avLst/>
          </a:prstGeom>
        </p:spPr>
      </p:pic>
      <p:sp>
        <p:nvSpPr>
          <p:cNvPr id="21" name="TextBox 20">
            <a:extLst>
              <a:ext uri="{FF2B5EF4-FFF2-40B4-BE49-F238E27FC236}">
                <a16:creationId xmlns:a16="http://schemas.microsoft.com/office/drawing/2014/main" id="{EDC12B0B-6B33-43E6-9FAF-52C4D858DDAA}"/>
              </a:ext>
            </a:extLst>
          </p:cNvPr>
          <p:cNvSpPr txBox="1"/>
          <p:nvPr/>
        </p:nvSpPr>
        <p:spPr>
          <a:xfrm>
            <a:off x="7941814" y="2321535"/>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24" name="TextBox 23">
            <a:extLst>
              <a:ext uri="{FF2B5EF4-FFF2-40B4-BE49-F238E27FC236}">
                <a16:creationId xmlns:a16="http://schemas.microsoft.com/office/drawing/2014/main" id="{DADEB9D6-1717-4626-BD0D-06FDC7CC355E}"/>
              </a:ext>
            </a:extLst>
          </p:cNvPr>
          <p:cNvSpPr txBox="1"/>
          <p:nvPr/>
        </p:nvSpPr>
        <p:spPr>
          <a:xfrm>
            <a:off x="7941813" y="4586077"/>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25" name="TextBox 24">
            <a:extLst>
              <a:ext uri="{FF2B5EF4-FFF2-40B4-BE49-F238E27FC236}">
                <a16:creationId xmlns:a16="http://schemas.microsoft.com/office/drawing/2014/main" id="{518FD30C-7F08-439A-9331-4EDA16C7774D}"/>
              </a:ext>
            </a:extLst>
          </p:cNvPr>
          <p:cNvSpPr txBox="1"/>
          <p:nvPr/>
        </p:nvSpPr>
        <p:spPr>
          <a:xfrm>
            <a:off x="7941813" y="5614987"/>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9" name="Slide Number Placeholder 9">
            <a:extLst>
              <a:ext uri="{FF2B5EF4-FFF2-40B4-BE49-F238E27FC236}">
                <a16:creationId xmlns:a16="http://schemas.microsoft.com/office/drawing/2014/main" id="{804930DC-F461-4DF7-8194-FF0543420A9E}"/>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10</a:t>
            </a:fld>
            <a:r>
              <a:rPr lang="tr-TR" dirty="0"/>
              <a:t>/15</a:t>
            </a:r>
            <a:endParaRPr lang="en-US" dirty="0"/>
          </a:p>
        </p:txBody>
      </p:sp>
    </p:spTree>
    <p:extLst>
      <p:ext uri="{BB962C8B-B14F-4D97-AF65-F5344CB8AC3E}">
        <p14:creationId xmlns:p14="http://schemas.microsoft.com/office/powerpoint/2010/main" val="2183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432941-0154-4839-B026-D8CD927DABA3}"/>
              </a:ext>
            </a:extLst>
          </p:cNvPr>
          <p:cNvPicPr>
            <a:picLocks noChangeAspect="1"/>
          </p:cNvPicPr>
          <p:nvPr/>
        </p:nvPicPr>
        <p:blipFill>
          <a:blip r:embed="rId6"/>
          <a:stretch>
            <a:fillRect/>
          </a:stretch>
        </p:blipFill>
        <p:spPr>
          <a:xfrm>
            <a:off x="1890692" y="1066626"/>
            <a:ext cx="8410616" cy="4967669"/>
          </a:xfrm>
          <a:prstGeom prst="rect">
            <a:avLst/>
          </a:prstGeom>
        </p:spPr>
      </p:pic>
      <p:sp>
        <p:nvSpPr>
          <p:cNvPr id="10" name="TextBox 9">
            <a:extLst>
              <a:ext uri="{FF2B5EF4-FFF2-40B4-BE49-F238E27FC236}">
                <a16:creationId xmlns:a16="http://schemas.microsoft.com/office/drawing/2014/main" id="{70834F27-AD84-4F09-B3F6-B5EB17849999}"/>
              </a:ext>
            </a:extLst>
          </p:cNvPr>
          <p:cNvSpPr txBox="1"/>
          <p:nvPr/>
        </p:nvSpPr>
        <p:spPr>
          <a:xfrm>
            <a:off x="321894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10kHz</a:t>
            </a:r>
            <a:endParaRPr lang="en-US" sz="1100" b="1" dirty="0">
              <a:ea typeface="Adobe Heiti Std R" panose="020B0400000000000000" pitchFamily="34" charset="-128"/>
            </a:endParaRPr>
          </a:p>
        </p:txBody>
      </p:sp>
      <p:sp>
        <p:nvSpPr>
          <p:cNvPr id="11" name="TextBox 10">
            <a:extLst>
              <a:ext uri="{FF2B5EF4-FFF2-40B4-BE49-F238E27FC236}">
                <a16:creationId xmlns:a16="http://schemas.microsoft.com/office/drawing/2014/main" id="{BFFDD9B7-604D-41DF-B7DD-9AF43BA6EA8F}"/>
              </a:ext>
            </a:extLst>
          </p:cNvPr>
          <p:cNvSpPr txBox="1"/>
          <p:nvPr/>
        </p:nvSpPr>
        <p:spPr>
          <a:xfrm>
            <a:off x="457528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3" name="TextBox 12">
            <a:extLst>
              <a:ext uri="{FF2B5EF4-FFF2-40B4-BE49-F238E27FC236}">
                <a16:creationId xmlns:a16="http://schemas.microsoft.com/office/drawing/2014/main" id="{BA4B17B7-E222-4A1B-A682-C8440772F2A1}"/>
              </a:ext>
            </a:extLst>
          </p:cNvPr>
          <p:cNvSpPr txBox="1"/>
          <p:nvPr/>
        </p:nvSpPr>
        <p:spPr>
          <a:xfrm>
            <a:off x="5884819"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4" name="TextBox 13">
            <a:extLst>
              <a:ext uri="{FF2B5EF4-FFF2-40B4-BE49-F238E27FC236}">
                <a16:creationId xmlns:a16="http://schemas.microsoft.com/office/drawing/2014/main" id="{749C339B-558F-4288-B025-50537DCDFBFC}"/>
              </a:ext>
            </a:extLst>
          </p:cNvPr>
          <p:cNvSpPr txBox="1"/>
          <p:nvPr/>
        </p:nvSpPr>
        <p:spPr>
          <a:xfrm>
            <a:off x="7222438"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5" name="TextBox 14">
            <a:extLst>
              <a:ext uri="{FF2B5EF4-FFF2-40B4-BE49-F238E27FC236}">
                <a16:creationId xmlns:a16="http://schemas.microsoft.com/office/drawing/2014/main" id="{F9C2C109-F147-4BF6-87F2-B143BC887707}"/>
              </a:ext>
            </a:extLst>
          </p:cNvPr>
          <p:cNvSpPr txBox="1"/>
          <p:nvPr/>
        </p:nvSpPr>
        <p:spPr>
          <a:xfrm>
            <a:off x="8560057"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
        <p:nvSpPr>
          <p:cNvPr id="20" name="Slide Number Placeholder 9">
            <a:extLst>
              <a:ext uri="{FF2B5EF4-FFF2-40B4-BE49-F238E27FC236}">
                <a16:creationId xmlns:a16="http://schemas.microsoft.com/office/drawing/2014/main" id="{C272264F-4EEB-47ED-92D4-755D11F9AF9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11</a:t>
            </a:fld>
            <a:r>
              <a:rPr lang="tr-TR" dirty="0"/>
              <a:t>/15</a:t>
            </a:r>
            <a:endParaRPr lang="en-US" dirty="0"/>
          </a:p>
        </p:txBody>
      </p:sp>
    </p:spTree>
    <p:extLst>
      <p:ext uri="{BB962C8B-B14F-4D97-AF65-F5344CB8AC3E}">
        <p14:creationId xmlns:p14="http://schemas.microsoft.com/office/powerpoint/2010/main" val="1418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623EE708-CCC4-408B-8B23-6847C7535EEB}"/>
              </a:ext>
            </a:extLst>
          </p:cNvPr>
          <p:cNvPicPr>
            <a:picLocks noChangeAspect="1"/>
          </p:cNvPicPr>
          <p:nvPr/>
        </p:nvPicPr>
        <p:blipFill>
          <a:blip r:embed="rId6"/>
          <a:stretch>
            <a:fillRect/>
          </a:stretch>
        </p:blipFill>
        <p:spPr>
          <a:xfrm>
            <a:off x="1873250" y="1138032"/>
            <a:ext cx="8445500" cy="4988273"/>
          </a:xfrm>
          <a:prstGeom prst="rect">
            <a:avLst/>
          </a:prstGeom>
        </p:spPr>
      </p:pic>
      <p:sp>
        <p:nvSpPr>
          <p:cNvPr id="20" name="Slide Number Placeholder 9">
            <a:extLst>
              <a:ext uri="{FF2B5EF4-FFF2-40B4-BE49-F238E27FC236}">
                <a16:creationId xmlns:a16="http://schemas.microsoft.com/office/drawing/2014/main" id="{912F2AD4-8422-4A13-8A81-3AB50C3838E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12</a:t>
            </a:fld>
            <a:r>
              <a:rPr lang="tr-TR" dirty="0"/>
              <a:t>/15</a:t>
            </a:r>
            <a:endParaRPr lang="en-US" dirty="0"/>
          </a:p>
        </p:txBody>
      </p:sp>
    </p:spTree>
    <p:extLst>
      <p:ext uri="{BB962C8B-B14F-4D97-AF65-F5344CB8AC3E}">
        <p14:creationId xmlns:p14="http://schemas.microsoft.com/office/powerpoint/2010/main" val="268294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710C8B20-A97C-47D3-9810-E2F7C3A928A1}"/>
              </a:ext>
            </a:extLst>
          </p:cNvPr>
          <p:cNvPicPr>
            <a:picLocks noChangeAspect="1"/>
          </p:cNvPicPr>
          <p:nvPr/>
        </p:nvPicPr>
        <p:blipFill>
          <a:blip r:embed="rId6"/>
          <a:stretch>
            <a:fillRect/>
          </a:stretch>
        </p:blipFill>
        <p:spPr>
          <a:xfrm>
            <a:off x="1803555" y="1163432"/>
            <a:ext cx="8584890" cy="5070603"/>
          </a:xfrm>
          <a:prstGeom prst="rect">
            <a:avLst/>
          </a:prstGeom>
        </p:spPr>
      </p:pic>
      <p:sp>
        <p:nvSpPr>
          <p:cNvPr id="16" name="Slide Number Placeholder 9">
            <a:extLst>
              <a:ext uri="{FF2B5EF4-FFF2-40B4-BE49-F238E27FC236}">
                <a16:creationId xmlns:a16="http://schemas.microsoft.com/office/drawing/2014/main" id="{8F36B5E4-667A-4CE3-90F7-1C8D48DE7CF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13</a:t>
            </a:fld>
            <a:r>
              <a:rPr lang="tr-TR" dirty="0"/>
              <a:t>/15</a:t>
            </a:r>
            <a:endParaRPr lang="en-US" dirty="0"/>
          </a:p>
        </p:txBody>
      </p:sp>
    </p:spTree>
    <p:extLst>
      <p:ext uri="{BB962C8B-B14F-4D97-AF65-F5344CB8AC3E}">
        <p14:creationId xmlns:p14="http://schemas.microsoft.com/office/powerpoint/2010/main" val="275607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6" name="Picture 5">
            <a:extLst>
              <a:ext uri="{FF2B5EF4-FFF2-40B4-BE49-F238E27FC236}">
                <a16:creationId xmlns:a16="http://schemas.microsoft.com/office/drawing/2014/main" id="{F3203454-7F9C-4254-B326-DCA64D19E82E}"/>
              </a:ext>
            </a:extLst>
          </p:cNvPr>
          <p:cNvPicPr>
            <a:picLocks noChangeAspect="1"/>
          </p:cNvPicPr>
          <p:nvPr/>
        </p:nvPicPr>
        <p:blipFill>
          <a:blip r:embed="rId6"/>
          <a:stretch>
            <a:fillRect/>
          </a:stretch>
        </p:blipFill>
        <p:spPr>
          <a:xfrm>
            <a:off x="1388325" y="1074383"/>
            <a:ext cx="8915400" cy="5265816"/>
          </a:xfrm>
          <a:prstGeom prst="rect">
            <a:avLst/>
          </a:prstGeom>
        </p:spPr>
      </p:pic>
      <p:sp>
        <p:nvSpPr>
          <p:cNvPr id="19" name="Slide Number Placeholder 9">
            <a:extLst>
              <a:ext uri="{FF2B5EF4-FFF2-40B4-BE49-F238E27FC236}">
                <a16:creationId xmlns:a16="http://schemas.microsoft.com/office/drawing/2014/main" id="{85D9F5EC-4A85-495F-B00B-A5EE30CF651D}"/>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14</a:t>
            </a:fld>
            <a:r>
              <a:rPr lang="tr-TR" dirty="0"/>
              <a:t>/15</a:t>
            </a:r>
            <a:endParaRPr lang="en-US" dirty="0"/>
          </a:p>
        </p:txBody>
      </p:sp>
    </p:spTree>
    <p:extLst>
      <p:ext uri="{BB962C8B-B14F-4D97-AF65-F5344CB8AC3E}">
        <p14:creationId xmlns:p14="http://schemas.microsoft.com/office/powerpoint/2010/main" val="103867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432150" y="188477"/>
            <a:ext cx="3238051"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References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244026"/>
            <a:ext cx="10415427" cy="4770537"/>
          </a:xfrm>
          <a:prstGeom prst="rect">
            <a:avLst/>
          </a:prstGeom>
          <a:noFill/>
        </p:spPr>
        <p:txBody>
          <a:bodyPr wrap="square" rtlCol="0">
            <a:spAutoFit/>
          </a:bodyPr>
          <a:lstStyle/>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[1]</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J. Wang, Y. Li and Y. Han, "Integrated Modular Motor Drive Design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WithGaNPowerFETs</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in IEEE Transactions on Industry Applications, vol. 51, no. 4, pp. 3198-3207, July-Aug. 2015.</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10.1109/TIA.2015.2413380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[2]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J. Wang and Y. Han, "A new concept of multilevel converter motor drive with modular design and split winding machine," 2014 Power and Energy Conference at Illinois (PECI), Champaign, IL, 2014, pp. 1-6.</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10.1109/PECI.2014.6804550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[3] 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März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Schletz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B.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Eckardt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S.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Egelkraut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Rauh</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integration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for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electric</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hybrid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vehicles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6th International Conference on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Nuremberg</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pp</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1-10.</a:t>
            </a: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[4]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N. R. Brown, T. M. Jahns and R. D. Lorenz, "Power Converter Design for an Integrated Modular Motor Drive," 2007 IEEE Industry Applications Annual Meeting, New Orleans, LA, 2007, pp. 1322-1328.</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10.1109/07IAS.2007.205</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[5]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T. M. Jahns and H. Dai, "The past, present, and future of power electronics integration technology in motor drives," in CPSS Transactions on Power Electronics and Applications, vol. 2, no. 3, pp. 197-216, Sept. 2017.</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10.24295/CPSSTPEA.2017.00019</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[6]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[Online]. Available: http://www.gansystems.com/. [Accessed: 15-Jan-2018].</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[7]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IGBTs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[Online].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Available</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https://www.infineon.com.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Accessed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07-Mar-2018].</a:t>
            </a:r>
            <a:endParaRPr lang="en-US"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p:txBody>
      </p: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15</a:t>
            </a:fld>
            <a:r>
              <a:rPr lang="tr-TR" dirty="0"/>
              <a:t>/15</a:t>
            </a:r>
            <a:endParaRPr lang="en-US" dirty="0"/>
          </a:p>
        </p:txBody>
      </p:sp>
    </p:spTree>
    <p:extLst>
      <p:ext uri="{BB962C8B-B14F-4D97-AF65-F5344CB8AC3E}">
        <p14:creationId xmlns:p14="http://schemas.microsoft.com/office/powerpoint/2010/main" val="32817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898231" y="188477"/>
            <a:ext cx="2395538" cy="769441"/>
          </a:xfrm>
          <a:prstGeom prst="rect">
            <a:avLst/>
          </a:prstGeom>
          <a:noFill/>
        </p:spPr>
        <p:txBody>
          <a:bodyPr wrap="square" rtlCol="0">
            <a:spAutoFit/>
          </a:bodyPr>
          <a:lstStyle/>
          <a:p>
            <a:r>
              <a:rPr lang="en-US" sz="4400" b="1" dirty="0">
                <a:latin typeface="Adobe Heiti Std R" panose="020B0400000000000000" pitchFamily="34" charset="-128"/>
                <a:ea typeface="Adobe Heiti Std R" panose="020B0400000000000000" pitchFamily="34" charset="-128"/>
              </a:rPr>
              <a:t>Outline</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509072"/>
            <a:ext cx="10415427"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Introduction</a:t>
            </a:r>
          </a:p>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ntegrated</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odular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otor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D</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rive</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(IMMD)</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 Technology</a:t>
            </a:r>
            <a:endParaRPr lang="tr-TR"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Inverter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Topologies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Evaluation &amp;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Results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References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4" name="Slide Number Placeholder 9">
            <a:extLst>
              <a:ext uri="{FF2B5EF4-FFF2-40B4-BE49-F238E27FC236}">
                <a16:creationId xmlns:a16="http://schemas.microsoft.com/office/drawing/2014/main" id="{12755AF8-473F-4286-AA84-1A0C92CC580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2</a:t>
            </a:fld>
            <a:r>
              <a:rPr lang="tr-TR" dirty="0"/>
              <a:t>/15</a:t>
            </a:r>
            <a:endParaRPr lang="en-US" dirty="0"/>
          </a:p>
        </p:txBody>
      </p:sp>
    </p:spTree>
    <p:extLst>
      <p:ext uri="{BB962C8B-B14F-4D97-AF65-F5344CB8AC3E}">
        <p14:creationId xmlns:p14="http://schemas.microsoft.com/office/powerpoint/2010/main" val="9845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644151" y="188477"/>
            <a:ext cx="3584288"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Introduction</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ool&#10;&#10;Description generated with very high confidence">
            <a:extLst>
              <a:ext uri="{FF2B5EF4-FFF2-40B4-BE49-F238E27FC236}">
                <a16:creationId xmlns:a16="http://schemas.microsoft.com/office/drawing/2014/main" id="{EAFB32E1-B829-4E45-AC2B-3ECC4D19F859}"/>
              </a:ext>
            </a:extLst>
          </p:cNvPr>
          <p:cNvPicPr>
            <a:picLocks noChangeAspect="1"/>
          </p:cNvPicPr>
          <p:nvPr/>
        </p:nvPicPr>
        <p:blipFill>
          <a:blip r:embed="rId5"/>
          <a:stretch>
            <a:fillRect/>
          </a:stretch>
        </p:blipFill>
        <p:spPr>
          <a:xfrm>
            <a:off x="7216953" y="979645"/>
            <a:ext cx="3635495" cy="2224957"/>
          </a:xfrm>
          <a:prstGeom prst="rect">
            <a:avLst/>
          </a:prstGeom>
        </p:spPr>
      </p:pic>
      <p:sp>
        <p:nvSpPr>
          <p:cNvPr id="10" name="TextBox 9">
            <a:extLst>
              <a:ext uri="{FF2B5EF4-FFF2-40B4-BE49-F238E27FC236}">
                <a16:creationId xmlns:a16="http://schemas.microsoft.com/office/drawing/2014/main" id="{DCD9EBCD-1BFE-40EC-8084-CF83F9CD0764}"/>
              </a:ext>
            </a:extLst>
          </p:cNvPr>
          <p:cNvSpPr txBox="1"/>
          <p:nvPr/>
        </p:nvSpPr>
        <p:spPr>
          <a:xfrm>
            <a:off x="1732739" y="957918"/>
            <a:ext cx="6114771" cy="5970865"/>
          </a:xfrm>
          <a:prstGeom prst="rect">
            <a:avLst/>
          </a:prstGeom>
          <a:noFill/>
        </p:spPr>
        <p:txBody>
          <a:bodyPr wrap="square" rtlCol="0">
            <a:spAutoFit/>
          </a:bodyPr>
          <a:lstStyle/>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separate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Long</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cable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effect</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density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integrated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Reduced</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overall</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Modular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structure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capability</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4" name="Picture 13">
            <a:extLst>
              <a:ext uri="{FF2B5EF4-FFF2-40B4-BE49-F238E27FC236}">
                <a16:creationId xmlns:a16="http://schemas.microsoft.com/office/drawing/2014/main" id="{04B3F94B-31D1-4421-98E2-7DB7ACD0D624}"/>
              </a:ext>
            </a:extLst>
          </p:cNvPr>
          <p:cNvPicPr>
            <a:picLocks noChangeAspect="1"/>
          </p:cNvPicPr>
          <p:nvPr/>
        </p:nvPicPr>
        <p:blipFill>
          <a:blip r:embed="rId6"/>
          <a:stretch>
            <a:fillRect/>
          </a:stretch>
        </p:blipFill>
        <p:spPr>
          <a:xfrm>
            <a:off x="6932927" y="3429000"/>
            <a:ext cx="4203549" cy="3035897"/>
          </a:xfrm>
          <a:prstGeom prst="rect">
            <a:avLst/>
          </a:prstGeom>
        </p:spPr>
      </p:pic>
      <p:sp>
        <p:nvSpPr>
          <p:cNvPr id="3" name="TextBox 2">
            <a:extLst>
              <a:ext uri="{FF2B5EF4-FFF2-40B4-BE49-F238E27FC236}">
                <a16:creationId xmlns:a16="http://schemas.microsoft.com/office/drawing/2014/main" id="{E5E40E22-BE72-4F3D-AE93-054EDB22F8F6}"/>
              </a:ext>
            </a:extLst>
          </p:cNvPr>
          <p:cNvSpPr txBox="1"/>
          <p:nvPr/>
        </p:nvSpPr>
        <p:spPr>
          <a:xfrm>
            <a:off x="10048672" y="5761582"/>
            <a:ext cx="462256" cy="276999"/>
          </a:xfrm>
          <a:prstGeom prst="rect">
            <a:avLst/>
          </a:prstGeom>
          <a:noFill/>
        </p:spPr>
        <p:txBody>
          <a:bodyPr wrap="square" rtlCol="0">
            <a:spAutoFit/>
          </a:bodyPr>
          <a:lstStyle/>
          <a:p>
            <a:r>
              <a:rPr lang="tr-TR" sz="1200" dirty="0"/>
              <a:t>[1]</a:t>
            </a:r>
            <a:endParaRPr lang="en-US" sz="1200" dirty="0"/>
          </a:p>
        </p:txBody>
      </p:sp>
      <p:sp>
        <p:nvSpPr>
          <p:cNvPr id="5" name="Rectangle 4">
            <a:extLst>
              <a:ext uri="{FF2B5EF4-FFF2-40B4-BE49-F238E27FC236}">
                <a16:creationId xmlns:a16="http://schemas.microsoft.com/office/drawing/2014/main" id="{420A8F65-350C-40BE-81BC-E796F5FAB7DB}"/>
              </a:ext>
            </a:extLst>
          </p:cNvPr>
          <p:cNvSpPr/>
          <p:nvPr/>
        </p:nvSpPr>
        <p:spPr>
          <a:xfrm>
            <a:off x="10048672" y="2856996"/>
            <a:ext cx="405880" cy="276999"/>
          </a:xfrm>
          <a:prstGeom prst="rect">
            <a:avLst/>
          </a:prstGeom>
        </p:spPr>
        <p:txBody>
          <a:bodyPr wrap="none">
            <a:spAutoFit/>
          </a:bodyPr>
          <a:lstStyle/>
          <a:p>
            <a:r>
              <a:rPr lang="tr-TR" sz="1200" dirty="0">
                <a:latin typeface="Adobe Heiti Std R" panose="020B0400000000000000" pitchFamily="34" charset="-128"/>
                <a:ea typeface="Adobe Heiti Std R" panose="020B0400000000000000" pitchFamily="34" charset="-128"/>
                <a:cs typeface="Helvetica" panose="020B0604020202020204" pitchFamily="34" charset="0"/>
              </a:rPr>
              <a:t>[5] </a:t>
            </a:r>
            <a:endParaRPr lang="en-US" sz="1200" dirty="0"/>
          </a:p>
        </p:txBody>
      </p:sp>
      <p:sp>
        <p:nvSpPr>
          <p:cNvPr id="21" name="Slide Number Placeholder 9">
            <a:extLst>
              <a:ext uri="{FF2B5EF4-FFF2-40B4-BE49-F238E27FC236}">
                <a16:creationId xmlns:a16="http://schemas.microsoft.com/office/drawing/2014/main" id="{C03E437A-6DEC-447F-BBA7-88C8C2EF00BA}"/>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3</a:t>
            </a:fld>
            <a:r>
              <a:rPr lang="tr-TR" dirty="0"/>
              <a:t>/15</a:t>
            </a:r>
            <a:endParaRPr lang="en-US" dirty="0"/>
          </a:p>
        </p:txBody>
      </p:sp>
    </p:spTree>
    <p:extLst>
      <p:ext uri="{BB962C8B-B14F-4D97-AF65-F5344CB8AC3E}">
        <p14:creationId xmlns:p14="http://schemas.microsoft.com/office/powerpoint/2010/main" val="687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2143329" y="188477"/>
            <a:ext cx="8689622"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732739" y="2151727"/>
            <a:ext cx="6114771" cy="255454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Mechanical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vibration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Compact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circuit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Cooling</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1226482" y="1142584"/>
            <a:ext cx="524314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Drive </a:t>
            </a:r>
            <a:r>
              <a:rPr lang="tr-TR" sz="3200" dirty="0" err="1">
                <a:latin typeface="Adobe Heiti Std R" panose="020B0400000000000000" pitchFamily="34" charset="-128"/>
                <a:ea typeface="Adobe Heiti Std R" panose="020B0400000000000000" pitchFamily="34" charset="-128"/>
              </a:rPr>
              <a:t>challenges</a:t>
            </a:r>
            <a:r>
              <a:rPr lang="tr-TR" sz="3200" dirty="0">
                <a:latin typeface="Adobe Heiti Std R" panose="020B0400000000000000" pitchFamily="34" charset="-128"/>
                <a:ea typeface="Adobe Heiti Std R" panose="020B0400000000000000" pitchFamily="34" charset="-128"/>
              </a:rPr>
              <a:t> in IMMD</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text on a black background&#10;&#10;Description generated with high confidence">
            <a:extLst>
              <a:ext uri="{FF2B5EF4-FFF2-40B4-BE49-F238E27FC236}">
                <a16:creationId xmlns:a16="http://schemas.microsoft.com/office/drawing/2014/main" id="{9812D7DF-D0A2-4ADA-9A62-A2C71422AD6C}"/>
              </a:ext>
            </a:extLst>
          </p:cNvPr>
          <p:cNvPicPr>
            <a:picLocks noChangeAspect="1"/>
          </p:cNvPicPr>
          <p:nvPr/>
        </p:nvPicPr>
        <p:blipFill>
          <a:blip r:embed="rId6"/>
          <a:stretch>
            <a:fillRect/>
          </a:stretch>
        </p:blipFill>
        <p:spPr>
          <a:xfrm>
            <a:off x="6162939" y="573197"/>
            <a:ext cx="5047960" cy="5047960"/>
          </a:xfrm>
          <a:prstGeom prst="rect">
            <a:avLst/>
          </a:prstGeom>
        </p:spPr>
      </p:pic>
      <p:sp>
        <p:nvSpPr>
          <p:cNvPr id="5" name="Rectangle 4">
            <a:extLst>
              <a:ext uri="{FF2B5EF4-FFF2-40B4-BE49-F238E27FC236}">
                <a16:creationId xmlns:a16="http://schemas.microsoft.com/office/drawing/2014/main" id="{080F5101-A86E-42C0-ABA3-7C55AE0C73F9}"/>
              </a:ext>
            </a:extLst>
          </p:cNvPr>
          <p:cNvSpPr/>
          <p:nvPr/>
        </p:nvSpPr>
        <p:spPr>
          <a:xfrm>
            <a:off x="9856151" y="4212770"/>
            <a:ext cx="385042" cy="261610"/>
          </a:xfrm>
          <a:prstGeom prst="rect">
            <a:avLst/>
          </a:prstGeom>
        </p:spPr>
        <p:txBody>
          <a:bodyPr wrap="none">
            <a:spAutoFit/>
          </a:bodyPr>
          <a:lstStyle/>
          <a:p>
            <a:r>
              <a:rPr lang="tr-TR" sz="1100" dirty="0">
                <a:latin typeface="Adobe Heiti Std R" panose="020B0400000000000000" pitchFamily="34" charset="-128"/>
                <a:ea typeface="Adobe Heiti Std R" panose="020B0400000000000000" pitchFamily="34" charset="-128"/>
                <a:cs typeface="Helvetica" panose="020B0604020202020204" pitchFamily="34" charset="0"/>
              </a:rPr>
              <a:t>[3] </a:t>
            </a:r>
            <a:endParaRPr lang="en-US" sz="1100" dirty="0"/>
          </a:p>
        </p:txBody>
      </p:sp>
      <p:sp>
        <p:nvSpPr>
          <p:cNvPr id="17" name="Slide Number Placeholder 9">
            <a:extLst>
              <a:ext uri="{FF2B5EF4-FFF2-40B4-BE49-F238E27FC236}">
                <a16:creationId xmlns:a16="http://schemas.microsoft.com/office/drawing/2014/main" id="{DCA04E11-760C-476F-9D2F-14B499DE2619}"/>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4</a:t>
            </a:fld>
            <a:r>
              <a:rPr lang="tr-TR" dirty="0"/>
              <a:t>/15</a:t>
            </a:r>
            <a:endParaRPr lang="en-US" dirty="0"/>
          </a:p>
        </p:txBody>
      </p:sp>
    </p:spTree>
    <p:extLst>
      <p:ext uri="{BB962C8B-B14F-4D97-AF65-F5344CB8AC3E}">
        <p14:creationId xmlns:p14="http://schemas.microsoft.com/office/powerpoint/2010/main" val="15267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3489567" y="188477"/>
            <a:ext cx="5212865" cy="769441"/>
          </a:xfrm>
          <a:prstGeom prst="rect">
            <a:avLst/>
          </a:prstGeom>
          <a:noFill/>
        </p:spPr>
        <p:txBody>
          <a:bodyPr wrap="square" rtlCol="0">
            <a:spAutoFit/>
          </a:bodyPr>
          <a:lstStyle/>
          <a:p>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2554545"/>
          </a:xfrm>
          <a:prstGeom prst="rect">
            <a:avLst/>
          </a:prstGeom>
          <a:noFill/>
        </p:spPr>
        <p:txBody>
          <a:bodyPr wrap="square" rtlCol="0">
            <a:spAutoFit/>
          </a:bodyPr>
          <a:lstStyle/>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High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frequency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between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inverters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1226482" y="1162547"/>
            <a:ext cx="635649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Compact </a:t>
            </a:r>
            <a:r>
              <a:rPr lang="tr-TR" sz="3200" dirty="0" err="1">
                <a:latin typeface="Adobe Heiti Std R" panose="020B0400000000000000" pitchFamily="34" charset="-128"/>
                <a:ea typeface="Adobe Heiti Std R" panose="020B0400000000000000" pitchFamily="34" charset="-128"/>
              </a:rPr>
              <a:t>drive</a:t>
            </a:r>
            <a:endParaRPr lang="en-US" sz="3200" dirty="0">
              <a:latin typeface="Adobe Heiti Std R" panose="020B0400000000000000" pitchFamily="34" charset="-128"/>
              <a:ea typeface="Adobe Heiti Std R" panose="020B0400000000000000" pitchFamily="34" charset="-128"/>
            </a:endParaRPr>
          </a:p>
        </p:txBody>
      </p:sp>
      <p:pic>
        <p:nvPicPr>
          <p:cNvPr id="16" name="Picture 15" descr="A close up of a device&#10;&#10;Description generated with high confidence">
            <a:extLst>
              <a:ext uri="{FF2B5EF4-FFF2-40B4-BE49-F238E27FC236}">
                <a16:creationId xmlns:a16="http://schemas.microsoft.com/office/drawing/2014/main" id="{008DC6A2-9654-4C18-A286-AE143A60DEEF}"/>
              </a:ext>
            </a:extLst>
          </p:cNvPr>
          <p:cNvPicPr>
            <a:picLocks noChangeAspect="1"/>
          </p:cNvPicPr>
          <p:nvPr/>
        </p:nvPicPr>
        <p:blipFill>
          <a:blip r:embed="rId5"/>
          <a:stretch>
            <a:fillRect/>
          </a:stretch>
        </p:blipFill>
        <p:spPr>
          <a:xfrm>
            <a:off x="6954856" y="2109590"/>
            <a:ext cx="4975374" cy="2301111"/>
          </a:xfrm>
          <a:prstGeom prst="rect">
            <a:avLst/>
          </a:prstGeom>
        </p:spPr>
      </p:pic>
      <p:sp>
        <p:nvSpPr>
          <p:cNvPr id="24" name="Slide Number Placeholder 9">
            <a:extLst>
              <a:ext uri="{FF2B5EF4-FFF2-40B4-BE49-F238E27FC236}">
                <a16:creationId xmlns:a16="http://schemas.microsoft.com/office/drawing/2014/main" id="{CD1A789F-6B7E-4AB4-9FC4-D58739AAFB84}"/>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5</a:t>
            </a:fld>
            <a:r>
              <a:rPr lang="tr-TR" dirty="0"/>
              <a:t>/15</a:t>
            </a:r>
            <a:endParaRPr lang="en-US" dirty="0"/>
          </a:p>
        </p:txBody>
      </p:sp>
    </p:spTree>
    <p:extLst>
      <p:ext uri="{BB962C8B-B14F-4D97-AF65-F5344CB8AC3E}">
        <p14:creationId xmlns:p14="http://schemas.microsoft.com/office/powerpoint/2010/main" val="69624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3200876"/>
          </a:xfrm>
          <a:prstGeom prst="rect">
            <a:avLst/>
          </a:prstGeom>
          <a:noFill/>
        </p:spPr>
        <p:txBody>
          <a:bodyPr wrap="square" rtlCol="0">
            <a:spAutoFit/>
          </a:bodyPr>
          <a:lstStyle/>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Advantages</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energy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Disadvantages</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High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GaN</a:t>
            </a:r>
            <a:r>
              <a:rPr lang="tr-TR" sz="3200" dirty="0">
                <a:latin typeface="Adobe Heiti Std R" panose="020B0400000000000000" pitchFamily="34" charset="-128"/>
                <a:ea typeface="Adobe Heiti Std R" panose="020B0400000000000000" pitchFamily="34" charset="-128"/>
              </a:rPr>
              <a:t> transistor</a:t>
            </a:r>
            <a:endParaRPr lang="en-US" sz="3200" dirty="0">
              <a:latin typeface="Adobe Heiti Std R" panose="020B0400000000000000" pitchFamily="34" charset="-128"/>
              <a:ea typeface="Adobe Heiti Std R" panose="020B0400000000000000" pitchFamily="34" charset="-128"/>
            </a:endParaRPr>
          </a:p>
        </p:txBody>
      </p:sp>
      <p:pic>
        <p:nvPicPr>
          <p:cNvPr id="8" name="Picture 7" descr="A close up of a logo&#10;&#10;Description generated with very high confidence">
            <a:extLst>
              <a:ext uri="{FF2B5EF4-FFF2-40B4-BE49-F238E27FC236}">
                <a16:creationId xmlns:a16="http://schemas.microsoft.com/office/drawing/2014/main" id="{CD80B700-63EE-42E7-9B33-59B58509AB06}"/>
              </a:ext>
            </a:extLst>
          </p:cNvPr>
          <p:cNvPicPr>
            <a:picLocks noChangeAspect="1"/>
          </p:cNvPicPr>
          <p:nvPr/>
        </p:nvPicPr>
        <p:blipFill rotWithShape="1">
          <a:blip r:embed="rId5"/>
          <a:srcRect b="35293"/>
          <a:stretch/>
        </p:blipFill>
        <p:spPr>
          <a:xfrm>
            <a:off x="6456678" y="2471665"/>
            <a:ext cx="4772498" cy="1914666"/>
          </a:xfrm>
          <a:prstGeom prst="rect">
            <a:avLst/>
          </a:prstGeom>
        </p:spPr>
      </p:pic>
      <p:sp>
        <p:nvSpPr>
          <p:cNvPr id="16" name="Slide Number Placeholder 9">
            <a:extLst>
              <a:ext uri="{FF2B5EF4-FFF2-40B4-BE49-F238E27FC236}">
                <a16:creationId xmlns:a16="http://schemas.microsoft.com/office/drawing/2014/main" id="{D9591E97-792D-4A31-AAF2-1E1990B5C7B6}"/>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6</a:t>
            </a:fld>
            <a:r>
              <a:rPr lang="tr-TR" dirty="0"/>
              <a:t>/15</a:t>
            </a:r>
            <a:endParaRPr lang="en-US" dirty="0"/>
          </a:p>
        </p:txBody>
      </p:sp>
    </p:spTree>
    <p:extLst>
      <p:ext uri="{BB962C8B-B14F-4D97-AF65-F5344CB8AC3E}">
        <p14:creationId xmlns:p14="http://schemas.microsoft.com/office/powerpoint/2010/main" val="22991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82921" y="1418272"/>
            <a:ext cx="3835752" cy="3724096"/>
          </a:xfrm>
          <a:prstGeom prst="rect">
            <a:avLst/>
          </a:prstGeom>
          <a:noFill/>
        </p:spPr>
        <p:txBody>
          <a:bodyPr wrap="square" rtlCol="0">
            <a:spAutoFit/>
          </a:bodyPr>
          <a:lstStyle/>
          <a:p>
            <a:pPr>
              <a:spcAft>
                <a:spcPts val="1200"/>
              </a:spcAft>
            </a:pP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Series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Smaller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capacitor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losses</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4" name="Picture 13">
            <a:extLst>
              <a:ext uri="{FF2B5EF4-FFF2-40B4-BE49-F238E27FC236}">
                <a16:creationId xmlns:a16="http://schemas.microsoft.com/office/drawing/2014/main" id="{216F7F20-A0C2-4935-9CFA-DCDD3F80C712}"/>
              </a:ext>
            </a:extLst>
          </p:cNvPr>
          <p:cNvPicPr>
            <a:picLocks noChangeAspect="1"/>
          </p:cNvPicPr>
          <p:nvPr/>
        </p:nvPicPr>
        <p:blipFill rotWithShape="1">
          <a:blip r:embed="rId5"/>
          <a:srcRect l="30170" r="26508"/>
          <a:stretch/>
        </p:blipFill>
        <p:spPr>
          <a:xfrm>
            <a:off x="7283234" y="1185287"/>
            <a:ext cx="3600666" cy="4849008"/>
          </a:xfrm>
          <a:prstGeom prst="rect">
            <a:avLst/>
          </a:prstGeom>
        </p:spPr>
      </p:pic>
      <p:sp>
        <p:nvSpPr>
          <p:cNvPr id="22" name="Slide Number Placeholder 9">
            <a:extLst>
              <a:ext uri="{FF2B5EF4-FFF2-40B4-BE49-F238E27FC236}">
                <a16:creationId xmlns:a16="http://schemas.microsoft.com/office/drawing/2014/main" id="{7A6E95EC-6CBD-49ED-9476-78B57CDD124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7</a:t>
            </a:fld>
            <a:r>
              <a:rPr lang="tr-TR" dirty="0"/>
              <a:t>/15</a:t>
            </a:r>
            <a:endParaRPr lang="en-US" dirty="0"/>
          </a:p>
        </p:txBody>
      </p:sp>
    </p:spTree>
    <p:extLst>
      <p:ext uri="{BB962C8B-B14F-4D97-AF65-F5344CB8AC3E}">
        <p14:creationId xmlns:p14="http://schemas.microsoft.com/office/powerpoint/2010/main" val="25138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object&#10;&#10;Description generated with high confidence">
            <a:extLst>
              <a:ext uri="{FF2B5EF4-FFF2-40B4-BE49-F238E27FC236}">
                <a16:creationId xmlns:a16="http://schemas.microsoft.com/office/drawing/2014/main" id="{0ED36CF3-B931-4F73-AD27-0C98250557E3}"/>
              </a:ext>
            </a:extLst>
          </p:cNvPr>
          <p:cNvPicPr>
            <a:picLocks noChangeAspect="1"/>
          </p:cNvPicPr>
          <p:nvPr/>
        </p:nvPicPr>
        <p:blipFill rotWithShape="1">
          <a:blip r:embed="rId5"/>
          <a:srcRect l="13346" t="34667" r="13869" b="38353"/>
          <a:stretch/>
        </p:blipFill>
        <p:spPr>
          <a:xfrm>
            <a:off x="3404809" y="1473484"/>
            <a:ext cx="4082514" cy="1513346"/>
          </a:xfrm>
          <a:prstGeom prst="rect">
            <a:avLst/>
          </a:prstGeom>
        </p:spPr>
      </p:pic>
      <p:pic>
        <p:nvPicPr>
          <p:cNvPr id="10" name="Picture 9">
            <a:extLst>
              <a:ext uri="{FF2B5EF4-FFF2-40B4-BE49-F238E27FC236}">
                <a16:creationId xmlns:a16="http://schemas.microsoft.com/office/drawing/2014/main" id="{D21586CC-69B0-4E3E-9060-5E3D40DF401D}"/>
              </a:ext>
            </a:extLst>
          </p:cNvPr>
          <p:cNvPicPr>
            <a:picLocks noChangeAspect="1"/>
          </p:cNvPicPr>
          <p:nvPr/>
        </p:nvPicPr>
        <p:blipFill rotWithShape="1">
          <a:blip r:embed="rId6"/>
          <a:srcRect l="26780" t="12649" r="42426" b="30168"/>
          <a:stretch/>
        </p:blipFill>
        <p:spPr>
          <a:xfrm>
            <a:off x="3773627" y="3472031"/>
            <a:ext cx="3713696" cy="2926731"/>
          </a:xfrm>
          <a:prstGeom prst="rect">
            <a:avLst/>
          </a:prstGeom>
        </p:spPr>
      </p:pic>
      <p:sp>
        <p:nvSpPr>
          <p:cNvPr id="15" name="TextBox 14">
            <a:extLst>
              <a:ext uri="{FF2B5EF4-FFF2-40B4-BE49-F238E27FC236}">
                <a16:creationId xmlns:a16="http://schemas.microsoft.com/office/drawing/2014/main" id="{62D9CC93-E00D-443F-BCAD-535E18A1034E}"/>
              </a:ext>
            </a:extLst>
          </p:cNvPr>
          <p:cNvSpPr txBox="1"/>
          <p:nvPr/>
        </p:nvSpPr>
        <p:spPr>
          <a:xfrm>
            <a:off x="7405951" y="2028922"/>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16" name="TextBox 15">
            <a:extLst>
              <a:ext uri="{FF2B5EF4-FFF2-40B4-BE49-F238E27FC236}">
                <a16:creationId xmlns:a16="http://schemas.microsoft.com/office/drawing/2014/main" id="{F9A987C7-8944-46B5-8098-0EA62215A6F9}"/>
              </a:ext>
            </a:extLst>
          </p:cNvPr>
          <p:cNvSpPr txBox="1"/>
          <p:nvPr/>
        </p:nvSpPr>
        <p:spPr>
          <a:xfrm>
            <a:off x="7405951" y="4332023"/>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17" name="TextBox 16">
            <a:extLst>
              <a:ext uri="{FF2B5EF4-FFF2-40B4-BE49-F238E27FC236}">
                <a16:creationId xmlns:a16="http://schemas.microsoft.com/office/drawing/2014/main" id="{6E798F42-7E4B-42F5-95EF-DA380E147FBD}"/>
              </a:ext>
            </a:extLst>
          </p:cNvPr>
          <p:cNvSpPr txBox="1"/>
          <p:nvPr/>
        </p:nvSpPr>
        <p:spPr>
          <a:xfrm>
            <a:off x="7405950" y="5470578"/>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0" name="TextBox 19">
            <a:extLst>
              <a:ext uri="{FF2B5EF4-FFF2-40B4-BE49-F238E27FC236}">
                <a16:creationId xmlns:a16="http://schemas.microsoft.com/office/drawing/2014/main" id="{679800E3-27CF-4AC7-8427-0FF4B19F1FE6}"/>
              </a:ext>
            </a:extLst>
          </p:cNvPr>
          <p:cNvSpPr txBox="1"/>
          <p:nvPr/>
        </p:nvSpPr>
        <p:spPr>
          <a:xfrm>
            <a:off x="3711498" y="1242652"/>
            <a:ext cx="3451410" cy="46166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IGBT</a:t>
            </a:r>
          </a:p>
        </p:txBody>
      </p:sp>
      <p:sp>
        <p:nvSpPr>
          <p:cNvPr id="21" name="TextBox 20">
            <a:extLst>
              <a:ext uri="{FF2B5EF4-FFF2-40B4-BE49-F238E27FC236}">
                <a16:creationId xmlns:a16="http://schemas.microsoft.com/office/drawing/2014/main" id="{F76C3B99-CDFA-4BBB-BC35-02B43AF0B0BD}"/>
              </a:ext>
            </a:extLst>
          </p:cNvPr>
          <p:cNvSpPr txBox="1"/>
          <p:nvPr/>
        </p:nvSpPr>
        <p:spPr>
          <a:xfrm>
            <a:off x="3711498" y="3330090"/>
            <a:ext cx="5877892" cy="98488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0" name="Slide Number Placeholder 9">
            <a:extLst>
              <a:ext uri="{FF2B5EF4-FFF2-40B4-BE49-F238E27FC236}">
                <a16:creationId xmlns:a16="http://schemas.microsoft.com/office/drawing/2014/main" id="{3C74C901-001F-426B-B5F6-8314A6E9169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8</a:t>
            </a:fld>
            <a:r>
              <a:rPr lang="tr-TR" dirty="0"/>
              <a:t>/15</a:t>
            </a:r>
            <a:endParaRPr lang="en-US" dirty="0"/>
          </a:p>
        </p:txBody>
      </p:sp>
    </p:spTree>
    <p:extLst>
      <p:ext uri="{BB962C8B-B14F-4D97-AF65-F5344CB8AC3E}">
        <p14:creationId xmlns:p14="http://schemas.microsoft.com/office/powerpoint/2010/main" val="16458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23" name="Picture 22" descr="A picture containing text&#10;&#10;Description generated with very high confidence">
            <a:extLst>
              <a:ext uri="{FF2B5EF4-FFF2-40B4-BE49-F238E27FC236}">
                <a16:creationId xmlns:a16="http://schemas.microsoft.com/office/drawing/2014/main" id="{F3ABEAD5-FC97-4D41-B7FB-6E471A845EE0}"/>
              </a:ext>
            </a:extLst>
          </p:cNvPr>
          <p:cNvPicPr>
            <a:picLocks noChangeAspect="1"/>
          </p:cNvPicPr>
          <p:nvPr/>
        </p:nvPicPr>
        <p:blipFill>
          <a:blip r:embed="rId5"/>
          <a:stretch>
            <a:fillRect/>
          </a:stretch>
        </p:blipFill>
        <p:spPr>
          <a:xfrm>
            <a:off x="3927849" y="1935090"/>
            <a:ext cx="4336300" cy="3864107"/>
          </a:xfrm>
          <a:prstGeom prst="rect">
            <a:avLst/>
          </a:prstGeom>
        </p:spPr>
      </p:pic>
      <p:sp>
        <p:nvSpPr>
          <p:cNvPr id="18" name="TextBox 17">
            <a:extLst>
              <a:ext uri="{FF2B5EF4-FFF2-40B4-BE49-F238E27FC236}">
                <a16:creationId xmlns:a16="http://schemas.microsoft.com/office/drawing/2014/main" id="{40224104-A1AF-47B3-BE45-DD1B002A7F59}"/>
              </a:ext>
            </a:extLst>
          </p:cNvPr>
          <p:cNvSpPr txBox="1"/>
          <p:nvPr/>
        </p:nvSpPr>
        <p:spPr>
          <a:xfrm>
            <a:off x="7386901" y="2295622"/>
            <a:ext cx="2350127" cy="338554"/>
          </a:xfrm>
          <a:prstGeom prst="rect">
            <a:avLst/>
          </a:prstGeom>
          <a:noFill/>
        </p:spPr>
        <p:txBody>
          <a:bodyPr wrap="square" rtlCol="0">
            <a:spAutoFit/>
          </a:bodyPr>
          <a:lstStyle/>
          <a:p>
            <a:r>
              <a:rPr lang="tr-TR" sz="1600" b="1" dirty="0" err="1"/>
              <a:t>Module</a:t>
            </a:r>
            <a:r>
              <a:rPr lang="tr-TR" sz="1600" b="1" dirty="0"/>
              <a:t> 1</a:t>
            </a:r>
            <a:endParaRPr lang="en-US" sz="1600" b="1" dirty="0"/>
          </a:p>
        </p:txBody>
      </p:sp>
      <p:sp>
        <p:nvSpPr>
          <p:cNvPr id="19" name="TextBox 18">
            <a:extLst>
              <a:ext uri="{FF2B5EF4-FFF2-40B4-BE49-F238E27FC236}">
                <a16:creationId xmlns:a16="http://schemas.microsoft.com/office/drawing/2014/main" id="{498B2FA8-C9B4-442B-87C0-D53A59563905}"/>
              </a:ext>
            </a:extLst>
          </p:cNvPr>
          <p:cNvSpPr txBox="1"/>
          <p:nvPr/>
        </p:nvSpPr>
        <p:spPr>
          <a:xfrm>
            <a:off x="7386901" y="3252461"/>
            <a:ext cx="2350127" cy="338554"/>
          </a:xfrm>
          <a:prstGeom prst="rect">
            <a:avLst/>
          </a:prstGeom>
          <a:noFill/>
        </p:spPr>
        <p:txBody>
          <a:bodyPr wrap="square" rtlCol="0">
            <a:spAutoFit/>
          </a:bodyPr>
          <a:lstStyle/>
          <a:p>
            <a:r>
              <a:rPr lang="tr-TR" sz="1600" b="1" dirty="0" err="1"/>
              <a:t>Module</a:t>
            </a:r>
            <a:r>
              <a:rPr lang="tr-TR" sz="1600" b="1" dirty="0"/>
              <a:t> 2</a:t>
            </a:r>
            <a:endParaRPr lang="en-US" sz="1600" b="1" dirty="0"/>
          </a:p>
        </p:txBody>
      </p:sp>
      <p:sp>
        <p:nvSpPr>
          <p:cNvPr id="22" name="TextBox 21">
            <a:extLst>
              <a:ext uri="{FF2B5EF4-FFF2-40B4-BE49-F238E27FC236}">
                <a16:creationId xmlns:a16="http://schemas.microsoft.com/office/drawing/2014/main" id="{D9BBC37B-942A-4C98-91FE-94F225B5D219}"/>
              </a:ext>
            </a:extLst>
          </p:cNvPr>
          <p:cNvSpPr txBox="1"/>
          <p:nvPr/>
        </p:nvSpPr>
        <p:spPr>
          <a:xfrm>
            <a:off x="7386900" y="4119236"/>
            <a:ext cx="2350127" cy="338554"/>
          </a:xfrm>
          <a:prstGeom prst="rect">
            <a:avLst/>
          </a:prstGeom>
          <a:noFill/>
        </p:spPr>
        <p:txBody>
          <a:bodyPr wrap="square" rtlCol="0">
            <a:spAutoFit/>
          </a:bodyPr>
          <a:lstStyle/>
          <a:p>
            <a:r>
              <a:rPr lang="tr-TR" sz="1600" b="1" dirty="0" err="1"/>
              <a:t>Module</a:t>
            </a:r>
            <a:r>
              <a:rPr lang="tr-TR" sz="1600" b="1" dirty="0"/>
              <a:t> 3</a:t>
            </a:r>
            <a:endParaRPr lang="en-US" sz="1600" b="1" dirty="0"/>
          </a:p>
        </p:txBody>
      </p:sp>
      <p:sp>
        <p:nvSpPr>
          <p:cNvPr id="26" name="TextBox 25">
            <a:extLst>
              <a:ext uri="{FF2B5EF4-FFF2-40B4-BE49-F238E27FC236}">
                <a16:creationId xmlns:a16="http://schemas.microsoft.com/office/drawing/2014/main" id="{CEB30F3B-DC8D-424C-A0F3-4F3F7001B016}"/>
              </a:ext>
            </a:extLst>
          </p:cNvPr>
          <p:cNvSpPr txBox="1"/>
          <p:nvPr/>
        </p:nvSpPr>
        <p:spPr>
          <a:xfrm>
            <a:off x="7386900" y="5063241"/>
            <a:ext cx="2350127" cy="338554"/>
          </a:xfrm>
          <a:prstGeom prst="rect">
            <a:avLst/>
          </a:prstGeom>
          <a:noFill/>
        </p:spPr>
        <p:txBody>
          <a:bodyPr wrap="square" rtlCol="0">
            <a:spAutoFit/>
          </a:bodyPr>
          <a:lstStyle/>
          <a:p>
            <a:r>
              <a:rPr lang="tr-TR" sz="1600" b="1" dirty="0" err="1"/>
              <a:t>Module</a:t>
            </a:r>
            <a:r>
              <a:rPr lang="tr-TR" sz="1600" b="1" dirty="0"/>
              <a:t> 4</a:t>
            </a:r>
            <a:endParaRPr lang="en-US" sz="1600" b="1" dirty="0"/>
          </a:p>
        </p:txBody>
      </p:sp>
      <p:sp>
        <p:nvSpPr>
          <p:cNvPr id="28" name="Slide Number Placeholder 9">
            <a:extLst>
              <a:ext uri="{FF2B5EF4-FFF2-40B4-BE49-F238E27FC236}">
                <a16:creationId xmlns:a16="http://schemas.microsoft.com/office/drawing/2014/main" id="{7E9BC755-2547-4E02-BF57-0DE1A56D0E3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9</a:t>
            </a:fld>
            <a:r>
              <a:rPr lang="tr-TR" dirty="0"/>
              <a:t>/15</a:t>
            </a:r>
            <a:endParaRPr lang="en-US" dirty="0"/>
          </a:p>
        </p:txBody>
      </p:sp>
    </p:spTree>
    <p:extLst>
      <p:ext uri="{BB962C8B-B14F-4D97-AF65-F5344CB8AC3E}">
        <p14:creationId xmlns:p14="http://schemas.microsoft.com/office/powerpoint/2010/main" val="38692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7719</TotalTime>
  <Words>591</Words>
  <Application>Microsoft Office PowerPoint</Application>
  <PresentationFormat>Widescreen</PresentationFormat>
  <Paragraphs>114</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Heiti Std R</vt: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sarac</dc:creator>
  <cp:lastModifiedBy>hakan sarac</cp:lastModifiedBy>
  <cp:revision>21</cp:revision>
  <dcterms:created xsi:type="dcterms:W3CDTF">2018-08-08T11:39:14Z</dcterms:created>
  <dcterms:modified xsi:type="dcterms:W3CDTF">2018-08-20T22:23:51Z</dcterms:modified>
</cp:coreProperties>
</file>