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90" r:id="rId2"/>
    <p:sldId id="494" r:id="rId3"/>
    <p:sldId id="515" r:id="rId4"/>
    <p:sldId id="497" r:id="rId5"/>
    <p:sldId id="504" r:id="rId6"/>
    <p:sldId id="506" r:id="rId7"/>
    <p:sldId id="508" r:id="rId8"/>
    <p:sldId id="514" r:id="rId9"/>
    <p:sldId id="519" r:id="rId10"/>
    <p:sldId id="520" r:id="rId11"/>
    <p:sldId id="521" r:id="rId12"/>
    <p:sldId id="509" r:id="rId13"/>
    <p:sldId id="522" r:id="rId14"/>
    <p:sldId id="518" r:id="rId15"/>
    <p:sldId id="513" r:id="rId16"/>
    <p:sldId id="4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3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01.06.2017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9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hyperlink" Target="mailto:ugurm@metu.edu.t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5991344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20/06/2017</a:t>
            </a: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03" y="556935"/>
            <a:ext cx="1052997" cy="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31" y="216933"/>
            <a:ext cx="2347098" cy="77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15" y="1019918"/>
            <a:ext cx="3192730" cy="63584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26th IEEE International Symposium on Industrial Electronics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144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selection aspects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6931" y="1437620"/>
            <a:ext cx="41440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current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ripple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endParaRPr lang="tr-TR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08011" y="5453387"/>
            <a:ext cx="1143000" cy="1365717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402029" y="5675818"/>
            <a:ext cx="32050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Metallized Polypropylene Film Capacitors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8800" y="6598364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https://en.tdk.eu/inf/20/20/db/fc_2009/MKP_B32674_678.pdf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22660"/>
          <a:stretch/>
        </p:blipFill>
        <p:spPr>
          <a:xfrm>
            <a:off x="5055096" y="1582878"/>
            <a:ext cx="3936504" cy="141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583" y="3049731"/>
            <a:ext cx="1497521" cy="1825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2490" y="3141962"/>
            <a:ext cx="2308648" cy="13740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445" y="4873331"/>
            <a:ext cx="2286000" cy="1649767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106714" y="2361621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2400" y="2375075"/>
            <a:ext cx="303486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05774" y="2226079"/>
            <a:ext cx="633225" cy="25271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10200" y="2679180"/>
            <a:ext cx="1066800" cy="241360"/>
          </a:xfrm>
          <a:prstGeom prst="ellipse">
            <a:avLst/>
          </a:prstGeom>
          <a:noFill/>
          <a:ln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979975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9" y="1568769"/>
            <a:ext cx="5452263" cy="5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577451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675724" y="3342545"/>
            <a:ext cx="2928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2000" u="sng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2000" u="sng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41" y="3785890"/>
            <a:ext cx="3857970" cy="308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773065"/>
            <a:ext cx="3937463" cy="310594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05065"/>
              </p:ext>
            </p:extLst>
          </p:nvPr>
        </p:nvGraphicFramePr>
        <p:xfrm>
          <a:off x="2567390" y="1158642"/>
          <a:ext cx="495300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2"/>
                <a:gridCol w="990600"/>
                <a:gridCol w="1447800"/>
                <a:gridCol w="990600"/>
              </a:tblGrid>
              <a:tr h="20240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400" i="0" u="none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en-US" sz="1400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958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r>
                        <a:rPr lang="tr-TR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10W/cm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400V 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35$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0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14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35mm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915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per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2kW 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Temp. 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8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 temp.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400" b="0" i="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0" i="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tr-TR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14800" y="3810000"/>
            <a:ext cx="228600" cy="252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4062710"/>
            <a:ext cx="152400" cy="356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454329" y="4419600"/>
            <a:ext cx="11685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RMS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00800" y="4648200"/>
            <a:ext cx="0" cy="1828800"/>
          </a:xfrm>
          <a:prstGeom prst="line">
            <a:avLst/>
          </a:prstGeom>
          <a:ln w="28575">
            <a:solidFill>
              <a:srgbClr val="F2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5943600"/>
            <a:ext cx="304800" cy="0"/>
          </a:xfrm>
          <a:prstGeom prst="straightConnector1">
            <a:avLst/>
          </a:prstGeom>
          <a:ln w="38100">
            <a:solidFill>
              <a:srgbClr val="F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686550" y="5614036"/>
            <a:ext cx="22266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100kHz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200kHz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7" grpId="0" animBg="1"/>
      <p:bldP spid="24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68426" y="4311644"/>
            <a:ext cx="795408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4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voltage</a:t>
            </a:r>
          </a:p>
          <a:p>
            <a:pPr marL="342900" indent="-342900" algn="l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 and cost is bad, superior thermal performance</a:t>
            </a:r>
          </a:p>
          <a:p>
            <a:pPr algn="l">
              <a:spcAft>
                <a:spcPts val="4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voltage</a:t>
            </a:r>
          </a:p>
          <a:p>
            <a:pPr marL="342900" indent="-342900" algn="l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capacitance yields high cost</a:t>
            </a:r>
          </a:p>
          <a:p>
            <a:pPr marL="342900" indent="-342900" algn="l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capacitance yields bad thermal performance</a:t>
            </a:r>
          </a:p>
          <a:p>
            <a:pPr algn="l">
              <a:spcAft>
                <a:spcPts val="4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342900" indent="-342900" algn="l"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4 25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metal film capacitors connected in parallel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42398"/>
            <a:ext cx="3300274" cy="3145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2434"/>
          <a:stretch/>
        </p:blipFill>
        <p:spPr>
          <a:xfrm>
            <a:off x="1295400" y="1424599"/>
            <a:ext cx="3643203" cy="29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89918" y="1447800"/>
            <a:ext cx="795408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G</a:t>
            </a:r>
            <a:r>
              <a:rPr lang="en-US" sz="1600" dirty="0"/>
              <a:t>. Lo </a:t>
            </a:r>
            <a:r>
              <a:rPr lang="en-US" sz="1600" dirty="0" err="1"/>
              <a:t>Calzo</a:t>
            </a:r>
            <a:r>
              <a:rPr lang="en-US" sz="1600" dirty="0"/>
              <a:t> </a:t>
            </a:r>
            <a:r>
              <a:rPr lang="en-US" sz="1600" i="1" dirty="0"/>
              <a:t>et al.</a:t>
            </a:r>
            <a:r>
              <a:rPr lang="en-US" sz="1600" dirty="0"/>
              <a:t>, “</a:t>
            </a:r>
            <a:r>
              <a:rPr lang="en-US" sz="1600" b="1" dirty="0"/>
              <a:t>Integrated motor drives: state of the art and future trends</a:t>
            </a:r>
            <a:r>
              <a:rPr lang="en-US" sz="1600" dirty="0"/>
              <a:t>,” </a:t>
            </a:r>
            <a:r>
              <a:rPr lang="en-US" sz="1600" i="1" dirty="0"/>
              <a:t>IET </a:t>
            </a:r>
            <a:r>
              <a:rPr lang="en-US" sz="1600" i="1" dirty="0" err="1"/>
              <a:t>Electr</a:t>
            </a:r>
            <a:r>
              <a:rPr lang="en-US" sz="1600" i="1" dirty="0"/>
              <a:t>. Power Appl.</a:t>
            </a:r>
            <a:r>
              <a:rPr lang="en-US" sz="1600" dirty="0"/>
              <a:t>, vol. 10, no. 8, pp. 757–771, Sep. 2016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Wang, Y. Li, and Y. Han, “</a:t>
            </a:r>
            <a:r>
              <a:rPr lang="en-US" sz="1600" b="1" dirty="0"/>
              <a:t>Integrated Modular Motor Drive Design With GaN Power FETs</a:t>
            </a:r>
            <a:r>
              <a:rPr lang="en-US" sz="1600" dirty="0"/>
              <a:t>,” </a:t>
            </a:r>
            <a:r>
              <a:rPr lang="en-US" sz="1600" i="1" dirty="0"/>
              <a:t>IEEE Trans. Ind. Appl.</a:t>
            </a:r>
            <a:r>
              <a:rPr lang="en-US" sz="1600" dirty="0"/>
              <a:t>, vol. 51, no. c, pp. 3198–3207,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J. </a:t>
            </a:r>
            <a:r>
              <a:rPr lang="en-US" sz="1600" dirty="0" err="1"/>
              <a:t>Wolmarans</a:t>
            </a:r>
            <a:r>
              <a:rPr lang="en-US" sz="1600" dirty="0"/>
              <a:t>, M. B. Gerber, H. </a:t>
            </a:r>
            <a:r>
              <a:rPr lang="en-US" sz="1600" dirty="0" err="1"/>
              <a:t>Polinder</a:t>
            </a:r>
            <a:r>
              <a:rPr lang="en-US" sz="1600" dirty="0"/>
              <a:t>, S. W. H. De </a:t>
            </a:r>
            <a:r>
              <a:rPr lang="en-US" sz="1600" dirty="0" err="1"/>
              <a:t>Haan</a:t>
            </a:r>
            <a:r>
              <a:rPr lang="en-US" sz="1600" dirty="0"/>
              <a:t>, J. A. Ferreira, and D. </a:t>
            </a:r>
            <a:r>
              <a:rPr lang="en-US" sz="1600" dirty="0" err="1"/>
              <a:t>Clarenbach</a:t>
            </a:r>
            <a:r>
              <a:rPr lang="en-US" sz="1600" dirty="0"/>
              <a:t>, “</a:t>
            </a:r>
            <a:r>
              <a:rPr lang="en-US" sz="1600" b="1" dirty="0"/>
              <a:t>A 50kW integrated fault tolerant permanent magnet machine and motor drive</a:t>
            </a:r>
            <a:r>
              <a:rPr lang="en-US" sz="1600" dirty="0"/>
              <a:t>,” </a:t>
            </a:r>
            <a:r>
              <a:rPr lang="en-US" sz="1600" i="1" dirty="0"/>
              <a:t>PESC Rec. - IEEE </a:t>
            </a:r>
            <a:r>
              <a:rPr lang="en-US" sz="1600" i="1" dirty="0" err="1"/>
              <a:t>Annu</a:t>
            </a:r>
            <a:r>
              <a:rPr lang="en-US" sz="1600" i="1" dirty="0"/>
              <a:t>. Power Electron. Spec. Conf.</a:t>
            </a:r>
            <a:r>
              <a:rPr lang="en-US" sz="1600" dirty="0"/>
              <a:t>, pp. 345–351, 2008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R. Brown, T. M. </a:t>
            </a:r>
            <a:r>
              <a:rPr lang="en-US" sz="1600" dirty="0" err="1"/>
              <a:t>Jahns</a:t>
            </a:r>
            <a:r>
              <a:rPr lang="en-US" sz="1600" dirty="0"/>
              <a:t>, and R. D. Lorenz, “</a:t>
            </a:r>
            <a:r>
              <a:rPr lang="en-US" sz="1600" b="1" dirty="0"/>
              <a:t>Power Converter Design for an Integrated Modular Motor Drive</a:t>
            </a:r>
            <a:r>
              <a:rPr lang="en-US" sz="1600" dirty="0"/>
              <a:t>,” </a:t>
            </a:r>
            <a:r>
              <a:rPr lang="en-US" sz="1600" i="1" dirty="0"/>
              <a:t>Ind. Appl. Conf. 2007. 42nd IAS </a:t>
            </a:r>
            <a:r>
              <a:rPr lang="en-US" sz="1600" i="1" dirty="0" err="1"/>
              <a:t>Annu</a:t>
            </a:r>
            <a:r>
              <a:rPr lang="en-US" sz="1600" i="1" dirty="0"/>
              <a:t>. Meet. Conf. Rec. 2007 IEEE</a:t>
            </a:r>
            <a:r>
              <a:rPr lang="en-US" sz="1600" dirty="0"/>
              <a:t>, pp. 1322–1328, 2007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M. Lambert, B. C. </a:t>
            </a:r>
            <a:r>
              <a:rPr lang="en-US" sz="1600" dirty="0" err="1"/>
              <a:t>Mecrow</a:t>
            </a:r>
            <a:r>
              <a:rPr lang="en-US" sz="1600" dirty="0"/>
              <a:t>, R. </a:t>
            </a:r>
            <a:r>
              <a:rPr lang="en-US" sz="1600" dirty="0" err="1"/>
              <a:t>Abebe</a:t>
            </a:r>
            <a:r>
              <a:rPr lang="en-US" sz="1600" dirty="0"/>
              <a:t>, G. </a:t>
            </a:r>
            <a:r>
              <a:rPr lang="en-US" sz="1600" dirty="0" err="1"/>
              <a:t>Vakil</a:t>
            </a:r>
            <a:r>
              <a:rPr lang="en-US" sz="1600" dirty="0"/>
              <a:t>, and C. M. Johnson, “</a:t>
            </a:r>
            <a:r>
              <a:rPr lang="en-US" sz="1600" b="1" dirty="0"/>
              <a:t>Integrated Drives for Transport - A Review of the Enabling Electronics Technology</a:t>
            </a:r>
            <a:r>
              <a:rPr lang="en-US" sz="1600" dirty="0"/>
              <a:t>,” </a:t>
            </a:r>
            <a:r>
              <a:rPr lang="en-US" sz="1600" i="1" dirty="0"/>
              <a:t>IEEE </a:t>
            </a:r>
            <a:r>
              <a:rPr lang="en-US" sz="1600" i="1" dirty="0" err="1"/>
              <a:t>Veh</a:t>
            </a:r>
            <a:r>
              <a:rPr lang="en-US" sz="1600" i="1" dirty="0"/>
              <a:t>. Power </a:t>
            </a:r>
            <a:r>
              <a:rPr lang="en-US" sz="1600" i="1" dirty="0" err="1"/>
              <a:t>Propuls</a:t>
            </a:r>
            <a:r>
              <a:rPr lang="en-US" sz="1600" i="1" dirty="0"/>
              <a:t>. Conf.</a:t>
            </a:r>
            <a:r>
              <a:rPr lang="en-US" sz="1600" dirty="0"/>
              <a:t>, pp. 1–6,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Shea</a:t>
            </a:r>
            <a:r>
              <a:rPr lang="en-US" sz="1600" dirty="0"/>
              <a:t> and T. M. </a:t>
            </a:r>
            <a:r>
              <a:rPr lang="en-US" sz="1600" dirty="0" err="1"/>
              <a:t>Jahns</a:t>
            </a:r>
            <a:r>
              <a:rPr lang="en-US" sz="1600" dirty="0"/>
              <a:t>, “</a:t>
            </a:r>
            <a:r>
              <a:rPr lang="en-US" sz="1600" b="1" dirty="0"/>
              <a:t>Hardware integration for an integrated modular motor drive including distributed control</a:t>
            </a:r>
            <a:r>
              <a:rPr lang="en-US" sz="1600" dirty="0"/>
              <a:t>,” in </a:t>
            </a:r>
            <a:r>
              <a:rPr lang="en-US" sz="1600" i="1" dirty="0"/>
              <a:t>2014 IEEE Energy Conversion Congress and Exposition (ECCE)</a:t>
            </a:r>
            <a:r>
              <a:rPr lang="en-US" sz="1600" dirty="0"/>
              <a:t>, 2014, pp. 4881–4887</a:t>
            </a:r>
            <a:r>
              <a:rPr lang="en-US" sz="1600" dirty="0" smtClean="0"/>
              <a:t>.</a:t>
            </a:r>
            <a:endParaRPr lang="tr-TR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Technology Review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Evaluation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54978" y="1524624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8" y="3921351"/>
            <a:ext cx="3365060" cy="268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72000" y="4377931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88" y="998415"/>
            <a:ext cx="3351559" cy="2784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0650" y="6619968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46" y="1396354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9" y="138849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31" y="2551718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1819" y="414946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70923" y="468486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260617" y="509715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1828800" y="5509441"/>
            <a:ext cx="2453496" cy="13389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400" y="1510098"/>
            <a:ext cx="767269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volume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 ?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822580" y="1558764"/>
            <a:ext cx="5331189" cy="2136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1410" y="941757"/>
            <a:ext cx="7725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5" y="4226510"/>
            <a:ext cx="3535770" cy="2517897"/>
          </a:xfrm>
          <a:prstGeom prst="rect">
            <a:avLst/>
          </a:prstGeom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006676" y="4800600"/>
            <a:ext cx="429844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395" y="3988414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111236" y="1595560"/>
            <a:ext cx="38798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0" y="1276238"/>
            <a:ext cx="4296349" cy="172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75" y="3707871"/>
            <a:ext cx="4090306" cy="2388129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287509" y="313612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606128" y="3134443"/>
            <a:ext cx="31095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598782" y="3840075"/>
            <a:ext cx="348687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lifetime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245026" y="1081775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4" y="2438400"/>
            <a:ext cx="2608400" cy="71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5" y="3377237"/>
            <a:ext cx="5479165" cy="816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4" y="4381453"/>
            <a:ext cx="3248248" cy="805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794" y="5374926"/>
            <a:ext cx="2716964" cy="1098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599341" y="1559617"/>
            <a:ext cx="304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b="7061"/>
          <a:stretch/>
        </p:blipFill>
        <p:spPr>
          <a:xfrm>
            <a:off x="4770748" y="990601"/>
            <a:ext cx="4212879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6871" r="50657" b="8208"/>
          <a:stretch/>
        </p:blipFill>
        <p:spPr>
          <a:xfrm>
            <a:off x="5234740" y="4220169"/>
            <a:ext cx="3598598" cy="25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interleaving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51" y="2003992"/>
            <a:ext cx="3614590" cy="287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50" y="1622417"/>
            <a:ext cx="4273472" cy="34436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1006676" y="5224811"/>
                <a:ext cx="8137324" cy="1185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RMS current is achieved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𝛑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f>
                          <m:fPr>
                            <m:type m:val="skw"/>
                            <m:ctrlPr>
                              <a:rPr lang="en-US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𝛑</m:t>
                            </m:r>
                          </m:num>
                          <m:den>
                            <m:r>
                              <a:rPr lang="en-US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even number of modules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modules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higer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676" y="5224811"/>
                <a:ext cx="8137324" cy="1185324"/>
              </a:xfrm>
              <a:prstGeom prst="rect">
                <a:avLst/>
              </a:prstGeom>
              <a:blipFill rotWithShape="0">
                <a:blip r:embed="rId6"/>
                <a:stretch>
                  <a:fillRect l="-674" b="-92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42" y="2286000"/>
            <a:ext cx="4763233" cy="28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18249</TotalTime>
  <Words>733</Words>
  <Application>Microsoft Office PowerPoint</Application>
  <PresentationFormat>On-screen Show (4:3)</PresentationFormat>
  <Paragraphs>158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371</cp:revision>
  <dcterms:created xsi:type="dcterms:W3CDTF">2006-08-16T00:00:00Z</dcterms:created>
  <dcterms:modified xsi:type="dcterms:W3CDTF">2017-06-01T13:31:47Z</dcterms:modified>
</cp:coreProperties>
</file>