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266" r:id="rId3"/>
    <p:sldId id="271" r:id="rId4"/>
    <p:sldId id="268" r:id="rId5"/>
    <p:sldId id="273" r:id="rId6"/>
    <p:sldId id="269" r:id="rId7"/>
    <p:sldId id="274" r:id="rId8"/>
    <p:sldId id="272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57" r:id="rId17"/>
    <p:sldId id="265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302" r:id="rId27"/>
    <p:sldId id="304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3" r:id="rId38"/>
    <p:sldId id="291" r:id="rId39"/>
    <p:sldId id="292" r:id="rId40"/>
    <p:sldId id="267" r:id="rId41"/>
    <p:sldId id="258" r:id="rId42"/>
    <p:sldId id="259" r:id="rId43"/>
    <p:sldId id="260" r:id="rId44"/>
    <p:sldId id="261" r:id="rId45"/>
    <p:sldId id="262" r:id="rId46"/>
    <p:sldId id="263" r:id="rId47"/>
    <p:sldId id="264" r:id="rId48"/>
    <p:sldId id="27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5BB"/>
    <a:srgbClr val="72A2B3"/>
    <a:srgbClr val="87878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76678" autoAdjust="0"/>
  </p:normalViewPr>
  <p:slideViewPr>
    <p:cSldViewPr snapToGrid="0" snapToObjects="1">
      <p:cViewPr varScale="1">
        <p:scale>
          <a:sx n="117" d="100"/>
          <a:sy n="117" d="100"/>
        </p:scale>
        <p:origin x="11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5E0B0-ECA4-4AD9-955D-C242674DFFE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DD5C9-B5A2-47F1-BC40-0D7BD2C5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1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55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71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18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27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00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86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78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73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41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5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6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76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29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03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99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5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188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2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1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284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24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43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110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029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51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80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264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168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158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735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80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31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08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140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129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674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85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843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167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598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26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18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23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61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0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9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5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7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2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1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6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4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6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856A2-34A9-1A42-B494-55A3DF12C1BD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3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ugur@earsis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gurm\Desktop\gitthub\IMMD\GRW2017\Metu5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2869299" y="5828278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796463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Literature 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Research</a:t>
            </a:r>
            <a:endParaRPr lang="tr-TR" sz="40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4000" b="1" dirty="0" err="1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</a:t>
            </a:r>
            <a:r>
              <a:rPr lang="tr-TR" sz="40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or</a:t>
            </a:r>
            <a:endParaRPr lang="tr-TR" sz="4000" b="1" dirty="0" smtClean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IMMD Ver.2 Design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8971" y="3726873"/>
            <a:ext cx="82078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Mesut Uğur</a:t>
            </a:r>
          </a:p>
          <a:p>
            <a:pPr algn="ctr"/>
            <a:endParaRPr lang="tr-TR" sz="2200" b="1" dirty="0" smtClean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2200" b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06/10/2018</a:t>
            </a:r>
          </a:p>
          <a:p>
            <a:pPr algn="ctr"/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m</a:t>
            </a:r>
            <a:r>
              <a:rPr lang="en-US" sz="2200" b="1" i="1" dirty="0" err="1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esut.ugur</a:t>
            </a:r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@</a:t>
            </a:r>
            <a:r>
              <a:rPr lang="en-US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metu.edu.tr</a:t>
            </a:r>
            <a:endParaRPr lang="en-US" sz="2200" i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2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Topologies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(Standard motor)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8970" y="952680"/>
            <a:ext cx="82078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Switch-redundant topologies.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An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additional leg connected to the neutral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point.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An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additional redundant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leg.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Full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H-bridge/cascaded inverters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A</a:t>
            </a:r>
            <a:r>
              <a:rPr lang="en-US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doption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of a delta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connection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U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se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of direct AC/AC matrix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converters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E</a:t>
            </a:r>
            <a:r>
              <a:rPr lang="en-US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mploy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current servo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amplifiers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methods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require a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reconfiguration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of both the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hardware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and the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software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of the system once a fault has occurred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2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Switch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Redundant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Topology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946383"/>
            <a:ext cx="4653643" cy="29386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47657" y="1108314"/>
            <a:ext cx="824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TRIACs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SCRs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82493" y="3006216"/>
            <a:ext cx="620485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60128" y="2821550"/>
            <a:ext cx="1387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W</a:t>
            </a:r>
            <a:r>
              <a:rPr lang="en-US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inding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open-circuit 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966233" y="2195231"/>
            <a:ext cx="904875" cy="22049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0847" y="2353381"/>
            <a:ext cx="17253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open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circuit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short-circuit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30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Additional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leg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neutral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)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857" y="1102178"/>
            <a:ext cx="5686425" cy="30861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65540" y="4386288"/>
            <a:ext cx="35637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open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circuit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short-circuit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W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inding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open-circuit 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8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Additional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leg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redundant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)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80290" y="1349174"/>
            <a:ext cx="3563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open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circuit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short-circuit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0" y="824593"/>
            <a:ext cx="4832871" cy="533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Redundant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VSI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5788" y="4703024"/>
            <a:ext cx="3563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open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circuit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short-circuit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" y="571500"/>
            <a:ext cx="5627234" cy="40338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19840" y="954953"/>
            <a:ext cx="2604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Configured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5-leg</a:t>
            </a:r>
          </a:p>
        </p:txBody>
      </p:sp>
    </p:spTree>
    <p:extLst>
      <p:ext uri="{BB962C8B-B14F-4D97-AF65-F5344CB8AC3E}">
        <p14:creationId xmlns:p14="http://schemas.microsoft.com/office/powerpoint/2010/main" val="4233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H-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bridge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Drive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12177" y="1118714"/>
            <a:ext cx="3563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open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-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circuit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Winding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open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-circuit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84" y="673889"/>
            <a:ext cx="4229100" cy="29813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8854" y="4100039"/>
            <a:ext cx="90351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Due to the increased device count, </a:t>
            </a:r>
            <a:r>
              <a:rPr lang="en-US" dirty="0" smtClean="0">
                <a:solidFill>
                  <a:srgbClr val="002060"/>
                </a:solidFill>
              </a:rPr>
              <a:t>inverter </a:t>
            </a:r>
            <a:r>
              <a:rPr lang="en-US" dirty="0">
                <a:solidFill>
                  <a:srgbClr val="FF0000"/>
                </a:solidFill>
              </a:rPr>
              <a:t>switching losses </a:t>
            </a:r>
            <a:r>
              <a:rPr lang="en-US" dirty="0">
                <a:solidFill>
                  <a:srgbClr val="002060"/>
                </a:solidFill>
              </a:rPr>
              <a:t>increase during normal </a:t>
            </a:r>
            <a:r>
              <a:rPr lang="en-US" dirty="0" smtClean="0">
                <a:solidFill>
                  <a:srgbClr val="002060"/>
                </a:solidFill>
              </a:rPr>
              <a:t>operation.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S</a:t>
            </a:r>
            <a:r>
              <a:rPr lang="en-US" dirty="0" err="1" smtClean="0">
                <a:solidFill>
                  <a:srgbClr val="002060"/>
                </a:solidFill>
              </a:rPr>
              <a:t>ince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the semiconductor devices must withstand the </a:t>
            </a:r>
            <a:r>
              <a:rPr lang="en-US" dirty="0">
                <a:solidFill>
                  <a:srgbClr val="FF0000"/>
                </a:solidFill>
              </a:rPr>
              <a:t>phase voltage </a:t>
            </a:r>
            <a:r>
              <a:rPr lang="en-US" dirty="0">
                <a:solidFill>
                  <a:srgbClr val="002060"/>
                </a:solidFill>
              </a:rPr>
              <a:t>rather than the line voltage, the power device voltage ratings are reduced and switching losses may even decrease; which, in turn, </a:t>
            </a:r>
            <a:r>
              <a:rPr lang="en-US" dirty="0">
                <a:solidFill>
                  <a:srgbClr val="FF0000"/>
                </a:solidFill>
              </a:rPr>
              <a:t>reduces the heat sink </a:t>
            </a:r>
            <a:r>
              <a:rPr lang="en-US" dirty="0" smtClean="0">
                <a:solidFill>
                  <a:srgbClr val="FF0000"/>
                </a:solidFill>
              </a:rPr>
              <a:t>requirements</a:t>
            </a:r>
            <a:r>
              <a:rPr lang="tr-TR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For a 3-phase system, the volt-amperes rating of a </a:t>
            </a:r>
            <a:r>
              <a:rPr lang="en-US" dirty="0">
                <a:solidFill>
                  <a:srgbClr val="FF0000"/>
                </a:solidFill>
              </a:rPr>
              <a:t>full H-bridge inverter is 2</a:t>
            </a:r>
            <a:r>
              <a:rPr lang="en-US" dirty="0" smtClean="0">
                <a:solidFill>
                  <a:srgbClr val="FF0000"/>
                </a:solidFill>
              </a:rPr>
              <a:t>/√3 </a:t>
            </a:r>
            <a:r>
              <a:rPr lang="en-US" dirty="0">
                <a:solidFill>
                  <a:srgbClr val="FF0000"/>
                </a:solidFill>
              </a:rPr>
              <a:t>times that of a half-bridge inverter</a:t>
            </a:r>
            <a:r>
              <a:rPr lang="en-US" dirty="0">
                <a:solidFill>
                  <a:srgbClr val="002060"/>
                </a:solidFill>
              </a:rPr>
              <a:t>, as the number of </a:t>
            </a:r>
            <a:r>
              <a:rPr lang="en-US" dirty="0" smtClean="0">
                <a:solidFill>
                  <a:srgbClr val="002060"/>
                </a:solidFill>
              </a:rPr>
              <a:t>power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switches </a:t>
            </a:r>
            <a:r>
              <a:rPr lang="en-US" dirty="0">
                <a:solidFill>
                  <a:srgbClr val="002060"/>
                </a:solidFill>
              </a:rPr>
              <a:t>doubles, but each switch must withstand only the phase voltage instead of the line </a:t>
            </a:r>
            <a:r>
              <a:rPr lang="en-US" dirty="0" smtClean="0">
                <a:solidFill>
                  <a:srgbClr val="002060"/>
                </a:solidFill>
              </a:rPr>
              <a:t>voltage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0537"/>
            <a:ext cx="7475055" cy="5429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opologies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for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3-phase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drives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6332" y="3081863"/>
            <a:ext cx="30576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</a:rPr>
              <a:t>T</a:t>
            </a:r>
            <a:r>
              <a:rPr 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he </a:t>
            </a:r>
            <a:r>
              <a:rPr lang="en-US" sz="1600" dirty="0">
                <a:solidFill>
                  <a:srgbClr val="002060"/>
                </a:solidFill>
                <a:cs typeface="Arial" panose="020B0604020202020204" pitchFamily="34" charset="0"/>
              </a:rPr>
              <a:t>product of </a:t>
            </a:r>
            <a:r>
              <a:rPr 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1600" dirty="0">
                <a:solidFill>
                  <a:srgbClr val="002060"/>
                </a:solidFill>
                <a:cs typeface="Arial" panose="020B0604020202020204" pitchFamily="34" charset="0"/>
              </a:rPr>
              <a:t>number </a:t>
            </a:r>
            <a:r>
              <a:rPr 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of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switches </a:t>
            </a:r>
            <a:r>
              <a:rPr lang="en-US" sz="1600" dirty="0">
                <a:solidFill>
                  <a:srgbClr val="002060"/>
                </a:solidFill>
                <a:cs typeface="Arial" panose="020B0604020202020204" pitchFamily="34" charset="0"/>
              </a:rPr>
              <a:t>and the rating </a:t>
            </a:r>
            <a:r>
              <a:rPr 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of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each </a:t>
            </a:r>
            <a:r>
              <a:rPr lang="en-US" sz="1600" dirty="0">
                <a:solidFill>
                  <a:srgbClr val="002060"/>
                </a:solidFill>
                <a:cs typeface="Arial" panose="020B0604020202020204" pitchFamily="34" charset="0"/>
              </a:rPr>
              <a:t>switch (V·I) is increased by a </a:t>
            </a:r>
            <a:r>
              <a:rPr lang="en-US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tor 1.15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compared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conventional</a:t>
            </a:r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56921" y="851260"/>
            <a:ext cx="29841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Redundant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bridge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arm</a:t>
            </a:r>
            <a:endParaRPr lang="tr-TR" sz="16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70094" y="1286780"/>
            <a:ext cx="157841" cy="4993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6840" y="6350170"/>
            <a:ext cx="29841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Solution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with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less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switch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number</a:t>
            </a:r>
            <a:endParaRPr lang="tr-TR" sz="16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6840" y="3451195"/>
            <a:ext cx="29841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Conventional</a:t>
            </a:r>
            <a:endParaRPr lang="tr-TR" sz="16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730858" y="3943350"/>
            <a:ext cx="355474" cy="312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61068" y="4241890"/>
            <a:ext cx="18829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002060"/>
                </a:solidFill>
              </a:rPr>
              <a:t>A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phase can be completely short circuited to limit the short circuit current in case of a turn to turn short circuit fault, while it is still possible to control the two remaining phases.</a:t>
            </a:r>
          </a:p>
        </p:txBody>
      </p:sp>
    </p:spTree>
    <p:extLst>
      <p:ext uri="{BB962C8B-B14F-4D97-AF65-F5344CB8AC3E}">
        <p14:creationId xmlns:p14="http://schemas.microsoft.com/office/powerpoint/2010/main" val="7410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Topologie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69" y="884763"/>
            <a:ext cx="84618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Magnetic coupling between modules should be analyzed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«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In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any case, it must be noted that, unless the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magnetic coupling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between phases is eliminated,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no truly independent operation of the individual phases is possible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, which may result in an undesirable pulsating torque in the machine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.»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Buna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gelicez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en-US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Limit the short circuit current. Inductance calculation is necessary.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Buna da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gelicez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en-US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Core loss and magnet loss calculation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b="1" dirty="0" smtClean="0">
                <a:solidFill>
                  <a:srgbClr val="FF0000"/>
                </a:solidFill>
                <a:cs typeface="Arial" panose="020B0604020202020204" pitchFamily="34" charset="0"/>
              </a:rPr>
              <a:t>Kanayan yara ?</a:t>
            </a:r>
            <a:endParaRPr lang="en-US" b="1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Fault’ta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DC bara nasıl davranıyor,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incelemeye değer.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The power converter must be equipped with the necessary means to quickly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detect and respond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to several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fault conditions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; including, winding open-circuit faults, short-circuit faults, power transistor faults, etc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Fault’lar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incelenmeye başlandı.</a:t>
            </a:r>
            <a:endParaRPr lang="tr-TR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IMMD Ver.2’de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protection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devresi şart oğlu şart…</a:t>
            </a:r>
            <a:endParaRPr lang="en-US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Topologie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with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i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Modular Motor</a:t>
            </a:r>
            <a:endParaRPr lang="en-US" sz="2800" i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69" y="884763"/>
            <a:ext cx="84618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Two distinct approaches are usually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considered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  <a:p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E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ach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machine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phase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is regarded as a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single module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and the drive is designed so that every phase operates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independently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(a)</a:t>
            </a:r>
          </a:p>
          <a:p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 second procedure is to have various sets of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isolated 3-phase windings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that are independently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supplied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(b)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45" y="3448050"/>
            <a:ext cx="77628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Topologie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with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Modular Motor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685073"/>
            <a:ext cx="846182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Single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is required that it is magnetically, electrically, thermally and physically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isolated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from the rest of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phases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These isolation requirements must be fulfilled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both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at 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machine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and at the power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converter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side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Three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 case of a phase fault, the corresponding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3-phase winding is isolated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and the drive continues to operate with a reduced power. 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multiple stator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windings can be arranged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EMF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phasor distribution of each 3-phase set is the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same</a:t>
            </a:r>
            <a:r>
              <a:rPr lang="tr-TR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20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(bu bizim durum)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in-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Lower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contact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between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modules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L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ess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mutual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coupling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here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is an angular displacement between the EMF phasors belonging to different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sets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b="1" dirty="0">
                <a:solidFill>
                  <a:srgbClr val="FF0000"/>
                </a:solidFill>
                <a:cs typeface="Arial" panose="020B0604020202020204" pitchFamily="34" charset="0"/>
              </a:rPr>
              <a:t>(bu </a:t>
            </a:r>
            <a:r>
              <a:rPr lang="tr-TR" sz="20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uygulasak mı dediğimiz yapı)</a:t>
            </a:r>
            <a:endParaRPr lang="tr-TR" sz="20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W</a:t>
            </a:r>
            <a:r>
              <a:rPr lang="en-US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inding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sets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shifted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by an electrical angle of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π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/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3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S</a:t>
            </a:r>
            <a:r>
              <a:rPr lang="en-US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upplied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by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currents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with a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delay of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/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6n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of a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period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Overlapped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windings</a:t>
            </a:r>
            <a:r>
              <a:rPr lang="tr-TR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 (nötrden?)</a:t>
            </a:r>
            <a:endParaRPr lang="tr-TR" sz="2000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be supplied as a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3n-phase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system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 I</a:t>
            </a:r>
            <a:r>
              <a:rPr lang="en-US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ncrease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 the winding factor and a reduction of the air-gap </a:t>
            </a:r>
            <a:r>
              <a:rPr lang="en-US" sz="2000" b="1" i="1" dirty="0">
                <a:solidFill>
                  <a:srgbClr val="002060"/>
                </a:solidFill>
                <a:cs typeface="Arial" panose="020B0604020202020204" pitchFamily="34" charset="0"/>
              </a:rPr>
              <a:t>MMF harmonic </a:t>
            </a:r>
            <a:r>
              <a:rPr lang="en-US" sz="2000" b="1" i="1" dirty="0" smtClean="0">
                <a:solidFill>
                  <a:srgbClr val="002060"/>
                </a:solidFill>
                <a:cs typeface="Arial" panose="020B0604020202020204" pitchFamily="34" charset="0"/>
              </a:rPr>
              <a:t>content</a:t>
            </a:r>
            <a:r>
              <a:rPr lang="tr-TR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sz="2000" i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torque</a:t>
            </a:r>
            <a:r>
              <a:rPr lang="tr-TR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i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, rotor </a:t>
            </a:r>
            <a:r>
              <a:rPr lang="tr-TR" sz="2000" i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losses</a:t>
            </a:r>
            <a:r>
              <a:rPr lang="tr-TR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518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Types of faults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707752"/>
            <a:ext cx="846182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open-circuit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faults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short-circuit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faults;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inter-turn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short-circuit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faults,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coil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to coil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faults,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line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to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line faults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line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to ground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faults</a:t>
            </a:r>
          </a:p>
          <a:p>
            <a:pPr lvl="1"/>
            <a:endParaRPr lang="en-US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T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ransistor short-circuit faults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T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ransistor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open circuit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faults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DC bus capacitor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faults.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Power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supply failure or AC line fault in mains supplied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rectifier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Sensor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failure.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Control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equipment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failure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7030A0"/>
                </a:solidFill>
                <a:cs typeface="Arial" panose="020B0604020202020204" pitchFamily="34" charset="0"/>
              </a:rPr>
              <a:t>Bearing </a:t>
            </a:r>
            <a:r>
              <a:rPr lang="en-US" sz="2000" dirty="0" smtClean="0">
                <a:solidFill>
                  <a:srgbClr val="7030A0"/>
                </a:solidFill>
                <a:cs typeface="Arial" panose="020B0604020202020204" pitchFamily="34" charset="0"/>
              </a:rPr>
              <a:t>faults.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7030A0"/>
                </a:solidFill>
                <a:cs typeface="Arial" panose="020B0604020202020204" pitchFamily="34" charset="0"/>
              </a:rPr>
              <a:t>Static </a:t>
            </a:r>
            <a:r>
              <a:rPr lang="en-US" sz="2000" dirty="0">
                <a:solidFill>
                  <a:srgbClr val="7030A0"/>
                </a:solidFill>
                <a:cs typeface="Arial" panose="020B0604020202020204" pitchFamily="34" charset="0"/>
              </a:rPr>
              <a:t>and dynamic eccentricity conditions (due to a bent shaft or a shaft misalignment</a:t>
            </a:r>
            <a:r>
              <a:rPr lang="en-US" sz="2000" dirty="0" smtClean="0">
                <a:solidFill>
                  <a:srgbClr val="7030A0"/>
                </a:solidFill>
                <a:cs typeface="Arial" panose="020B0604020202020204" pitchFamily="34" charset="0"/>
              </a:rPr>
              <a:t>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7030A0"/>
                </a:solidFill>
                <a:cs typeface="Arial" panose="020B0604020202020204" pitchFamily="34" charset="0"/>
              </a:rPr>
              <a:t>Gearbox </a:t>
            </a:r>
            <a:r>
              <a:rPr lang="en-US" sz="2000" dirty="0">
                <a:solidFill>
                  <a:srgbClr val="7030A0"/>
                </a:solidFill>
                <a:cs typeface="Arial" panose="020B0604020202020204" pitchFamily="34" charset="0"/>
              </a:rPr>
              <a:t>faults in non direct-driven machines</a:t>
            </a:r>
            <a:r>
              <a:rPr lang="en-US" sz="2000" dirty="0" smtClean="0">
                <a:solidFill>
                  <a:srgbClr val="7030A0"/>
                </a:solidFill>
                <a:cs typeface="Arial" panose="020B0604020202020204" pitchFamily="34" charset="0"/>
              </a:rPr>
              <a:t>.</a:t>
            </a:r>
            <a:endParaRPr lang="en-US" sz="2000" dirty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Topologies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-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Comparison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38904" b="12623"/>
          <a:stretch/>
        </p:blipFill>
        <p:spPr>
          <a:xfrm>
            <a:off x="138793" y="750822"/>
            <a:ext cx="6351814" cy="24071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2568" r="5485" b="11686"/>
          <a:stretch/>
        </p:blipFill>
        <p:spPr>
          <a:xfrm>
            <a:off x="4286250" y="3146686"/>
            <a:ext cx="3290207" cy="2410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59954" b="12717"/>
          <a:stretch/>
        </p:blipFill>
        <p:spPr>
          <a:xfrm>
            <a:off x="138793" y="3146686"/>
            <a:ext cx="4147457" cy="239540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286250" y="2809965"/>
            <a:ext cx="2204357" cy="25978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571815" y="5217138"/>
            <a:ext cx="2719076" cy="26109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62057" y="1617900"/>
            <a:ext cx="24819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the </a:t>
            </a:r>
            <a:r>
              <a:rPr lang="en-US" sz="1600" dirty="0">
                <a:solidFill>
                  <a:srgbClr val="C00000"/>
                </a:solidFill>
              </a:rPr>
              <a:t>only one able to sustain multiple electrical </a:t>
            </a:r>
            <a:r>
              <a:rPr lang="en-US" sz="1600" dirty="0" smtClean="0">
                <a:solidFill>
                  <a:srgbClr val="C00000"/>
                </a:solidFill>
              </a:rPr>
              <a:t>faults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239765" y="2202675"/>
            <a:ext cx="569249" cy="4933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884" y="5777481"/>
            <a:ext cx="43708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C00000"/>
                </a:solidFill>
              </a:rPr>
              <a:t>c</a:t>
            </a:r>
            <a:r>
              <a:rPr lang="en-US" dirty="0" smtClean="0">
                <a:solidFill>
                  <a:srgbClr val="C00000"/>
                </a:solidFill>
              </a:rPr>
              <a:t>an </a:t>
            </a:r>
            <a:r>
              <a:rPr lang="en-US" dirty="0">
                <a:solidFill>
                  <a:srgbClr val="C00000"/>
                </a:solidFill>
              </a:rPr>
              <a:t>also tolerate more than one electrical fault in different modules when the number of 3-phase winding sets is higher than two.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47007" y="5386633"/>
            <a:ext cx="0" cy="3908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239765" y="2622285"/>
            <a:ext cx="634564" cy="737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09014" y="2424124"/>
            <a:ext cx="20165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 smtClean="0">
                <a:solidFill>
                  <a:srgbClr val="C00000"/>
                </a:solidFill>
              </a:rPr>
              <a:t>Actual</a:t>
            </a:r>
            <a:r>
              <a:rPr lang="tr-TR" sz="1600" dirty="0" smtClean="0">
                <a:solidFill>
                  <a:srgbClr val="C00000"/>
                </a:solidFill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</a:rPr>
              <a:t>cost</a:t>
            </a:r>
            <a:r>
              <a:rPr lang="tr-TR" sz="1600" dirty="0" smtClean="0">
                <a:solidFill>
                  <a:srgbClr val="C00000"/>
                </a:solidFill>
              </a:rPr>
              <a:t> is </a:t>
            </a:r>
            <a:r>
              <a:rPr lang="tr-TR" sz="1600" dirty="0" err="1" smtClean="0">
                <a:solidFill>
                  <a:srgbClr val="C00000"/>
                </a:solidFill>
              </a:rPr>
              <a:t>higher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35763" y="5940829"/>
            <a:ext cx="2520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</a:rPr>
              <a:t>Bizim durum olabilirmiş, 2-seri, 2-paralel olmasa…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>
            <a:off x="4271389" y="6263995"/>
            <a:ext cx="56437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1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Gelelim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winding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short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circuit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mevzusuna (PMSM)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764" y="859986"/>
            <a:ext cx="88011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One </a:t>
            </a:r>
            <a:r>
              <a:rPr lang="en-US" dirty="0">
                <a:solidFill>
                  <a:srgbClr val="002060"/>
                </a:solidFill>
              </a:rPr>
              <a:t>common approach is to design the PM machine with a </a:t>
            </a:r>
            <a:r>
              <a:rPr lang="en-US" b="1" dirty="0">
                <a:solidFill>
                  <a:srgbClr val="002060"/>
                </a:solidFill>
              </a:rPr>
              <a:t>high enough phase inductance </a:t>
            </a:r>
            <a:r>
              <a:rPr lang="en-US" dirty="0">
                <a:solidFill>
                  <a:srgbClr val="002060"/>
                </a:solidFill>
              </a:rPr>
              <a:t>so as to limit the short-circuit currents to a given </a:t>
            </a:r>
            <a:r>
              <a:rPr lang="en-US" dirty="0" smtClean="0">
                <a:solidFill>
                  <a:srgbClr val="002060"/>
                </a:solidFill>
              </a:rPr>
              <a:t>threshold.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As </a:t>
            </a:r>
            <a:r>
              <a:rPr lang="en-US" dirty="0">
                <a:solidFill>
                  <a:srgbClr val="002060"/>
                </a:solidFill>
              </a:rPr>
              <a:t>a consequence, the </a:t>
            </a:r>
            <a:r>
              <a:rPr lang="en-US" b="1" dirty="0">
                <a:solidFill>
                  <a:srgbClr val="002060"/>
                </a:solidFill>
              </a:rPr>
              <a:t>power factor </a:t>
            </a:r>
            <a:r>
              <a:rPr lang="en-US" dirty="0">
                <a:solidFill>
                  <a:srgbClr val="002060"/>
                </a:solidFill>
              </a:rPr>
              <a:t>at healthy conditions is </a:t>
            </a:r>
            <a:r>
              <a:rPr lang="en-US" b="1" dirty="0">
                <a:solidFill>
                  <a:srgbClr val="002060"/>
                </a:solidFill>
              </a:rPr>
              <a:t>low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t </a:t>
            </a:r>
            <a:r>
              <a:rPr lang="en-US" dirty="0">
                <a:solidFill>
                  <a:srgbClr val="002060"/>
                </a:solidFill>
              </a:rPr>
              <a:t>must be ensured that the </a:t>
            </a:r>
            <a:r>
              <a:rPr lang="en-US" b="1" dirty="0">
                <a:solidFill>
                  <a:srgbClr val="002060"/>
                </a:solidFill>
              </a:rPr>
              <a:t>magnetic coupling </a:t>
            </a:r>
            <a:r>
              <a:rPr lang="en-US" dirty="0">
                <a:solidFill>
                  <a:srgbClr val="002060"/>
                </a:solidFill>
              </a:rPr>
              <a:t>between machine phases is reduced in order for the current in the faulted phase not to affect the flux linked by the remaining healthy </a:t>
            </a:r>
            <a:r>
              <a:rPr lang="en-US" dirty="0" smtClean="0">
                <a:solidFill>
                  <a:srgbClr val="002060"/>
                </a:solidFill>
              </a:rPr>
              <a:t>phases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b="1" dirty="0">
                <a:solidFill>
                  <a:srgbClr val="002060"/>
                </a:solidFill>
              </a:rPr>
              <a:t>braking torque </a:t>
            </a:r>
            <a:r>
              <a:rPr lang="en-US" dirty="0">
                <a:solidFill>
                  <a:srgbClr val="002060"/>
                </a:solidFill>
              </a:rPr>
              <a:t>arising from a winding short-circuit fault is another aspect that must be taken into consideration; specially at low </a:t>
            </a:r>
            <a:r>
              <a:rPr lang="en-US" dirty="0" smtClean="0">
                <a:solidFill>
                  <a:srgbClr val="002060"/>
                </a:solidFill>
              </a:rPr>
              <a:t>speeds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rgbClr val="002060"/>
              </a:solidFill>
            </a:endParaRPr>
          </a:p>
          <a:p>
            <a:r>
              <a:rPr lang="tr-TR" b="1" dirty="0" err="1" smtClean="0">
                <a:solidFill>
                  <a:srgbClr val="002060"/>
                </a:solidFill>
              </a:rPr>
              <a:t>Different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approach</a:t>
            </a:r>
            <a:r>
              <a:rPr lang="tr-TR" b="1" dirty="0" smtClean="0">
                <a:solidFill>
                  <a:srgbClr val="002060"/>
                </a:solidFill>
              </a:rPr>
              <a:t>: </a:t>
            </a:r>
            <a:r>
              <a:rPr lang="en-US" dirty="0">
                <a:solidFill>
                  <a:srgbClr val="002060"/>
                </a:solidFill>
              </a:rPr>
              <a:t>Machines with the </a:t>
            </a:r>
            <a:r>
              <a:rPr lang="en-US" b="1" dirty="0">
                <a:solidFill>
                  <a:srgbClr val="002060"/>
                </a:solidFill>
              </a:rPr>
              <a:t>magnets located in the stator </a:t>
            </a:r>
            <a:r>
              <a:rPr lang="en-US" dirty="0">
                <a:solidFill>
                  <a:srgbClr val="002060"/>
                </a:solidFill>
              </a:rPr>
              <a:t>and different kinds of actuators in order to reduce the PM flux linkage.</a:t>
            </a:r>
          </a:p>
        </p:txBody>
      </p:sp>
    </p:spTree>
    <p:extLst>
      <p:ext uri="{BB962C8B-B14F-4D97-AF65-F5344CB8AC3E}">
        <p14:creationId xmlns:p14="http://schemas.microsoft.com/office/powerpoint/2010/main" val="315566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Nedir bu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isolation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mevzusu ?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764" y="4619824"/>
            <a:ext cx="88011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Kendime not: </a:t>
            </a:r>
            <a:r>
              <a:rPr lang="tr-TR" dirty="0" smtClean="0">
                <a:solidFill>
                  <a:srgbClr val="002060"/>
                </a:solidFill>
              </a:rPr>
              <a:t>Bizim tasarım ne derece </a:t>
            </a:r>
            <a:r>
              <a:rPr lang="tr-TR" dirty="0" err="1" smtClean="0">
                <a:solidFill>
                  <a:srgbClr val="002060"/>
                </a:solidFill>
              </a:rPr>
              <a:t>magnetically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isolated</a:t>
            </a:r>
            <a:r>
              <a:rPr lang="tr-TR" dirty="0" smtClean="0">
                <a:solidFill>
                  <a:srgbClr val="002060"/>
                </a:solidFill>
              </a:rPr>
              <a:t>, </a:t>
            </a:r>
            <a:r>
              <a:rPr lang="tr-TR" dirty="0" err="1" smtClean="0">
                <a:solidFill>
                  <a:srgbClr val="002060"/>
                </a:solidFill>
              </a:rPr>
              <a:t>Maxwell’de</a:t>
            </a:r>
            <a:r>
              <a:rPr lang="tr-TR" dirty="0" smtClean="0">
                <a:solidFill>
                  <a:srgbClr val="002060"/>
                </a:solidFill>
              </a:rPr>
              <a:t> deneyebiliriz. Şöyle ki, sırayla sadece belli fazlara akım versek, diğer fazların (veya modüllerin) </a:t>
            </a:r>
            <a:r>
              <a:rPr lang="tr-TR" dirty="0" err="1" smtClean="0">
                <a:solidFill>
                  <a:srgbClr val="002060"/>
                </a:solidFill>
              </a:rPr>
              <a:t>endüklenen</a:t>
            </a:r>
            <a:r>
              <a:rPr lang="tr-TR" dirty="0" smtClean="0">
                <a:solidFill>
                  <a:srgbClr val="002060"/>
                </a:solidFill>
              </a:rPr>
              <a:t> gerilimlerinde ne kadar değişim olduğuna bakılabilir. </a:t>
            </a:r>
          </a:p>
          <a:p>
            <a:endParaRPr lang="tr-TR" dirty="0" smtClean="0">
              <a:solidFill>
                <a:srgbClr val="FF0000"/>
              </a:solidFill>
            </a:endParaRPr>
          </a:p>
          <a:p>
            <a:r>
              <a:rPr lang="tr-TR" b="1" dirty="0">
                <a:solidFill>
                  <a:srgbClr val="FF0000"/>
                </a:solidFill>
              </a:rPr>
              <a:t>Kendime not</a:t>
            </a:r>
            <a:r>
              <a:rPr lang="tr-TR" b="1" dirty="0" smtClean="0">
                <a:solidFill>
                  <a:srgbClr val="FF0000"/>
                </a:solidFill>
              </a:rPr>
              <a:t>: </a:t>
            </a:r>
            <a:r>
              <a:rPr lang="tr-TR" dirty="0" smtClean="0">
                <a:solidFill>
                  <a:srgbClr val="002060"/>
                </a:solidFill>
              </a:rPr>
              <a:t>Bizim tasarımı (24 </a:t>
            </a:r>
            <a:r>
              <a:rPr lang="tr-TR" dirty="0" err="1" smtClean="0">
                <a:solidFill>
                  <a:srgbClr val="002060"/>
                </a:solidFill>
              </a:rPr>
              <a:t>slot</a:t>
            </a:r>
            <a:r>
              <a:rPr lang="tr-TR" dirty="0" smtClean="0">
                <a:solidFill>
                  <a:srgbClr val="002060"/>
                </a:solidFill>
              </a:rPr>
              <a:t>) </a:t>
            </a:r>
            <a:r>
              <a:rPr lang="tr-TR" dirty="0" err="1" smtClean="0">
                <a:solidFill>
                  <a:srgbClr val="002060"/>
                </a:solidFill>
              </a:rPr>
              <a:t>bi</a:t>
            </a:r>
            <a:r>
              <a:rPr lang="tr-TR" dirty="0" smtClean="0">
                <a:solidFill>
                  <a:srgbClr val="002060"/>
                </a:solidFill>
              </a:rPr>
              <a:t> de </a:t>
            </a:r>
            <a:r>
              <a:rPr lang="tr-TR" dirty="0" err="1" smtClean="0">
                <a:solidFill>
                  <a:srgbClr val="002060"/>
                </a:solidFill>
              </a:rPr>
              <a:t>alternate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teeth</a:t>
            </a:r>
            <a:r>
              <a:rPr lang="tr-TR" dirty="0" smtClean="0">
                <a:solidFill>
                  <a:srgbClr val="002060"/>
                </a:solidFill>
              </a:rPr>
              <a:t> ile denesek mi? Hem performansı vs. nasıl değişiyor hem de yukardakiyle aynı yöntemle </a:t>
            </a:r>
            <a:r>
              <a:rPr lang="tr-TR" dirty="0" err="1" smtClean="0">
                <a:solidFill>
                  <a:srgbClr val="002060"/>
                </a:solidFill>
              </a:rPr>
              <a:t>mutual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coupling</a:t>
            </a:r>
            <a:r>
              <a:rPr lang="tr-TR" dirty="0" smtClean="0">
                <a:solidFill>
                  <a:srgbClr val="002060"/>
                </a:solidFill>
              </a:rPr>
              <a:t> ne kadar değişiyor bakılabilir.</a:t>
            </a:r>
            <a:endParaRPr lang="tr-TR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64" y="935492"/>
            <a:ext cx="4890407" cy="14887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6764" y="673889"/>
            <a:ext cx="8801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002060"/>
                </a:solidFill>
              </a:rPr>
              <a:t>Magnetic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isolation</a:t>
            </a:r>
            <a:r>
              <a:rPr lang="tr-TR" dirty="0" smtClean="0">
                <a:solidFill>
                  <a:srgbClr val="002060"/>
                </a:solidFill>
              </a:rPr>
              <a:t>: Bildiğimiz </a:t>
            </a:r>
            <a:r>
              <a:rPr lang="tr-TR" dirty="0" err="1" smtClean="0">
                <a:solidFill>
                  <a:srgbClr val="002060"/>
                </a:solidFill>
              </a:rPr>
              <a:t>mutual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inductance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19991" y="1417007"/>
            <a:ext cx="561976" cy="20899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762248" y="1155404"/>
            <a:ext cx="561976" cy="20899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132236" y="2036517"/>
            <a:ext cx="1191987" cy="20899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64427" y="1155403"/>
            <a:ext cx="561976" cy="47059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6764" y="2424238"/>
            <a:ext cx="89072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</a:rPr>
              <a:t>T</a:t>
            </a:r>
            <a:r>
              <a:rPr lang="en-US" b="1" dirty="0" err="1" smtClean="0">
                <a:solidFill>
                  <a:srgbClr val="002060"/>
                </a:solidFill>
              </a:rPr>
              <a:t>echniques</a:t>
            </a:r>
            <a:r>
              <a:rPr lang="en-US" b="1" dirty="0" smtClean="0">
                <a:solidFill>
                  <a:srgbClr val="002060"/>
                </a:solidFill>
              </a:rPr>
              <a:t> to </a:t>
            </a:r>
            <a:r>
              <a:rPr lang="en-US" b="1" dirty="0">
                <a:solidFill>
                  <a:srgbClr val="002060"/>
                </a:solidFill>
              </a:rPr>
              <a:t>reduce the mutual </a:t>
            </a:r>
            <a:r>
              <a:rPr lang="en-US" b="1" dirty="0" err="1" smtClean="0">
                <a:solidFill>
                  <a:srgbClr val="002060"/>
                </a:solidFill>
              </a:rPr>
              <a:t>inductanc</a:t>
            </a:r>
            <a:r>
              <a:rPr lang="tr-TR" b="1" dirty="0" smtClean="0">
                <a:solidFill>
                  <a:srgbClr val="002060"/>
                </a:solidFill>
              </a:rPr>
              <a:t>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</a:rPr>
              <a:t>T</a:t>
            </a:r>
            <a:r>
              <a:rPr lang="en-US" dirty="0" smtClean="0">
                <a:solidFill>
                  <a:srgbClr val="002060"/>
                </a:solidFill>
              </a:rPr>
              <a:t>o </a:t>
            </a:r>
            <a:r>
              <a:rPr lang="en-US" dirty="0">
                <a:solidFill>
                  <a:srgbClr val="002060"/>
                </a:solidFill>
              </a:rPr>
              <a:t>employ certain winding configurations that inherently lead to a negligible </a:t>
            </a:r>
            <a:r>
              <a:rPr lang="en-US" dirty="0" smtClean="0">
                <a:solidFill>
                  <a:srgbClr val="002060"/>
                </a:solidFill>
              </a:rPr>
              <a:t>coupling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In </a:t>
            </a:r>
            <a:r>
              <a:rPr lang="en-US" dirty="0">
                <a:solidFill>
                  <a:srgbClr val="002060"/>
                </a:solidFill>
              </a:rPr>
              <a:t>case of </a:t>
            </a:r>
            <a:r>
              <a:rPr lang="tr-TR" dirty="0" smtClean="0">
                <a:solidFill>
                  <a:srgbClr val="002060"/>
                </a:solidFill>
              </a:rPr>
              <a:t>SM-</a:t>
            </a:r>
            <a:r>
              <a:rPr lang="en-US" dirty="0" smtClean="0">
                <a:solidFill>
                  <a:srgbClr val="002060"/>
                </a:solidFill>
              </a:rPr>
              <a:t>PM </a:t>
            </a:r>
            <a:r>
              <a:rPr lang="en-US" dirty="0">
                <a:solidFill>
                  <a:srgbClr val="002060"/>
                </a:solidFill>
              </a:rPr>
              <a:t>machines, the air-gap component of the mutual inductance between phases can be </a:t>
            </a:r>
            <a:r>
              <a:rPr lang="en-US" dirty="0" smtClean="0">
                <a:solidFill>
                  <a:srgbClr val="002060"/>
                </a:solidFill>
              </a:rPr>
              <a:t>reduced </a:t>
            </a:r>
            <a:r>
              <a:rPr lang="tr-TR" dirty="0" err="1" smtClean="0">
                <a:solidFill>
                  <a:srgbClr val="002060"/>
                </a:solidFill>
              </a:rPr>
              <a:t>with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deep </a:t>
            </a:r>
            <a:r>
              <a:rPr lang="en-US" dirty="0">
                <a:solidFill>
                  <a:srgbClr val="002060"/>
                </a:solidFill>
              </a:rPr>
              <a:t>magnets together with a nonmagnetic retaining </a:t>
            </a:r>
            <a:r>
              <a:rPr lang="en-US" dirty="0" smtClean="0">
                <a:solidFill>
                  <a:srgbClr val="002060"/>
                </a:solidFill>
              </a:rPr>
              <a:t>sleeve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In </a:t>
            </a:r>
            <a:r>
              <a:rPr lang="en-US" dirty="0">
                <a:solidFill>
                  <a:srgbClr val="002060"/>
                </a:solidFill>
              </a:rPr>
              <a:t>order to reduce the slot leakage component of the mutual inductance, each slot must contain only coils belonging to a single phase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b="1" dirty="0" smtClean="0">
                <a:solidFill>
                  <a:srgbClr val="002060"/>
                </a:solidFill>
              </a:rPr>
              <a:t>(Bu </a:t>
            </a:r>
            <a:r>
              <a:rPr lang="tr-TR" b="1" dirty="0" err="1" smtClean="0">
                <a:solidFill>
                  <a:srgbClr val="002060"/>
                </a:solidFill>
              </a:rPr>
              <a:t>alternate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teeth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heralde</a:t>
            </a:r>
            <a:r>
              <a:rPr lang="tr-TR" b="1" dirty="0" smtClean="0">
                <a:solidFill>
                  <a:srgbClr val="002060"/>
                </a:solidFill>
              </a:rPr>
              <a:t>)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36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Nedir bu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isolation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mevzusu ?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886160"/>
            <a:ext cx="88011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002060"/>
                </a:solidFill>
              </a:rPr>
              <a:t>Electrical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isolation</a:t>
            </a:r>
            <a:r>
              <a:rPr lang="tr-TR" dirty="0" smtClean="0">
                <a:solidFill>
                  <a:srgbClr val="002060"/>
                </a:solidFill>
              </a:rPr>
              <a:t>: </a:t>
            </a:r>
            <a:r>
              <a:rPr lang="en-US" dirty="0">
                <a:solidFill>
                  <a:srgbClr val="002060"/>
                </a:solidFill>
              </a:rPr>
              <a:t>a power switch or winding </a:t>
            </a:r>
            <a:r>
              <a:rPr lang="en-US" b="1" dirty="0">
                <a:solidFill>
                  <a:srgbClr val="002060"/>
                </a:solidFill>
              </a:rPr>
              <a:t>short-circuit</a:t>
            </a:r>
            <a:r>
              <a:rPr lang="en-US" dirty="0">
                <a:solidFill>
                  <a:srgbClr val="002060"/>
                </a:solidFill>
              </a:rPr>
              <a:t> fault may cause the neutral point of the star connection to rise to the DC link voltage, so that the ability to deliver a net torque is </a:t>
            </a:r>
            <a:r>
              <a:rPr lang="en-US" dirty="0" smtClean="0">
                <a:solidFill>
                  <a:srgbClr val="002060"/>
                </a:solidFill>
              </a:rPr>
              <a:t>lost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</a:p>
          <a:p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By employing a </a:t>
            </a:r>
            <a:r>
              <a:rPr lang="en-US" b="1" dirty="0">
                <a:solidFill>
                  <a:srgbClr val="002060"/>
                </a:solidFill>
              </a:rPr>
              <a:t>full H-bridge inverter</a:t>
            </a:r>
            <a:r>
              <a:rPr lang="en-US" dirty="0">
                <a:solidFill>
                  <a:srgbClr val="002060"/>
                </a:solidFill>
              </a:rPr>
              <a:t>, each machine phase becomes electrically independent and an additional degree of freedom for machine supply is </a:t>
            </a:r>
            <a:r>
              <a:rPr lang="en-US" dirty="0" smtClean="0">
                <a:solidFill>
                  <a:srgbClr val="002060"/>
                </a:solidFill>
              </a:rPr>
              <a:t>gained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A</a:t>
            </a:r>
            <a:r>
              <a:rPr lang="en-US" dirty="0" err="1" smtClean="0">
                <a:solidFill>
                  <a:srgbClr val="002060"/>
                </a:solidFill>
              </a:rPr>
              <a:t>lthough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the use of a full H-bridge inverter doubles the number of power semiconductor switches, it only slightly increases the volt-amperes rating of the inverter, as each power switch needs to withstand only the phase voltage instead of the line voltage in a star-connected system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5-phase machine </a:t>
            </a:r>
            <a:r>
              <a:rPr lang="en-US" dirty="0">
                <a:solidFill>
                  <a:srgbClr val="002060"/>
                </a:solidFill>
              </a:rPr>
              <a:t>supplied from a half-bridge inverter is capable of delivering a significant amount of torque with a low torque ripple, even after the loss of one phase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Multi 3-phase’lerde bir faz gittiğinde tüm 3-faz’ı uçurmak gerekiyor. Dolayısıyla örneğin 2 modül varsa 1 faz gittiğinde güç %50’ye düşüyor.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Nedir bu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isolation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mevzusu ?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886160"/>
            <a:ext cx="8801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002060"/>
                </a:solidFill>
              </a:rPr>
              <a:t>Thermal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isolation</a:t>
            </a:r>
            <a:r>
              <a:rPr lang="tr-TR" dirty="0" smtClean="0">
                <a:solidFill>
                  <a:srgbClr val="002060"/>
                </a:solidFill>
              </a:rPr>
              <a:t>: </a:t>
            </a:r>
            <a:r>
              <a:rPr lang="en-US" dirty="0">
                <a:solidFill>
                  <a:srgbClr val="002060"/>
                </a:solidFill>
              </a:rPr>
              <a:t>If no proper thermal isolation between phases exists, the locally generated heat will propagate to neighboring phases, jeopardizing the integrity of the healthy phase windings isolation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tr-TR" dirty="0" smtClean="0">
              <a:solidFill>
                <a:srgbClr val="002060"/>
              </a:solidFill>
            </a:endParaRPr>
          </a:p>
          <a:p>
            <a:endParaRPr lang="tr-TR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In order to attain an effective thermal isolation between phases, it is necessary </a:t>
            </a:r>
            <a:r>
              <a:rPr lang="en-US" dirty="0" smtClean="0">
                <a:solidFill>
                  <a:srgbClr val="002060"/>
                </a:solidFill>
              </a:rPr>
              <a:t>that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phase windings </a:t>
            </a:r>
            <a:r>
              <a:rPr lang="en-US" dirty="0" smtClean="0">
                <a:solidFill>
                  <a:srgbClr val="002060"/>
                </a:solidFill>
              </a:rPr>
              <a:t>are</a:t>
            </a: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physically separated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 </a:t>
            </a:r>
            <a:r>
              <a:rPr lang="en-US" dirty="0">
                <a:solidFill>
                  <a:srgbClr val="002060"/>
                </a:solidFill>
              </a:rPr>
              <a:t>good thermal path to the cooling surface (most usually the stator outer surface) is </a:t>
            </a:r>
            <a:r>
              <a:rPr lang="en-US" dirty="0" smtClean="0">
                <a:solidFill>
                  <a:srgbClr val="002060"/>
                </a:solidFill>
              </a:rPr>
              <a:t>provided</a:t>
            </a:r>
            <a:endParaRPr lang="tr-TR" dirty="0" smtClean="0">
              <a:solidFill>
                <a:srgbClr val="00206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Bu konuda bir çalışma yapmak gerekir mi</a:t>
            </a:r>
            <a:r>
              <a:rPr lang="tr-TR" dirty="0" smtClean="0">
                <a:solidFill>
                  <a:srgbClr val="FF0000"/>
                </a:solidFill>
              </a:rPr>
              <a:t>?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Beyin kasırgası:</a:t>
            </a:r>
          </a:p>
          <a:p>
            <a:r>
              <a:rPr lang="tr-TR" dirty="0" err="1" smtClean="0">
                <a:solidFill>
                  <a:srgbClr val="002060"/>
                </a:solidFill>
              </a:rPr>
              <a:t>Loss’un</a:t>
            </a:r>
            <a:r>
              <a:rPr lang="tr-TR" dirty="0" smtClean="0">
                <a:solidFill>
                  <a:srgbClr val="002060"/>
                </a:solidFill>
              </a:rPr>
              <a:t> büyük kısmı </a:t>
            </a:r>
            <a:r>
              <a:rPr lang="tr-TR" dirty="0" err="1" smtClean="0">
                <a:solidFill>
                  <a:srgbClr val="002060"/>
                </a:solidFill>
              </a:rPr>
              <a:t>copper</a:t>
            </a: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loss</a:t>
            </a:r>
            <a:r>
              <a:rPr lang="tr-TR" dirty="0" smtClean="0">
                <a:solidFill>
                  <a:srgbClr val="002060"/>
                </a:solidFill>
              </a:rPr>
              <a:t> olarak statorda çıkıyor. Soğumak için de en iyi yol </a:t>
            </a:r>
            <a:r>
              <a:rPr lang="tr-TR" dirty="0" err="1" smtClean="0">
                <a:solidFill>
                  <a:srgbClr val="002060"/>
                </a:solidFill>
              </a:rPr>
              <a:t>radial</a:t>
            </a:r>
            <a:r>
              <a:rPr lang="tr-TR" dirty="0" smtClean="0">
                <a:solidFill>
                  <a:srgbClr val="002060"/>
                </a:solidFill>
              </a:rPr>
              <a:t> olarak kasadan havaya doğru ısı transferi (diye biliyorum). Aslında </a:t>
            </a:r>
            <a:r>
              <a:rPr lang="tr-TR" dirty="0" err="1" smtClean="0">
                <a:solidFill>
                  <a:srgbClr val="002060"/>
                </a:solidFill>
              </a:rPr>
              <a:t>back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core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heigh</a:t>
            </a:r>
            <a:r>
              <a:rPr lang="tr-TR" dirty="0" smtClean="0">
                <a:solidFill>
                  <a:srgbClr val="002060"/>
                </a:solidFill>
              </a:rPr>
              <a:t> ile motorun soğuması arasında bir bağ var.</a:t>
            </a:r>
            <a:endParaRPr lang="tr-TR" dirty="0" smtClean="0">
              <a:solidFill>
                <a:srgbClr val="002060"/>
              </a:solidFill>
            </a:endParaRPr>
          </a:p>
          <a:p>
            <a:r>
              <a:rPr lang="tr-TR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51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Self-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inductance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886160"/>
            <a:ext cx="8801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 case of a terminal short-circuit fault, the </a:t>
            </a:r>
            <a:r>
              <a:rPr lang="en-US" dirty="0" smtClean="0">
                <a:solidFill>
                  <a:srgbClr val="002060"/>
                </a:solidFill>
              </a:rPr>
              <a:t>short-circuit </a:t>
            </a:r>
            <a:r>
              <a:rPr lang="en-US" dirty="0">
                <a:solidFill>
                  <a:srgbClr val="002060"/>
                </a:solidFill>
              </a:rPr>
              <a:t>current in a PMSM is mainly limited by the </a:t>
            </a:r>
            <a:r>
              <a:rPr lang="en-US" dirty="0">
                <a:solidFill>
                  <a:srgbClr val="FF0000"/>
                </a:solidFill>
              </a:rPr>
              <a:t>d-axis inductance</a:t>
            </a:r>
            <a:r>
              <a:rPr lang="en-US" dirty="0">
                <a:solidFill>
                  <a:srgbClr val="002060"/>
                </a:solidFill>
              </a:rPr>
              <a:t>; specially at high speeds, when the winding reactance largely dominates over the phase resistance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(</a:t>
            </a:r>
            <a:r>
              <a:rPr lang="tr-TR" dirty="0" err="1" smtClean="0">
                <a:solidFill>
                  <a:srgbClr val="FF0000"/>
                </a:solidFill>
              </a:rPr>
              <a:t>low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speed’de</a:t>
            </a:r>
            <a:r>
              <a:rPr lang="tr-TR" dirty="0" smtClean="0">
                <a:solidFill>
                  <a:srgbClr val="FF0000"/>
                </a:solidFill>
              </a:rPr>
              <a:t> bu iyice sıkıntı).</a:t>
            </a:r>
          </a:p>
          <a:p>
            <a:r>
              <a:rPr lang="en-US" dirty="0">
                <a:solidFill>
                  <a:srgbClr val="002060"/>
                </a:solidFill>
              </a:rPr>
              <a:t>This requirement is usually achieved by designing the slot geometry so that </a:t>
            </a:r>
            <a:r>
              <a:rPr lang="en-US" dirty="0">
                <a:solidFill>
                  <a:srgbClr val="FF0000"/>
                </a:solidFill>
              </a:rPr>
              <a:t>a high slot leakage inductance</a:t>
            </a:r>
            <a:r>
              <a:rPr lang="en-US" dirty="0">
                <a:solidFill>
                  <a:srgbClr val="002060"/>
                </a:solidFill>
              </a:rPr>
              <a:t> is </a:t>
            </a:r>
            <a:r>
              <a:rPr lang="en-US" dirty="0" err="1" smtClean="0">
                <a:solidFill>
                  <a:srgbClr val="002060"/>
                </a:solidFill>
              </a:rPr>
              <a:t>obtaine</a:t>
            </a:r>
            <a:r>
              <a:rPr lang="tr-TR" dirty="0" smtClean="0">
                <a:solidFill>
                  <a:srgbClr val="002060"/>
                </a:solidFill>
              </a:rPr>
              <a:t>d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  <a:endParaRPr lang="tr-TR" dirty="0" smtClean="0">
              <a:solidFill>
                <a:srgbClr val="00206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64083"/>
              </p:ext>
            </p:extLst>
          </p:nvPr>
        </p:nvGraphicFramePr>
        <p:xfrm>
          <a:off x="236762" y="2574796"/>
          <a:ext cx="534760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536">
                  <a:extLst>
                    <a:ext uri="{9D8B030D-6E8A-4147-A177-3AD203B41FA5}">
                      <a16:colId xmlns:a16="http://schemas.microsoft.com/office/drawing/2014/main" val="1097395178"/>
                    </a:ext>
                  </a:extLst>
                </a:gridCol>
                <a:gridCol w="1782536">
                  <a:extLst>
                    <a:ext uri="{9D8B030D-6E8A-4147-A177-3AD203B41FA5}">
                      <a16:colId xmlns:a16="http://schemas.microsoft.com/office/drawing/2014/main" val="2063554028"/>
                    </a:ext>
                  </a:extLst>
                </a:gridCol>
                <a:gridCol w="1782536">
                  <a:extLst>
                    <a:ext uri="{9D8B030D-6E8A-4147-A177-3AD203B41FA5}">
                      <a16:colId xmlns:a16="http://schemas.microsoft.com/office/drawing/2014/main" val="3868498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Our</a:t>
                      </a:r>
                      <a:r>
                        <a:rPr lang="tr-TR" dirty="0" smtClean="0"/>
                        <a:t> Design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Required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39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Ephm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81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81 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451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Iphm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8.5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8.5 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92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35 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8.5 </a:t>
                      </a:r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A (1.0 </a:t>
                      </a:r>
                      <a:r>
                        <a:rPr lang="tr-TR" dirty="0" err="1" smtClean="0">
                          <a:solidFill>
                            <a:srgbClr val="FF0000"/>
                          </a:solidFill>
                        </a:rPr>
                        <a:t>pu</a:t>
                      </a:r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1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2.87</a:t>
                      </a:r>
                      <a:r>
                        <a:rPr lang="tr-TR" baseline="0" dirty="0" smtClean="0"/>
                        <a:t> 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002060"/>
                          </a:solidFill>
                        </a:rPr>
                        <a:t>Geometri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4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0.78 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002060"/>
                          </a:solidFill>
                        </a:rPr>
                        <a:t>Arttırılabilir</a:t>
                      </a:r>
                      <a:r>
                        <a:rPr lang="tr-TR" baseline="0" dirty="0" smtClean="0">
                          <a:solidFill>
                            <a:srgbClr val="002060"/>
                          </a:solidFill>
                        </a:rPr>
                        <a:t> mi?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9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3.66 mH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15.16 mH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13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Power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0.972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0.707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63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13.5</a:t>
                      </a:r>
                      <a:r>
                        <a:rPr lang="tr-TR" baseline="30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r>
                        <a:rPr lang="tr-TR" baseline="30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aseline="30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4344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12328" y="4830729"/>
            <a:ext cx="3031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002060"/>
                </a:solidFill>
              </a:rPr>
              <a:t>Kabuller: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No </a:t>
            </a:r>
            <a:r>
              <a:rPr lang="tr-TR" sz="1600" dirty="0" err="1" smtClean="0">
                <a:solidFill>
                  <a:srgbClr val="002060"/>
                </a:solidFill>
              </a:rPr>
              <a:t>saliency</a:t>
            </a:r>
            <a:endParaRPr lang="tr-TR" sz="16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err="1" smtClean="0">
                <a:solidFill>
                  <a:srgbClr val="002060"/>
                </a:solidFill>
              </a:rPr>
              <a:t>Iphm</a:t>
            </a:r>
            <a:r>
              <a:rPr lang="tr-TR" sz="1600" dirty="0" smtClean="0">
                <a:solidFill>
                  <a:srgbClr val="002060"/>
                </a:solidFill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</a:rPr>
              <a:t>and</a:t>
            </a:r>
            <a:r>
              <a:rPr lang="tr-TR" sz="1600" dirty="0" smtClean="0">
                <a:solidFill>
                  <a:srgbClr val="002060"/>
                </a:solidFill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</a:rPr>
              <a:t>Ephm</a:t>
            </a:r>
            <a:r>
              <a:rPr lang="tr-TR" sz="1600" dirty="0" smtClean="0">
                <a:solidFill>
                  <a:srgbClr val="002060"/>
                </a:solidFill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</a:rPr>
              <a:t>are</a:t>
            </a:r>
            <a:r>
              <a:rPr lang="tr-TR" sz="1600" dirty="0" smtClean="0">
                <a:solidFill>
                  <a:srgbClr val="002060"/>
                </a:solidFill>
              </a:rPr>
              <a:t> in-</a:t>
            </a:r>
            <a:r>
              <a:rPr lang="tr-TR" sz="1600" dirty="0" err="1" smtClean="0">
                <a:solidFill>
                  <a:srgbClr val="002060"/>
                </a:solidFill>
              </a:rPr>
              <a:t>phase</a:t>
            </a:r>
            <a:endParaRPr lang="tr-TR" sz="1600" dirty="0" smtClean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543079" y="5328499"/>
            <a:ext cx="569249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36838" y="5865730"/>
            <a:ext cx="30316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</a:rPr>
              <a:t>Not a </a:t>
            </a:r>
            <a:r>
              <a:rPr lang="tr-TR" sz="1600" dirty="0" err="1" smtClean="0">
                <a:solidFill>
                  <a:srgbClr val="FF0000"/>
                </a:solidFill>
              </a:rPr>
              <a:t>coincidence</a:t>
            </a:r>
            <a:r>
              <a:rPr lang="tr-TR" sz="1600" dirty="0" smtClean="0">
                <a:solidFill>
                  <a:srgbClr val="FF0000"/>
                </a:solidFill>
              </a:rPr>
              <a:t> 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36838" y="6204284"/>
            <a:ext cx="3031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kVA</a:t>
            </a:r>
            <a:r>
              <a:rPr lang="tr-TR" dirty="0" smtClean="0"/>
              <a:t> </a:t>
            </a:r>
            <a:r>
              <a:rPr lang="tr-TR" dirty="0" err="1" smtClean="0"/>
              <a:t>rating</a:t>
            </a:r>
            <a:r>
              <a:rPr lang="tr-TR" dirty="0" smtClean="0"/>
              <a:t> %40 arttı.</a:t>
            </a:r>
          </a:p>
        </p:txBody>
      </p:sp>
    </p:spTree>
    <p:extLst>
      <p:ext uri="{BB962C8B-B14F-4D97-AF65-F5344CB8AC3E}">
        <p14:creationId xmlns:p14="http://schemas.microsoft.com/office/powerpoint/2010/main" val="34020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Self-</a:t>
            </a:r>
            <a:r>
              <a:rPr lang="tr-TR" sz="2800" b="1" dirty="0" err="1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inductance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886160"/>
            <a:ext cx="88011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Having a high phase inductance results in an increased stator iron flux, if compared to a machine with negligible inductance. This demands that the stator yoke is increased by a factor </a:t>
            </a:r>
            <a:r>
              <a:rPr lang="en-US" dirty="0" smtClean="0">
                <a:solidFill>
                  <a:srgbClr val="002060"/>
                </a:solidFill>
              </a:rPr>
              <a:t>of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√2.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Why</a:t>
            </a:r>
            <a:r>
              <a:rPr lang="tr-TR" dirty="0" smtClean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rgbClr val="002060"/>
                </a:solidFill>
              </a:rPr>
              <a:t>Bir önceki analizde çıkmıştı bu </a:t>
            </a:r>
            <a:r>
              <a:rPr lang="en-US" dirty="0">
                <a:solidFill>
                  <a:srgbClr val="002060"/>
                </a:solidFill>
              </a:rPr>
              <a:t>√</a:t>
            </a:r>
            <a:r>
              <a:rPr lang="en-US" dirty="0" smtClean="0">
                <a:solidFill>
                  <a:srgbClr val="002060"/>
                </a:solidFill>
              </a:rPr>
              <a:t>2</a:t>
            </a:r>
            <a:r>
              <a:rPr lang="tr-TR" dirty="0" smtClean="0">
                <a:solidFill>
                  <a:srgbClr val="002060"/>
                </a:solidFill>
              </a:rPr>
              <a:t>. Aslında 1.0 </a:t>
            </a:r>
            <a:r>
              <a:rPr lang="tr-TR" dirty="0" err="1" smtClean="0">
                <a:solidFill>
                  <a:srgbClr val="002060"/>
                </a:solidFill>
              </a:rPr>
              <a:t>pu</a:t>
            </a:r>
            <a:r>
              <a:rPr lang="tr-TR" dirty="0" smtClean="0">
                <a:solidFill>
                  <a:srgbClr val="002060"/>
                </a:solidFill>
              </a:rPr>
              <a:t> değil de arada bir değer yapılsa? Ne şiş yansın ne kebap…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b="1" dirty="0" smtClean="0">
                <a:solidFill>
                  <a:srgbClr val="FF0000"/>
                </a:solidFill>
              </a:rPr>
              <a:t>Gözlem</a:t>
            </a:r>
            <a:r>
              <a:rPr lang="tr-TR" dirty="0" smtClean="0">
                <a:solidFill>
                  <a:srgbClr val="FF0000"/>
                </a:solidFill>
              </a:rPr>
              <a:t>: </a:t>
            </a:r>
            <a:r>
              <a:rPr lang="tr-TR" dirty="0" err="1" smtClean="0">
                <a:solidFill>
                  <a:srgbClr val="002060"/>
                </a:solidFill>
              </a:rPr>
              <a:t>Power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factor</a:t>
            </a:r>
            <a:r>
              <a:rPr lang="tr-TR" dirty="0" smtClean="0">
                <a:solidFill>
                  <a:srgbClr val="002060"/>
                </a:solidFill>
              </a:rPr>
              <a:t> düştükçe akım artmıyor muydu normalde? </a:t>
            </a:r>
            <a:r>
              <a:rPr lang="tr-TR" dirty="0" err="1" smtClean="0">
                <a:solidFill>
                  <a:srgbClr val="002060"/>
                </a:solidFill>
              </a:rPr>
              <a:t>Inverter</a:t>
            </a:r>
            <a:r>
              <a:rPr lang="tr-TR" dirty="0" smtClean="0">
                <a:solidFill>
                  <a:srgbClr val="002060"/>
                </a:solidFill>
              </a:rPr>
              <a:t> size büyüyordu falan. Önceki analizde </a:t>
            </a:r>
            <a:r>
              <a:rPr lang="tr-TR" dirty="0" err="1" smtClean="0">
                <a:solidFill>
                  <a:srgbClr val="002060"/>
                </a:solidFill>
              </a:rPr>
              <a:t>bi</a:t>
            </a:r>
            <a:r>
              <a:rPr lang="tr-TR" dirty="0" smtClean="0">
                <a:solidFill>
                  <a:srgbClr val="002060"/>
                </a:solidFill>
              </a:rPr>
              <a:t> gariplik var sanki. Gerilim (</a:t>
            </a:r>
            <a:r>
              <a:rPr lang="tr-TR" dirty="0" err="1" smtClean="0">
                <a:solidFill>
                  <a:srgbClr val="002060"/>
                </a:solidFill>
              </a:rPr>
              <a:t>Vt</a:t>
            </a:r>
            <a:r>
              <a:rPr lang="tr-TR" dirty="0" smtClean="0">
                <a:solidFill>
                  <a:srgbClr val="002060"/>
                </a:solidFill>
              </a:rPr>
              <a:t>) 83 </a:t>
            </a:r>
            <a:r>
              <a:rPr lang="tr-TR" dirty="0" err="1" smtClean="0">
                <a:solidFill>
                  <a:srgbClr val="002060"/>
                </a:solidFill>
              </a:rPr>
              <a:t>V’tan</a:t>
            </a:r>
            <a:r>
              <a:rPr lang="tr-TR" dirty="0" smtClean="0">
                <a:solidFill>
                  <a:srgbClr val="002060"/>
                </a:solidFill>
              </a:rPr>
              <a:t> 114 </a:t>
            </a:r>
            <a:r>
              <a:rPr lang="tr-TR" dirty="0" err="1" smtClean="0">
                <a:solidFill>
                  <a:srgbClr val="002060"/>
                </a:solidFill>
              </a:rPr>
              <a:t>V’a</a:t>
            </a:r>
            <a:r>
              <a:rPr lang="tr-TR" dirty="0" smtClean="0">
                <a:solidFill>
                  <a:srgbClr val="002060"/>
                </a:solidFill>
              </a:rPr>
              <a:t> çıktı. DC bara gerilimi yetmiyorsa akımı arttırmak gerekecek. Eph düşük, Iph yüksek yeni bir tasarım mı yapılacak?</a:t>
            </a:r>
          </a:p>
          <a:p>
            <a:endParaRPr lang="tr-TR" b="1" dirty="0" smtClean="0">
              <a:solidFill>
                <a:srgbClr val="002060"/>
              </a:solidFill>
            </a:endParaRPr>
          </a:p>
          <a:p>
            <a:r>
              <a:rPr lang="tr-TR" sz="2000" b="1" dirty="0" smtClean="0">
                <a:solidFill>
                  <a:srgbClr val="002060"/>
                </a:solidFill>
              </a:rPr>
              <a:t>H-</a:t>
            </a:r>
            <a:r>
              <a:rPr lang="tr-TR" sz="2000" b="1" dirty="0" err="1" smtClean="0">
                <a:solidFill>
                  <a:srgbClr val="002060"/>
                </a:solidFill>
              </a:rPr>
              <a:t>bridge</a:t>
            </a:r>
            <a:r>
              <a:rPr lang="tr-TR" sz="2000" b="1" dirty="0" smtClean="0">
                <a:solidFill>
                  <a:srgbClr val="002060"/>
                </a:solidFill>
              </a:rPr>
              <a:t> </a:t>
            </a:r>
            <a:r>
              <a:rPr lang="tr-TR" sz="2000" dirty="0" smtClean="0">
                <a:solidFill>
                  <a:srgbClr val="002060"/>
                </a:solidFill>
              </a:rPr>
              <a:t>3-phase </a:t>
            </a:r>
            <a:r>
              <a:rPr lang="tr-TR" sz="2000" dirty="0" err="1" smtClean="0">
                <a:solidFill>
                  <a:srgbClr val="002060"/>
                </a:solidFill>
              </a:rPr>
              <a:t>inverter</a:t>
            </a:r>
            <a:r>
              <a:rPr lang="tr-TR" sz="2000" dirty="0" smtClean="0">
                <a:solidFill>
                  <a:srgbClr val="002060"/>
                </a:solidFill>
              </a:rPr>
              <a:t> ve </a:t>
            </a:r>
            <a:r>
              <a:rPr lang="tr-TR" sz="2000" dirty="0" err="1" smtClean="0">
                <a:solidFill>
                  <a:srgbClr val="002060"/>
                </a:solidFill>
              </a:rPr>
              <a:t>inductance</a:t>
            </a:r>
            <a:r>
              <a:rPr lang="tr-TR" sz="2000" dirty="0" smtClean="0">
                <a:solidFill>
                  <a:srgbClr val="002060"/>
                </a:solidFill>
              </a:rPr>
              <a:t> üzerine bir analiz: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For a 3-phase system, 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kVA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rating of a full H-bridge inverter is </a:t>
            </a:r>
            <a:r>
              <a:rPr lang="en-US" b="1" dirty="0">
                <a:solidFill>
                  <a:srgbClr val="002060"/>
                </a:solidFill>
              </a:rPr>
              <a:t>2</a:t>
            </a:r>
            <a:r>
              <a:rPr lang="en-US" b="1" dirty="0" smtClean="0">
                <a:solidFill>
                  <a:srgbClr val="002060"/>
                </a:solidFill>
              </a:rPr>
              <a:t>/√3 </a:t>
            </a:r>
            <a:r>
              <a:rPr lang="en-US" b="1" dirty="0">
                <a:solidFill>
                  <a:srgbClr val="002060"/>
                </a:solidFill>
              </a:rPr>
              <a:t>times </a:t>
            </a:r>
            <a:r>
              <a:rPr lang="en-US" dirty="0">
                <a:solidFill>
                  <a:srgbClr val="002060"/>
                </a:solidFill>
              </a:rPr>
              <a:t>that of a half-bridge </a:t>
            </a:r>
            <a:r>
              <a:rPr lang="en-US" dirty="0" smtClean="0">
                <a:solidFill>
                  <a:srgbClr val="002060"/>
                </a:solidFill>
              </a:rPr>
              <a:t>inverter</a:t>
            </a:r>
            <a:r>
              <a:rPr lang="tr-TR" dirty="0" smtClean="0">
                <a:solidFill>
                  <a:srgbClr val="002060"/>
                </a:solidFill>
              </a:rPr>
              <a:t>. (</a:t>
            </a:r>
            <a:r>
              <a:rPr lang="tr-TR" b="1" dirty="0" smtClean="0">
                <a:solidFill>
                  <a:srgbClr val="002060"/>
                </a:solidFill>
              </a:rPr>
              <a:t>15 %</a:t>
            </a:r>
            <a:r>
              <a:rPr lang="tr-TR" dirty="0" smtClean="0">
                <a:solidFill>
                  <a:srgbClr val="002060"/>
                </a:solidFill>
              </a:rPr>
              <a:t>)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b="1" dirty="0" err="1" smtClean="0">
                <a:solidFill>
                  <a:srgbClr val="002060"/>
                </a:solidFill>
              </a:rPr>
              <a:t>Power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factor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with</a:t>
            </a:r>
            <a:r>
              <a:rPr lang="tr-TR" dirty="0" smtClean="0">
                <a:solidFill>
                  <a:srgbClr val="002060"/>
                </a:solidFill>
              </a:rPr>
              <a:t> 1.0 </a:t>
            </a:r>
            <a:r>
              <a:rPr lang="tr-TR" dirty="0" err="1" smtClean="0">
                <a:solidFill>
                  <a:srgbClr val="002060"/>
                </a:solidFill>
              </a:rPr>
              <a:t>pu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inductance</a:t>
            </a:r>
            <a:r>
              <a:rPr lang="tr-TR" dirty="0" smtClean="0">
                <a:solidFill>
                  <a:srgbClr val="002060"/>
                </a:solidFill>
              </a:rPr>
              <a:t> is </a:t>
            </a:r>
            <a:r>
              <a:rPr lang="tr-TR" b="1" dirty="0" smtClean="0">
                <a:solidFill>
                  <a:srgbClr val="002060"/>
                </a:solidFill>
              </a:rPr>
              <a:t>1</a:t>
            </a:r>
            <a:r>
              <a:rPr lang="en-US" b="1" dirty="0" smtClean="0">
                <a:solidFill>
                  <a:srgbClr val="002060"/>
                </a:solidFill>
              </a:rPr>
              <a:t>/√</a:t>
            </a:r>
            <a:r>
              <a:rPr lang="tr-TR" b="1" dirty="0" smtClean="0">
                <a:solidFill>
                  <a:srgbClr val="002060"/>
                </a:solidFill>
              </a:rPr>
              <a:t>2</a:t>
            </a:r>
            <a:r>
              <a:rPr lang="tr-TR" b="1" dirty="0">
                <a:solidFill>
                  <a:srgbClr val="002060"/>
                </a:solidFill>
              </a:rPr>
              <a:t> </a:t>
            </a:r>
            <a:r>
              <a:rPr lang="tr-TR" dirty="0" smtClean="0">
                <a:solidFill>
                  <a:srgbClr val="002060"/>
                </a:solidFill>
              </a:rPr>
              <a:t>(</a:t>
            </a:r>
            <a:r>
              <a:rPr lang="tr-TR" b="1" dirty="0" smtClean="0">
                <a:solidFill>
                  <a:srgbClr val="002060"/>
                </a:solidFill>
              </a:rPr>
              <a:t>41 %</a:t>
            </a:r>
            <a:r>
              <a:rPr lang="tr-TR" dirty="0" smtClean="0">
                <a:solidFill>
                  <a:srgbClr val="002060"/>
                </a:solidFill>
              </a:rPr>
              <a:t>)</a:t>
            </a:r>
            <a:r>
              <a:rPr lang="tr-TR" b="1" dirty="0" smtClean="0">
                <a:solidFill>
                  <a:srgbClr val="002060"/>
                </a:solidFill>
              </a:rPr>
              <a:t>.</a:t>
            </a:r>
            <a:endParaRPr lang="tr-TR" b="1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rgbClr val="FF0000"/>
                </a:solidFill>
              </a:rPr>
              <a:t>Total </a:t>
            </a:r>
            <a:r>
              <a:rPr lang="tr-TR" b="1" dirty="0" err="1" smtClean="0">
                <a:solidFill>
                  <a:srgbClr val="FF0000"/>
                </a:solidFill>
              </a:rPr>
              <a:t>kVA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rating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increases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by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2√</a:t>
            </a:r>
            <a:r>
              <a:rPr lang="tr-TR" b="1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>
                <a:solidFill>
                  <a:srgbClr val="FF0000"/>
                </a:solidFill>
              </a:rPr>
              <a:t>√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tr-TR" b="1" dirty="0" smtClean="0">
                <a:solidFill>
                  <a:srgbClr val="FF0000"/>
                </a:solidFill>
              </a:rPr>
              <a:t> (63%)</a:t>
            </a:r>
            <a:r>
              <a:rPr lang="tr-TR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rgbClr val="002060"/>
                </a:solidFill>
              </a:rPr>
              <a:t>T</a:t>
            </a:r>
            <a:r>
              <a:rPr lang="en-US" dirty="0" smtClean="0">
                <a:solidFill>
                  <a:srgbClr val="002060"/>
                </a:solidFill>
              </a:rPr>
              <a:t>he </a:t>
            </a:r>
            <a:r>
              <a:rPr lang="en-US" b="1" dirty="0">
                <a:solidFill>
                  <a:srgbClr val="002060"/>
                </a:solidFill>
              </a:rPr>
              <a:t>current angle </a:t>
            </a:r>
            <a:r>
              <a:rPr lang="en-US" dirty="0">
                <a:solidFill>
                  <a:srgbClr val="002060"/>
                </a:solidFill>
              </a:rPr>
              <a:t>with respect to the </a:t>
            </a:r>
            <a:r>
              <a:rPr lang="en-US" b="1" dirty="0">
                <a:solidFill>
                  <a:srgbClr val="002060"/>
                </a:solidFill>
              </a:rPr>
              <a:t>back-EMF</a:t>
            </a:r>
            <a:r>
              <a:rPr lang="en-US" dirty="0">
                <a:solidFill>
                  <a:srgbClr val="002060"/>
                </a:solidFill>
              </a:rPr>
              <a:t> can be advanced by </a:t>
            </a:r>
            <a:r>
              <a:rPr lang="en-US" b="1" dirty="0">
                <a:solidFill>
                  <a:srgbClr val="002060"/>
                </a:solidFill>
              </a:rPr>
              <a:t>ψ = 30◦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rgbClr val="002060"/>
                </a:solidFill>
              </a:rPr>
              <a:t>T</a:t>
            </a:r>
            <a:r>
              <a:rPr lang="en-US" dirty="0" smtClean="0">
                <a:solidFill>
                  <a:srgbClr val="002060"/>
                </a:solidFill>
              </a:rPr>
              <a:t>his </a:t>
            </a:r>
            <a:r>
              <a:rPr lang="en-US" dirty="0">
                <a:solidFill>
                  <a:srgbClr val="002060"/>
                </a:solidFill>
              </a:rPr>
              <a:t>increases the </a:t>
            </a:r>
            <a:r>
              <a:rPr lang="en-US" b="1" dirty="0">
                <a:solidFill>
                  <a:srgbClr val="002060"/>
                </a:solidFill>
              </a:rPr>
              <a:t>current</a:t>
            </a:r>
            <a:r>
              <a:rPr lang="en-US" dirty="0">
                <a:solidFill>
                  <a:srgbClr val="002060"/>
                </a:solidFill>
              </a:rPr>
              <a:t> necessary to deliver the rated</a:t>
            </a:r>
            <a:r>
              <a:rPr lang="en-US" b="1" dirty="0">
                <a:solidFill>
                  <a:srgbClr val="002060"/>
                </a:solidFill>
              </a:rPr>
              <a:t> torque by a 15%, </a:t>
            </a:r>
            <a:r>
              <a:rPr lang="en-US" dirty="0">
                <a:solidFill>
                  <a:srgbClr val="002060"/>
                </a:solidFill>
              </a:rPr>
              <a:t>but </a:t>
            </a:r>
            <a:r>
              <a:rPr lang="en-US" b="1" dirty="0">
                <a:solidFill>
                  <a:srgbClr val="002060"/>
                </a:solidFill>
              </a:rPr>
              <a:t>reduces</a:t>
            </a:r>
            <a:r>
              <a:rPr lang="en-US" dirty="0">
                <a:solidFill>
                  <a:srgbClr val="002060"/>
                </a:solidFill>
              </a:rPr>
              <a:t> the required </a:t>
            </a:r>
            <a:r>
              <a:rPr lang="en-US" b="1" dirty="0">
                <a:solidFill>
                  <a:srgbClr val="002060"/>
                </a:solidFill>
              </a:rPr>
              <a:t>voltage</a:t>
            </a:r>
            <a:r>
              <a:rPr lang="en-US" dirty="0">
                <a:solidFill>
                  <a:srgbClr val="002060"/>
                </a:solidFill>
              </a:rPr>
              <a:t> by a </a:t>
            </a:r>
            <a:r>
              <a:rPr lang="en-US" b="1" dirty="0">
                <a:solidFill>
                  <a:srgbClr val="002060"/>
                </a:solidFill>
              </a:rPr>
              <a:t>29</a:t>
            </a:r>
            <a:r>
              <a:rPr lang="en-US" b="1" dirty="0" smtClean="0">
                <a:solidFill>
                  <a:srgbClr val="002060"/>
                </a:solidFill>
              </a:rPr>
              <a:t>%</a:t>
            </a:r>
            <a:r>
              <a:rPr lang="tr-TR" b="1" dirty="0" smtClean="0">
                <a:solidFill>
                  <a:srgbClr val="002060"/>
                </a:solidFill>
              </a:rPr>
              <a:t>. </a:t>
            </a:r>
            <a:r>
              <a:rPr lang="tr-TR" b="1" dirty="0" err="1" smtClean="0">
                <a:solidFill>
                  <a:srgbClr val="002060"/>
                </a:solidFill>
              </a:rPr>
              <a:t>kVA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reduction</a:t>
            </a:r>
            <a:r>
              <a:rPr lang="tr-TR" b="1" dirty="0" smtClean="0">
                <a:solidFill>
                  <a:srgbClr val="002060"/>
                </a:solidFill>
              </a:rPr>
              <a:t> =&gt; 18%.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 smtClean="0">
                <a:solidFill>
                  <a:srgbClr val="FF0000"/>
                </a:solidFill>
              </a:rPr>
              <a:t>In</a:t>
            </a:r>
            <a:r>
              <a:rPr lang="tr-TR" dirty="0" smtClean="0">
                <a:solidFill>
                  <a:srgbClr val="FF0000"/>
                </a:solidFill>
              </a:rPr>
              <a:t> total, </a:t>
            </a:r>
            <a:r>
              <a:rPr lang="tr-TR" b="1" dirty="0" err="1" smtClean="0">
                <a:solidFill>
                  <a:srgbClr val="FF0000"/>
                </a:solidFill>
              </a:rPr>
              <a:t>kVA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rating</a:t>
            </a:r>
            <a:r>
              <a:rPr lang="tr-TR" dirty="0" smtClean="0">
                <a:solidFill>
                  <a:srgbClr val="FF0000"/>
                </a:solidFill>
              </a:rPr>
              <a:t> is </a:t>
            </a:r>
            <a:r>
              <a:rPr lang="tr-TR" b="1" dirty="0" err="1" smtClean="0">
                <a:solidFill>
                  <a:srgbClr val="FF0000"/>
                </a:solidFill>
              </a:rPr>
              <a:t>increased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by</a:t>
            </a:r>
            <a:r>
              <a:rPr lang="tr-TR" b="1" dirty="0" smtClean="0">
                <a:solidFill>
                  <a:srgbClr val="FF0000"/>
                </a:solidFill>
              </a:rPr>
              <a:t> 34%.</a:t>
            </a:r>
          </a:p>
        </p:txBody>
      </p:sp>
    </p:spTree>
    <p:extLst>
      <p:ext uri="{BB962C8B-B14F-4D97-AF65-F5344CB8AC3E}">
        <p14:creationId xmlns:p14="http://schemas.microsoft.com/office/powerpoint/2010/main" val="30175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Self-</a:t>
            </a:r>
            <a:r>
              <a:rPr lang="tr-TR" sz="2800" b="1" dirty="0" err="1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inductance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886160"/>
            <a:ext cx="8801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002060"/>
                </a:solidFill>
              </a:rPr>
              <a:t>Remarks</a:t>
            </a:r>
            <a:r>
              <a:rPr lang="tr-TR" b="1" dirty="0" smtClean="0">
                <a:solidFill>
                  <a:srgbClr val="002060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Fractional-slot concentrated-windings inherently lead to </a:t>
            </a:r>
            <a:r>
              <a:rPr lang="en-US" b="1" dirty="0">
                <a:solidFill>
                  <a:srgbClr val="002060"/>
                </a:solidFill>
              </a:rPr>
              <a:t>high slot leakage inductances </a:t>
            </a:r>
            <a:r>
              <a:rPr lang="en-US" dirty="0">
                <a:solidFill>
                  <a:srgbClr val="002060"/>
                </a:solidFill>
              </a:rPr>
              <a:t>and </a:t>
            </a:r>
            <a:r>
              <a:rPr lang="en-US" b="1" dirty="0">
                <a:solidFill>
                  <a:srgbClr val="002060"/>
                </a:solidFill>
              </a:rPr>
              <a:t>high air-gap harmonic leakage components </a:t>
            </a:r>
            <a:r>
              <a:rPr lang="en-US" dirty="0">
                <a:solidFill>
                  <a:srgbClr val="002060"/>
                </a:solidFill>
              </a:rPr>
              <a:t>due to the rich harmonic content of the armature MMF </a:t>
            </a:r>
            <a:r>
              <a:rPr lang="en-US" dirty="0" smtClean="0">
                <a:solidFill>
                  <a:srgbClr val="002060"/>
                </a:solidFill>
              </a:rPr>
              <a:t>distribution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In </a:t>
            </a:r>
            <a:r>
              <a:rPr lang="en-US" dirty="0">
                <a:solidFill>
                  <a:srgbClr val="002060"/>
                </a:solidFill>
              </a:rPr>
              <a:t>case of single-layer FSCWs, the increased MMF harmonic content compared to double-layer windings and the higher number of conductors belonging to the same phase in each slot leads to the </a:t>
            </a:r>
            <a:r>
              <a:rPr lang="en-US" b="1" dirty="0">
                <a:solidFill>
                  <a:srgbClr val="002060"/>
                </a:solidFill>
              </a:rPr>
              <a:t>highest phase self-inductance </a:t>
            </a:r>
            <a:r>
              <a:rPr lang="en-US" dirty="0">
                <a:solidFill>
                  <a:srgbClr val="002060"/>
                </a:solidFill>
              </a:rPr>
              <a:t>values.</a:t>
            </a:r>
            <a:endParaRPr lang="tr-TR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3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88011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smtClean="0">
                <a:solidFill>
                  <a:srgbClr val="002060"/>
                </a:solidFill>
              </a:rPr>
              <a:t>3-phase (</a:t>
            </a:r>
            <a:r>
              <a:rPr lang="tr-TR" sz="2400" dirty="0" err="1" smtClean="0">
                <a:solidFill>
                  <a:srgbClr val="002060"/>
                </a:solidFill>
              </a:rPr>
              <a:t>mostly</a:t>
            </a:r>
            <a:r>
              <a:rPr lang="tr-TR" sz="2400" dirty="0" smtClean="0">
                <a:solidFill>
                  <a:srgbClr val="002060"/>
                </a:solidFill>
              </a:rPr>
              <a:t>), 12 </a:t>
            </a:r>
            <a:r>
              <a:rPr lang="tr-TR" sz="2400" dirty="0" err="1" smtClean="0">
                <a:solidFill>
                  <a:srgbClr val="002060"/>
                </a:solidFill>
              </a:rPr>
              <a:t>slot</a:t>
            </a:r>
            <a:r>
              <a:rPr lang="tr-TR" sz="2400" dirty="0" smtClean="0">
                <a:solidFill>
                  <a:srgbClr val="002060"/>
                </a:solidFill>
              </a:rPr>
              <a:t> m/c</a:t>
            </a:r>
          </a:p>
          <a:p>
            <a:r>
              <a:rPr lang="tr-TR" sz="2000" dirty="0" smtClean="0">
                <a:solidFill>
                  <a:srgbClr val="002060"/>
                </a:solidFill>
              </a:rPr>
              <a:t>Stator-1: </a:t>
            </a:r>
            <a:r>
              <a:rPr lang="tr-TR" sz="2000" dirty="0" err="1" smtClean="0">
                <a:solidFill>
                  <a:srgbClr val="002060"/>
                </a:solidFill>
              </a:rPr>
              <a:t>All-teeth</a:t>
            </a:r>
            <a:r>
              <a:rPr lang="tr-TR" sz="2000" dirty="0" smtClean="0">
                <a:solidFill>
                  <a:srgbClr val="002060"/>
                </a:solidFill>
              </a:rPr>
              <a:t>, </a:t>
            </a:r>
            <a:r>
              <a:rPr lang="tr-TR" sz="2000" dirty="0" err="1" smtClean="0">
                <a:solidFill>
                  <a:srgbClr val="002060"/>
                </a:solidFill>
              </a:rPr>
              <a:t>physically</a:t>
            </a:r>
            <a:r>
              <a:rPr lang="tr-TR" sz="2000" dirty="0" smtClean="0">
                <a:solidFill>
                  <a:srgbClr val="002060"/>
                </a:solidFill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</a:rPr>
              <a:t>modular</a:t>
            </a:r>
            <a:endParaRPr lang="tr-TR" sz="2000" dirty="0" smtClean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45" y="1702737"/>
            <a:ext cx="5021138" cy="50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88011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smtClean="0">
                <a:solidFill>
                  <a:srgbClr val="002060"/>
                </a:solidFill>
              </a:rPr>
              <a:t>3-phase (</a:t>
            </a:r>
            <a:r>
              <a:rPr lang="tr-TR" sz="2400" dirty="0" err="1" smtClean="0">
                <a:solidFill>
                  <a:srgbClr val="002060"/>
                </a:solidFill>
              </a:rPr>
              <a:t>mostly</a:t>
            </a:r>
            <a:r>
              <a:rPr lang="tr-TR" sz="2400" dirty="0" smtClean="0">
                <a:solidFill>
                  <a:srgbClr val="002060"/>
                </a:solidFill>
              </a:rPr>
              <a:t>), 12 </a:t>
            </a:r>
            <a:r>
              <a:rPr lang="tr-TR" sz="2400" dirty="0" err="1" smtClean="0">
                <a:solidFill>
                  <a:srgbClr val="002060"/>
                </a:solidFill>
              </a:rPr>
              <a:t>slot</a:t>
            </a:r>
            <a:r>
              <a:rPr lang="tr-TR" sz="2400" dirty="0" smtClean="0">
                <a:solidFill>
                  <a:srgbClr val="002060"/>
                </a:solidFill>
              </a:rPr>
              <a:t> m/c</a:t>
            </a:r>
          </a:p>
          <a:p>
            <a:r>
              <a:rPr lang="tr-TR" sz="2000" dirty="0" smtClean="0">
                <a:solidFill>
                  <a:srgbClr val="002060"/>
                </a:solidFill>
              </a:rPr>
              <a:t>Stator-2: </a:t>
            </a:r>
            <a:r>
              <a:rPr lang="tr-TR" sz="2000" dirty="0" err="1" smtClean="0">
                <a:solidFill>
                  <a:srgbClr val="002060"/>
                </a:solidFill>
              </a:rPr>
              <a:t>All-teeth</a:t>
            </a:r>
            <a:r>
              <a:rPr lang="tr-TR" sz="2000" dirty="0" smtClean="0">
                <a:solidFill>
                  <a:srgbClr val="002060"/>
                </a:solidFill>
              </a:rPr>
              <a:t>, </a:t>
            </a:r>
            <a:r>
              <a:rPr lang="tr-TR" sz="2000" dirty="0" err="1" smtClean="0">
                <a:solidFill>
                  <a:srgbClr val="002060"/>
                </a:solidFill>
              </a:rPr>
              <a:t>physically</a:t>
            </a:r>
            <a:r>
              <a:rPr lang="tr-TR" sz="2000" dirty="0" smtClean="0">
                <a:solidFill>
                  <a:srgbClr val="002060"/>
                </a:solidFill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</a:rPr>
              <a:t>modular</a:t>
            </a:r>
            <a:endParaRPr lang="tr-TR" sz="2000" dirty="0" smtClean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315" y="1612931"/>
            <a:ext cx="5021138" cy="50200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40977" y="2520374"/>
            <a:ext cx="2296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FF0000"/>
                </a:solidFill>
              </a:rPr>
              <a:t>Nasıl bir fark var?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25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Failure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Rates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7" y="992296"/>
            <a:ext cx="8749519" cy="479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8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88011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smtClean="0">
                <a:solidFill>
                  <a:srgbClr val="002060"/>
                </a:solidFill>
              </a:rPr>
              <a:t>3-phase (</a:t>
            </a:r>
            <a:r>
              <a:rPr lang="tr-TR" sz="2400" dirty="0" err="1" smtClean="0">
                <a:solidFill>
                  <a:srgbClr val="002060"/>
                </a:solidFill>
              </a:rPr>
              <a:t>mostly</a:t>
            </a:r>
            <a:r>
              <a:rPr lang="tr-TR" sz="2400" dirty="0" smtClean="0">
                <a:solidFill>
                  <a:srgbClr val="002060"/>
                </a:solidFill>
              </a:rPr>
              <a:t>), 12 </a:t>
            </a:r>
            <a:r>
              <a:rPr lang="tr-TR" sz="2400" dirty="0" err="1" smtClean="0">
                <a:solidFill>
                  <a:srgbClr val="002060"/>
                </a:solidFill>
              </a:rPr>
              <a:t>slot</a:t>
            </a:r>
            <a:r>
              <a:rPr lang="tr-TR" sz="2400" dirty="0" smtClean="0">
                <a:solidFill>
                  <a:srgbClr val="002060"/>
                </a:solidFill>
              </a:rPr>
              <a:t> m/c</a:t>
            </a:r>
          </a:p>
          <a:p>
            <a:r>
              <a:rPr lang="tr-TR" sz="2000" dirty="0" smtClean="0">
                <a:solidFill>
                  <a:srgbClr val="002060"/>
                </a:solidFill>
              </a:rPr>
              <a:t>Stator-3: </a:t>
            </a:r>
            <a:r>
              <a:rPr lang="tr-TR" sz="2000" dirty="0" err="1" smtClean="0">
                <a:solidFill>
                  <a:srgbClr val="002060"/>
                </a:solidFill>
              </a:rPr>
              <a:t>All-teeth</a:t>
            </a:r>
            <a:r>
              <a:rPr lang="tr-TR" sz="2000" dirty="0" smtClean="0">
                <a:solidFill>
                  <a:srgbClr val="002060"/>
                </a:solidFill>
              </a:rPr>
              <a:t>, </a:t>
            </a:r>
            <a:r>
              <a:rPr lang="tr-TR" sz="2000" dirty="0" err="1" smtClean="0">
                <a:solidFill>
                  <a:srgbClr val="002060"/>
                </a:solidFill>
              </a:rPr>
              <a:t>shifted</a:t>
            </a:r>
            <a:r>
              <a:rPr lang="tr-TR" sz="2000" dirty="0" smtClean="0">
                <a:solidFill>
                  <a:srgbClr val="002060"/>
                </a:solidFill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</a:rPr>
              <a:t>modular</a:t>
            </a:r>
            <a:endParaRPr lang="tr-TR" sz="2000" dirty="0" smtClean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45" y="1657197"/>
            <a:ext cx="5021138" cy="50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6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88011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smtClean="0">
                <a:solidFill>
                  <a:srgbClr val="002060"/>
                </a:solidFill>
              </a:rPr>
              <a:t>3-phase (</a:t>
            </a:r>
            <a:r>
              <a:rPr lang="tr-TR" sz="2400" dirty="0" err="1" smtClean="0">
                <a:solidFill>
                  <a:srgbClr val="002060"/>
                </a:solidFill>
              </a:rPr>
              <a:t>mostly</a:t>
            </a:r>
            <a:r>
              <a:rPr lang="tr-TR" sz="2400" dirty="0" smtClean="0">
                <a:solidFill>
                  <a:srgbClr val="002060"/>
                </a:solidFill>
              </a:rPr>
              <a:t>), 12 </a:t>
            </a:r>
            <a:r>
              <a:rPr lang="tr-TR" sz="2400" dirty="0" err="1" smtClean="0">
                <a:solidFill>
                  <a:srgbClr val="002060"/>
                </a:solidFill>
              </a:rPr>
              <a:t>slot</a:t>
            </a:r>
            <a:r>
              <a:rPr lang="tr-TR" sz="2400" dirty="0" smtClean="0">
                <a:solidFill>
                  <a:srgbClr val="002060"/>
                </a:solidFill>
              </a:rPr>
              <a:t> m/c</a:t>
            </a:r>
          </a:p>
          <a:p>
            <a:r>
              <a:rPr lang="tr-TR" sz="2000" dirty="0" smtClean="0">
                <a:solidFill>
                  <a:srgbClr val="002060"/>
                </a:solidFill>
              </a:rPr>
              <a:t>Stator-4: </a:t>
            </a:r>
            <a:r>
              <a:rPr lang="tr-TR" sz="2000" dirty="0" err="1" smtClean="0">
                <a:solidFill>
                  <a:srgbClr val="002060"/>
                </a:solidFill>
              </a:rPr>
              <a:t>All-teeth</a:t>
            </a:r>
            <a:r>
              <a:rPr lang="tr-TR" sz="2000" dirty="0" smtClean="0">
                <a:solidFill>
                  <a:srgbClr val="002060"/>
                </a:solidFill>
              </a:rPr>
              <a:t>, </a:t>
            </a:r>
            <a:r>
              <a:rPr lang="tr-TR" sz="2000" dirty="0" err="1" smtClean="0">
                <a:solidFill>
                  <a:srgbClr val="002060"/>
                </a:solidFill>
              </a:rPr>
              <a:t>shifted</a:t>
            </a:r>
            <a:r>
              <a:rPr lang="tr-TR" sz="2000" dirty="0" smtClean="0">
                <a:solidFill>
                  <a:srgbClr val="002060"/>
                </a:solidFill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</a:rPr>
              <a:t>modular</a:t>
            </a:r>
            <a:endParaRPr lang="tr-TR" sz="2000" dirty="0" smtClean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45" y="1660314"/>
            <a:ext cx="5021138" cy="50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6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88011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smtClean="0">
                <a:solidFill>
                  <a:srgbClr val="002060"/>
                </a:solidFill>
              </a:rPr>
              <a:t>3-phase (</a:t>
            </a:r>
            <a:r>
              <a:rPr lang="tr-TR" sz="2400" dirty="0" err="1" smtClean="0">
                <a:solidFill>
                  <a:srgbClr val="002060"/>
                </a:solidFill>
              </a:rPr>
              <a:t>mostly</a:t>
            </a:r>
            <a:r>
              <a:rPr lang="tr-TR" sz="2400" dirty="0" smtClean="0">
                <a:solidFill>
                  <a:srgbClr val="002060"/>
                </a:solidFill>
              </a:rPr>
              <a:t>), 12 </a:t>
            </a:r>
            <a:r>
              <a:rPr lang="tr-TR" sz="2400" dirty="0" err="1" smtClean="0">
                <a:solidFill>
                  <a:srgbClr val="002060"/>
                </a:solidFill>
              </a:rPr>
              <a:t>slot</a:t>
            </a:r>
            <a:r>
              <a:rPr lang="tr-TR" sz="2400" dirty="0" smtClean="0">
                <a:solidFill>
                  <a:srgbClr val="002060"/>
                </a:solidFill>
              </a:rPr>
              <a:t> m/c</a:t>
            </a:r>
          </a:p>
          <a:p>
            <a:r>
              <a:rPr lang="tr-TR" sz="2000" dirty="0" smtClean="0">
                <a:solidFill>
                  <a:srgbClr val="002060"/>
                </a:solidFill>
              </a:rPr>
              <a:t>Stator-5: </a:t>
            </a:r>
            <a:r>
              <a:rPr lang="tr-TR" sz="2000" dirty="0" err="1" smtClean="0">
                <a:solidFill>
                  <a:srgbClr val="002060"/>
                </a:solidFill>
              </a:rPr>
              <a:t>Alternate-teeth</a:t>
            </a:r>
            <a:r>
              <a:rPr lang="tr-TR" sz="2000" dirty="0" smtClean="0">
                <a:solidFill>
                  <a:srgbClr val="002060"/>
                </a:solidFill>
              </a:rPr>
              <a:t>, </a:t>
            </a:r>
            <a:r>
              <a:rPr lang="tr-TR" sz="2000" dirty="0" err="1" smtClean="0">
                <a:solidFill>
                  <a:srgbClr val="002060"/>
                </a:solidFill>
              </a:rPr>
              <a:t>physically</a:t>
            </a:r>
            <a:r>
              <a:rPr lang="tr-TR" sz="2000" dirty="0" smtClean="0">
                <a:solidFill>
                  <a:srgbClr val="002060"/>
                </a:solidFill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</a:rPr>
              <a:t>modular</a:t>
            </a:r>
            <a:endParaRPr lang="tr-TR" sz="2000" dirty="0" smtClean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45" y="1694573"/>
            <a:ext cx="5021138" cy="50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5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88011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smtClean="0">
                <a:solidFill>
                  <a:srgbClr val="002060"/>
                </a:solidFill>
              </a:rPr>
              <a:t>3-phase (</a:t>
            </a:r>
            <a:r>
              <a:rPr lang="tr-TR" sz="2400" dirty="0" err="1" smtClean="0">
                <a:solidFill>
                  <a:srgbClr val="002060"/>
                </a:solidFill>
              </a:rPr>
              <a:t>mostly</a:t>
            </a:r>
            <a:r>
              <a:rPr lang="tr-TR" sz="2400" dirty="0" smtClean="0">
                <a:solidFill>
                  <a:srgbClr val="002060"/>
                </a:solidFill>
              </a:rPr>
              <a:t>), 12 </a:t>
            </a:r>
            <a:r>
              <a:rPr lang="tr-TR" sz="2400" dirty="0" err="1" smtClean="0">
                <a:solidFill>
                  <a:srgbClr val="002060"/>
                </a:solidFill>
              </a:rPr>
              <a:t>slot</a:t>
            </a:r>
            <a:r>
              <a:rPr lang="tr-TR" sz="2400" dirty="0" smtClean="0">
                <a:solidFill>
                  <a:srgbClr val="002060"/>
                </a:solidFill>
              </a:rPr>
              <a:t> m/c</a:t>
            </a:r>
          </a:p>
          <a:p>
            <a:r>
              <a:rPr lang="tr-TR" sz="2000" dirty="0" smtClean="0">
                <a:solidFill>
                  <a:srgbClr val="002060"/>
                </a:solidFill>
              </a:rPr>
              <a:t>Stator-6: </a:t>
            </a:r>
            <a:r>
              <a:rPr lang="tr-TR" sz="2000" dirty="0" err="1" smtClean="0">
                <a:solidFill>
                  <a:srgbClr val="002060"/>
                </a:solidFill>
              </a:rPr>
              <a:t>Alternate-teeth</a:t>
            </a:r>
            <a:r>
              <a:rPr lang="tr-TR" sz="2000" dirty="0" smtClean="0">
                <a:solidFill>
                  <a:srgbClr val="002060"/>
                </a:solidFill>
              </a:rPr>
              <a:t>, </a:t>
            </a:r>
            <a:r>
              <a:rPr lang="tr-TR" sz="2000" dirty="0" err="1" smtClean="0">
                <a:solidFill>
                  <a:srgbClr val="002060"/>
                </a:solidFill>
              </a:rPr>
              <a:t>shifted</a:t>
            </a:r>
            <a:r>
              <a:rPr lang="tr-TR" sz="2000" dirty="0" smtClean="0">
                <a:solidFill>
                  <a:srgbClr val="002060"/>
                </a:solidFill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</a:rPr>
              <a:t>modular</a:t>
            </a:r>
            <a:endParaRPr lang="tr-TR" sz="2000" dirty="0" smtClean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45" y="1629259"/>
            <a:ext cx="5021138" cy="50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2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88011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smtClean="0">
                <a:solidFill>
                  <a:srgbClr val="002060"/>
                </a:solidFill>
              </a:rPr>
              <a:t>3-phase (</a:t>
            </a:r>
            <a:r>
              <a:rPr lang="tr-TR" sz="2400" dirty="0" err="1" smtClean="0">
                <a:solidFill>
                  <a:srgbClr val="002060"/>
                </a:solidFill>
              </a:rPr>
              <a:t>mostly</a:t>
            </a:r>
            <a:r>
              <a:rPr lang="tr-TR" sz="2400" dirty="0" smtClean="0">
                <a:solidFill>
                  <a:srgbClr val="002060"/>
                </a:solidFill>
              </a:rPr>
              <a:t>), 12 </a:t>
            </a:r>
            <a:r>
              <a:rPr lang="tr-TR" sz="2400" dirty="0" err="1" smtClean="0">
                <a:solidFill>
                  <a:srgbClr val="002060"/>
                </a:solidFill>
              </a:rPr>
              <a:t>slot</a:t>
            </a:r>
            <a:r>
              <a:rPr lang="tr-TR" sz="2400" dirty="0" smtClean="0">
                <a:solidFill>
                  <a:srgbClr val="002060"/>
                </a:solidFill>
              </a:rPr>
              <a:t> m/c</a:t>
            </a:r>
          </a:p>
          <a:p>
            <a:r>
              <a:rPr lang="tr-TR" sz="2000" dirty="0" smtClean="0">
                <a:solidFill>
                  <a:srgbClr val="002060"/>
                </a:solidFill>
              </a:rPr>
              <a:t>Stator-7: </a:t>
            </a:r>
            <a:r>
              <a:rPr lang="en-US" sz="2000" dirty="0" smtClean="0">
                <a:solidFill>
                  <a:srgbClr val="002060"/>
                </a:solidFill>
              </a:rPr>
              <a:t>Alternate teeth</a:t>
            </a:r>
            <a:r>
              <a:rPr lang="tr-TR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002060"/>
                </a:solidFill>
              </a:rPr>
              <a:t>Double stator</a:t>
            </a:r>
            <a:endParaRPr lang="tr-TR" sz="2000" dirty="0" smtClean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45" y="1670080"/>
            <a:ext cx="5021138" cy="50200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40977" y="2520374"/>
            <a:ext cx="2296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FF0000"/>
                </a:solidFill>
              </a:rPr>
              <a:t>Mümkün mü?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2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88011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smtClean="0">
                <a:solidFill>
                  <a:srgbClr val="002060"/>
                </a:solidFill>
              </a:rPr>
              <a:t>3-phase (</a:t>
            </a:r>
            <a:r>
              <a:rPr lang="tr-TR" sz="2400" dirty="0" err="1" smtClean="0">
                <a:solidFill>
                  <a:srgbClr val="002060"/>
                </a:solidFill>
              </a:rPr>
              <a:t>mostly</a:t>
            </a:r>
            <a:r>
              <a:rPr lang="tr-TR" sz="2400" dirty="0" smtClean="0">
                <a:solidFill>
                  <a:srgbClr val="002060"/>
                </a:solidFill>
              </a:rPr>
              <a:t>), 12 </a:t>
            </a:r>
            <a:r>
              <a:rPr lang="tr-TR" sz="2400" dirty="0" err="1" smtClean="0">
                <a:solidFill>
                  <a:srgbClr val="002060"/>
                </a:solidFill>
              </a:rPr>
              <a:t>slot</a:t>
            </a:r>
            <a:r>
              <a:rPr lang="tr-TR" sz="2400" dirty="0" smtClean="0">
                <a:solidFill>
                  <a:srgbClr val="002060"/>
                </a:solidFill>
              </a:rPr>
              <a:t> m/c</a:t>
            </a:r>
          </a:p>
          <a:p>
            <a:r>
              <a:rPr lang="tr-TR" sz="2000" dirty="0" smtClean="0">
                <a:solidFill>
                  <a:srgbClr val="002060"/>
                </a:solidFill>
              </a:rPr>
              <a:t>Stator-8: </a:t>
            </a:r>
            <a:r>
              <a:rPr lang="en-US" sz="2000" dirty="0" smtClean="0">
                <a:solidFill>
                  <a:srgbClr val="002060"/>
                </a:solidFill>
              </a:rPr>
              <a:t>Al</a:t>
            </a:r>
            <a:r>
              <a:rPr lang="tr-TR" sz="2000" dirty="0" smtClean="0">
                <a:solidFill>
                  <a:srgbClr val="002060"/>
                </a:solidFill>
              </a:rPr>
              <a:t>l</a:t>
            </a:r>
            <a:r>
              <a:rPr lang="en-US" sz="2000" dirty="0" smtClean="0">
                <a:solidFill>
                  <a:srgbClr val="002060"/>
                </a:solidFill>
              </a:rPr>
              <a:t> teeth</a:t>
            </a:r>
            <a:r>
              <a:rPr lang="tr-TR" sz="2000" dirty="0" smtClean="0">
                <a:solidFill>
                  <a:srgbClr val="002060"/>
                </a:solidFill>
              </a:rPr>
              <a:t>, 4-phase, 3-module</a:t>
            </a:r>
            <a:endParaRPr lang="tr-TR" sz="2000" dirty="0" smtClean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45" y="1645588"/>
            <a:ext cx="5021138" cy="50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88011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smtClean="0">
                <a:solidFill>
                  <a:srgbClr val="002060"/>
                </a:solidFill>
              </a:rPr>
              <a:t>3-phase (</a:t>
            </a:r>
            <a:r>
              <a:rPr lang="tr-TR" sz="2400" dirty="0" err="1" smtClean="0">
                <a:solidFill>
                  <a:srgbClr val="002060"/>
                </a:solidFill>
              </a:rPr>
              <a:t>mostly</a:t>
            </a:r>
            <a:r>
              <a:rPr lang="tr-TR" sz="2400" dirty="0" smtClean="0">
                <a:solidFill>
                  <a:srgbClr val="002060"/>
                </a:solidFill>
              </a:rPr>
              <a:t>), 12 </a:t>
            </a:r>
            <a:r>
              <a:rPr lang="tr-TR" sz="2400" dirty="0" err="1" smtClean="0">
                <a:solidFill>
                  <a:srgbClr val="002060"/>
                </a:solidFill>
              </a:rPr>
              <a:t>slot</a:t>
            </a:r>
            <a:r>
              <a:rPr lang="tr-TR" sz="2400" dirty="0" smtClean="0">
                <a:solidFill>
                  <a:srgbClr val="002060"/>
                </a:solidFill>
              </a:rPr>
              <a:t> m/c</a:t>
            </a:r>
          </a:p>
          <a:p>
            <a:r>
              <a:rPr lang="tr-TR" sz="2000" b="1" dirty="0" smtClean="0">
                <a:solidFill>
                  <a:srgbClr val="002060"/>
                </a:solidFill>
              </a:rPr>
              <a:t>Stator-8 (</a:t>
            </a:r>
            <a:r>
              <a:rPr lang="tr-TR" sz="2000" b="1" dirty="0" err="1" smtClean="0">
                <a:solidFill>
                  <a:srgbClr val="002060"/>
                </a:solidFill>
              </a:rPr>
              <a:t>proposed</a:t>
            </a:r>
            <a:r>
              <a:rPr lang="tr-TR" sz="2000" b="1" dirty="0" smtClean="0">
                <a:solidFill>
                  <a:srgbClr val="002060"/>
                </a:solidFill>
              </a:rPr>
              <a:t>)</a:t>
            </a:r>
            <a:r>
              <a:rPr lang="tr-TR" sz="2000" dirty="0" smtClean="0">
                <a:solidFill>
                  <a:srgbClr val="002060"/>
                </a:solidFill>
              </a:rPr>
              <a:t>: </a:t>
            </a:r>
            <a:r>
              <a:rPr lang="en-US" sz="2000" dirty="0" smtClean="0">
                <a:solidFill>
                  <a:srgbClr val="002060"/>
                </a:solidFill>
              </a:rPr>
              <a:t>Al</a:t>
            </a:r>
            <a:r>
              <a:rPr lang="tr-TR" sz="2000" dirty="0" smtClean="0">
                <a:solidFill>
                  <a:srgbClr val="002060"/>
                </a:solidFill>
              </a:rPr>
              <a:t>l</a:t>
            </a:r>
            <a:r>
              <a:rPr lang="en-US" sz="2000" dirty="0" smtClean="0">
                <a:solidFill>
                  <a:srgbClr val="002060"/>
                </a:solidFill>
              </a:rPr>
              <a:t> teeth</a:t>
            </a:r>
            <a:r>
              <a:rPr lang="tr-TR" sz="2000" dirty="0" smtClean="0">
                <a:solidFill>
                  <a:srgbClr val="002060"/>
                </a:solidFill>
              </a:rPr>
              <a:t>, 4-phase, 3-module</a:t>
            </a:r>
            <a:endParaRPr lang="tr-TR" sz="2000" dirty="0" smtClean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45" y="1588438"/>
            <a:ext cx="5021138" cy="50200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03731" y="5927894"/>
            <a:ext cx="30033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Çifte modülerlik: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1-faz gittiğinde bütün modülü kapatman gerekmeyebilir.</a:t>
            </a:r>
            <a:endParaRPr lang="tr-T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8801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 smtClean="0">
                <a:solidFill>
                  <a:srgbClr val="002060"/>
                </a:solidFill>
              </a:rPr>
              <a:t>Stator-8 (</a:t>
            </a:r>
            <a:r>
              <a:rPr lang="tr-TR" sz="2000" b="1" dirty="0" err="1" smtClean="0">
                <a:solidFill>
                  <a:srgbClr val="002060"/>
                </a:solidFill>
              </a:rPr>
              <a:t>proposed</a:t>
            </a:r>
            <a:r>
              <a:rPr lang="tr-TR" sz="2000" b="1" dirty="0" smtClean="0">
                <a:solidFill>
                  <a:srgbClr val="002060"/>
                </a:solidFill>
              </a:rPr>
              <a:t>)</a:t>
            </a:r>
            <a:r>
              <a:rPr lang="tr-TR" sz="2000" dirty="0" smtClean="0">
                <a:solidFill>
                  <a:srgbClr val="002060"/>
                </a:solidFill>
              </a:rPr>
              <a:t>: </a:t>
            </a:r>
            <a:r>
              <a:rPr lang="en-US" sz="2000" dirty="0" smtClean="0">
                <a:solidFill>
                  <a:srgbClr val="002060"/>
                </a:solidFill>
              </a:rPr>
              <a:t>Al</a:t>
            </a:r>
            <a:r>
              <a:rPr lang="tr-TR" sz="2000" dirty="0" smtClean="0">
                <a:solidFill>
                  <a:srgbClr val="002060"/>
                </a:solidFill>
              </a:rPr>
              <a:t>l</a:t>
            </a:r>
            <a:r>
              <a:rPr lang="en-US" sz="2000" dirty="0" smtClean="0">
                <a:solidFill>
                  <a:srgbClr val="002060"/>
                </a:solidFill>
              </a:rPr>
              <a:t> teeth</a:t>
            </a:r>
            <a:r>
              <a:rPr lang="tr-TR" sz="2000" dirty="0" smtClean="0">
                <a:solidFill>
                  <a:srgbClr val="002060"/>
                </a:solidFill>
              </a:rPr>
              <a:t>, 4-phase, 3-module</a:t>
            </a:r>
            <a:endParaRPr lang="tr-TR" sz="2000" dirty="0" smtClean="0">
              <a:solidFill>
                <a:srgbClr val="00206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3386" t="7819" r="71384" b="52482"/>
          <a:stretch/>
        </p:blipFill>
        <p:spPr>
          <a:xfrm>
            <a:off x="359229" y="1197109"/>
            <a:ext cx="1706336" cy="19500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49540" t="59298" r="1857"/>
          <a:stretch/>
        </p:blipFill>
        <p:spPr>
          <a:xfrm>
            <a:off x="2916556" y="1196470"/>
            <a:ext cx="3206659" cy="19504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50023" t="7669" r="18194" b="53383"/>
          <a:stretch/>
        </p:blipFill>
        <p:spPr>
          <a:xfrm>
            <a:off x="6221187" y="1196470"/>
            <a:ext cx="2191038" cy="195009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36765" y="3279919"/>
            <a:ext cx="2514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3-phase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4-module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4x6 </a:t>
            </a:r>
            <a:r>
              <a:rPr lang="tr-TR" sz="1600" dirty="0">
                <a:solidFill>
                  <a:srgbClr val="002060"/>
                </a:solidFill>
              </a:rPr>
              <a:t>= </a:t>
            </a:r>
            <a:r>
              <a:rPr lang="tr-TR" sz="1600" dirty="0" smtClean="0">
                <a:solidFill>
                  <a:srgbClr val="002060"/>
                </a:solidFill>
              </a:rPr>
              <a:t>24 </a:t>
            </a:r>
            <a:r>
              <a:rPr lang="tr-TR" sz="1600" dirty="0" err="1" smtClean="0">
                <a:solidFill>
                  <a:srgbClr val="002060"/>
                </a:solidFill>
              </a:rPr>
              <a:t>transistors</a:t>
            </a:r>
            <a:endParaRPr lang="tr-TR" sz="1600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1TF: 75% redundancy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2TF: 50% redundancy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85025" y="3279919"/>
            <a:ext cx="2514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>
                <a:solidFill>
                  <a:srgbClr val="002060"/>
                </a:solidFill>
              </a:rPr>
              <a:t>3-phase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4-module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>
                <a:solidFill>
                  <a:srgbClr val="002060"/>
                </a:solidFill>
              </a:rPr>
              <a:t>4x12 = 48 </a:t>
            </a:r>
            <a:r>
              <a:rPr lang="tr-TR" sz="1600" dirty="0" err="1" smtClean="0">
                <a:solidFill>
                  <a:srgbClr val="002060"/>
                </a:solidFill>
              </a:rPr>
              <a:t>transistors</a:t>
            </a:r>
            <a:endParaRPr lang="tr-TR" sz="1600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1TF</a:t>
            </a:r>
            <a:r>
              <a:rPr lang="tr-TR" sz="1600" dirty="0">
                <a:solidFill>
                  <a:srgbClr val="002060"/>
                </a:solidFill>
              </a:rPr>
              <a:t>: </a:t>
            </a:r>
            <a:r>
              <a:rPr lang="tr-TR" sz="1600" dirty="0" smtClean="0">
                <a:solidFill>
                  <a:srgbClr val="002060"/>
                </a:solidFill>
              </a:rPr>
              <a:t>92% </a:t>
            </a:r>
            <a:r>
              <a:rPr lang="tr-TR" sz="1600" dirty="0">
                <a:solidFill>
                  <a:srgbClr val="002060"/>
                </a:solidFill>
              </a:rPr>
              <a:t>redundancy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>
                <a:solidFill>
                  <a:srgbClr val="002060"/>
                </a:solidFill>
              </a:rPr>
              <a:t>2TF: </a:t>
            </a:r>
            <a:r>
              <a:rPr lang="tr-TR" sz="1600" dirty="0" smtClean="0">
                <a:solidFill>
                  <a:srgbClr val="002060"/>
                </a:solidFill>
              </a:rPr>
              <a:t>83% redundancy</a:t>
            </a:r>
            <a:endParaRPr lang="tr-TR" sz="1600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23215" y="3267486"/>
            <a:ext cx="2514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4-phase</a:t>
            </a:r>
            <a:endParaRPr lang="tr-TR" sz="16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3-module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>
                <a:solidFill>
                  <a:srgbClr val="002060"/>
                </a:solidFill>
              </a:rPr>
              <a:t>4x6 = 24 </a:t>
            </a:r>
            <a:r>
              <a:rPr lang="tr-TR" sz="1600" dirty="0" err="1" smtClean="0">
                <a:solidFill>
                  <a:srgbClr val="002060"/>
                </a:solidFill>
              </a:rPr>
              <a:t>transistors</a:t>
            </a:r>
            <a:endParaRPr lang="tr-TR" sz="1600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1TF</a:t>
            </a:r>
            <a:r>
              <a:rPr lang="tr-TR" sz="1600" dirty="0">
                <a:solidFill>
                  <a:srgbClr val="002060"/>
                </a:solidFill>
              </a:rPr>
              <a:t>: 92% redundancy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2TF*: </a:t>
            </a:r>
            <a:r>
              <a:rPr lang="tr-TR" sz="1600" dirty="0">
                <a:solidFill>
                  <a:srgbClr val="002060"/>
                </a:solidFill>
              </a:rPr>
              <a:t>83% </a:t>
            </a:r>
            <a:r>
              <a:rPr lang="tr-TR" sz="1600" dirty="0" smtClean="0">
                <a:solidFill>
                  <a:srgbClr val="002060"/>
                </a:solidFill>
              </a:rPr>
              <a:t>redundancy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>
                <a:solidFill>
                  <a:srgbClr val="002060"/>
                </a:solidFill>
              </a:rPr>
              <a:t>2TF</a:t>
            </a:r>
            <a:r>
              <a:rPr lang="tr-TR" sz="1600" dirty="0" smtClean="0">
                <a:solidFill>
                  <a:srgbClr val="002060"/>
                </a:solidFill>
              </a:rPr>
              <a:t>**: 75% redundancy</a:t>
            </a:r>
            <a:endParaRPr lang="tr-TR" sz="1600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6765" y="5877063"/>
            <a:ext cx="56437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 smtClean="0">
                <a:solidFill>
                  <a:srgbClr val="FF0000"/>
                </a:solidFill>
              </a:rPr>
              <a:t>kVA</a:t>
            </a:r>
            <a:r>
              <a:rPr lang="tr-TR" sz="1600" dirty="0" smtClean="0">
                <a:solidFill>
                  <a:srgbClr val="FF0000"/>
                </a:solidFill>
              </a:rPr>
              <a:t> hesaplama işi anlaşılmadı !</a:t>
            </a:r>
          </a:p>
          <a:p>
            <a:r>
              <a:rPr lang="tr-TR" sz="1600" dirty="0" smtClean="0">
                <a:solidFill>
                  <a:srgbClr val="FF0000"/>
                </a:solidFill>
              </a:rPr>
              <a:t>Redundancy hesabında dengesizlik nasıl gözetilecek?</a:t>
            </a:r>
            <a:endParaRPr lang="tr-TR" sz="1600" dirty="0" smtClean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6765" y="4971048"/>
            <a:ext cx="82785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i="1" dirty="0" smtClean="0">
                <a:solidFill>
                  <a:srgbClr val="002060"/>
                </a:solidFill>
              </a:rPr>
              <a:t>* </a:t>
            </a:r>
            <a:r>
              <a:rPr lang="tr-TR" sz="1600" i="1" dirty="0" err="1" smtClean="0">
                <a:solidFill>
                  <a:srgbClr val="002060"/>
                </a:solidFill>
              </a:rPr>
              <a:t>If</a:t>
            </a:r>
            <a:r>
              <a:rPr lang="tr-TR" sz="1600" i="1" dirty="0" smtClean="0">
                <a:solidFill>
                  <a:srgbClr val="002060"/>
                </a:solidFill>
              </a:rPr>
              <a:t> </a:t>
            </a:r>
            <a:r>
              <a:rPr lang="tr-TR" sz="1600" i="1" dirty="0" err="1" smtClean="0">
                <a:solidFill>
                  <a:srgbClr val="002060"/>
                </a:solidFill>
              </a:rPr>
              <a:t>the</a:t>
            </a:r>
            <a:r>
              <a:rPr lang="tr-TR" sz="1600" i="1" dirty="0" smtClean="0">
                <a:solidFill>
                  <a:srgbClr val="002060"/>
                </a:solidFill>
              </a:rPr>
              <a:t> </a:t>
            </a:r>
            <a:r>
              <a:rPr lang="tr-TR" sz="1600" i="1" dirty="0" err="1" smtClean="0">
                <a:solidFill>
                  <a:srgbClr val="002060"/>
                </a:solidFill>
              </a:rPr>
              <a:t>second</a:t>
            </a:r>
            <a:r>
              <a:rPr lang="tr-TR" sz="1600" i="1" dirty="0" smtClean="0">
                <a:solidFill>
                  <a:srgbClr val="002060"/>
                </a:solidFill>
              </a:rPr>
              <a:t> </a:t>
            </a:r>
            <a:r>
              <a:rPr lang="tr-TR" sz="1600" i="1" dirty="0" err="1" smtClean="0">
                <a:solidFill>
                  <a:srgbClr val="002060"/>
                </a:solidFill>
              </a:rPr>
              <a:t>phase</a:t>
            </a:r>
            <a:r>
              <a:rPr lang="tr-TR" sz="1600" i="1" dirty="0" smtClean="0">
                <a:solidFill>
                  <a:srgbClr val="002060"/>
                </a:solidFill>
              </a:rPr>
              <a:t> is </a:t>
            </a:r>
            <a:r>
              <a:rPr lang="tr-TR" sz="1600" i="1" dirty="0" err="1" smtClean="0">
                <a:solidFill>
                  <a:srgbClr val="002060"/>
                </a:solidFill>
              </a:rPr>
              <a:t>from</a:t>
            </a:r>
            <a:r>
              <a:rPr lang="tr-TR" sz="1600" i="1" dirty="0" smtClean="0">
                <a:solidFill>
                  <a:srgbClr val="002060"/>
                </a:solidFill>
              </a:rPr>
              <a:t> </a:t>
            </a:r>
            <a:r>
              <a:rPr lang="tr-TR" sz="1600" i="1" dirty="0" err="1" smtClean="0">
                <a:solidFill>
                  <a:srgbClr val="002060"/>
                </a:solidFill>
              </a:rPr>
              <a:t>another</a:t>
            </a:r>
            <a:r>
              <a:rPr lang="tr-TR" sz="1600" i="1" dirty="0" smtClean="0">
                <a:solidFill>
                  <a:srgbClr val="002060"/>
                </a:solidFill>
              </a:rPr>
              <a:t> </a:t>
            </a:r>
            <a:r>
              <a:rPr lang="tr-TR" sz="1600" i="1" dirty="0" err="1" smtClean="0">
                <a:solidFill>
                  <a:srgbClr val="002060"/>
                </a:solidFill>
              </a:rPr>
              <a:t>module</a:t>
            </a:r>
            <a:endParaRPr lang="tr-TR" sz="1600" i="1" dirty="0" smtClean="0">
              <a:solidFill>
                <a:srgbClr val="002060"/>
              </a:solidFill>
            </a:endParaRPr>
          </a:p>
          <a:p>
            <a:r>
              <a:rPr lang="tr-TR" sz="1600" i="1" dirty="0" smtClean="0">
                <a:solidFill>
                  <a:srgbClr val="002060"/>
                </a:solidFill>
              </a:rPr>
              <a:t>** </a:t>
            </a:r>
            <a:r>
              <a:rPr lang="tr-TR" sz="1600" i="1" dirty="0" err="1" smtClean="0">
                <a:solidFill>
                  <a:srgbClr val="002060"/>
                </a:solidFill>
              </a:rPr>
              <a:t>If</a:t>
            </a:r>
            <a:r>
              <a:rPr lang="tr-TR" sz="1600" i="1" dirty="0" smtClean="0">
                <a:solidFill>
                  <a:srgbClr val="002060"/>
                </a:solidFill>
              </a:rPr>
              <a:t> </a:t>
            </a:r>
            <a:r>
              <a:rPr lang="tr-TR" sz="1600" i="1" dirty="0" err="1" smtClean="0">
                <a:solidFill>
                  <a:srgbClr val="002060"/>
                </a:solidFill>
              </a:rPr>
              <a:t>the</a:t>
            </a:r>
            <a:r>
              <a:rPr lang="tr-TR" sz="1600" i="1" dirty="0" smtClean="0">
                <a:solidFill>
                  <a:srgbClr val="002060"/>
                </a:solidFill>
              </a:rPr>
              <a:t> </a:t>
            </a:r>
            <a:r>
              <a:rPr lang="tr-TR" sz="1600" i="1" dirty="0" err="1">
                <a:solidFill>
                  <a:srgbClr val="002060"/>
                </a:solidFill>
              </a:rPr>
              <a:t>second</a:t>
            </a:r>
            <a:r>
              <a:rPr lang="tr-TR" sz="1600" i="1" dirty="0">
                <a:solidFill>
                  <a:srgbClr val="002060"/>
                </a:solidFill>
              </a:rPr>
              <a:t> </a:t>
            </a:r>
            <a:r>
              <a:rPr lang="tr-TR" sz="1600" i="1" dirty="0" err="1">
                <a:solidFill>
                  <a:srgbClr val="002060"/>
                </a:solidFill>
              </a:rPr>
              <a:t>phase</a:t>
            </a:r>
            <a:r>
              <a:rPr lang="tr-TR" sz="1600" i="1" dirty="0">
                <a:solidFill>
                  <a:srgbClr val="002060"/>
                </a:solidFill>
              </a:rPr>
              <a:t> is </a:t>
            </a:r>
            <a:r>
              <a:rPr lang="tr-TR" sz="1600" i="1" dirty="0" err="1">
                <a:solidFill>
                  <a:srgbClr val="002060"/>
                </a:solidFill>
              </a:rPr>
              <a:t>from</a:t>
            </a:r>
            <a:r>
              <a:rPr lang="tr-TR" sz="1600" i="1" dirty="0">
                <a:solidFill>
                  <a:srgbClr val="002060"/>
                </a:solidFill>
              </a:rPr>
              <a:t> </a:t>
            </a:r>
            <a:r>
              <a:rPr lang="tr-TR" sz="1600" i="1" dirty="0" err="1" smtClean="0">
                <a:solidFill>
                  <a:srgbClr val="002060"/>
                </a:solidFill>
              </a:rPr>
              <a:t>the</a:t>
            </a:r>
            <a:r>
              <a:rPr lang="tr-TR" sz="1600" i="1" dirty="0" smtClean="0">
                <a:solidFill>
                  <a:srgbClr val="002060"/>
                </a:solidFill>
              </a:rPr>
              <a:t> </a:t>
            </a:r>
            <a:r>
              <a:rPr lang="tr-TR" sz="1600" i="1" dirty="0" err="1" smtClean="0">
                <a:solidFill>
                  <a:srgbClr val="002060"/>
                </a:solidFill>
              </a:rPr>
              <a:t>same</a:t>
            </a:r>
            <a:r>
              <a:rPr lang="tr-TR" sz="1600" i="1" dirty="0" smtClean="0">
                <a:solidFill>
                  <a:srgbClr val="002060"/>
                </a:solidFill>
              </a:rPr>
              <a:t> </a:t>
            </a:r>
            <a:r>
              <a:rPr lang="tr-TR" sz="1600" i="1" dirty="0" err="1" smtClean="0">
                <a:solidFill>
                  <a:srgbClr val="002060"/>
                </a:solidFill>
              </a:rPr>
              <a:t>module</a:t>
            </a:r>
            <a:endParaRPr lang="tr-TR" sz="16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23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Detection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88616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</a:rPr>
              <a:t>Transistor </a:t>
            </a:r>
            <a:r>
              <a:rPr lang="tr-TR" dirty="0" err="1" smtClean="0">
                <a:solidFill>
                  <a:srgbClr val="002060"/>
                </a:solidFill>
              </a:rPr>
              <a:t>open-circuit</a:t>
            </a:r>
            <a:r>
              <a:rPr lang="tr-TR" dirty="0" smtClean="0">
                <a:solidFill>
                  <a:srgbClr val="002060"/>
                </a:solidFill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512" t="7819" r="59588" b="54587"/>
          <a:stretch/>
        </p:blipFill>
        <p:spPr>
          <a:xfrm>
            <a:off x="302078" y="1255492"/>
            <a:ext cx="3526772" cy="25409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97778" y="1255492"/>
            <a:ext cx="5146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S1’de motor akımı varken (iletimde), S1’i kapatmaya çalıştığımızda kapanmayacaktır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S1’e yük binecektir (</a:t>
            </a:r>
            <a:r>
              <a:rPr lang="tr-TR" dirty="0" err="1" smtClean="0">
                <a:solidFill>
                  <a:srgbClr val="002060"/>
                </a:solidFill>
              </a:rPr>
              <a:t>conduction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loss</a:t>
            </a:r>
            <a:r>
              <a:rPr lang="tr-TR" dirty="0" smtClean="0">
                <a:solidFill>
                  <a:srgbClr val="002060"/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Motor faz akımındaki </a:t>
            </a:r>
            <a:r>
              <a:rPr lang="tr-TR" dirty="0" err="1" smtClean="0">
                <a:solidFill>
                  <a:srgbClr val="002060"/>
                </a:solidFill>
              </a:rPr>
              <a:t>DC’den</a:t>
            </a:r>
            <a:r>
              <a:rPr lang="tr-TR" dirty="0" smtClean="0">
                <a:solidFill>
                  <a:srgbClr val="002060"/>
                </a:solidFill>
              </a:rPr>
              <a:t> tespit edilebilir mi?</a:t>
            </a:r>
          </a:p>
        </p:txBody>
      </p:sp>
      <p:sp>
        <p:nvSpPr>
          <p:cNvPr id="3" name="Oval 2"/>
          <p:cNvSpPr/>
          <p:nvPr/>
        </p:nvSpPr>
        <p:spPr>
          <a:xfrm>
            <a:off x="857249" y="2955472"/>
            <a:ext cx="547007" cy="5306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3" idx="7"/>
            <a:endCxn id="3" idx="3"/>
          </p:cNvCxnSpPr>
          <p:nvPr/>
        </p:nvCxnSpPr>
        <p:spPr>
          <a:xfrm flipH="1">
            <a:off x="937356" y="3033188"/>
            <a:ext cx="386793" cy="3752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3" idx="1"/>
          </p:cNvCxnSpPr>
          <p:nvPr/>
        </p:nvCxnSpPr>
        <p:spPr>
          <a:xfrm flipH="1" flipV="1">
            <a:off x="937356" y="3033188"/>
            <a:ext cx="386793" cy="369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763" y="1652429"/>
            <a:ext cx="478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S1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847" y="3486151"/>
            <a:ext cx="6416153" cy="3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Detection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88616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</a:rPr>
              <a:t>Transistor </a:t>
            </a:r>
            <a:r>
              <a:rPr lang="tr-TR" dirty="0" err="1" smtClean="0">
                <a:solidFill>
                  <a:srgbClr val="002060"/>
                </a:solidFill>
              </a:rPr>
              <a:t>open-circuit</a:t>
            </a:r>
            <a:r>
              <a:rPr lang="tr-TR" dirty="0" smtClean="0">
                <a:solidFill>
                  <a:srgbClr val="002060"/>
                </a:solidFill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512" t="7819" r="59588" b="54587"/>
          <a:stretch/>
        </p:blipFill>
        <p:spPr>
          <a:xfrm>
            <a:off x="302078" y="1255492"/>
            <a:ext cx="3526772" cy="254090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57249" y="2955472"/>
            <a:ext cx="547007" cy="5306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3" idx="7"/>
            <a:endCxn id="3" idx="3"/>
          </p:cNvCxnSpPr>
          <p:nvPr/>
        </p:nvCxnSpPr>
        <p:spPr>
          <a:xfrm flipH="1">
            <a:off x="937356" y="3033188"/>
            <a:ext cx="386793" cy="3752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3" idx="1"/>
          </p:cNvCxnSpPr>
          <p:nvPr/>
        </p:nvCxnSpPr>
        <p:spPr>
          <a:xfrm flipH="1" flipV="1">
            <a:off x="937356" y="3033188"/>
            <a:ext cx="386793" cy="369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763" y="1652429"/>
            <a:ext cx="478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S1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164" y="578799"/>
            <a:ext cx="4023016" cy="21689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8850" y="2650672"/>
            <a:ext cx="4160624" cy="19755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8850" y="4612554"/>
            <a:ext cx="4192006" cy="199044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95052" y="4044786"/>
            <a:ext cx="1858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chemeClr val="accent2">
                    <a:lumMod val="75000"/>
                  </a:schemeClr>
                </a:solidFill>
              </a:rPr>
              <a:t>Iphase</a:t>
            </a:r>
            <a:endParaRPr lang="tr-TR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tr-TR" dirty="0" smtClean="0">
                <a:solidFill>
                  <a:srgbClr val="FFC000"/>
                </a:solidFill>
              </a:rPr>
              <a:t>IS1</a:t>
            </a:r>
          </a:p>
          <a:p>
            <a:r>
              <a:rPr lang="tr-TR" dirty="0" smtClean="0">
                <a:solidFill>
                  <a:srgbClr val="00B0F0"/>
                </a:solidFill>
              </a:rPr>
              <a:t>IS2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4069" y="3042061"/>
            <a:ext cx="539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11173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Open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circuit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707752"/>
            <a:ext cx="84618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Winding open-circuit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faults: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among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most common faults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en-US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caused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as a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consequence of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internal interruption of the motor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windings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mechanical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faults at the machine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terminals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mechanical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stresses on the connectors that link the motor and the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inverter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by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an electrical failure on an inverter phase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leg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leads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to the inability to produce a standard 3-phase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constant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magnitude rotating magnetic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causes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large torque pulsations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, mainly at twice the frequency of the supply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23059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Application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673889"/>
            <a:ext cx="846182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This becomes of the utmost importance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in safety critical applications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, in which the failure of the system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cannot be </a:t>
            </a:r>
            <a:r>
              <a:rPr lang="en-US" b="1" dirty="0" smtClean="0">
                <a:solidFill>
                  <a:srgbClr val="002060"/>
                </a:solidFill>
                <a:cs typeface="Arial" panose="020B0604020202020204" pitchFamily="34" charset="0"/>
              </a:rPr>
              <a:t>tolerated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For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non safety critical systems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, such as those found in production industry, fault-tolerance can also bring benefits regarding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increased running times and longer maintenance cycles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Aerospace: fuel pump [62,66–69], flap and slat actuators [70–73], cabin pressure control servo-drive actuator [12], drives more-electric-aircraft in general [74–81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].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Automotive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: traction [82–87], X-by-wire systems (braking, steering, etc.) [65, 88, 89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].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Generation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: Wind turbine [90–93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].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Marine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: Propulsion [27, 61, 94, 95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].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T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he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use of dual-stator machine designs and redundant drive structures is common in ship propulsion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Traction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?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5" y="1004366"/>
            <a:ext cx="3673929" cy="221681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249366" y="897464"/>
            <a:ext cx="48946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Pirius</a:t>
            </a:r>
            <a:endParaRPr lang="tr-TR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Machine Volume: 4.774 l</a:t>
            </a:r>
          </a:p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density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 10.47 kW/l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peak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</a:p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Speed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 6000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rpm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49366" y="2083939"/>
            <a:ext cx="46088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Our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design</a:t>
            </a:r>
            <a:endParaRPr lang="tr-TR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Machine Volume: 7.729 l</a:t>
            </a:r>
          </a:p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density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 1.04 kW/l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peak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</a:p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Speed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 600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rpm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22809" y="3284268"/>
            <a:ext cx="1665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Coincidence</a:t>
            </a:r>
            <a:r>
              <a:rPr lang="tr-TR" b="1" dirty="0" smtClean="0">
                <a:solidFill>
                  <a:srgbClr val="FF0000"/>
                </a:solidFill>
                <a:cs typeface="Arial" panose="020B0604020202020204" pitchFamily="34" charset="0"/>
              </a:rPr>
              <a:t> 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5817" y="3956771"/>
            <a:ext cx="72473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What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limations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us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designing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high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speed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machine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Water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cooling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high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Test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setup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Mechanical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parts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Tip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speed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Winding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extra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litz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9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3324" y="5052771"/>
            <a:ext cx="24983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We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are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here 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3" y="640665"/>
            <a:ext cx="5959232" cy="446847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1190298" y="4209393"/>
            <a:ext cx="181302" cy="8718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9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0" y="673889"/>
            <a:ext cx="5293203" cy="39690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54868" y="1463997"/>
            <a:ext cx="38115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As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speed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increases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same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Torque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Dimensions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Pole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 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Flux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↓ (13 kat)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Frequency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↑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(50 kat)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Coil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voltage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↓ (3.5 kat)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Number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turns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↓ (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3.5 kat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 </a:t>
            </a:r>
          </a:p>
          <a:p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7444" y="4832888"/>
            <a:ext cx="78937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Bu tasarımda aynı DC Link voltajı ve aynı modül sayısı var. Bu durumda faz gerilimi sabit.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Tork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çok düşmesine rağmen </a:t>
            </a:r>
            <a:r>
              <a:rPr lang="tr-TR" b="1" dirty="0" smtClean="0">
                <a:solidFill>
                  <a:srgbClr val="FF0000"/>
                </a:solidFill>
                <a:cs typeface="Arial" panose="020B0604020202020204" pitchFamily="34" charset="0"/>
              </a:rPr>
              <a:t>aynı akım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var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drive’da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Haliyle verimi hep aynı gidiyor.</a:t>
            </a:r>
          </a:p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Question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: Böyle mi olmalı 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7444" y="6279914"/>
            <a:ext cx="7836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Bu analizlerde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core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yok, yani aslında var da frekanstan etkilenmiyor. </a:t>
            </a:r>
            <a:endParaRPr lang="tr-TR" b="1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2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3" y="673889"/>
            <a:ext cx="4459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Derken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GaN’ları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içeren şöyle bir analiz yaptım: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770" y="4904249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60A GaN bölgesi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76197" y="4898765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30A GaN bölgesi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46" y="1281630"/>
            <a:ext cx="4449238" cy="333621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1726326" y="3012387"/>
            <a:ext cx="0" cy="18918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89437" y="2846849"/>
            <a:ext cx="0" cy="19864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8817" y="5517607"/>
            <a:ext cx="70972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cs typeface="Arial" panose="020B0604020202020204" pitchFamily="34" charset="0"/>
              </a:rPr>
              <a:t>En düşük 24A, en yüksek 10A faz akımı var.</a:t>
            </a:r>
          </a:p>
          <a:p>
            <a:r>
              <a:rPr lang="tr-TR" dirty="0" smtClean="0">
                <a:cs typeface="Arial" panose="020B0604020202020204" pitchFamily="34" charset="0"/>
              </a:rPr>
              <a:t>Hesap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: Tepe akımı x 1.5 kat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marjin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Question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: </a:t>
            </a:r>
            <a:r>
              <a:rPr lang="tr-TR" dirty="0" smtClean="0">
                <a:cs typeface="Arial" panose="020B0604020202020204" pitchFamily="34" charset="0"/>
              </a:rPr>
              <a:t>60 Amperlik GaN kullansam hep, ne olur? Apart </a:t>
            </a:r>
            <a:r>
              <a:rPr lang="tr-TR" dirty="0" err="1" smtClean="0">
                <a:cs typeface="Arial" panose="020B0604020202020204" pitchFamily="34" charset="0"/>
              </a:rPr>
              <a:t>from</a:t>
            </a:r>
            <a:r>
              <a:rPr lang="tr-TR" dirty="0" smtClean="0">
                <a:cs typeface="Arial" panose="020B0604020202020204" pitchFamily="34" charset="0"/>
              </a:rPr>
              <a:t> </a:t>
            </a:r>
            <a:r>
              <a:rPr lang="tr-TR" dirty="0" err="1" smtClean="0">
                <a:cs typeface="Arial" panose="020B0604020202020204" pitchFamily="34" charset="0"/>
              </a:rPr>
              <a:t>cost</a:t>
            </a:r>
            <a:r>
              <a:rPr lang="tr-TR" dirty="0" smtClean="0"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884" y="1281630"/>
            <a:ext cx="4464883" cy="334794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245977" y="4914355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60A GaN bölgesi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77404" y="4908871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30A GaN bölgesi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127533" y="3022493"/>
            <a:ext cx="0" cy="18918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890644" y="2856955"/>
            <a:ext cx="0" cy="19864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3" y="673889"/>
            <a:ext cx="4459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Farklı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transistör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seçimleri: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7" y="1012443"/>
            <a:ext cx="4526017" cy="339378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83170" y="4575509"/>
            <a:ext cx="1160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err="1" smtClean="0">
                <a:cs typeface="Arial" panose="020B0604020202020204" pitchFamily="34" charset="0"/>
              </a:rPr>
              <a:t>Margin</a:t>
            </a:r>
            <a:r>
              <a:rPr lang="tr-TR" sz="1600" b="1" dirty="0" smtClean="0">
                <a:cs typeface="Arial" panose="020B0604020202020204" pitchFamily="34" charset="0"/>
              </a:rPr>
              <a:t>: 2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61236" y="4575509"/>
            <a:ext cx="1160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err="1" smtClean="0">
                <a:cs typeface="Arial" panose="020B0604020202020204" pitchFamily="34" charset="0"/>
              </a:rPr>
              <a:t>Margin</a:t>
            </a:r>
            <a:r>
              <a:rPr lang="tr-TR" sz="1600" b="1" dirty="0" smtClean="0">
                <a:cs typeface="Arial" panose="020B0604020202020204" pitchFamily="34" charset="0"/>
              </a:rPr>
              <a:t>: 1.2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4770" y="5088824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60A GaN bölgesi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76197" y="5083340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30A GaN bölgesi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26326" y="2743200"/>
            <a:ext cx="0" cy="23456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0"/>
          </p:cNvCxnSpPr>
          <p:nvPr/>
        </p:nvCxnSpPr>
        <p:spPr>
          <a:xfrm flipH="1">
            <a:off x="3557753" y="2277357"/>
            <a:ext cx="507125" cy="28059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792717" y="5082504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60A GaN bölgesi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24144" y="5077020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30A GaN bölgesi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297" y="1056240"/>
            <a:ext cx="4467608" cy="3349992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7437384" y="2806262"/>
            <a:ext cx="0" cy="22052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74273" y="3271345"/>
            <a:ext cx="0" cy="18111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83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3" y="673889"/>
            <a:ext cx="4459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dağılımları: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7" y="1012443"/>
            <a:ext cx="5470500" cy="4102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78970" y="5489020"/>
            <a:ext cx="4459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Core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loss’u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hesaplayabilmeliyiz !</a:t>
            </a:r>
          </a:p>
        </p:txBody>
      </p:sp>
    </p:spTree>
    <p:extLst>
      <p:ext uri="{BB962C8B-B14F-4D97-AF65-F5344CB8AC3E}">
        <p14:creationId xmlns:p14="http://schemas.microsoft.com/office/powerpoint/2010/main" val="27293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3" y="673889"/>
            <a:ext cx="4459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Volume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Density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3372" y="1162800"/>
            <a:ext cx="2822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PCB’ye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tüm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komponentlerin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sığdığı varsayılıyor !</a:t>
            </a:r>
          </a:p>
        </p:txBody>
      </p:sp>
      <p:sp>
        <p:nvSpPr>
          <p:cNvPr id="9" name="Rectangle 8"/>
          <p:cNvSpPr/>
          <p:nvPr/>
        </p:nvSpPr>
        <p:spPr>
          <a:xfrm>
            <a:off x="123870" y="4690958"/>
            <a:ext cx="86431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Reduction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motor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volume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obvious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change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volume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Drive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volume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reduces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since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outer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stator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diameter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reduces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Heat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sink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required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thermal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impedance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does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not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change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Heat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sink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length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increases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since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reduced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total,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heat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sink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volume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decreased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Bu yanlış olabilir ! Bunu incelemek lazım.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9468" t="5202" r="3314"/>
          <a:stretch/>
        </p:blipFill>
        <p:spPr>
          <a:xfrm>
            <a:off x="0" y="977636"/>
            <a:ext cx="6093372" cy="35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3" y="673889"/>
            <a:ext cx="4459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Volume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Density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3703" y="5316588"/>
            <a:ext cx="6899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Bu da böyle bir anımdır.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Tabi burada da yine aynı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assumption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var (PCB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komponentleri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sığıyor).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1" y="1043221"/>
            <a:ext cx="5342213" cy="400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Short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circuit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707752"/>
            <a:ext cx="8461829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Majority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of stator winding faults begin as </a:t>
            </a:r>
            <a:r>
              <a:rPr 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insulation breakdown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failures that lead to a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short-circuit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between several turns of a phase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causes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large circulating current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that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generates a high amount of heat to be locally released within a short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If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undetected, inter-turn short-circuit faults rapidly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propagate to neighboring turns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, culminating in major faults such as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coil to coil, phase to phase, phase to ground or open-circuit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faults</a:t>
            </a:r>
            <a:endParaRPr lang="tr-TR" sz="20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Winding short-circuit faults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involving the whole phase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en-US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may happen as a consequence of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 closing of all the high side or low side switches of the inverter,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 DC bus short-circuit,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 short-circuit between machine terminals in the terminal box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physical damage on the cables connecting the motor and the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inverter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FSCW’lerde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, özellikle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alternate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teeth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ise,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phase-to-phase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olması zor.</a:t>
            </a:r>
          </a:p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Slotta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olan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fault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slotta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kalır 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endParaRPr lang="tr-TR" dirty="0" smtClean="0">
              <a:solidFill>
                <a:srgbClr val="FF000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All-tooth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ise, aynı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slottaki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sargıları iyi izole ederek sağlanabilir.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End-winding’ler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zaten değmeyecek.</a:t>
            </a:r>
            <a:endParaRPr lang="en-US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06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Transistor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open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circuit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707752"/>
            <a:ext cx="84618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One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of the most common inverter faults involves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the permanent opening of a power semiconductor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switch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due to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damage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to the transistor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itself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or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control logic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commanding the gate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signals.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current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 the corresponding inverter leg is allowed to flow only during part of electrical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cycle,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either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through 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other transistor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or through the associated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free-wheeling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diode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>
                <a:solidFill>
                  <a:srgbClr val="FF0000"/>
                </a:solidFill>
                <a:cs typeface="Arial" panose="020B0604020202020204" pitchFamily="34" charset="0"/>
              </a:rPr>
              <a:t>(bu </a:t>
            </a:r>
            <a:r>
              <a:rPr lang="tr-TR" sz="2000" dirty="0" err="1">
                <a:solidFill>
                  <a:srgbClr val="FF0000"/>
                </a:solidFill>
                <a:cs typeface="Arial" panose="020B0604020202020204" pitchFamily="34" charset="0"/>
              </a:rPr>
              <a:t>GaN’da</a:t>
            </a:r>
            <a:r>
              <a:rPr lang="tr-TR" sz="2000" dirty="0">
                <a:solidFill>
                  <a:srgbClr val="FF0000"/>
                </a:solidFill>
                <a:cs typeface="Arial" panose="020B0604020202020204" pitchFamily="34" charset="0"/>
              </a:rPr>
              <a:t> olmayacak mesela</a:t>
            </a:r>
            <a:r>
              <a:rPr lang="tr-TR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  <a:endParaRPr lang="en-US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leading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to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a DC component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 the phase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currents and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pulsations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in 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torque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waveform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may remain undetected for a long time</a:t>
            </a:r>
            <a:endParaRPr lang="en-US" sz="20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3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Transistor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short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circuit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4970" y="707752"/>
            <a:ext cx="846182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Transistor short-circuit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faults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usually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occurs as a consequence of a single power semiconductor switch being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permanently damaged.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damage may be due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short-circuit fault in the associated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free-wheeling diode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resence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of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impurities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in the fabrication process may also trigger the short-circuiting of the power semiconductor switch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erroneous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control signals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caused by driver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malfunction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auxiliary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power supply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failure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electromagnetic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disturbance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control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software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errors</a:t>
            </a:r>
            <a:endParaRPr lang="en-US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serious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fault condition that demands immediate remedial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other switch in the same leg has to be opened within </a:t>
            </a:r>
            <a:r>
              <a:rPr 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a few µs </a:t>
            </a:r>
            <a:endParaRPr lang="en-US" sz="2000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 consequence of the fault, high magnitude DC current components that are mainly limited by the stator resistance appear in all the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phases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poses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 risk in terms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of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current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withstand capability of the remaining healthy transistors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,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overheating </a:t>
            </a:r>
            <a:endParaRPr lang="en-US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 demagnetization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An </a:t>
            </a:r>
            <a:r>
              <a:rPr 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extremely high and oscillating torque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is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produced</a:t>
            </a:r>
          </a:p>
        </p:txBody>
      </p:sp>
    </p:spTree>
    <p:extLst>
      <p:ext uri="{BB962C8B-B14F-4D97-AF65-F5344CB8AC3E}">
        <p14:creationId xmlns:p14="http://schemas.microsoft.com/office/powerpoint/2010/main" val="26618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Fun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Facts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4970" y="707752"/>
            <a:ext cx="84618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Among the stator related faults (37%), 23% were due to failures of 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ground insulation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and 4% due to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 turn insulation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faults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(1982)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slow speed motors (up to 720 rpm), the main cause of machine failure were failures in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the stator windings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(1985)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</a:t>
            </a:r>
            <a:r>
              <a:rPr lang="en-US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tator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winding faults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amounted to be around a 25% of all the machine faults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(1995)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</a:t>
            </a:r>
            <a:r>
              <a:rPr lang="en-US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aults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 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control circuit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of the drive may account to 53% of the total faults; 38% and 7% of the faults corresponding to 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power part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and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external auxiliaries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, respectively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(1995)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03" y="3603937"/>
            <a:ext cx="8688161" cy="29512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385347"/>
            <a:ext cx="1277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Burda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nasıl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fault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oluyor?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803" y="4016544"/>
            <a:ext cx="12772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Bu normal</a:t>
            </a:r>
          </a:p>
        </p:txBody>
      </p:sp>
      <p:sp>
        <p:nvSpPr>
          <p:cNvPr id="7" name="Rectangle 6"/>
          <p:cNvSpPr/>
          <p:nvPr/>
        </p:nvSpPr>
        <p:spPr>
          <a:xfrm>
            <a:off x="2999239" y="5493068"/>
            <a:ext cx="1277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Much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lower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than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expected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47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Tolerance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(PMSM)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4970" y="1058816"/>
            <a:ext cx="84618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The drive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must be able to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withstand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a temporary fault (e.g. a short-circuit fault)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without being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damaged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 «</a:t>
            </a:r>
            <a:r>
              <a:rPr lang="en-US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i="1" dirty="0">
                <a:solidFill>
                  <a:srgbClr val="002060"/>
                </a:solidFill>
                <a:cs typeface="Arial" panose="020B0604020202020204" pitchFamily="34" charset="0"/>
              </a:rPr>
              <a:t>different drive elements have a high degree of isolation between </a:t>
            </a:r>
            <a:r>
              <a:rPr lang="en-US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them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The drive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must be capable of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operating in fault-conditions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with a minimum level of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performance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 «</a:t>
            </a:r>
            <a:r>
              <a:rPr lang="en-US" sz="2000" i="1" dirty="0">
                <a:solidFill>
                  <a:srgbClr val="002060"/>
                </a:solidFill>
                <a:cs typeface="Arial" panose="020B0604020202020204" pitchFamily="34" charset="0"/>
              </a:rPr>
              <a:t>having multiple independent phases or redundant drive </a:t>
            </a:r>
            <a:r>
              <a:rPr lang="en-US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elements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03303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4407</TotalTime>
  <Words>3438</Words>
  <Application>Microsoft Office PowerPoint</Application>
  <PresentationFormat>On-screen Show (4:3)</PresentationFormat>
  <Paragraphs>445</Paragraphs>
  <Slides>48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mesutto</cp:lastModifiedBy>
  <cp:revision>258</cp:revision>
  <dcterms:created xsi:type="dcterms:W3CDTF">2017-10-01T19:36:44Z</dcterms:created>
  <dcterms:modified xsi:type="dcterms:W3CDTF">2018-10-13T15:24:18Z</dcterms:modified>
</cp:coreProperties>
</file>