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715125" cy="9239250"/>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es AYAZ" initials="EA" lastIdx="1" clrIdx="0">
    <p:extLst>
      <p:ext uri="{19B8F6BF-5375-455C-9EA6-DF929625EA0E}">
        <p15:presenceInfo xmlns:p15="http://schemas.microsoft.com/office/powerpoint/2012/main" userId="81a0972ffad3cd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DC"/>
    <a:srgbClr val="0A386A"/>
    <a:srgbClr val="0C396B"/>
    <a:srgbClr val="0D3A6C"/>
    <a:srgbClr val="0D3B6C"/>
    <a:srgbClr val="0E3C6D"/>
    <a:srgbClr val="FFFFFF"/>
    <a:srgbClr val="0F3C6D"/>
    <a:srgbClr val="113E6E"/>
    <a:srgbClr val="0B39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404" autoAdjust="0"/>
  </p:normalViewPr>
  <p:slideViewPr>
    <p:cSldViewPr snapToGrid="0">
      <p:cViewPr>
        <p:scale>
          <a:sx n="50" d="100"/>
          <a:sy n="50" d="100"/>
        </p:scale>
        <p:origin x="132" y="3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2132013" y="692150"/>
            <a:ext cx="245268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32013" y="692150"/>
            <a:ext cx="2452687" cy="3465513"/>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em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49000">
              <a:schemeClr val="accent2">
                <a:alpha val="81000"/>
                <a:lumMod val="19000"/>
                <a:lumOff val="81000"/>
              </a:schemeClr>
            </a:gs>
            <a:gs pos="100000">
              <a:schemeClr val="accent2">
                <a:lumMod val="75000"/>
              </a:schemeClr>
            </a:gs>
          </a:gsLst>
          <a:lin ang="5400000" scaled="1"/>
          <a:tileRect/>
        </a:gradFill>
        <a:effectLst/>
      </p:bgPr>
    </p:bg>
    <p:spTree>
      <p:nvGrpSpPr>
        <p:cNvPr id="1" name=""/>
        <p:cNvGrpSpPr/>
        <p:nvPr/>
      </p:nvGrpSpPr>
      <p:grpSpPr>
        <a:xfrm>
          <a:off x="0" y="0"/>
          <a:ext cx="0" cy="0"/>
          <a:chOff x="0" y="0"/>
          <a:chExt cx="0" cy="0"/>
        </a:xfrm>
      </p:grpSpPr>
      <p:grpSp>
        <p:nvGrpSpPr>
          <p:cNvPr id="3" name="Grup 2"/>
          <p:cNvGrpSpPr/>
          <p:nvPr/>
        </p:nvGrpSpPr>
        <p:grpSpPr>
          <a:xfrm>
            <a:off x="22763163" y="42049700"/>
            <a:ext cx="6383337" cy="308741"/>
            <a:chOff x="22763163" y="42049700"/>
            <a:chExt cx="6383337" cy="308741"/>
          </a:xfrm>
        </p:grpSpPr>
        <p:sp>
          <p:nvSpPr>
            <p:cNvPr id="2" name="Dikdörtgen 1"/>
            <p:cNvSpPr/>
            <p:nvPr/>
          </p:nvSpPr>
          <p:spPr bwMode="auto">
            <a:xfrm>
              <a:off x="22763163" y="42049700"/>
              <a:ext cx="6383337" cy="60325"/>
            </a:xfrm>
            <a:prstGeom prst="rect">
              <a:avLst/>
            </a:prstGeom>
            <a:solidFill>
              <a:srgbClr val="0F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4" name="Dikdörtgen 43"/>
            <p:cNvSpPr/>
            <p:nvPr/>
          </p:nvSpPr>
          <p:spPr bwMode="auto">
            <a:xfrm>
              <a:off x="22763163" y="42136191"/>
              <a:ext cx="6383337" cy="60325"/>
            </a:xfrm>
            <a:prstGeom prst="rect">
              <a:avLst/>
            </a:prstGeom>
            <a:solidFill>
              <a:srgbClr val="0D3B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5" name="Dikdörtgen 44"/>
            <p:cNvSpPr/>
            <p:nvPr/>
          </p:nvSpPr>
          <p:spPr bwMode="auto">
            <a:xfrm>
              <a:off x="22763163" y="42186991"/>
              <a:ext cx="6383337" cy="60325"/>
            </a:xfrm>
            <a:prstGeom prst="rect">
              <a:avLst/>
            </a:prstGeom>
            <a:solidFill>
              <a:srgbClr val="0D3A6C"/>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6" name="Dikdörtgen 45"/>
            <p:cNvSpPr/>
            <p:nvPr/>
          </p:nvSpPr>
          <p:spPr bwMode="auto">
            <a:xfrm>
              <a:off x="22763163" y="42237791"/>
              <a:ext cx="6383337" cy="60325"/>
            </a:xfrm>
            <a:prstGeom prst="rect">
              <a:avLst/>
            </a:prstGeom>
            <a:solidFill>
              <a:srgbClr val="0C396B"/>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7" name="Dikdörtgen 46"/>
            <p:cNvSpPr/>
            <p:nvPr/>
          </p:nvSpPr>
          <p:spPr bwMode="auto">
            <a:xfrm>
              <a:off x="22763163" y="42298116"/>
              <a:ext cx="6383337" cy="60325"/>
            </a:xfrm>
            <a:prstGeom prst="rect">
              <a:avLst/>
            </a:prstGeom>
            <a:solidFill>
              <a:srgbClr val="0A386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sp>
          <p:nvSpPr>
            <p:cNvPr id="48" name="Dikdörtgen 47"/>
            <p:cNvSpPr/>
            <p:nvPr/>
          </p:nvSpPr>
          <p:spPr bwMode="auto">
            <a:xfrm>
              <a:off x="22763163" y="42088565"/>
              <a:ext cx="6383337" cy="60325"/>
            </a:xfrm>
            <a:prstGeom prst="rect">
              <a:avLst/>
            </a:prstGeom>
            <a:solidFill>
              <a:srgbClr val="0E3C6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4389438" rtl="0" eaLnBrk="1" fontAlgn="base" latinLnBrk="0" hangingPunct="1">
                <a:lnSpc>
                  <a:spcPct val="100000"/>
                </a:lnSpc>
                <a:spcBef>
                  <a:spcPct val="0"/>
                </a:spcBef>
                <a:spcAft>
                  <a:spcPct val="0"/>
                </a:spcAft>
                <a:buClrTx/>
                <a:buSzTx/>
                <a:buFontTx/>
                <a:buNone/>
                <a:tabLst/>
              </a:pPr>
              <a:endParaRPr kumimoji="0" lang="en-US" sz="8600" b="0" i="0" u="none" strike="noStrike" cap="none" normalizeH="0" baseline="0" noProof="1">
                <a:ln>
                  <a:noFill/>
                </a:ln>
                <a:solidFill>
                  <a:schemeClr val="bg1"/>
                </a:solidFill>
                <a:effectLst/>
                <a:latin typeface="Arial" charset="0"/>
              </a:endParaRPr>
            </a:p>
          </p:txBody>
        </p:sp>
      </p:grpSp>
      <p:sp>
        <p:nvSpPr>
          <p:cNvPr id="60" name="AutoShape 4"/>
          <p:cNvSpPr>
            <a:spLocks noChangeArrowheads="1"/>
          </p:cNvSpPr>
          <p:nvPr/>
        </p:nvSpPr>
        <p:spPr bwMode="auto">
          <a:xfrm>
            <a:off x="519170" y="40604557"/>
            <a:ext cx="29198830" cy="1638154"/>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2" name="AutoShape 50"/>
          <p:cNvSpPr>
            <a:spLocks noChangeArrowheads="1"/>
          </p:cNvSpPr>
          <p:nvPr/>
        </p:nvSpPr>
        <p:spPr bwMode="auto">
          <a:xfrm>
            <a:off x="15455724" y="7629111"/>
            <a:ext cx="14173200" cy="3217797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noProof="1"/>
          </a:p>
        </p:txBody>
      </p:sp>
      <p:sp>
        <p:nvSpPr>
          <p:cNvPr id="23" name="AutoShape 4"/>
          <p:cNvSpPr>
            <a:spLocks noChangeArrowheads="1"/>
          </p:cNvSpPr>
          <p:nvPr/>
        </p:nvSpPr>
        <p:spPr bwMode="auto">
          <a:xfrm>
            <a:off x="395401" y="6325986"/>
            <a:ext cx="14497526" cy="33474906"/>
          </a:xfrm>
          <a:prstGeom prst="roundRect">
            <a:avLst>
              <a:gd name="adj" fmla="val 7000"/>
            </a:avLst>
          </a:prstGeom>
          <a:solidFill>
            <a:schemeClr val="bg1"/>
          </a:solidFill>
          <a:ln w="9525">
            <a:solidFill>
              <a:schemeClr val="tx1"/>
            </a:solidFill>
            <a:round/>
            <a:headEnd/>
            <a:tailEnd/>
          </a:ln>
          <a:effectLst/>
        </p:spPr>
        <p:txBody>
          <a:bodyPr wrap="none" anchor="ctr"/>
          <a:lstStyle/>
          <a:p>
            <a:r>
              <a:rPr lang="tr-TR" noProof="1"/>
              <a:t> </a:t>
            </a:r>
            <a:endParaRPr lang="en-US" noProof="1"/>
          </a:p>
        </p:txBody>
      </p:sp>
      <p:sp>
        <p:nvSpPr>
          <p:cNvPr id="27" name="AutoShape 13"/>
          <p:cNvSpPr>
            <a:spLocks noChangeArrowheads="1"/>
          </p:cNvSpPr>
          <p:nvPr/>
        </p:nvSpPr>
        <p:spPr bwMode="auto">
          <a:xfrm>
            <a:off x="514350" y="508000"/>
            <a:ext cx="29203650" cy="7010400"/>
          </a:xfrm>
          <a:prstGeom prst="roundRect">
            <a:avLst>
              <a:gd name="adj" fmla="val 10870"/>
            </a:avLst>
          </a:prstGeom>
          <a:gradFill rotWithShape="1">
            <a:gsLst>
              <a:gs pos="100000">
                <a:schemeClr val="accent6">
                  <a:lumMod val="40000"/>
                  <a:lumOff val="60000"/>
                </a:schemeClr>
              </a:gs>
              <a:gs pos="0">
                <a:schemeClr val="accent3"/>
              </a:gs>
              <a:gs pos="55000">
                <a:schemeClr val="accent3">
                  <a:lumMod val="93000"/>
                  <a:lumOff val="7000"/>
                </a:schemeClr>
              </a:gs>
            </a:gsLst>
            <a:lin ang="5400000" scaled="1"/>
          </a:gradFill>
          <a:ln w="9525">
            <a:solidFill>
              <a:schemeClr val="tx1"/>
            </a:solidFill>
            <a:round/>
            <a:headEnd/>
            <a:tailEnd/>
          </a:ln>
          <a:effectLst/>
        </p:spPr>
        <p:txBody>
          <a:bodyPr wrap="none" anchor="ctr"/>
          <a:lstStyle/>
          <a:p>
            <a:pPr defTabSz="4389438"/>
            <a:endParaRPr lang="en-US" noProof="1">
              <a:solidFill>
                <a:schemeClr val="bg1"/>
              </a:solidFill>
            </a:endParaRPr>
          </a:p>
        </p:txBody>
      </p:sp>
      <p:sp>
        <p:nvSpPr>
          <p:cNvPr id="28" name="Text Box 14"/>
          <p:cNvSpPr txBox="1">
            <a:spLocks noChangeArrowheads="1"/>
          </p:cNvSpPr>
          <p:nvPr/>
        </p:nvSpPr>
        <p:spPr bwMode="auto">
          <a:xfrm>
            <a:off x="4538444" y="1137723"/>
            <a:ext cx="20628077" cy="2616101"/>
          </a:xfrm>
          <a:prstGeom prst="rect">
            <a:avLst/>
          </a:prstGeom>
          <a:noFill/>
          <a:ln w="9525">
            <a:noFill/>
            <a:miter lim="800000"/>
            <a:headEnd/>
            <a:tailEnd/>
          </a:ln>
          <a:effectLst/>
        </p:spPr>
        <p:txBody>
          <a:bodyPr wrap="square">
            <a:spAutoFit/>
          </a:bodyPr>
          <a:lstStyle/>
          <a:p>
            <a:r>
              <a:rPr lang="en-GB" b="1" dirty="0"/>
              <a:t>Gallium-Nitride</a:t>
            </a:r>
            <a:r>
              <a:rPr lang="tr-TR" b="1" dirty="0"/>
              <a:t> </a:t>
            </a:r>
            <a:r>
              <a:rPr lang="tr-TR" b="1" dirty="0" err="1"/>
              <a:t>Power</a:t>
            </a:r>
            <a:r>
              <a:rPr lang="tr-TR" b="1" dirty="0"/>
              <a:t> Transistor </a:t>
            </a:r>
            <a:r>
              <a:rPr lang="tr-TR" b="1" dirty="0" err="1"/>
              <a:t>and</a:t>
            </a:r>
            <a:r>
              <a:rPr lang="tr-TR" b="1" dirty="0"/>
              <a:t> </a:t>
            </a:r>
            <a:r>
              <a:rPr lang="tr-TR" b="1" dirty="0" err="1"/>
              <a:t>State</a:t>
            </a:r>
            <a:r>
              <a:rPr lang="tr-TR" b="1" dirty="0"/>
              <a:t>-Space </a:t>
            </a:r>
            <a:r>
              <a:rPr lang="tr-TR" b="1" dirty="0" err="1"/>
              <a:t>Modelling</a:t>
            </a:r>
            <a:endParaRPr lang="tr-TR" dirty="0"/>
          </a:p>
        </p:txBody>
      </p:sp>
      <p:sp>
        <p:nvSpPr>
          <p:cNvPr id="39" name="Text Box 42"/>
          <p:cNvSpPr txBox="1">
            <a:spLocks noChangeArrowheads="1"/>
          </p:cNvSpPr>
          <p:nvPr/>
        </p:nvSpPr>
        <p:spPr bwMode="auto">
          <a:xfrm>
            <a:off x="3829050" y="8363735"/>
            <a:ext cx="7372350" cy="923330"/>
          </a:xfrm>
          <a:prstGeom prst="rect">
            <a:avLst/>
          </a:prstGeom>
          <a:noFill/>
          <a:ln w="9525">
            <a:noFill/>
            <a:miter lim="800000"/>
            <a:headEnd/>
            <a:tailEnd/>
          </a:ln>
          <a:effectLst/>
        </p:spPr>
        <p:txBody>
          <a:bodyPr>
            <a:spAutoFit/>
          </a:bodyPr>
          <a:lstStyle/>
          <a:p>
            <a:pPr defTabSz="4389438">
              <a:spcBef>
                <a:spcPct val="50000"/>
              </a:spcBef>
            </a:pPr>
            <a:r>
              <a:rPr lang="en-US" sz="5400" b="1" noProof="1">
                <a:latin typeface="Times New Roman" panose="02020603050405020304" pitchFamily="18" charset="0"/>
                <a:cs typeface="Times New Roman" panose="02020603050405020304" pitchFamily="18" charset="0"/>
              </a:rPr>
              <a:t>Abstract</a:t>
            </a:r>
          </a:p>
        </p:txBody>
      </p:sp>
      <p:pic>
        <p:nvPicPr>
          <p:cNvPr id="42" name="Picture 4"/>
          <p:cNvPicPr>
            <a:picLocks noChangeAspect="1"/>
          </p:cNvPicPr>
          <p:nvPr/>
        </p:nvPicPr>
        <p:blipFill>
          <a:blip r:embed="rId3" cstate="print"/>
          <a:stretch>
            <a:fillRect/>
          </a:stretch>
        </p:blipFill>
        <p:spPr>
          <a:xfrm>
            <a:off x="1124630" y="1476000"/>
            <a:ext cx="3579802" cy="3000477"/>
          </a:xfrm>
          <a:prstGeom prst="rect">
            <a:avLst/>
          </a:prstGeom>
        </p:spPr>
      </p:pic>
      <p:sp>
        <p:nvSpPr>
          <p:cNvPr id="49" name="Text Box 14"/>
          <p:cNvSpPr txBox="1">
            <a:spLocks noChangeArrowheads="1"/>
          </p:cNvSpPr>
          <p:nvPr/>
        </p:nvSpPr>
        <p:spPr bwMode="auto">
          <a:xfrm>
            <a:off x="4007464" y="4095635"/>
            <a:ext cx="5579065" cy="2400657"/>
          </a:xfrm>
          <a:prstGeom prst="rect">
            <a:avLst/>
          </a:prstGeom>
          <a:noFill/>
          <a:ln w="9525">
            <a:noFill/>
            <a:miter lim="800000"/>
            <a:headEnd/>
            <a:tailEnd/>
          </a:ln>
          <a:effectLst/>
        </p:spPr>
        <p:txBody>
          <a:bodyPr wrap="square">
            <a:spAutoFit/>
          </a:bodyPr>
          <a:lstStyle/>
          <a:p>
            <a:pPr algn="l" defTabSz="4389438"/>
            <a:r>
              <a:rPr lang="tr-TR" sz="5400" b="1" noProof="1"/>
              <a:t>Enes Ayaz </a:t>
            </a:r>
          </a:p>
          <a:p>
            <a:pPr algn="l" defTabSz="4389438"/>
            <a:r>
              <a:rPr lang="tr-TR" sz="3000" b="1" noProof="1"/>
              <a:t>(enes.ayaz@metu.edu.tr)</a:t>
            </a:r>
          </a:p>
          <a:p>
            <a:pPr defTabSz="4389438"/>
            <a:endParaRPr lang="en-US" sz="6600" b="1" noProof="1"/>
          </a:p>
        </p:txBody>
      </p:sp>
      <p:sp>
        <p:nvSpPr>
          <p:cNvPr id="41" name="Metin kutusu 1"/>
          <p:cNvSpPr txBox="1">
            <a:spLocks noChangeArrowheads="1"/>
          </p:cNvSpPr>
          <p:nvPr/>
        </p:nvSpPr>
        <p:spPr bwMode="auto">
          <a:xfrm>
            <a:off x="992187" y="9472246"/>
            <a:ext cx="13274675"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pPr algn="just"/>
            <a:r>
              <a:rPr lang="en-GB" sz="2500" dirty="0">
                <a:latin typeface="Times New Roman" panose="02020603050405020304" pitchFamily="18" charset="0"/>
                <a:cs typeface="Times New Roman" panose="02020603050405020304" pitchFamily="18" charset="0"/>
              </a:rPr>
              <a:t>Nowadays, Gallium Nitride which is </a:t>
            </a:r>
            <a:r>
              <a:rPr lang="tr-TR" sz="2500" dirty="0">
                <a:latin typeface="Times New Roman" panose="02020603050405020304" pitchFamily="18" charset="0"/>
                <a:cs typeface="Times New Roman" panose="02020603050405020304" pitchFamily="18" charset="0"/>
              </a:rPr>
              <a:t>a </a:t>
            </a:r>
            <a:r>
              <a:rPr lang="tr-TR" sz="2500" dirty="0" err="1">
                <a:latin typeface="Times New Roman" panose="02020603050405020304" pitchFamily="18" charset="0"/>
                <a:cs typeface="Times New Roman" panose="02020603050405020304" pitchFamily="18" charset="0"/>
              </a:rPr>
              <a:t>type</a:t>
            </a:r>
            <a:r>
              <a:rPr lang="en-GB" sz="2500" dirty="0">
                <a:latin typeface="Times New Roman" panose="02020603050405020304" pitchFamily="18" charset="0"/>
                <a:cs typeface="Times New Roman" panose="02020603050405020304" pitchFamily="18" charset="0"/>
              </a:rPr>
              <a:t> of high electron mobility transistor become more popular than its rivals such as </a:t>
            </a:r>
            <a:r>
              <a:rPr lang="en-GB" sz="2500" dirty="0" err="1">
                <a:latin typeface="Times New Roman" panose="02020603050405020304" pitchFamily="18" charset="0"/>
                <a:cs typeface="Times New Roman" panose="02020603050405020304" pitchFamily="18" charset="0"/>
              </a:rPr>
              <a:t>SiC</a:t>
            </a:r>
            <a:r>
              <a:rPr lang="en-GB" sz="2500" dirty="0">
                <a:latin typeface="Times New Roman" panose="02020603050405020304" pitchFamily="18" charset="0"/>
                <a:cs typeface="Times New Roman" panose="02020603050405020304" pitchFamily="18" charset="0"/>
              </a:rPr>
              <a:t> </a:t>
            </a:r>
            <a:r>
              <a:rPr lang="tr-TR" sz="2500" dirty="0">
                <a:latin typeface="Times New Roman" panose="02020603050405020304" pitchFamily="18" charset="0"/>
                <a:cs typeface="Times New Roman" panose="02020603050405020304" pitchFamily="18" charset="0"/>
              </a:rPr>
              <a:t>MOSFET </a:t>
            </a:r>
            <a:r>
              <a:rPr lang="en-GB" sz="2500" dirty="0">
                <a:latin typeface="Times New Roman" panose="02020603050405020304" pitchFamily="18" charset="0"/>
                <a:cs typeface="Times New Roman" panose="02020603050405020304" pitchFamily="18" charset="0"/>
              </a:rPr>
              <a:t>and IGBT in power applications. </a:t>
            </a:r>
            <a:r>
              <a:rPr lang="en-GB" sz="2500" dirty="0" err="1">
                <a:latin typeface="Times New Roman" panose="02020603050405020304" pitchFamily="18" charset="0"/>
                <a:cs typeface="Times New Roman" panose="02020603050405020304" pitchFamily="18" charset="0"/>
              </a:rPr>
              <a:t>GaN</a:t>
            </a:r>
            <a:r>
              <a:rPr lang="en-GB" sz="2500" dirty="0">
                <a:latin typeface="Times New Roman" panose="02020603050405020304" pitchFamily="18" charset="0"/>
                <a:cs typeface="Times New Roman" panose="02020603050405020304" pitchFamily="18" charset="0"/>
              </a:rPr>
              <a:t> provides some advantage</a:t>
            </a:r>
            <a:r>
              <a:rPr lang="tr-TR" sz="2500" dirty="0">
                <a:latin typeface="Times New Roman" panose="02020603050405020304" pitchFamily="18" charset="0"/>
                <a:cs typeface="Times New Roman" panose="02020603050405020304" pitchFamily="18" charset="0"/>
              </a:rPr>
              <a:t>s</a:t>
            </a:r>
            <a:r>
              <a:rPr lang="en-GB" sz="2500" dirty="0">
                <a:latin typeface="Times New Roman" panose="02020603050405020304" pitchFamily="18" charset="0"/>
                <a:cs typeface="Times New Roman" panose="02020603050405020304" pitchFamily="18" charset="0"/>
              </a:rPr>
              <a:t> such as high switching frequency, reverse current capability and high efficiency to </a:t>
            </a:r>
            <a:r>
              <a:rPr lang="tr-TR" sz="2500" dirty="0" err="1">
                <a:latin typeface="Times New Roman" panose="02020603050405020304" pitchFamily="18" charset="0"/>
                <a:cs typeface="Times New Roman" panose="02020603050405020304" pitchFamily="18" charset="0"/>
              </a:rPr>
              <a:t>its</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counterparts.</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However,</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electrical and mathematical modelling of </a:t>
            </a:r>
            <a:r>
              <a:rPr lang="en-GB" sz="2500" dirty="0" err="1">
                <a:latin typeface="Times New Roman" panose="02020603050405020304" pitchFamily="18" charset="0"/>
                <a:cs typeface="Times New Roman" panose="02020603050405020304" pitchFamily="18" charset="0"/>
              </a:rPr>
              <a:t>GaN</a:t>
            </a:r>
            <a:r>
              <a:rPr lang="en-GB" sz="2500" dirty="0">
                <a:latin typeface="Times New Roman" panose="02020603050405020304" pitchFamily="18" charset="0"/>
                <a:cs typeface="Times New Roman" panose="02020603050405020304" pitchFamily="18" charset="0"/>
              </a:rPr>
              <a:t> for simulation environments are insufficient because </a:t>
            </a:r>
            <a:r>
              <a:rPr lang="tr-TR" sz="2500" dirty="0">
                <a:latin typeface="Times New Roman" panose="02020603050405020304" pitchFamily="18" charset="0"/>
                <a:cs typeface="Times New Roman" panose="02020603050405020304" pitchFamily="18" charset="0"/>
              </a:rPr>
              <a:t>of it</a:t>
            </a:r>
            <a:r>
              <a:rPr lang="en-GB" sz="2500" dirty="0">
                <a:latin typeface="Times New Roman" panose="02020603050405020304" pitchFamily="18" charset="0"/>
                <a:cs typeface="Times New Roman" panose="02020603050405020304" pitchFamily="18" charset="0"/>
              </a:rPr>
              <a:t>s bleeding-edge technology. Also, the electrical model of </a:t>
            </a:r>
            <a:r>
              <a:rPr lang="en-GB" sz="2500" dirty="0" err="1">
                <a:latin typeface="Times New Roman" panose="02020603050405020304" pitchFamily="18" charset="0"/>
                <a:cs typeface="Times New Roman" panose="02020603050405020304" pitchFamily="18" charset="0"/>
              </a:rPr>
              <a:t>GaN</a:t>
            </a:r>
            <a:r>
              <a:rPr lang="en-GB" sz="2500" dirty="0">
                <a:latin typeface="Times New Roman" panose="02020603050405020304" pitchFamily="18" charset="0"/>
                <a:cs typeface="Times New Roman" panose="02020603050405020304" pitchFamily="18" charset="0"/>
              </a:rPr>
              <a:t> takes m</a:t>
            </a:r>
            <a:r>
              <a:rPr lang="tr-TR" sz="2500" dirty="0" err="1">
                <a:latin typeface="Times New Roman" panose="02020603050405020304" pitchFamily="18" charset="0"/>
                <a:cs typeface="Times New Roman" panose="02020603050405020304" pitchFamily="18" charset="0"/>
              </a:rPr>
              <a:t>ore</a:t>
            </a:r>
            <a:r>
              <a:rPr lang="en-GB" sz="2500" dirty="0">
                <a:latin typeface="Times New Roman" panose="02020603050405020304" pitchFamily="18" charset="0"/>
                <a:cs typeface="Times New Roman" panose="02020603050405020304" pitchFamily="18" charset="0"/>
              </a:rPr>
              <a:t> time while using the simulation because of the complexity of dynamic behaviours. In this study, the electrical model of </a:t>
            </a:r>
            <a:r>
              <a:rPr lang="en-GB" sz="2500" dirty="0" err="1">
                <a:latin typeface="Times New Roman" panose="02020603050405020304" pitchFamily="18" charset="0"/>
                <a:cs typeface="Times New Roman" panose="02020603050405020304" pitchFamily="18" charset="0"/>
              </a:rPr>
              <a:t>GaN</a:t>
            </a:r>
            <a:r>
              <a:rPr lang="en-GB" sz="2500" dirty="0">
                <a:latin typeface="Times New Roman" panose="02020603050405020304" pitchFamily="18" charset="0"/>
                <a:cs typeface="Times New Roman" panose="02020603050405020304" pitchFamily="18" charset="0"/>
              </a:rPr>
              <a:t> is converted to mathematical model to minimize the simulation time and to reach the same resolution and accuracy a</a:t>
            </a:r>
            <a:r>
              <a:rPr lang="tr-TR" sz="2500" dirty="0">
                <a:latin typeface="Times New Roman" panose="02020603050405020304" pitchFamily="18" charset="0"/>
                <a:cs typeface="Times New Roman" panose="02020603050405020304" pitchFamily="18" charset="0"/>
              </a:rPr>
              <a:t>s at </a:t>
            </a:r>
            <a:r>
              <a:rPr lang="tr-TR" sz="2500" dirty="0" err="1">
                <a:latin typeface="Times New Roman" panose="02020603050405020304" pitchFamily="18" charset="0"/>
                <a:cs typeface="Times New Roman" panose="02020603050405020304" pitchFamily="18" charset="0"/>
              </a:rPr>
              <a:t>the</a:t>
            </a:r>
            <a:r>
              <a:rPr lang="en-GB" sz="2500" dirty="0">
                <a:latin typeface="Times New Roman" panose="02020603050405020304" pitchFamily="18" charset="0"/>
                <a:cs typeface="Times New Roman" panose="02020603050405020304" pitchFamily="18" charset="0"/>
              </a:rPr>
              <a:t> electrical model. The mathematical model is created by using State Space Realization</a:t>
            </a:r>
            <a:r>
              <a:rPr lang="tr-TR" sz="2500" dirty="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
        <p:nvSpPr>
          <p:cNvPr id="52" name="Text Box 42"/>
          <p:cNvSpPr txBox="1">
            <a:spLocks noChangeArrowheads="1"/>
          </p:cNvSpPr>
          <p:nvPr/>
        </p:nvSpPr>
        <p:spPr bwMode="auto">
          <a:xfrm>
            <a:off x="2267595" y="13439500"/>
            <a:ext cx="10437811" cy="2169825"/>
          </a:xfrm>
          <a:prstGeom prst="rect">
            <a:avLst/>
          </a:prstGeom>
          <a:noFill/>
          <a:ln w="9525">
            <a:noFill/>
            <a:miter lim="800000"/>
            <a:headEnd/>
            <a:tailEnd/>
          </a:ln>
          <a:effectLst/>
        </p:spPr>
        <p:txBody>
          <a:bodyPr wrap="square">
            <a:spAutoFit/>
          </a:bodyPr>
          <a:lstStyle/>
          <a:p>
            <a:pPr defTabSz="4389438">
              <a:spcBef>
                <a:spcPct val="50000"/>
              </a:spcBef>
            </a:pPr>
            <a:r>
              <a:rPr lang="en-GB" sz="5400" b="1" dirty="0" err="1">
                <a:latin typeface="Times New Roman" panose="02020603050405020304" pitchFamily="18" charset="0"/>
                <a:cs typeface="Times New Roman" panose="02020603050405020304" pitchFamily="18" charset="0"/>
              </a:rPr>
              <a:t>GaN</a:t>
            </a:r>
            <a:r>
              <a:rPr lang="en-GB" sz="5400" b="1" dirty="0">
                <a:latin typeface="Times New Roman" panose="02020603050405020304" pitchFamily="18" charset="0"/>
                <a:cs typeface="Times New Roman" panose="02020603050405020304" pitchFamily="18" charset="0"/>
              </a:rPr>
              <a:t> HEMT</a:t>
            </a:r>
            <a:r>
              <a:rPr lang="tr-TR" sz="5400" b="1" dirty="0">
                <a:latin typeface="Times New Roman" panose="02020603050405020304" pitchFamily="18" charset="0"/>
                <a:cs typeface="Times New Roman" panose="02020603050405020304" pitchFamily="18" charset="0"/>
              </a:rPr>
              <a:t>s</a:t>
            </a:r>
            <a:r>
              <a:rPr lang="en-GB" sz="5400" b="1" dirty="0">
                <a:latin typeface="Times New Roman" panose="02020603050405020304" pitchFamily="18" charset="0"/>
                <a:cs typeface="Times New Roman" panose="02020603050405020304" pitchFamily="18" charset="0"/>
              </a:rPr>
              <a:t> Physical Structure</a:t>
            </a:r>
            <a:endParaRPr lang="tr-TR" sz="5400" b="1" dirty="0">
              <a:latin typeface="Times New Roman" panose="02020603050405020304" pitchFamily="18" charset="0"/>
              <a:cs typeface="Times New Roman" panose="02020603050405020304" pitchFamily="18" charset="0"/>
            </a:endParaRPr>
          </a:p>
          <a:p>
            <a:pPr defTabSz="4389438">
              <a:spcBef>
                <a:spcPct val="50000"/>
              </a:spcBef>
            </a:pPr>
            <a:endParaRPr lang="en-US" sz="5400" b="1" noProof="1">
              <a:latin typeface="Times New Roman" panose="02020603050405020304" pitchFamily="18" charset="0"/>
              <a:cs typeface="Times New Roman" panose="02020603050405020304" pitchFamily="18" charset="0"/>
            </a:endParaRPr>
          </a:p>
        </p:txBody>
      </p:sp>
      <p:pic>
        <p:nvPicPr>
          <p:cNvPr id="19" name="Resim 18"/>
          <p:cNvPicPr>
            <a:picLocks noChangeAspect="1"/>
          </p:cNvPicPr>
          <p:nvPr/>
        </p:nvPicPr>
        <p:blipFill>
          <a:blip r:embed="rId4"/>
          <a:stretch>
            <a:fillRect/>
          </a:stretch>
        </p:blipFill>
        <p:spPr>
          <a:xfrm>
            <a:off x="26000589" y="1272800"/>
            <a:ext cx="3100962" cy="3102489"/>
          </a:xfrm>
          <a:prstGeom prst="rect">
            <a:avLst/>
          </a:prstGeom>
        </p:spPr>
      </p:pic>
      <p:pic>
        <p:nvPicPr>
          <p:cNvPr id="31" name="Resim 30"/>
          <p:cNvPicPr>
            <a:picLocks noChangeAspect="1"/>
          </p:cNvPicPr>
          <p:nvPr/>
        </p:nvPicPr>
        <p:blipFill>
          <a:blip r:embed="rId5"/>
          <a:stretch>
            <a:fillRect/>
          </a:stretch>
        </p:blipFill>
        <p:spPr>
          <a:xfrm>
            <a:off x="25495541" y="4368800"/>
            <a:ext cx="3948575" cy="494551"/>
          </a:xfrm>
          <a:prstGeom prst="rect">
            <a:avLst/>
          </a:prstGeom>
        </p:spPr>
      </p:pic>
      <p:sp>
        <p:nvSpPr>
          <p:cNvPr id="95" name="Metin kutusu 56"/>
          <p:cNvSpPr txBox="1">
            <a:spLocks noChangeArrowheads="1"/>
          </p:cNvSpPr>
          <p:nvPr/>
        </p:nvSpPr>
        <p:spPr bwMode="auto">
          <a:xfrm>
            <a:off x="-227274" y="31975105"/>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tr-TR" altLang="en-US" sz="5400" b="1" dirty="0" err="1">
                <a:latin typeface="Times New Roman" panose="02020603050405020304" pitchFamily="18" charset="0"/>
                <a:cs typeface="Times New Roman" panose="02020603050405020304" pitchFamily="18" charset="0"/>
              </a:rPr>
              <a:t>Advantages</a:t>
            </a:r>
            <a:r>
              <a:rPr lang="tr-TR" altLang="en-US" sz="5400" b="1" dirty="0">
                <a:latin typeface="Times New Roman" panose="02020603050405020304" pitchFamily="18" charset="0"/>
                <a:cs typeface="Times New Roman" panose="02020603050405020304" pitchFamily="18" charset="0"/>
              </a:rPr>
              <a:t> of </a:t>
            </a:r>
            <a:r>
              <a:rPr lang="tr-TR" altLang="en-US" sz="5400" b="1" dirty="0" err="1">
                <a:latin typeface="Times New Roman" panose="02020603050405020304" pitchFamily="18" charset="0"/>
                <a:cs typeface="Times New Roman" panose="02020603050405020304" pitchFamily="18" charset="0"/>
              </a:rPr>
              <a:t>GaN</a:t>
            </a:r>
            <a:r>
              <a:rPr lang="tr-TR" altLang="en-US" sz="5400" b="1" dirty="0">
                <a:latin typeface="Times New Roman" panose="02020603050405020304" pitchFamily="18" charset="0"/>
                <a:cs typeface="Times New Roman" panose="02020603050405020304" pitchFamily="18" charset="0"/>
              </a:rPr>
              <a:t> </a:t>
            </a:r>
            <a:r>
              <a:rPr lang="tr-TR" altLang="en-US" sz="5400" b="1" dirty="0" err="1">
                <a:latin typeface="Times New Roman" panose="02020603050405020304" pitchFamily="18" charset="0"/>
                <a:cs typeface="Times New Roman" panose="02020603050405020304" pitchFamily="18" charset="0"/>
              </a:rPr>
              <a:t>HEMTs</a:t>
            </a:r>
            <a:endParaRPr lang="en-US" altLang="en-US" sz="5400" b="1" dirty="0">
              <a:latin typeface="Times New Roman" panose="02020603050405020304" pitchFamily="18" charset="0"/>
              <a:cs typeface="Times New Roman" panose="02020603050405020304" pitchFamily="18" charset="0"/>
            </a:endParaRPr>
          </a:p>
        </p:txBody>
      </p:sp>
      <p:sp>
        <p:nvSpPr>
          <p:cNvPr id="109" name="Metin kutusu 56"/>
          <p:cNvSpPr txBox="1">
            <a:spLocks noChangeArrowheads="1"/>
          </p:cNvSpPr>
          <p:nvPr/>
        </p:nvSpPr>
        <p:spPr bwMode="auto">
          <a:xfrm>
            <a:off x="15411378" y="8504655"/>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sz="5400" b="1" dirty="0">
                <a:latin typeface="Times New Roman" panose="02020603050405020304" pitchFamily="18" charset="0"/>
                <a:cs typeface="Times New Roman" panose="02020603050405020304" pitchFamily="18" charset="0"/>
              </a:rPr>
              <a:t>Electrical Model of </a:t>
            </a:r>
            <a:r>
              <a:rPr lang="en-GB" sz="5400" b="1" dirty="0" err="1">
                <a:latin typeface="Times New Roman" panose="02020603050405020304" pitchFamily="18" charset="0"/>
                <a:cs typeface="Times New Roman" panose="02020603050405020304" pitchFamily="18" charset="0"/>
              </a:rPr>
              <a:t>GaN</a:t>
            </a:r>
            <a:r>
              <a:rPr lang="tr-TR" sz="5400" b="1" dirty="0">
                <a:latin typeface="Times New Roman" panose="02020603050405020304" pitchFamily="18" charset="0"/>
                <a:cs typeface="Times New Roman" panose="02020603050405020304" pitchFamily="18" charset="0"/>
              </a:rPr>
              <a:t> </a:t>
            </a:r>
            <a:r>
              <a:rPr lang="tr-TR" sz="5400" b="1" dirty="0" err="1">
                <a:latin typeface="Times New Roman" panose="02020603050405020304" pitchFamily="18" charset="0"/>
                <a:cs typeface="Times New Roman" panose="02020603050405020304" pitchFamily="18" charset="0"/>
              </a:rPr>
              <a:t>HEMTs</a:t>
            </a:r>
            <a:r>
              <a:rPr lang="en-GB" sz="5400" b="1" dirty="0">
                <a:latin typeface="Times New Roman" panose="02020603050405020304" pitchFamily="18" charset="0"/>
                <a:cs typeface="Times New Roman" panose="02020603050405020304" pitchFamily="18" charset="0"/>
              </a:rPr>
              <a:t> </a:t>
            </a:r>
            <a:endParaRPr lang="tr-TR" sz="5400" b="1" dirty="0">
              <a:latin typeface="Times New Roman" panose="02020603050405020304" pitchFamily="18" charset="0"/>
              <a:cs typeface="Times New Roman" panose="02020603050405020304" pitchFamily="18" charset="0"/>
            </a:endParaRPr>
          </a:p>
        </p:txBody>
      </p:sp>
      <p:pic>
        <p:nvPicPr>
          <p:cNvPr id="110" name="Resim 109"/>
          <p:cNvPicPr>
            <a:picLocks noChangeAspect="1"/>
          </p:cNvPicPr>
          <p:nvPr/>
        </p:nvPicPr>
        <p:blipFill rotWithShape="1">
          <a:blip r:embed="rId6"/>
          <a:srcRect r="63100"/>
          <a:stretch/>
        </p:blipFill>
        <p:spPr>
          <a:xfrm>
            <a:off x="15350526" y="9556394"/>
            <a:ext cx="7180789" cy="5170646"/>
          </a:xfrm>
          <a:prstGeom prst="rect">
            <a:avLst/>
          </a:prstGeom>
        </p:spPr>
      </p:pic>
      <p:sp>
        <p:nvSpPr>
          <p:cNvPr id="111" name="Metin kutusu 110"/>
          <p:cNvSpPr txBox="1"/>
          <p:nvPr/>
        </p:nvSpPr>
        <p:spPr>
          <a:xfrm>
            <a:off x="22161424" y="10120403"/>
            <a:ext cx="6402386" cy="4785926"/>
          </a:xfrm>
          <a:prstGeom prst="rect">
            <a:avLst/>
          </a:prstGeom>
          <a:noFill/>
        </p:spPr>
        <p:txBody>
          <a:bodyPr wrap="square" rtlCol="0">
            <a:spAutoFit/>
          </a:bodyPr>
          <a:lstStyle/>
          <a:p>
            <a:pPr algn="just"/>
            <a:r>
              <a:rPr lang="en-GB" sz="2500" dirty="0">
                <a:latin typeface="Times New Roman" panose="02020603050405020304" pitchFamily="18" charset="0"/>
                <a:cs typeface="Times New Roman" panose="02020603050405020304" pitchFamily="18" charset="0"/>
              </a:rPr>
              <a:t>The electrical model of </a:t>
            </a:r>
            <a:r>
              <a:rPr lang="en-GB" sz="2500" dirty="0" err="1">
                <a:latin typeface="Times New Roman" panose="02020603050405020304" pitchFamily="18" charset="0"/>
                <a:cs typeface="Times New Roman" panose="02020603050405020304" pitchFamily="18" charset="0"/>
              </a:rPr>
              <a:t>GaN</a:t>
            </a:r>
            <a:r>
              <a:rPr lang="en-GB" sz="2500" dirty="0">
                <a:latin typeface="Times New Roman" panose="02020603050405020304" pitchFamily="18" charset="0"/>
                <a:cs typeface="Times New Roman" panose="02020603050405020304" pitchFamily="18" charset="0"/>
              </a:rPr>
              <a:t> consist</a:t>
            </a:r>
            <a:r>
              <a:rPr lang="tr-TR" sz="2500" dirty="0">
                <a:latin typeface="Times New Roman" panose="02020603050405020304" pitchFamily="18" charset="0"/>
                <a:cs typeface="Times New Roman" panose="02020603050405020304" pitchFamily="18" charset="0"/>
              </a:rPr>
              <a:t>s</a:t>
            </a:r>
            <a:r>
              <a:rPr lang="en-GB" sz="2500" dirty="0">
                <a:latin typeface="Times New Roman" panose="02020603050405020304" pitchFamily="18" charset="0"/>
                <a:cs typeface="Times New Roman" panose="02020603050405020304" pitchFamily="18" charset="0"/>
              </a:rPr>
              <a:t> of voltage dependent </a:t>
            </a:r>
            <a:r>
              <a:rPr lang="en-GB" sz="2500" b="1" dirty="0">
                <a:latin typeface="Times New Roman" panose="02020603050405020304" pitchFamily="18" charset="0"/>
                <a:cs typeface="Times New Roman" panose="02020603050405020304" pitchFamily="18" charset="0"/>
              </a:rPr>
              <a:t>current source</a:t>
            </a:r>
            <a:r>
              <a:rPr lang="en-GB" sz="2500" dirty="0">
                <a:latin typeface="Times New Roman" panose="02020603050405020304" pitchFamily="18" charset="0"/>
                <a:cs typeface="Times New Roman" panose="02020603050405020304" pitchFamily="18" charset="0"/>
              </a:rPr>
              <a:t>, capacitance, inductances and resistance. The voltage dependent current source reflects the main occurrence of current at channel with respect to inner gate-source and drain-source voltages. The capacitances are important at transient state, it determines the dynamic behaviour of the </a:t>
            </a:r>
            <a:r>
              <a:rPr lang="en-GB" sz="2500" dirty="0" err="1">
                <a:latin typeface="Times New Roman" panose="02020603050405020304" pitchFamily="18" charset="0"/>
                <a:cs typeface="Times New Roman" panose="02020603050405020304" pitchFamily="18" charset="0"/>
              </a:rPr>
              <a:t>GaN</a:t>
            </a:r>
            <a:r>
              <a:rPr lang="en-GB" sz="2500" dirty="0">
                <a:latin typeface="Times New Roman" panose="02020603050405020304" pitchFamily="18" charset="0"/>
                <a:cs typeface="Times New Roman" panose="02020603050405020304" pitchFamily="18" charset="0"/>
              </a:rPr>
              <a:t>. The inductances represent unintended inductances</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stray</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inductances</a:t>
            </a:r>
            <a:r>
              <a:rPr lang="en-GB" sz="2500" dirty="0">
                <a:latin typeface="Times New Roman" panose="02020603050405020304" pitchFamily="18" charset="0"/>
                <a:cs typeface="Times New Roman" panose="02020603050405020304" pitchFamily="18" charset="0"/>
              </a:rPr>
              <a:t> which disrupt the current flow.  </a:t>
            </a:r>
            <a:endParaRPr lang="tr-TR" sz="2500" dirty="0">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p:txBody>
      </p:sp>
      <p:sp>
        <p:nvSpPr>
          <p:cNvPr id="114" name="Metin kutusu 56"/>
          <p:cNvSpPr txBox="1">
            <a:spLocks noChangeArrowheads="1"/>
          </p:cNvSpPr>
          <p:nvPr/>
        </p:nvSpPr>
        <p:spPr bwMode="auto">
          <a:xfrm>
            <a:off x="14965719" y="15058762"/>
            <a:ext cx="142398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sz="5400" b="1" dirty="0">
                <a:latin typeface="Times New Roman" panose="02020603050405020304" pitchFamily="18" charset="0"/>
                <a:cs typeface="Times New Roman" panose="02020603050405020304" pitchFamily="18" charset="0"/>
              </a:rPr>
              <a:t>State Space Model of </a:t>
            </a:r>
            <a:r>
              <a:rPr lang="en-GB" sz="5400" b="1" dirty="0" err="1">
                <a:latin typeface="Times New Roman" panose="02020603050405020304" pitchFamily="18" charset="0"/>
                <a:cs typeface="Times New Roman" panose="02020603050405020304" pitchFamily="18" charset="0"/>
              </a:rPr>
              <a:t>GaN</a:t>
            </a:r>
            <a:r>
              <a:rPr lang="tr-TR" sz="5400" b="1" dirty="0">
                <a:latin typeface="Times New Roman" panose="02020603050405020304" pitchFamily="18" charset="0"/>
                <a:cs typeface="Times New Roman" panose="02020603050405020304" pitchFamily="18" charset="0"/>
              </a:rPr>
              <a:t> </a:t>
            </a:r>
            <a:r>
              <a:rPr lang="tr-TR" sz="5400" b="1" dirty="0" err="1">
                <a:latin typeface="Times New Roman" panose="02020603050405020304" pitchFamily="18" charset="0"/>
                <a:cs typeface="Times New Roman" panose="02020603050405020304" pitchFamily="18" charset="0"/>
              </a:rPr>
              <a:t>HEMTs</a:t>
            </a:r>
            <a:endParaRPr lang="tr-TR" sz="5400" b="1" dirty="0">
              <a:latin typeface="Times New Roman" panose="02020603050405020304" pitchFamily="18" charset="0"/>
              <a:cs typeface="Times New Roman" panose="02020603050405020304" pitchFamily="18" charset="0"/>
            </a:endParaRPr>
          </a:p>
          <a:p>
            <a:endParaRPr lang="en-US" altLang="en-US" sz="5400" b="1" dirty="0">
              <a:latin typeface="Times New Roman" panose="02020603050405020304" pitchFamily="18" charset="0"/>
              <a:cs typeface="Times New Roman" panose="02020603050405020304" pitchFamily="18" charset="0"/>
            </a:endParaRPr>
          </a:p>
        </p:txBody>
      </p:sp>
      <p:sp>
        <p:nvSpPr>
          <p:cNvPr id="117" name="Metin kutusu 56"/>
          <p:cNvSpPr txBox="1">
            <a:spLocks noChangeArrowheads="1"/>
          </p:cNvSpPr>
          <p:nvPr/>
        </p:nvSpPr>
        <p:spPr bwMode="auto">
          <a:xfrm>
            <a:off x="-452515" y="22721524"/>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sz="5400" b="1" dirty="0">
                <a:latin typeface="Times New Roman" panose="02020603050405020304" pitchFamily="18" charset="0"/>
                <a:cs typeface="Times New Roman" panose="02020603050405020304" pitchFamily="18" charset="0"/>
              </a:rPr>
              <a:t>Operational Points</a:t>
            </a:r>
            <a:endParaRPr lang="en-US" altLang="en-US" sz="5400" b="1" dirty="0">
              <a:latin typeface="Times New Roman" panose="02020603050405020304" pitchFamily="18" charset="0"/>
              <a:cs typeface="Times New Roman" panose="02020603050405020304" pitchFamily="18" charset="0"/>
            </a:endParaRPr>
          </a:p>
        </p:txBody>
      </p:sp>
      <p:sp>
        <p:nvSpPr>
          <p:cNvPr id="118" name="Metin kutusu 53"/>
          <p:cNvSpPr txBox="1"/>
          <p:nvPr/>
        </p:nvSpPr>
        <p:spPr>
          <a:xfrm>
            <a:off x="1163645" y="36862319"/>
            <a:ext cx="13129404" cy="553998"/>
          </a:xfrm>
          <a:prstGeom prst="rect">
            <a:avLst/>
          </a:prstGeom>
          <a:noFill/>
        </p:spPr>
        <p:txBody>
          <a:bodyPr wrap="square">
            <a:spAutoFit/>
          </a:bodyPr>
          <a:lstStyle/>
          <a:p>
            <a:pPr algn="just">
              <a:defRPr/>
            </a:pPr>
            <a:endParaRPr lang="en-GB" sz="3000" dirty="0"/>
          </a:p>
        </p:txBody>
      </p:sp>
      <p:sp>
        <p:nvSpPr>
          <p:cNvPr id="130" name="Metin kutusu 56"/>
          <p:cNvSpPr txBox="1">
            <a:spLocks noChangeArrowheads="1"/>
          </p:cNvSpPr>
          <p:nvPr/>
        </p:nvSpPr>
        <p:spPr bwMode="auto">
          <a:xfrm>
            <a:off x="7921549" y="40566492"/>
            <a:ext cx="142398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altLang="en-US" sz="4000" b="1" dirty="0"/>
              <a:t>References</a:t>
            </a:r>
            <a:endParaRPr lang="en-GB" altLang="en-US" sz="4400" b="1" dirty="0"/>
          </a:p>
        </p:txBody>
      </p:sp>
      <p:sp>
        <p:nvSpPr>
          <p:cNvPr id="131" name="Metin kutusu 53"/>
          <p:cNvSpPr txBox="1"/>
          <p:nvPr/>
        </p:nvSpPr>
        <p:spPr>
          <a:xfrm>
            <a:off x="807946" y="41120528"/>
            <a:ext cx="28089072" cy="707886"/>
          </a:xfrm>
          <a:prstGeom prst="rect">
            <a:avLst/>
          </a:prstGeom>
          <a:noFill/>
        </p:spPr>
        <p:txBody>
          <a:bodyPr wrap="square">
            <a:spAutoFit/>
          </a:bodyPr>
          <a:lstStyle/>
          <a:p>
            <a:r>
              <a:rPr lang="tr-TR" sz="2000" dirty="0"/>
              <a:t>[1]  </a:t>
            </a:r>
            <a:r>
              <a:rPr lang="en-GB" sz="2000" dirty="0"/>
              <a:t>J. Kovac, </a:t>
            </a:r>
            <a:r>
              <a:rPr lang="en-GB" sz="2000" dirty="0" err="1"/>
              <a:t>R.Szobolovszky</a:t>
            </a:r>
            <a:r>
              <a:rPr lang="en-GB" sz="2000" dirty="0"/>
              <a:t>, </a:t>
            </a:r>
            <a:r>
              <a:rPr lang="en-GB" sz="2000" dirty="0" err="1"/>
              <a:t>A.Kosa</a:t>
            </a:r>
            <a:r>
              <a:rPr lang="en-GB" sz="2000" dirty="0"/>
              <a:t>, </a:t>
            </a:r>
            <a:r>
              <a:rPr lang="en-GB" sz="2000" dirty="0" err="1"/>
              <a:t>A.Chavala</a:t>
            </a:r>
            <a:r>
              <a:rPr lang="en-GB" sz="2000" dirty="0"/>
              <a:t>, </a:t>
            </a:r>
            <a:r>
              <a:rPr lang="en-GB" sz="2000" dirty="0" err="1"/>
              <a:t>J.Marek</a:t>
            </a:r>
            <a:r>
              <a:rPr lang="en-GB" sz="2000" dirty="0"/>
              <a:t>, </a:t>
            </a:r>
            <a:r>
              <a:rPr lang="en-GB" sz="2000" dirty="0" err="1"/>
              <a:t>L.Stuchlikova</a:t>
            </a:r>
            <a:r>
              <a:rPr lang="en-GB" sz="2000" dirty="0"/>
              <a:t> , </a:t>
            </a:r>
            <a:r>
              <a:rPr lang="en-GB" sz="2000" dirty="0" err="1"/>
              <a:t>GaN</a:t>
            </a:r>
            <a:r>
              <a:rPr lang="en-GB" sz="2000" dirty="0"/>
              <a:t>/</a:t>
            </a:r>
            <a:r>
              <a:rPr lang="en-GB" sz="2000" dirty="0" err="1"/>
              <a:t>SiC</a:t>
            </a:r>
            <a:r>
              <a:rPr lang="en-GB" sz="2000" dirty="0"/>
              <a:t> based High Electron Mobility Transistors for integrated microwave and power circuits,  Institute of Electronics and Photonics, </a:t>
            </a:r>
            <a:r>
              <a:rPr lang="en-GB" sz="2000" dirty="0" err="1"/>
              <a:t>Ilkovičova</a:t>
            </a:r>
            <a:r>
              <a:rPr lang="en-GB" sz="2000" dirty="0"/>
              <a:t> 3, 812 19, Bratislava, 2015 </a:t>
            </a:r>
            <a:endParaRPr lang="tr-TR" sz="2000" dirty="0"/>
          </a:p>
          <a:p>
            <a:pPr algn="just">
              <a:defRPr/>
            </a:pPr>
            <a:r>
              <a:rPr lang="en-GB" sz="2000" dirty="0"/>
              <a:t>.</a:t>
            </a:r>
            <a:r>
              <a:rPr lang="tr-TR" sz="2000" dirty="0"/>
              <a:t>[2]</a:t>
            </a:r>
            <a:r>
              <a:rPr lang="en-US" sz="2000" dirty="0" err="1"/>
              <a:t>GaN</a:t>
            </a:r>
            <a:r>
              <a:rPr lang="en-US" sz="2000" dirty="0"/>
              <a:t> Systems, “GS66508B Design with </a:t>
            </a:r>
            <a:r>
              <a:rPr lang="en-US" sz="2000" dirty="0" err="1"/>
              <a:t>GaN</a:t>
            </a:r>
            <a:r>
              <a:rPr lang="en-US" sz="2000" dirty="0"/>
              <a:t> Enhancement mode HEMT,” pp. 1–</a:t>
            </a:r>
            <a:r>
              <a:rPr lang="tr-TR" sz="2000" dirty="0"/>
              <a:t>46</a:t>
            </a:r>
            <a:r>
              <a:rPr lang="en-US" sz="2000" dirty="0"/>
              <a:t>, 2018.</a:t>
            </a:r>
            <a:endParaRPr lang="en-GB" sz="2000" dirty="0"/>
          </a:p>
        </p:txBody>
      </p:sp>
      <p:sp>
        <p:nvSpPr>
          <p:cNvPr id="54" name="Text Box 14"/>
          <p:cNvSpPr txBox="1">
            <a:spLocks noChangeArrowheads="1"/>
          </p:cNvSpPr>
          <p:nvPr/>
        </p:nvSpPr>
        <p:spPr bwMode="auto">
          <a:xfrm>
            <a:off x="17603005" y="4130978"/>
            <a:ext cx="9920361" cy="1384995"/>
          </a:xfrm>
          <a:prstGeom prst="rect">
            <a:avLst/>
          </a:prstGeom>
          <a:noFill/>
          <a:ln w="9525">
            <a:noFill/>
            <a:miter lim="800000"/>
            <a:headEnd/>
            <a:tailEnd/>
          </a:ln>
          <a:effectLst/>
        </p:spPr>
        <p:txBody>
          <a:bodyPr wrap="square">
            <a:spAutoFit/>
          </a:bodyPr>
          <a:lstStyle/>
          <a:p>
            <a:pPr defTabSz="4389438"/>
            <a:r>
              <a:rPr lang="tr-TR" sz="5400" b="1" noProof="1"/>
              <a:t>Ozan Keysan</a:t>
            </a:r>
            <a:endParaRPr lang="en-US" sz="5400" b="1" noProof="1"/>
          </a:p>
          <a:p>
            <a:pPr defTabSz="4389438"/>
            <a:r>
              <a:rPr lang="tr-TR" sz="3000" b="1" i="1" noProof="1"/>
              <a:t>(keysan</a:t>
            </a:r>
            <a:r>
              <a:rPr lang="en-US" sz="3000" b="1" i="1" noProof="1"/>
              <a:t>@metu.edu.tr</a:t>
            </a:r>
            <a:r>
              <a:rPr lang="tr-TR" sz="3000" b="1" i="1" noProof="1"/>
              <a:t>)</a:t>
            </a:r>
            <a:endParaRPr lang="en-US" sz="3000" noProof="1"/>
          </a:p>
        </p:txBody>
      </p:sp>
      <p:sp>
        <p:nvSpPr>
          <p:cNvPr id="55" name="Text Box 14"/>
          <p:cNvSpPr txBox="1">
            <a:spLocks noChangeArrowheads="1"/>
          </p:cNvSpPr>
          <p:nvPr/>
        </p:nvSpPr>
        <p:spPr bwMode="auto">
          <a:xfrm>
            <a:off x="8493596" y="6534970"/>
            <a:ext cx="13245158" cy="830997"/>
          </a:xfrm>
          <a:prstGeom prst="rect">
            <a:avLst/>
          </a:prstGeom>
          <a:noFill/>
          <a:ln w="9525">
            <a:noFill/>
            <a:miter lim="800000"/>
            <a:headEnd/>
            <a:tailEnd/>
          </a:ln>
          <a:effectLst/>
        </p:spPr>
        <p:txBody>
          <a:bodyPr wrap="square">
            <a:spAutoFit/>
          </a:bodyPr>
          <a:lstStyle/>
          <a:p>
            <a:pPr defTabSz="4389438"/>
            <a:r>
              <a:rPr lang="en-US" sz="4800" b="1" i="1" noProof="1"/>
              <a:t>PowerLab Research Group</a:t>
            </a:r>
            <a:r>
              <a:rPr lang="tr-TR" sz="4800" b="1" i="1" noProof="1"/>
              <a:t>, </a:t>
            </a:r>
            <a:r>
              <a:rPr lang="en-US" sz="4800" b="1" i="1" noProof="1"/>
              <a:t>METU, ANKARA </a:t>
            </a:r>
            <a:endParaRPr lang="tr-TR" sz="4800" b="1" i="1" noProof="1"/>
          </a:p>
        </p:txBody>
      </p:sp>
      <p:sp>
        <p:nvSpPr>
          <p:cNvPr id="61" name="Metin kutusu 56"/>
          <p:cNvSpPr txBox="1">
            <a:spLocks noChangeArrowheads="1"/>
          </p:cNvSpPr>
          <p:nvPr/>
        </p:nvSpPr>
        <p:spPr bwMode="auto">
          <a:xfrm>
            <a:off x="15706740" y="35777569"/>
            <a:ext cx="142398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tr-TR" altLang="en-US" sz="5400" b="1" dirty="0" err="1">
                <a:latin typeface="Times New Roman" panose="02020603050405020304" pitchFamily="18" charset="0"/>
                <a:cs typeface="Times New Roman" panose="02020603050405020304" pitchFamily="18" charset="0"/>
              </a:rPr>
              <a:t>Conclusion</a:t>
            </a:r>
            <a:endParaRPr lang="en-US" altLang="en-US" sz="4400" b="1" dirty="0">
              <a:latin typeface="Times New Roman" panose="02020603050405020304" pitchFamily="18" charset="0"/>
              <a:cs typeface="Times New Roman" panose="02020603050405020304" pitchFamily="18" charset="0"/>
            </a:endParaRPr>
          </a:p>
        </p:txBody>
      </p:sp>
      <p:sp>
        <p:nvSpPr>
          <p:cNvPr id="62" name="Metin kutusu 53"/>
          <p:cNvSpPr txBox="1"/>
          <p:nvPr/>
        </p:nvSpPr>
        <p:spPr>
          <a:xfrm>
            <a:off x="16079980" y="36654389"/>
            <a:ext cx="13129404" cy="2400657"/>
          </a:xfrm>
          <a:prstGeom prst="rect">
            <a:avLst/>
          </a:prstGeom>
          <a:noFill/>
        </p:spPr>
        <p:txBody>
          <a:bodyPr wrap="square">
            <a:spAutoFit/>
          </a:bodyPr>
          <a:lstStyle/>
          <a:p>
            <a:pPr algn="just">
              <a:defRPr/>
            </a:pPr>
            <a:r>
              <a:rPr lang="en-GB" sz="2500" dirty="0">
                <a:latin typeface="Times New Roman" panose="02020603050405020304" pitchFamily="18" charset="0"/>
                <a:cs typeface="Times New Roman" panose="02020603050405020304" pitchFamily="18" charset="0"/>
              </a:rPr>
              <a:t>In this study</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GaN</a:t>
            </a:r>
            <a:r>
              <a:rPr lang="tr-TR" sz="2500" dirty="0">
                <a:latin typeface="Times New Roman" panose="02020603050405020304" pitchFamily="18" charset="0"/>
                <a:cs typeface="Times New Roman" panose="02020603050405020304" pitchFamily="18" charset="0"/>
              </a:rPr>
              <a:t> HEMT is </a:t>
            </a:r>
            <a:r>
              <a:rPr lang="tr-TR" sz="2500" dirty="0" err="1">
                <a:latin typeface="Times New Roman" panose="02020603050405020304" pitchFamily="18" charset="0"/>
                <a:cs typeface="Times New Roman" panose="02020603050405020304" pitchFamily="18" charset="0"/>
              </a:rPr>
              <a:t>investigated</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considering</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physical</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structure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and</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operation</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regions</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Advanteges</a:t>
            </a:r>
            <a:r>
              <a:rPr lang="tr-TR" sz="2500" dirty="0">
                <a:latin typeface="Times New Roman" panose="02020603050405020304" pitchFamily="18" charset="0"/>
                <a:cs typeface="Times New Roman" panose="02020603050405020304" pitchFamily="18" charset="0"/>
              </a:rPr>
              <a:t> of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GaN</a:t>
            </a:r>
            <a:r>
              <a:rPr lang="tr-TR" sz="2500" dirty="0">
                <a:latin typeface="Times New Roman" panose="02020603050405020304" pitchFamily="18" charset="0"/>
                <a:cs typeface="Times New Roman" panose="02020603050405020304" pitchFamily="18" charset="0"/>
              </a:rPr>
              <a:t> HEMT </a:t>
            </a:r>
            <a:r>
              <a:rPr lang="tr-TR" sz="2500" dirty="0" err="1">
                <a:latin typeface="Times New Roman" panose="02020603050405020304" pitchFamily="18" charset="0"/>
                <a:cs typeface="Times New Roman" panose="02020603050405020304" pitchFamily="18" charset="0"/>
              </a:rPr>
              <a:t>over</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counterparts</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such</a:t>
            </a:r>
            <a:r>
              <a:rPr lang="tr-TR" sz="2500" dirty="0">
                <a:latin typeface="Times New Roman" panose="02020603050405020304" pitchFamily="18" charset="0"/>
                <a:cs typeface="Times New Roman" panose="02020603050405020304" pitchFamily="18" charset="0"/>
              </a:rPr>
              <a:t> as </a:t>
            </a:r>
            <a:r>
              <a:rPr lang="tr-TR" sz="2500" dirty="0" err="1">
                <a:latin typeface="Times New Roman" panose="02020603050405020304" pitchFamily="18" charset="0"/>
                <a:cs typeface="Times New Roman" panose="02020603050405020304" pitchFamily="18" charset="0"/>
              </a:rPr>
              <a:t>SiC</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and</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Silicon</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based</a:t>
            </a:r>
            <a:r>
              <a:rPr lang="tr-TR" sz="2500" dirty="0">
                <a:latin typeface="Times New Roman" panose="02020603050405020304" pitchFamily="18" charset="0"/>
                <a:cs typeface="Times New Roman" panose="02020603050405020304" pitchFamily="18" charset="0"/>
              </a:rPr>
              <a:t> IGBT </a:t>
            </a:r>
            <a:r>
              <a:rPr lang="en-GB" sz="2500" noProof="1">
                <a:latin typeface="Times New Roman" panose="02020603050405020304" pitchFamily="18" charset="0"/>
                <a:cs typeface="Times New Roman" panose="02020603050405020304" pitchFamily="18" charset="0"/>
              </a:rPr>
              <a:t>are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argued</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with</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respect</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to</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voltage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ratings</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switching</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frequencies</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and</a:t>
            </a:r>
            <a:r>
              <a:rPr lang="tr-TR"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termal</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situation</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electrical</a:t>
            </a:r>
            <a:r>
              <a:rPr lang="tr-TR" sz="2500" dirty="0">
                <a:latin typeface="Times New Roman" panose="02020603050405020304" pitchFamily="18" charset="0"/>
                <a:cs typeface="Times New Roman" panose="02020603050405020304" pitchFamily="18" charset="0"/>
              </a:rPr>
              <a:t> model of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GaN</a:t>
            </a:r>
            <a:r>
              <a:rPr lang="tr-TR" sz="2500" dirty="0">
                <a:latin typeface="Times New Roman" panose="02020603050405020304" pitchFamily="18" charset="0"/>
                <a:cs typeface="Times New Roman" panose="02020603050405020304" pitchFamily="18" charset="0"/>
              </a:rPr>
              <a:t> is </a:t>
            </a:r>
            <a:r>
              <a:rPr lang="tr-TR" sz="2500" dirty="0" err="1">
                <a:latin typeface="Times New Roman" panose="02020603050405020304" pitchFamily="18" charset="0"/>
                <a:cs typeface="Times New Roman" panose="02020603050405020304" pitchFamily="18" charset="0"/>
              </a:rPr>
              <a:t>converted</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to</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mathematical</a:t>
            </a:r>
            <a:r>
              <a:rPr lang="tr-TR" sz="2500" dirty="0">
                <a:latin typeface="Times New Roman" panose="02020603050405020304" pitchFamily="18" charset="0"/>
                <a:cs typeface="Times New Roman" panose="02020603050405020304" pitchFamily="18" charset="0"/>
              </a:rPr>
              <a:t> model </a:t>
            </a:r>
            <a:r>
              <a:rPr lang="tr-TR" sz="2500" dirty="0" err="1">
                <a:latin typeface="Times New Roman" panose="02020603050405020304" pitchFamily="18" charset="0"/>
                <a:cs typeface="Times New Roman" panose="02020603050405020304" pitchFamily="18" charset="0"/>
              </a:rPr>
              <a:t>by</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using</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State</a:t>
            </a:r>
            <a:r>
              <a:rPr lang="tr-TR" sz="2500" dirty="0">
                <a:latin typeface="Times New Roman" panose="02020603050405020304" pitchFamily="18" charset="0"/>
                <a:cs typeface="Times New Roman" panose="02020603050405020304" pitchFamily="18" charset="0"/>
              </a:rPr>
              <a:t> Space </a:t>
            </a:r>
            <a:r>
              <a:rPr lang="tr-TR" sz="2500" dirty="0" err="1">
                <a:latin typeface="Times New Roman" panose="02020603050405020304" pitchFamily="18" charset="0"/>
                <a:cs typeface="Times New Roman" panose="02020603050405020304" pitchFamily="18" charset="0"/>
              </a:rPr>
              <a:t>Realization</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dynamic</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characters</a:t>
            </a:r>
            <a:r>
              <a:rPr lang="tr-TR" sz="2500" dirty="0">
                <a:latin typeface="Times New Roman" panose="02020603050405020304" pitchFamily="18" charset="0"/>
                <a:cs typeface="Times New Roman" panose="02020603050405020304" pitchFamily="18" charset="0"/>
              </a:rPr>
              <a:t> of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State</a:t>
            </a:r>
            <a:r>
              <a:rPr lang="tr-TR" sz="2500" dirty="0">
                <a:latin typeface="Times New Roman" panose="02020603050405020304" pitchFamily="18" charset="0"/>
                <a:cs typeface="Times New Roman" panose="02020603050405020304" pitchFamily="18" charset="0"/>
              </a:rPr>
              <a:t> Space model </a:t>
            </a:r>
            <a:r>
              <a:rPr lang="tr-TR" sz="2500" dirty="0" err="1">
                <a:latin typeface="Times New Roman" panose="02020603050405020304" pitchFamily="18" charset="0"/>
                <a:cs typeface="Times New Roman" panose="02020603050405020304" pitchFamily="18" charset="0"/>
              </a:rPr>
              <a:t>are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simulated</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by</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using</a:t>
            </a:r>
            <a:r>
              <a:rPr lang="tr-TR" sz="2500" dirty="0">
                <a:latin typeface="Times New Roman" panose="02020603050405020304" pitchFamily="18" charset="0"/>
                <a:cs typeface="Times New Roman" panose="02020603050405020304" pitchFamily="18" charset="0"/>
              </a:rPr>
              <a:t> MATLAB.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mathematical</a:t>
            </a:r>
            <a:r>
              <a:rPr lang="tr-TR" sz="2500" dirty="0">
                <a:latin typeface="Times New Roman" panose="02020603050405020304" pitchFamily="18" charset="0"/>
                <a:cs typeface="Times New Roman" panose="02020603050405020304" pitchFamily="18" charset="0"/>
              </a:rPr>
              <a:t> model is </a:t>
            </a:r>
            <a:r>
              <a:rPr lang="tr-TR" sz="2500" dirty="0" err="1">
                <a:latin typeface="Times New Roman" panose="02020603050405020304" pitchFamily="18" charset="0"/>
                <a:cs typeface="Times New Roman" panose="02020603050405020304" pitchFamily="18" charset="0"/>
              </a:rPr>
              <a:t>verified</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after</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comparing</a:t>
            </a:r>
            <a:r>
              <a:rPr lang="tr-TR" sz="2500" dirty="0">
                <a:latin typeface="Times New Roman" panose="02020603050405020304" pitchFamily="18" charset="0"/>
                <a:cs typeface="Times New Roman" panose="02020603050405020304" pitchFamily="18" charset="0"/>
              </a:rPr>
              <a:t> it </a:t>
            </a:r>
            <a:r>
              <a:rPr lang="tr-TR" sz="2500" dirty="0" err="1">
                <a:latin typeface="Times New Roman" panose="02020603050405020304" pitchFamily="18" charset="0"/>
                <a:cs typeface="Times New Roman" panose="02020603050405020304" pitchFamily="18" charset="0"/>
              </a:rPr>
              <a:t>with</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electrical</a:t>
            </a:r>
            <a:r>
              <a:rPr lang="tr-TR" sz="2500" dirty="0">
                <a:latin typeface="Times New Roman" panose="02020603050405020304" pitchFamily="18" charset="0"/>
                <a:cs typeface="Times New Roman" panose="02020603050405020304" pitchFamily="18" charset="0"/>
              </a:rPr>
              <a:t> model.</a:t>
            </a:r>
            <a:endParaRPr lang="en-GB" sz="2500" dirty="0">
              <a:latin typeface="Times New Roman" panose="02020603050405020304" pitchFamily="18" charset="0"/>
              <a:cs typeface="Times New Roman" panose="02020603050405020304" pitchFamily="18" charset="0"/>
            </a:endParaRPr>
          </a:p>
        </p:txBody>
      </p:sp>
      <p:pic>
        <p:nvPicPr>
          <p:cNvPr id="63" name="Resim 62">
            <a:extLst>
              <a:ext uri="{FF2B5EF4-FFF2-40B4-BE49-F238E27FC236}">
                <a16:creationId xmlns:a16="http://schemas.microsoft.com/office/drawing/2014/main" id="{F60EDC75-0120-46A0-9588-936B3AA90538}"/>
              </a:ext>
            </a:extLst>
          </p:cNvPr>
          <p:cNvPicPr/>
          <p:nvPr/>
        </p:nvPicPr>
        <p:blipFill>
          <a:blip r:embed="rId7"/>
          <a:stretch>
            <a:fillRect/>
          </a:stretch>
        </p:blipFill>
        <p:spPr>
          <a:xfrm>
            <a:off x="1057382" y="14877385"/>
            <a:ext cx="7186546" cy="4276335"/>
          </a:xfrm>
          <a:prstGeom prst="rect">
            <a:avLst/>
          </a:prstGeom>
        </p:spPr>
      </p:pic>
      <p:pic>
        <p:nvPicPr>
          <p:cNvPr id="64" name="Resim 63">
            <a:extLst>
              <a:ext uri="{FF2B5EF4-FFF2-40B4-BE49-F238E27FC236}">
                <a16:creationId xmlns:a16="http://schemas.microsoft.com/office/drawing/2014/main" id="{98953B92-7086-4B86-A358-705EA593BB73}"/>
              </a:ext>
            </a:extLst>
          </p:cNvPr>
          <p:cNvPicPr/>
          <p:nvPr/>
        </p:nvPicPr>
        <p:blipFill>
          <a:blip r:embed="rId8"/>
          <a:stretch>
            <a:fillRect/>
          </a:stretch>
        </p:blipFill>
        <p:spPr>
          <a:xfrm>
            <a:off x="8475375" y="15478568"/>
            <a:ext cx="5336561" cy="3157596"/>
          </a:xfrm>
          <a:prstGeom prst="rect">
            <a:avLst/>
          </a:prstGeom>
        </p:spPr>
      </p:pic>
      <p:sp>
        <p:nvSpPr>
          <p:cNvPr id="4" name="Metin kutusu 3">
            <a:extLst>
              <a:ext uri="{FF2B5EF4-FFF2-40B4-BE49-F238E27FC236}">
                <a16:creationId xmlns:a16="http://schemas.microsoft.com/office/drawing/2014/main" id="{23098884-200E-49A7-B871-094599D0B74A}"/>
              </a:ext>
            </a:extLst>
          </p:cNvPr>
          <p:cNvSpPr txBox="1"/>
          <p:nvPr/>
        </p:nvSpPr>
        <p:spPr>
          <a:xfrm>
            <a:off x="992187" y="20168434"/>
            <a:ext cx="12257931" cy="3323987"/>
          </a:xfrm>
          <a:prstGeom prst="rect">
            <a:avLst/>
          </a:prstGeom>
          <a:noFill/>
        </p:spPr>
        <p:txBody>
          <a:bodyPr wrap="square" rtlCol="0">
            <a:spAutoFit/>
          </a:bodyPr>
          <a:lstStyle/>
          <a:p>
            <a:pPr algn="just"/>
            <a:r>
              <a:rPr lang="tr-TR" sz="2500" dirty="0">
                <a:latin typeface="Times New Roman" panose="02020603050405020304" pitchFamily="18" charset="0"/>
                <a:cs typeface="Times New Roman" panose="02020603050405020304" pitchFamily="18" charset="0"/>
              </a:rPr>
              <a:t>As </a:t>
            </a:r>
            <a:r>
              <a:rPr lang="tr-TR" sz="2500" dirty="0" err="1">
                <a:latin typeface="Times New Roman" panose="02020603050405020304" pitchFamily="18" charset="0"/>
                <a:cs typeface="Times New Roman" panose="02020603050405020304" pitchFamily="18" charset="0"/>
              </a:rPr>
              <a:t>mentioned</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earlier</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Gallium Nitride is </a:t>
            </a:r>
            <a:r>
              <a:rPr lang="tr-TR" sz="2500" dirty="0">
                <a:latin typeface="Times New Roman" panose="02020603050405020304" pitchFamily="18" charset="0"/>
                <a:cs typeface="Times New Roman" panose="02020603050405020304" pitchFamily="18" charset="0"/>
              </a:rPr>
              <a:t>a </a:t>
            </a:r>
            <a:r>
              <a:rPr lang="tr-TR" sz="2500" dirty="0" err="1">
                <a:latin typeface="Times New Roman" panose="02020603050405020304" pitchFamily="18" charset="0"/>
                <a:cs typeface="Times New Roman" panose="02020603050405020304" pitchFamily="18" charset="0"/>
              </a:rPr>
              <a:t>type</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of high electron mobility transistors. The main advantages of the HEMTs over the MOSFETs are high electron velocity and high breakdown electric field. </a:t>
            </a:r>
            <a:endParaRPr lang="tr-TR" sz="2500" dirty="0">
              <a:latin typeface="Times New Roman" panose="02020603050405020304" pitchFamily="18" charset="0"/>
              <a:cs typeface="Times New Roman" panose="02020603050405020304" pitchFamily="18" charset="0"/>
            </a:endParaRPr>
          </a:p>
          <a:p>
            <a:pPr algn="just"/>
            <a:r>
              <a:rPr lang="en-GB" sz="2500" dirty="0">
                <a:latin typeface="Times New Roman" panose="02020603050405020304" pitchFamily="18" charset="0"/>
                <a:cs typeface="Times New Roman" panose="02020603050405020304" pitchFamily="18" charset="0"/>
              </a:rPr>
              <a:t>A quantum well is formed at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contact between large band gap material and low band gap material and it can be named as </a:t>
            </a:r>
            <a:r>
              <a:rPr lang="en-GB" sz="2500" b="1" dirty="0">
                <a:latin typeface="Times New Roman" panose="02020603050405020304" pitchFamily="18" charset="0"/>
                <a:cs typeface="Times New Roman" panose="02020603050405020304" pitchFamily="18" charset="0"/>
              </a:rPr>
              <a:t>two-dimensional electron gas (2DEG) cloud</a:t>
            </a:r>
            <a:r>
              <a:rPr lang="en-GB" sz="2500" dirty="0">
                <a:latin typeface="Times New Roman" panose="02020603050405020304" pitchFamily="18" charset="0"/>
                <a:cs typeface="Times New Roman" panose="02020603050405020304" pitchFamily="18" charset="0"/>
              </a:rPr>
              <a:t>. Thus, the electrons are apart from impurity and mobility of electrons increase</a:t>
            </a:r>
            <a:r>
              <a:rPr lang="tr-TR" sz="2500" dirty="0">
                <a:latin typeface="Times New Roman" panose="02020603050405020304" pitchFamily="18" charset="0"/>
                <a:cs typeface="Times New Roman" panose="02020603050405020304" pitchFamily="18" charset="0"/>
              </a:rPr>
              <a:t>s</a:t>
            </a:r>
            <a:r>
              <a:rPr lang="en-GB" sz="2500" dirty="0">
                <a:latin typeface="Times New Roman" panose="02020603050405020304" pitchFamily="18" charset="0"/>
                <a:cs typeface="Times New Roman" panose="02020603050405020304" pitchFamily="18" charset="0"/>
              </a:rPr>
              <a:t>.  </a:t>
            </a:r>
            <a:endParaRPr lang="tr-TR" sz="2500" dirty="0">
              <a:latin typeface="Times New Roman" panose="02020603050405020304" pitchFamily="18" charset="0"/>
              <a:cs typeface="Times New Roman" panose="02020603050405020304" pitchFamily="18" charset="0"/>
            </a:endParaRPr>
          </a:p>
          <a:p>
            <a:pPr algn="just"/>
            <a:endParaRPr lang="tr-TR" sz="3000" dirty="0">
              <a:latin typeface="Times New Roman" panose="02020603050405020304" pitchFamily="18" charset="0"/>
              <a:cs typeface="Times New Roman" panose="02020603050405020304" pitchFamily="18" charset="0"/>
            </a:endParaRPr>
          </a:p>
          <a:p>
            <a:endParaRPr lang="en-GB" sz="3000" dirty="0">
              <a:latin typeface="Times New Roman" panose="02020603050405020304" pitchFamily="18" charset="0"/>
              <a:cs typeface="Times New Roman" panose="02020603050405020304" pitchFamily="18" charset="0"/>
            </a:endParaRPr>
          </a:p>
        </p:txBody>
      </p:sp>
      <p:pic>
        <p:nvPicPr>
          <p:cNvPr id="66" name="Resim 65">
            <a:extLst>
              <a:ext uri="{FF2B5EF4-FFF2-40B4-BE49-F238E27FC236}">
                <a16:creationId xmlns:a16="http://schemas.microsoft.com/office/drawing/2014/main" id="{0EE744A4-D605-48B9-842A-F3452A89B6E6}"/>
              </a:ext>
            </a:extLst>
          </p:cNvPr>
          <p:cNvPicPr/>
          <p:nvPr/>
        </p:nvPicPr>
        <p:blipFill>
          <a:blip r:embed="rId9"/>
          <a:stretch>
            <a:fillRect/>
          </a:stretch>
        </p:blipFill>
        <p:spPr>
          <a:xfrm>
            <a:off x="9724866" y="24962223"/>
            <a:ext cx="2419142" cy="4046083"/>
          </a:xfrm>
          <a:prstGeom prst="rect">
            <a:avLst/>
          </a:prstGeom>
        </p:spPr>
      </p:pic>
      <p:pic>
        <p:nvPicPr>
          <p:cNvPr id="67" name="Resim 66">
            <a:extLst>
              <a:ext uri="{FF2B5EF4-FFF2-40B4-BE49-F238E27FC236}">
                <a16:creationId xmlns:a16="http://schemas.microsoft.com/office/drawing/2014/main" id="{8BAD4BD9-943F-4C63-9F4D-5E9A8720DC90}"/>
              </a:ext>
            </a:extLst>
          </p:cNvPr>
          <p:cNvPicPr/>
          <p:nvPr/>
        </p:nvPicPr>
        <p:blipFill>
          <a:blip r:embed="rId10"/>
          <a:stretch>
            <a:fillRect/>
          </a:stretch>
        </p:blipFill>
        <p:spPr>
          <a:xfrm>
            <a:off x="12087730" y="25008849"/>
            <a:ext cx="2287686" cy="3990279"/>
          </a:xfrm>
          <a:prstGeom prst="rect">
            <a:avLst/>
          </a:prstGeom>
        </p:spPr>
      </p:pic>
      <p:sp>
        <p:nvSpPr>
          <p:cNvPr id="5" name="Metin kutusu 4">
            <a:extLst>
              <a:ext uri="{FF2B5EF4-FFF2-40B4-BE49-F238E27FC236}">
                <a16:creationId xmlns:a16="http://schemas.microsoft.com/office/drawing/2014/main" id="{5E1E0558-C621-4F00-A969-235184B1CEF5}"/>
              </a:ext>
            </a:extLst>
          </p:cNvPr>
          <p:cNvSpPr txBox="1"/>
          <p:nvPr/>
        </p:nvSpPr>
        <p:spPr>
          <a:xfrm>
            <a:off x="992188" y="29906930"/>
            <a:ext cx="12257930" cy="2092881"/>
          </a:xfrm>
          <a:prstGeom prst="rect">
            <a:avLst/>
          </a:prstGeom>
          <a:noFill/>
        </p:spPr>
        <p:txBody>
          <a:bodyPr wrap="square" rtlCol="0">
            <a:spAutoFit/>
          </a:bodyPr>
          <a:lstStyle/>
          <a:p>
            <a:pPr algn="just"/>
            <a:r>
              <a:rPr lang="en-GB" sz="2500" dirty="0" err="1">
                <a:latin typeface="Times New Roman" panose="02020603050405020304" pitchFamily="18" charset="0"/>
                <a:cs typeface="Times New Roman" panose="02020603050405020304" pitchFamily="18" charset="0"/>
              </a:rPr>
              <a:t>GaN</a:t>
            </a:r>
            <a:r>
              <a:rPr lang="tr-TR" sz="2500" dirty="0">
                <a:latin typeface="Times New Roman" panose="02020603050405020304" pitchFamily="18" charset="0"/>
                <a:cs typeface="Times New Roman" panose="02020603050405020304" pitchFamily="18" charset="0"/>
              </a:rPr>
              <a:t> HEMT</a:t>
            </a:r>
            <a:r>
              <a:rPr lang="en-GB" sz="2500" dirty="0">
                <a:latin typeface="Times New Roman" panose="02020603050405020304" pitchFamily="18" charset="0"/>
                <a:cs typeface="Times New Roman" panose="02020603050405020304" pitchFamily="18" charset="0"/>
              </a:rPr>
              <a:t> has no body diodes externally, but 2DEG provide </a:t>
            </a:r>
            <a:r>
              <a:rPr lang="en-GB" sz="2500" b="1" dirty="0">
                <a:latin typeface="Times New Roman" panose="02020603050405020304" pitchFamily="18" charset="0"/>
                <a:cs typeface="Times New Roman" panose="02020603050405020304" pitchFamily="18" charset="0"/>
              </a:rPr>
              <a:t>3</a:t>
            </a:r>
            <a:r>
              <a:rPr lang="en-GB" sz="2500" b="1" baseline="30000" dirty="0">
                <a:latin typeface="Times New Roman" panose="02020603050405020304" pitchFamily="18" charset="0"/>
                <a:cs typeface="Times New Roman" panose="02020603050405020304" pitchFamily="18" charset="0"/>
              </a:rPr>
              <a:t>rd</a:t>
            </a:r>
            <a:r>
              <a:rPr lang="en-GB" sz="2500" b="1" dirty="0">
                <a:latin typeface="Times New Roman" panose="02020603050405020304" pitchFamily="18" charset="0"/>
                <a:cs typeface="Times New Roman" panose="02020603050405020304" pitchFamily="18" charset="0"/>
              </a:rPr>
              <a:t> quadrant</a:t>
            </a:r>
            <a:r>
              <a:rPr lang="en-GB" sz="2500" dirty="0">
                <a:latin typeface="Times New Roman" panose="02020603050405020304" pitchFamily="18" charset="0"/>
                <a:cs typeface="Times New Roman" panose="02020603050405020304" pitchFamily="18" charset="0"/>
              </a:rPr>
              <a:t>.  It can conduct in forward current during positive gate-source voltage.  Also, it can conduct in reverse current at both gate-source voltage positive and negative. However, the more negative gate-source voltage increases the drain-source voltage and increases the power loss. </a:t>
            </a:r>
            <a:endParaRPr lang="tr-TR" sz="2500" dirty="0">
              <a:latin typeface="Times New Roman" panose="02020603050405020304" pitchFamily="18" charset="0"/>
              <a:cs typeface="Times New Roman" panose="02020603050405020304" pitchFamily="18" charset="0"/>
            </a:endParaRPr>
          </a:p>
          <a:p>
            <a:pPr algn="just"/>
            <a:endParaRPr lang="en-GB" sz="3000" dirty="0">
              <a:latin typeface="Times New Roman" panose="02020603050405020304" pitchFamily="18" charset="0"/>
              <a:cs typeface="Times New Roman" panose="02020603050405020304" pitchFamily="18" charset="0"/>
            </a:endParaRPr>
          </a:p>
        </p:txBody>
      </p:sp>
      <p:pic>
        <p:nvPicPr>
          <p:cNvPr id="68" name="Resim 67" descr="Materials septagram">
            <a:extLst>
              <a:ext uri="{FF2B5EF4-FFF2-40B4-BE49-F238E27FC236}">
                <a16:creationId xmlns:a16="http://schemas.microsoft.com/office/drawing/2014/main" id="{A23A33D3-A9A0-4623-98E8-B8DF7AD405D0}"/>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32273" y="33149354"/>
            <a:ext cx="7222704" cy="5112533"/>
          </a:xfrm>
          <a:prstGeom prst="rect">
            <a:avLst/>
          </a:prstGeom>
          <a:noFill/>
          <a:ln>
            <a:noFill/>
          </a:ln>
        </p:spPr>
      </p:pic>
      <p:sp>
        <p:nvSpPr>
          <p:cNvPr id="8" name="Metin kutusu 7">
            <a:extLst>
              <a:ext uri="{FF2B5EF4-FFF2-40B4-BE49-F238E27FC236}">
                <a16:creationId xmlns:a16="http://schemas.microsoft.com/office/drawing/2014/main" id="{D918CC11-B4BA-44A4-B65D-0035CF0CD879}"/>
              </a:ext>
            </a:extLst>
          </p:cNvPr>
          <p:cNvSpPr txBox="1"/>
          <p:nvPr/>
        </p:nvSpPr>
        <p:spPr>
          <a:xfrm>
            <a:off x="8804254" y="33348904"/>
            <a:ext cx="5634516" cy="4401205"/>
          </a:xfrm>
          <a:prstGeom prst="rect">
            <a:avLst/>
          </a:prstGeom>
          <a:noFill/>
        </p:spPr>
        <p:txBody>
          <a:bodyPr wrap="square" rtlCol="0">
            <a:spAutoFit/>
          </a:bodyPr>
          <a:lstStyle/>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High Electron Mobility </a:t>
            </a:r>
            <a:endParaRPr lang="tr-TR" sz="25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Higher Gain</a:t>
            </a:r>
            <a:endParaRPr lang="tr-TR" sz="25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Small</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Package</a:t>
            </a:r>
            <a:r>
              <a:rPr lang="tr-TR" sz="2500" dirty="0">
                <a:latin typeface="Times New Roman" panose="02020603050405020304" pitchFamily="18" charset="0"/>
                <a:cs typeface="Times New Roman" panose="02020603050405020304" pitchFamily="18" charset="0"/>
              </a:rPr>
              <a:t>   </a:t>
            </a:r>
          </a:p>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Lower Parasitic Elements</a:t>
            </a:r>
            <a:endParaRPr lang="tr-TR" sz="25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Lower Noise</a:t>
            </a:r>
            <a:endParaRPr lang="tr-TR" sz="25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Higher</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Switching</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Frequency</a:t>
            </a:r>
            <a:r>
              <a:rPr lang="tr-TR" sz="2500" dirty="0">
                <a:latin typeface="Times New Roman" panose="02020603050405020304" pitchFamily="18" charset="0"/>
                <a:cs typeface="Times New Roman" panose="02020603050405020304" pitchFamily="18" charset="0"/>
              </a:rPr>
              <a:t> </a:t>
            </a:r>
          </a:p>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Higher </a:t>
            </a:r>
            <a:r>
              <a:rPr lang="tr-TR" sz="2500" dirty="0" err="1">
                <a:latin typeface="Times New Roman" panose="02020603050405020304" pitchFamily="18" charset="0"/>
                <a:cs typeface="Times New Roman" panose="02020603050405020304" pitchFamily="18" charset="0"/>
              </a:rPr>
              <a:t>Efficiency</a:t>
            </a:r>
            <a:r>
              <a:rPr lang="tr-TR" sz="2500" dirty="0">
                <a:latin typeface="Times New Roman" panose="02020603050405020304" pitchFamily="18" charset="0"/>
                <a:cs typeface="Times New Roman" panose="02020603050405020304" pitchFamily="18" charset="0"/>
              </a:rPr>
              <a:t> </a:t>
            </a:r>
          </a:p>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Small </a:t>
            </a:r>
            <a:r>
              <a:rPr lang="tr-TR" sz="2500" dirty="0">
                <a:latin typeface="Times New Roman" panose="02020603050405020304" pitchFamily="18" charset="0"/>
                <a:cs typeface="Times New Roman" panose="02020603050405020304" pitchFamily="18" charset="0"/>
              </a:rPr>
              <a:t>O</a:t>
            </a:r>
            <a:r>
              <a:rPr lang="en-GB" sz="2500" dirty="0">
                <a:latin typeface="Times New Roman" panose="02020603050405020304" pitchFamily="18" charset="0"/>
                <a:cs typeface="Times New Roman" panose="02020603050405020304" pitchFamily="18" charset="0"/>
              </a:rPr>
              <a:t>n</a:t>
            </a:r>
            <a:r>
              <a:rPr lang="tr-TR" sz="2500" dirty="0">
                <a:latin typeface="Times New Roman" panose="02020603050405020304" pitchFamily="18" charset="0"/>
                <a:cs typeface="Times New Roman" panose="02020603050405020304" pitchFamily="18" charset="0"/>
              </a:rPr>
              <a:t>-R</a:t>
            </a:r>
            <a:r>
              <a:rPr lang="en-GB" sz="2500" dirty="0" err="1">
                <a:latin typeface="Times New Roman" panose="02020603050405020304" pitchFamily="18" charset="0"/>
                <a:cs typeface="Times New Roman" panose="02020603050405020304" pitchFamily="18" charset="0"/>
              </a:rPr>
              <a:t>esistance</a:t>
            </a:r>
            <a:endParaRPr lang="tr-TR" sz="25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Lower Conduction Loss </a:t>
            </a:r>
            <a:endParaRPr lang="tr-TR" sz="25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r>
              <a:rPr lang="en-GB" sz="2500" dirty="0">
                <a:latin typeface="Times New Roman" panose="02020603050405020304" pitchFamily="18" charset="0"/>
                <a:cs typeface="Times New Roman" panose="02020603050405020304" pitchFamily="18" charset="0"/>
              </a:rPr>
              <a:t>Higher Transconductance</a:t>
            </a:r>
            <a:endParaRPr lang="tr-TR" sz="2500" dirty="0">
              <a:latin typeface="Times New Roman" panose="02020603050405020304" pitchFamily="18" charset="0"/>
              <a:cs typeface="Times New Roman" panose="02020603050405020304" pitchFamily="18" charset="0"/>
            </a:endParaRPr>
          </a:p>
          <a:p>
            <a:pPr algn="just"/>
            <a:endParaRPr lang="tr-TR" sz="3000" dirty="0">
              <a:latin typeface="Times New Roman" panose="02020603050405020304" pitchFamily="18" charset="0"/>
              <a:cs typeface="Times New Roman" panose="02020603050405020304" pitchFamily="18" charset="0"/>
            </a:endParaRPr>
          </a:p>
        </p:txBody>
      </p:sp>
      <p:sp>
        <p:nvSpPr>
          <p:cNvPr id="9" name="Metin kutusu 8">
            <a:extLst>
              <a:ext uri="{FF2B5EF4-FFF2-40B4-BE49-F238E27FC236}">
                <a16:creationId xmlns:a16="http://schemas.microsoft.com/office/drawing/2014/main" id="{409B83B5-164E-4BA5-B027-7D30C0822F09}"/>
              </a:ext>
            </a:extLst>
          </p:cNvPr>
          <p:cNvSpPr txBox="1"/>
          <p:nvPr/>
        </p:nvSpPr>
        <p:spPr>
          <a:xfrm>
            <a:off x="15878603" y="16401197"/>
            <a:ext cx="12497658" cy="1785104"/>
          </a:xfrm>
          <a:prstGeom prst="rect">
            <a:avLst/>
          </a:prstGeom>
          <a:noFill/>
        </p:spPr>
        <p:txBody>
          <a:bodyPr wrap="square" rtlCol="0">
            <a:spAutoFit/>
          </a:bodyPr>
          <a:lstStyle/>
          <a:p>
            <a:pPr algn="just"/>
            <a:r>
              <a:rPr lang="en-GB" sz="2500" dirty="0">
                <a:latin typeface="Times New Roman" panose="02020603050405020304" pitchFamily="18" charset="0"/>
                <a:cs typeface="Times New Roman" panose="02020603050405020304" pitchFamily="18" charset="0"/>
              </a:rPr>
              <a:t>The State-Space model is created </a:t>
            </a:r>
            <a:r>
              <a:rPr lang="tr-TR" sz="2500" dirty="0" err="1">
                <a:latin typeface="Times New Roman" panose="02020603050405020304" pitchFamily="18" charset="0"/>
                <a:cs typeface="Times New Roman" panose="02020603050405020304" pitchFamily="18" charset="0"/>
              </a:rPr>
              <a:t>by</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using</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the</a:t>
            </a:r>
            <a:r>
              <a:rPr lang="en-GB" sz="2500" dirty="0">
                <a:latin typeface="Times New Roman" panose="02020603050405020304" pitchFamily="18" charset="0"/>
                <a:cs typeface="Times New Roman" panose="02020603050405020304" pitchFamily="18" charset="0"/>
              </a:rPr>
              <a:t> electrical modelling of </a:t>
            </a:r>
            <a:r>
              <a:rPr lang="en-GB" sz="2500" dirty="0" err="1">
                <a:latin typeface="Times New Roman" panose="02020603050405020304" pitchFamily="18" charset="0"/>
                <a:cs typeface="Times New Roman" panose="02020603050405020304" pitchFamily="18" charset="0"/>
              </a:rPr>
              <a:t>GaN</a:t>
            </a:r>
            <a:r>
              <a:rPr lang="en-GB" sz="2500" dirty="0">
                <a:latin typeface="Times New Roman" panose="02020603050405020304" pitchFamily="18" charset="0"/>
                <a:cs typeface="Times New Roman" panose="02020603050405020304" pitchFamily="18" charset="0"/>
              </a:rPr>
              <a:t>. The state space model can be stated as:</a:t>
            </a:r>
            <a:endParaRPr lang="tr-TR" sz="2500" dirty="0">
              <a:latin typeface="Times New Roman" panose="02020603050405020304" pitchFamily="18" charset="0"/>
              <a:cs typeface="Times New Roman" panose="02020603050405020304" pitchFamily="18" charset="0"/>
            </a:endParaRPr>
          </a:p>
          <a:p>
            <a:pPr algn="just"/>
            <a:endParaRPr lang="tr-TR" sz="3000" dirty="0">
              <a:latin typeface="Times New Roman" panose="02020603050405020304" pitchFamily="18" charset="0"/>
              <a:cs typeface="Times New Roman" panose="02020603050405020304" pitchFamily="18" charset="0"/>
            </a:endParaRPr>
          </a:p>
          <a:p>
            <a:pPr algn="just"/>
            <a:endParaRPr lang="en-GB" sz="3000" dirty="0">
              <a:latin typeface="Times New Roman" panose="02020603050405020304" pitchFamily="18" charset="0"/>
              <a:cs typeface="Times New Roman" panose="02020603050405020304" pitchFamily="18" charset="0"/>
            </a:endParaRPr>
          </a:p>
        </p:txBody>
      </p:sp>
      <p:sp>
        <p:nvSpPr>
          <p:cNvPr id="10" name="Metin kutusu 9">
            <a:extLst>
              <a:ext uri="{FF2B5EF4-FFF2-40B4-BE49-F238E27FC236}">
                <a16:creationId xmlns:a16="http://schemas.microsoft.com/office/drawing/2014/main" id="{42A6B0B4-A93F-42BF-AB81-EF8DD95731B0}"/>
              </a:ext>
            </a:extLst>
          </p:cNvPr>
          <p:cNvSpPr txBox="1"/>
          <p:nvPr/>
        </p:nvSpPr>
        <p:spPr>
          <a:xfrm>
            <a:off x="15878602" y="18872706"/>
            <a:ext cx="12497659" cy="2862322"/>
          </a:xfrm>
          <a:prstGeom prst="rect">
            <a:avLst/>
          </a:prstGeom>
          <a:noFill/>
        </p:spPr>
        <p:txBody>
          <a:bodyPr wrap="square" rtlCol="0">
            <a:spAutoFit/>
          </a:bodyPr>
          <a:lstStyle/>
          <a:p>
            <a:pPr algn="just"/>
            <a:r>
              <a:rPr lang="en-GB" sz="2500" dirty="0">
                <a:latin typeface="Times New Roman" panose="02020603050405020304" pitchFamily="18" charset="0"/>
                <a:cs typeface="Times New Roman" panose="02020603050405020304" pitchFamily="18" charset="0"/>
              </a:rPr>
              <a:t>Next state is determined by using current state and current input.  Inputs, states and output can be chosen in different combination</a:t>
            </a:r>
            <a:r>
              <a:rPr lang="tr-TR" sz="2500" dirty="0">
                <a:latin typeface="Times New Roman" panose="02020603050405020304" pitchFamily="18" charset="0"/>
                <a:cs typeface="Times New Roman" panose="02020603050405020304" pitchFamily="18" charset="0"/>
              </a:rPr>
              <a:t>s</a:t>
            </a:r>
            <a:r>
              <a:rPr lang="en-GB" sz="2500" dirty="0">
                <a:latin typeface="Times New Roman" panose="02020603050405020304" pitchFamily="18" charset="0"/>
                <a:cs typeface="Times New Roman" panose="02020603050405020304" pitchFamily="18" charset="0"/>
              </a:rPr>
              <a:t>.</a:t>
            </a:r>
            <a:r>
              <a:rPr lang="tr-TR" sz="2500" dirty="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We create two state space model </a:t>
            </a:r>
            <a:r>
              <a:rPr lang="tr-TR" sz="2500" dirty="0" err="1">
                <a:latin typeface="Times New Roman" panose="02020603050405020304" pitchFamily="18" charset="0"/>
                <a:cs typeface="Times New Roman" panose="02020603050405020304" pitchFamily="18" charset="0"/>
              </a:rPr>
              <a:t>based</a:t>
            </a:r>
            <a:r>
              <a:rPr lang="tr-TR" sz="2500" dirty="0">
                <a:latin typeface="Times New Roman" panose="02020603050405020304" pitchFamily="18" charset="0"/>
                <a:cs typeface="Times New Roman" panose="02020603050405020304" pitchFamily="18" charset="0"/>
              </a:rPr>
              <a:t> on </a:t>
            </a:r>
            <a:r>
              <a:rPr lang="tr-TR" sz="2500" dirty="0" err="1">
                <a:latin typeface="Times New Roman" panose="02020603050405020304" pitchFamily="18" charset="0"/>
                <a:cs typeface="Times New Roman" panose="02020603050405020304" pitchFamily="18" charset="0"/>
              </a:rPr>
              <a:t>the</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excitation</a:t>
            </a:r>
            <a:r>
              <a:rPr lang="tr-TR" sz="2500" dirty="0">
                <a:latin typeface="Times New Roman" panose="02020603050405020304" pitchFamily="18" charset="0"/>
                <a:cs typeface="Times New Roman" panose="02020603050405020304" pitchFamily="18" charset="0"/>
              </a:rPr>
              <a:t> </a:t>
            </a:r>
            <a:r>
              <a:rPr lang="tr-TR" sz="2500" dirty="0" err="1">
                <a:latin typeface="Times New Roman" panose="02020603050405020304" pitchFamily="18" charset="0"/>
                <a:cs typeface="Times New Roman" panose="02020603050405020304" pitchFamily="18" charset="0"/>
              </a:rPr>
              <a:t>types</a:t>
            </a:r>
            <a:r>
              <a:rPr lang="en-GB" sz="2500" dirty="0">
                <a:latin typeface="Times New Roman" panose="02020603050405020304" pitchFamily="18" charset="0"/>
                <a:cs typeface="Times New Roman" panose="02020603050405020304" pitchFamily="18" charset="0"/>
              </a:rPr>
              <a:t>. One of them is excited by current and other one is excited by voltage.  Also, state and input matrices are function of the capacitance, inductance and resistance at electrical model. The capacitance and channel current are calculated with respect to channel voltage and inner gate-source voltage at every step of solution. </a:t>
            </a:r>
            <a:endParaRPr lang="tr-TR" sz="2500" dirty="0">
              <a:latin typeface="Times New Roman" panose="02020603050405020304" pitchFamily="18" charset="0"/>
              <a:cs typeface="Times New Roman" panose="02020603050405020304" pitchFamily="18" charset="0"/>
            </a:endParaRPr>
          </a:p>
          <a:p>
            <a:pPr algn="just"/>
            <a:endParaRPr lang="en-GB" sz="3000" dirty="0">
              <a:latin typeface="Times New Roman" panose="02020603050405020304" pitchFamily="18" charset="0"/>
              <a:cs typeface="Times New Roman" panose="02020603050405020304" pitchFamily="18" charset="0"/>
            </a:endParaRPr>
          </a:p>
        </p:txBody>
      </p:sp>
      <p:sp>
        <p:nvSpPr>
          <p:cNvPr id="75" name="Metin kutusu 56">
            <a:extLst>
              <a:ext uri="{FF2B5EF4-FFF2-40B4-BE49-F238E27FC236}">
                <a16:creationId xmlns:a16="http://schemas.microsoft.com/office/drawing/2014/main" id="{BD8847F8-DD16-40A6-A083-E68830E5104A}"/>
              </a:ext>
            </a:extLst>
          </p:cNvPr>
          <p:cNvSpPr txBox="1">
            <a:spLocks noChangeArrowheads="1"/>
          </p:cNvSpPr>
          <p:nvPr/>
        </p:nvSpPr>
        <p:spPr bwMode="auto">
          <a:xfrm>
            <a:off x="14892927" y="24134351"/>
            <a:ext cx="14239875"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8200">
                <a:solidFill>
                  <a:schemeClr val="tx1"/>
                </a:solidFill>
                <a:latin typeface="Arial" panose="020B0604020202020204" pitchFamily="34" charset="0"/>
              </a:defRPr>
            </a:lvl1pPr>
            <a:lvl2pPr marL="742950" indent="-285750">
              <a:defRPr sz="8200">
                <a:solidFill>
                  <a:schemeClr val="tx1"/>
                </a:solidFill>
                <a:latin typeface="Arial" panose="020B0604020202020204" pitchFamily="34" charset="0"/>
              </a:defRPr>
            </a:lvl2pPr>
            <a:lvl3pPr marL="1143000" indent="-228600">
              <a:defRPr sz="8200">
                <a:solidFill>
                  <a:schemeClr val="tx1"/>
                </a:solidFill>
                <a:latin typeface="Arial" panose="020B0604020202020204" pitchFamily="34" charset="0"/>
              </a:defRPr>
            </a:lvl3pPr>
            <a:lvl4pPr marL="1600200" indent="-228600">
              <a:defRPr sz="8200">
                <a:solidFill>
                  <a:schemeClr val="tx1"/>
                </a:solidFill>
                <a:latin typeface="Arial" panose="020B0604020202020204" pitchFamily="34" charset="0"/>
              </a:defRPr>
            </a:lvl4pPr>
            <a:lvl5pPr marL="2057400" indent="-228600">
              <a:defRPr sz="8200">
                <a:solidFill>
                  <a:schemeClr val="tx1"/>
                </a:solidFill>
                <a:latin typeface="Arial" panose="020B0604020202020204" pitchFamily="34" charset="0"/>
              </a:defRPr>
            </a:lvl5pPr>
            <a:lvl6pPr marL="2514600" indent="-228600" eaLnBrk="0" fontAlgn="base" hangingPunct="0">
              <a:spcBef>
                <a:spcPct val="0"/>
              </a:spcBef>
              <a:spcAft>
                <a:spcPct val="0"/>
              </a:spcAft>
              <a:defRPr sz="8200">
                <a:solidFill>
                  <a:schemeClr val="tx1"/>
                </a:solidFill>
                <a:latin typeface="Arial" panose="020B0604020202020204" pitchFamily="34" charset="0"/>
              </a:defRPr>
            </a:lvl6pPr>
            <a:lvl7pPr marL="2971800" indent="-228600" eaLnBrk="0" fontAlgn="base" hangingPunct="0">
              <a:spcBef>
                <a:spcPct val="0"/>
              </a:spcBef>
              <a:spcAft>
                <a:spcPct val="0"/>
              </a:spcAft>
              <a:defRPr sz="8200">
                <a:solidFill>
                  <a:schemeClr val="tx1"/>
                </a:solidFill>
                <a:latin typeface="Arial" panose="020B0604020202020204" pitchFamily="34" charset="0"/>
              </a:defRPr>
            </a:lvl7pPr>
            <a:lvl8pPr marL="3429000" indent="-228600" eaLnBrk="0" fontAlgn="base" hangingPunct="0">
              <a:spcBef>
                <a:spcPct val="0"/>
              </a:spcBef>
              <a:spcAft>
                <a:spcPct val="0"/>
              </a:spcAft>
              <a:defRPr sz="8200">
                <a:solidFill>
                  <a:schemeClr val="tx1"/>
                </a:solidFill>
                <a:latin typeface="Arial" panose="020B0604020202020204" pitchFamily="34" charset="0"/>
              </a:defRPr>
            </a:lvl8pPr>
            <a:lvl9pPr marL="3886200" indent="-228600" eaLnBrk="0" fontAlgn="base" hangingPunct="0">
              <a:spcBef>
                <a:spcPct val="0"/>
              </a:spcBef>
              <a:spcAft>
                <a:spcPct val="0"/>
              </a:spcAft>
              <a:defRPr sz="8200">
                <a:solidFill>
                  <a:schemeClr val="tx1"/>
                </a:solidFill>
                <a:latin typeface="Arial" panose="020B0604020202020204" pitchFamily="34" charset="0"/>
              </a:defRPr>
            </a:lvl9pPr>
          </a:lstStyle>
          <a:p>
            <a:r>
              <a:rPr lang="en-GB" sz="5400" b="1" dirty="0">
                <a:latin typeface="Times New Roman" panose="02020603050405020304" pitchFamily="18" charset="0"/>
                <a:cs typeface="Times New Roman" panose="02020603050405020304" pitchFamily="18" charset="0"/>
              </a:rPr>
              <a:t>Simulation Results</a:t>
            </a:r>
            <a:endParaRPr lang="tr-TR" sz="5400" b="1" dirty="0">
              <a:latin typeface="Times New Roman" panose="02020603050405020304" pitchFamily="18" charset="0"/>
              <a:cs typeface="Times New Roman" panose="02020603050405020304" pitchFamily="18" charset="0"/>
            </a:endParaRPr>
          </a:p>
          <a:p>
            <a:endParaRPr lang="en-US" altLang="en-US" sz="4400" b="1" dirty="0">
              <a:latin typeface="Times New Roman" panose="02020603050405020304" pitchFamily="18" charset="0"/>
              <a:cs typeface="Times New Roman" panose="02020603050405020304" pitchFamily="18" charset="0"/>
            </a:endParaRPr>
          </a:p>
        </p:txBody>
      </p:sp>
      <p:sp>
        <p:nvSpPr>
          <p:cNvPr id="25" name="Metin kutusu 24">
            <a:extLst>
              <a:ext uri="{FF2B5EF4-FFF2-40B4-BE49-F238E27FC236}">
                <a16:creationId xmlns:a16="http://schemas.microsoft.com/office/drawing/2014/main" id="{883F3FED-20E5-4352-A135-FDCDF6C773AD}"/>
              </a:ext>
            </a:extLst>
          </p:cNvPr>
          <p:cNvSpPr txBox="1"/>
          <p:nvPr/>
        </p:nvSpPr>
        <p:spPr>
          <a:xfrm>
            <a:off x="16743260" y="21537428"/>
            <a:ext cx="11222140" cy="1015663"/>
          </a:xfrm>
          <a:prstGeom prst="rect">
            <a:avLst/>
          </a:prstGeom>
          <a:noFill/>
        </p:spPr>
        <p:txBody>
          <a:bodyPr wrap="square" rtlCol="0">
            <a:spAutoFit/>
          </a:bodyPr>
          <a:lstStyle/>
          <a:p>
            <a:r>
              <a:rPr lang="tr-TR" sz="3000" b="1" dirty="0" err="1">
                <a:latin typeface="Times New Roman" panose="02020603050405020304" pitchFamily="18" charset="0"/>
                <a:cs typeface="Times New Roman" panose="02020603050405020304" pitchFamily="18" charset="0"/>
              </a:rPr>
              <a:t>Voltage</a:t>
            </a:r>
            <a:r>
              <a:rPr lang="tr-TR" sz="3000" b="1" dirty="0">
                <a:latin typeface="Times New Roman" panose="02020603050405020304" pitchFamily="18" charset="0"/>
                <a:cs typeface="Times New Roman" panose="02020603050405020304" pitchFamily="18" charset="0"/>
              </a:rPr>
              <a:t> </a:t>
            </a:r>
            <a:r>
              <a:rPr lang="tr-TR" sz="3000" b="1" dirty="0" err="1">
                <a:latin typeface="Times New Roman" panose="02020603050405020304" pitchFamily="18" charset="0"/>
                <a:cs typeface="Times New Roman" panose="02020603050405020304" pitchFamily="18" charset="0"/>
              </a:rPr>
              <a:t>Excitation</a:t>
            </a:r>
            <a:r>
              <a:rPr lang="tr-TR" sz="3000" b="1" dirty="0">
                <a:latin typeface="Times New Roman" panose="02020603050405020304" pitchFamily="18" charset="0"/>
                <a:cs typeface="Times New Roman" panose="02020603050405020304" pitchFamily="18" charset="0"/>
              </a:rPr>
              <a:t> Model 			</a:t>
            </a:r>
            <a:r>
              <a:rPr lang="tr-TR" sz="3000" b="1" dirty="0" err="1">
                <a:latin typeface="Times New Roman" panose="02020603050405020304" pitchFamily="18" charset="0"/>
                <a:cs typeface="Times New Roman" panose="02020603050405020304" pitchFamily="18" charset="0"/>
              </a:rPr>
              <a:t>Current</a:t>
            </a:r>
            <a:r>
              <a:rPr lang="tr-TR" sz="3000" b="1" dirty="0">
                <a:latin typeface="Times New Roman" panose="02020603050405020304" pitchFamily="18" charset="0"/>
                <a:cs typeface="Times New Roman" panose="02020603050405020304" pitchFamily="18" charset="0"/>
              </a:rPr>
              <a:t> </a:t>
            </a:r>
            <a:r>
              <a:rPr lang="tr-TR" sz="3000" b="1" dirty="0" err="1">
                <a:latin typeface="Times New Roman" panose="02020603050405020304" pitchFamily="18" charset="0"/>
                <a:cs typeface="Times New Roman" panose="02020603050405020304" pitchFamily="18" charset="0"/>
              </a:rPr>
              <a:t>Excitation</a:t>
            </a:r>
            <a:r>
              <a:rPr lang="tr-TR" sz="3000" b="1" dirty="0">
                <a:latin typeface="Times New Roman" panose="02020603050405020304" pitchFamily="18" charset="0"/>
                <a:cs typeface="Times New Roman" panose="02020603050405020304" pitchFamily="18" charset="0"/>
              </a:rPr>
              <a:t> Model				</a:t>
            </a:r>
            <a:endParaRPr lang="en-GB" sz="3000" b="1" dirty="0">
              <a:latin typeface="Times New Roman" panose="02020603050405020304" pitchFamily="18" charset="0"/>
              <a:cs typeface="Times New Roman" panose="02020603050405020304" pitchFamily="18" charset="0"/>
            </a:endParaRPr>
          </a:p>
        </p:txBody>
      </p:sp>
      <p:pic>
        <p:nvPicPr>
          <p:cNvPr id="7" name="Grafik 6">
            <a:extLst>
              <a:ext uri="{FF2B5EF4-FFF2-40B4-BE49-F238E27FC236}">
                <a16:creationId xmlns:a16="http://schemas.microsoft.com/office/drawing/2014/main" id="{90EBE729-C7B9-4BE1-95BA-206F50DD15D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7366109" y="30424331"/>
            <a:ext cx="10866139" cy="5450046"/>
          </a:xfrm>
          <a:prstGeom prst="rect">
            <a:avLst/>
          </a:prstGeom>
        </p:spPr>
      </p:pic>
      <p:pic>
        <p:nvPicPr>
          <p:cNvPr id="12" name="Grafik 11">
            <a:extLst>
              <a:ext uri="{FF2B5EF4-FFF2-40B4-BE49-F238E27FC236}">
                <a16:creationId xmlns:a16="http://schemas.microsoft.com/office/drawing/2014/main" id="{B81FB7AA-8859-4C65-A1E0-CA602639806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7222098" y="24931017"/>
            <a:ext cx="11154163" cy="5594510"/>
          </a:xfrm>
          <a:prstGeom prst="rect">
            <a:avLst/>
          </a:prstGeom>
        </p:spPr>
      </p:pic>
      <p:pic>
        <p:nvPicPr>
          <p:cNvPr id="14" name="Grafik 13">
            <a:extLst>
              <a:ext uri="{FF2B5EF4-FFF2-40B4-BE49-F238E27FC236}">
                <a16:creationId xmlns:a16="http://schemas.microsoft.com/office/drawing/2014/main" id="{64423BE4-C0E5-4FCB-8180-4594532B080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37861" y="24691722"/>
            <a:ext cx="8991987" cy="4510043"/>
          </a:xfrm>
          <a:prstGeom prst="rect">
            <a:avLst/>
          </a:prstGeom>
        </p:spPr>
      </p:pic>
      <p:pic>
        <p:nvPicPr>
          <p:cNvPr id="16" name="Resim 15">
            <a:extLst>
              <a:ext uri="{FF2B5EF4-FFF2-40B4-BE49-F238E27FC236}">
                <a16:creationId xmlns:a16="http://schemas.microsoft.com/office/drawing/2014/main" id="{88642379-2414-463B-BB45-E9543694D338}"/>
              </a:ext>
            </a:extLst>
          </p:cNvPr>
          <p:cNvPicPr>
            <a:picLocks noChangeAspect="1"/>
          </p:cNvPicPr>
          <p:nvPr/>
        </p:nvPicPr>
        <p:blipFill>
          <a:blip r:embed="rId18"/>
          <a:stretch>
            <a:fillRect/>
          </a:stretch>
        </p:blipFill>
        <p:spPr>
          <a:xfrm>
            <a:off x="15652718" y="22515040"/>
            <a:ext cx="6711544" cy="1519871"/>
          </a:xfrm>
          <a:prstGeom prst="rect">
            <a:avLst/>
          </a:prstGeom>
        </p:spPr>
      </p:pic>
      <p:pic>
        <p:nvPicPr>
          <p:cNvPr id="18" name="Resim 17">
            <a:extLst>
              <a:ext uri="{FF2B5EF4-FFF2-40B4-BE49-F238E27FC236}">
                <a16:creationId xmlns:a16="http://schemas.microsoft.com/office/drawing/2014/main" id="{1D8FD822-03D7-4197-91A3-28B7196299B3}"/>
              </a:ext>
            </a:extLst>
          </p:cNvPr>
          <p:cNvPicPr>
            <a:picLocks noChangeAspect="1"/>
          </p:cNvPicPr>
          <p:nvPr/>
        </p:nvPicPr>
        <p:blipFill>
          <a:blip r:embed="rId19"/>
          <a:stretch>
            <a:fillRect/>
          </a:stretch>
        </p:blipFill>
        <p:spPr>
          <a:xfrm>
            <a:off x="22442730" y="22613416"/>
            <a:ext cx="6845728" cy="1467216"/>
          </a:xfrm>
          <a:prstGeom prst="rect">
            <a:avLst/>
          </a:prstGeom>
        </p:spPr>
      </p:pic>
      <p:pic>
        <p:nvPicPr>
          <p:cNvPr id="21" name="Resim 20">
            <a:extLst>
              <a:ext uri="{FF2B5EF4-FFF2-40B4-BE49-F238E27FC236}">
                <a16:creationId xmlns:a16="http://schemas.microsoft.com/office/drawing/2014/main" id="{E73D3ADB-6AEA-45E0-8F1F-D333F106A1FD}"/>
              </a:ext>
            </a:extLst>
          </p:cNvPr>
          <p:cNvPicPr>
            <a:picLocks noChangeAspect="1"/>
          </p:cNvPicPr>
          <p:nvPr/>
        </p:nvPicPr>
        <p:blipFill>
          <a:blip r:embed="rId20"/>
          <a:stretch>
            <a:fillRect/>
          </a:stretch>
        </p:blipFill>
        <p:spPr>
          <a:xfrm>
            <a:off x="18644600" y="17362243"/>
            <a:ext cx="6521921" cy="1369033"/>
          </a:xfrm>
          <a:prstGeom prst="rect">
            <a:avLst/>
          </a:prstGeom>
        </p:spPr>
      </p:pic>
      <p:sp>
        <p:nvSpPr>
          <p:cNvPr id="70" name="Text Box 14">
            <a:extLst>
              <a:ext uri="{FF2B5EF4-FFF2-40B4-BE49-F238E27FC236}">
                <a16:creationId xmlns:a16="http://schemas.microsoft.com/office/drawing/2014/main" id="{187281AA-00C2-4D8A-A7C6-3BC8CF080DD0}"/>
              </a:ext>
            </a:extLst>
          </p:cNvPr>
          <p:cNvSpPr txBox="1">
            <a:spLocks noChangeArrowheads="1"/>
          </p:cNvSpPr>
          <p:nvPr/>
        </p:nvSpPr>
        <p:spPr bwMode="auto">
          <a:xfrm>
            <a:off x="9128688" y="4091972"/>
            <a:ext cx="6030641" cy="2400657"/>
          </a:xfrm>
          <a:prstGeom prst="rect">
            <a:avLst/>
          </a:prstGeom>
          <a:noFill/>
          <a:ln w="9525">
            <a:noFill/>
            <a:miter lim="800000"/>
            <a:headEnd/>
            <a:tailEnd/>
          </a:ln>
          <a:effectLst/>
        </p:spPr>
        <p:txBody>
          <a:bodyPr wrap="square">
            <a:spAutoFit/>
          </a:bodyPr>
          <a:lstStyle/>
          <a:p>
            <a:pPr algn="l" defTabSz="4389438"/>
            <a:r>
              <a:rPr lang="tr-TR" sz="5400" b="1" noProof="1"/>
              <a:t>Furkan Karakaya</a:t>
            </a:r>
          </a:p>
          <a:p>
            <a:pPr algn="l" defTabSz="4389438"/>
            <a:r>
              <a:rPr lang="tr-TR" sz="3000" b="1" noProof="1"/>
              <a:t>(furkan.karakaya@metu.edu.tr)</a:t>
            </a:r>
          </a:p>
          <a:p>
            <a:pPr defTabSz="4389438"/>
            <a:endParaRPr lang="en-US" sz="6600" b="1" noProof="1"/>
          </a:p>
        </p:txBody>
      </p:sp>
      <p:sp>
        <p:nvSpPr>
          <p:cNvPr id="74" name="Text Box 14">
            <a:extLst>
              <a:ext uri="{FF2B5EF4-FFF2-40B4-BE49-F238E27FC236}">
                <a16:creationId xmlns:a16="http://schemas.microsoft.com/office/drawing/2014/main" id="{E5D54C93-BB61-4739-8F79-5E0BFD6E6A47}"/>
              </a:ext>
            </a:extLst>
          </p:cNvPr>
          <p:cNvSpPr txBox="1">
            <a:spLocks noChangeArrowheads="1"/>
          </p:cNvSpPr>
          <p:nvPr/>
        </p:nvSpPr>
        <p:spPr bwMode="auto">
          <a:xfrm>
            <a:off x="15510440" y="4131097"/>
            <a:ext cx="5579065" cy="2400657"/>
          </a:xfrm>
          <a:prstGeom prst="rect">
            <a:avLst/>
          </a:prstGeom>
          <a:noFill/>
          <a:ln w="9525">
            <a:noFill/>
            <a:miter lim="800000"/>
            <a:headEnd/>
            <a:tailEnd/>
          </a:ln>
          <a:effectLst/>
        </p:spPr>
        <p:txBody>
          <a:bodyPr wrap="square">
            <a:spAutoFit/>
          </a:bodyPr>
          <a:lstStyle/>
          <a:p>
            <a:pPr algn="l" defTabSz="4389438"/>
            <a:r>
              <a:rPr lang="tr-TR" sz="5400" b="1" noProof="1"/>
              <a:t>Mesut Uğur</a:t>
            </a:r>
          </a:p>
          <a:p>
            <a:pPr algn="l" defTabSz="4389438"/>
            <a:r>
              <a:rPr lang="tr-TR" sz="3000" b="1" noProof="1"/>
              <a:t>(ugurm@metu.edu.tr)</a:t>
            </a:r>
          </a:p>
          <a:p>
            <a:pPr defTabSz="4389438"/>
            <a:endParaRPr lang="en-US" sz="6600" b="1" noProof="1"/>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8809</TotalTime>
  <Words>752</Words>
  <Application>Microsoft Office PowerPoint</Application>
  <PresentationFormat>Özel</PresentationFormat>
  <Paragraphs>42</Paragraphs>
  <Slides>1</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vt:i4>
      </vt:variant>
    </vt:vector>
  </HeadingPairs>
  <TitlesOfParts>
    <vt:vector size="4" baseType="lpstr">
      <vt:lpstr>Arial</vt:lpstr>
      <vt:lpstr>Times New Roman</vt:lpstr>
      <vt:lpstr>Default Design</vt:lpstr>
      <vt:lpstr>PowerPoint Sunusu</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Vertical Poster</dc:title>
  <dc:creator>Enes AYAZ</dc:creator>
  <dc:description>©MegaPrint Inc. 2009</dc:description>
  <cp:lastModifiedBy>Enes AYAZ</cp:lastModifiedBy>
  <cp:revision>301</cp:revision>
  <dcterms:created xsi:type="dcterms:W3CDTF">2008-12-04T00:20:37Z</dcterms:created>
  <dcterms:modified xsi:type="dcterms:W3CDTF">2019-02-22T16:41:09Z</dcterms:modified>
  <cp:category>Research Poster</cp:category>
</cp:coreProperties>
</file>