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282" r:id="rId3"/>
    <p:sldId id="260" r:id="rId4"/>
    <p:sldId id="262" r:id="rId5"/>
    <p:sldId id="261" r:id="rId6"/>
    <p:sldId id="266" r:id="rId7"/>
    <p:sldId id="267" r:id="rId8"/>
    <p:sldId id="268" r:id="rId9"/>
    <p:sldId id="256" r:id="rId10"/>
    <p:sldId id="263" r:id="rId11"/>
    <p:sldId id="259" r:id="rId12"/>
    <p:sldId id="271" r:id="rId13"/>
    <p:sldId id="270" r:id="rId14"/>
    <p:sldId id="272" r:id="rId15"/>
    <p:sldId id="257" r:id="rId16"/>
    <p:sldId id="264" r:id="rId17"/>
    <p:sldId id="258" r:id="rId18"/>
    <p:sldId id="265" r:id="rId19"/>
    <p:sldId id="269" r:id="rId20"/>
    <p:sldId id="273" r:id="rId21"/>
    <p:sldId id="291" r:id="rId22"/>
    <p:sldId id="284" r:id="rId23"/>
    <p:sldId id="285" r:id="rId24"/>
    <p:sldId id="286" r:id="rId25"/>
    <p:sldId id="287" r:id="rId26"/>
    <p:sldId id="290" r:id="rId27"/>
    <p:sldId id="288" r:id="rId28"/>
    <p:sldId id="289" r:id="rId29"/>
    <p:sldId id="292" r:id="rId30"/>
    <p:sldId id="293" r:id="rId31"/>
    <p:sldId id="294" r:id="rId32"/>
    <p:sldId id="295" r:id="rId33"/>
    <p:sldId id="296" r:id="rId34"/>
    <p:sldId id="298" r:id="rId35"/>
    <p:sldId id="297" r:id="rId36"/>
    <p:sldId id="299" r:id="rId3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1" autoAdjust="0"/>
    <p:restoredTop sz="94660"/>
  </p:normalViewPr>
  <p:slideViewPr>
    <p:cSldViewPr snapToGrid="0">
      <p:cViewPr varScale="1">
        <p:scale>
          <a:sx n="112" d="100"/>
          <a:sy n="112" d="100"/>
        </p:scale>
        <p:origin x="48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p:cNvSpPr>
            <a:spLocks noGrp="1"/>
          </p:cNvSpPr>
          <p:nvPr>
            <p:ph type="dt" sz="half" idx="10"/>
          </p:nvPr>
        </p:nvSpPr>
        <p:spPr/>
        <p:txBody>
          <a:bodyPr/>
          <a:lstStyle/>
          <a:p>
            <a:fld id="{E009C6BA-1122-40D7-8615-7418E8B65EF3}" type="datetimeFigureOut">
              <a:rPr lang="tr-TR" smtClean="0"/>
              <a:t>10.10.2019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B7E9284-7ED4-49B8-97B4-49F65B251C91}" type="slidenum">
              <a:rPr lang="tr-TR" smtClean="0"/>
              <a:t>‹#›</a:t>
            </a:fld>
            <a:endParaRPr lang="tr-TR"/>
          </a:p>
        </p:txBody>
      </p:sp>
    </p:spTree>
    <p:extLst>
      <p:ext uri="{BB962C8B-B14F-4D97-AF65-F5344CB8AC3E}">
        <p14:creationId xmlns:p14="http://schemas.microsoft.com/office/powerpoint/2010/main" val="70073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10"/>
          </p:nvPr>
        </p:nvSpPr>
        <p:spPr/>
        <p:txBody>
          <a:bodyPr/>
          <a:lstStyle/>
          <a:p>
            <a:fld id="{E009C6BA-1122-40D7-8615-7418E8B65EF3}" type="datetimeFigureOut">
              <a:rPr lang="tr-TR" smtClean="0"/>
              <a:t>10.10.2019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B7E9284-7ED4-49B8-97B4-49F65B251C91}" type="slidenum">
              <a:rPr lang="tr-TR" smtClean="0"/>
              <a:t>‹#›</a:t>
            </a:fld>
            <a:endParaRPr lang="tr-TR"/>
          </a:p>
        </p:txBody>
      </p:sp>
    </p:spTree>
    <p:extLst>
      <p:ext uri="{BB962C8B-B14F-4D97-AF65-F5344CB8AC3E}">
        <p14:creationId xmlns:p14="http://schemas.microsoft.com/office/powerpoint/2010/main" val="3222899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10"/>
          </p:nvPr>
        </p:nvSpPr>
        <p:spPr/>
        <p:txBody>
          <a:bodyPr/>
          <a:lstStyle/>
          <a:p>
            <a:fld id="{E009C6BA-1122-40D7-8615-7418E8B65EF3}" type="datetimeFigureOut">
              <a:rPr lang="tr-TR" smtClean="0"/>
              <a:t>10.10.2019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B7E9284-7ED4-49B8-97B4-49F65B251C91}" type="slidenum">
              <a:rPr lang="tr-TR" smtClean="0"/>
              <a:t>‹#›</a:t>
            </a:fld>
            <a:endParaRPr lang="tr-TR"/>
          </a:p>
        </p:txBody>
      </p:sp>
    </p:spTree>
    <p:extLst>
      <p:ext uri="{BB962C8B-B14F-4D97-AF65-F5344CB8AC3E}">
        <p14:creationId xmlns:p14="http://schemas.microsoft.com/office/powerpoint/2010/main" val="2328859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10"/>
          </p:nvPr>
        </p:nvSpPr>
        <p:spPr/>
        <p:txBody>
          <a:bodyPr/>
          <a:lstStyle/>
          <a:p>
            <a:fld id="{E009C6BA-1122-40D7-8615-7418E8B65EF3}" type="datetimeFigureOut">
              <a:rPr lang="tr-TR" smtClean="0"/>
              <a:t>10.10.2019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B7E9284-7ED4-49B8-97B4-49F65B251C91}" type="slidenum">
              <a:rPr lang="tr-TR" smtClean="0"/>
              <a:t>‹#›</a:t>
            </a:fld>
            <a:endParaRPr lang="tr-TR"/>
          </a:p>
        </p:txBody>
      </p:sp>
    </p:spTree>
    <p:extLst>
      <p:ext uri="{BB962C8B-B14F-4D97-AF65-F5344CB8AC3E}">
        <p14:creationId xmlns:p14="http://schemas.microsoft.com/office/powerpoint/2010/main" val="2685936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09C6BA-1122-40D7-8615-7418E8B65EF3}" type="datetimeFigureOut">
              <a:rPr lang="tr-TR" smtClean="0"/>
              <a:t>10.10.2019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B7E9284-7ED4-49B8-97B4-49F65B251C91}" type="slidenum">
              <a:rPr lang="tr-TR" smtClean="0"/>
              <a:t>‹#›</a:t>
            </a:fld>
            <a:endParaRPr lang="tr-TR"/>
          </a:p>
        </p:txBody>
      </p:sp>
    </p:spTree>
    <p:extLst>
      <p:ext uri="{BB962C8B-B14F-4D97-AF65-F5344CB8AC3E}">
        <p14:creationId xmlns:p14="http://schemas.microsoft.com/office/powerpoint/2010/main" val="1714151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p:cNvSpPr>
            <a:spLocks noGrp="1"/>
          </p:cNvSpPr>
          <p:nvPr>
            <p:ph type="dt" sz="half" idx="10"/>
          </p:nvPr>
        </p:nvSpPr>
        <p:spPr/>
        <p:txBody>
          <a:bodyPr/>
          <a:lstStyle/>
          <a:p>
            <a:fld id="{E009C6BA-1122-40D7-8615-7418E8B65EF3}" type="datetimeFigureOut">
              <a:rPr lang="tr-TR" smtClean="0"/>
              <a:t>10.10.2019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B7E9284-7ED4-49B8-97B4-49F65B251C91}" type="slidenum">
              <a:rPr lang="tr-TR" smtClean="0"/>
              <a:t>‹#›</a:t>
            </a:fld>
            <a:endParaRPr lang="tr-TR"/>
          </a:p>
        </p:txBody>
      </p:sp>
    </p:spTree>
    <p:extLst>
      <p:ext uri="{BB962C8B-B14F-4D97-AF65-F5344CB8AC3E}">
        <p14:creationId xmlns:p14="http://schemas.microsoft.com/office/powerpoint/2010/main" val="3776663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p:cNvSpPr>
            <a:spLocks noGrp="1"/>
          </p:cNvSpPr>
          <p:nvPr>
            <p:ph type="dt" sz="half" idx="10"/>
          </p:nvPr>
        </p:nvSpPr>
        <p:spPr/>
        <p:txBody>
          <a:bodyPr/>
          <a:lstStyle/>
          <a:p>
            <a:fld id="{E009C6BA-1122-40D7-8615-7418E8B65EF3}" type="datetimeFigureOut">
              <a:rPr lang="tr-TR" smtClean="0"/>
              <a:t>10.10.2019</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8B7E9284-7ED4-49B8-97B4-49F65B251C91}" type="slidenum">
              <a:rPr lang="tr-TR" smtClean="0"/>
              <a:t>‹#›</a:t>
            </a:fld>
            <a:endParaRPr lang="tr-TR"/>
          </a:p>
        </p:txBody>
      </p:sp>
    </p:spTree>
    <p:extLst>
      <p:ext uri="{BB962C8B-B14F-4D97-AF65-F5344CB8AC3E}">
        <p14:creationId xmlns:p14="http://schemas.microsoft.com/office/powerpoint/2010/main" val="2345615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Date Placeholder 2"/>
          <p:cNvSpPr>
            <a:spLocks noGrp="1"/>
          </p:cNvSpPr>
          <p:nvPr>
            <p:ph type="dt" sz="half" idx="10"/>
          </p:nvPr>
        </p:nvSpPr>
        <p:spPr/>
        <p:txBody>
          <a:bodyPr/>
          <a:lstStyle/>
          <a:p>
            <a:fld id="{E009C6BA-1122-40D7-8615-7418E8B65EF3}" type="datetimeFigureOut">
              <a:rPr lang="tr-TR" smtClean="0"/>
              <a:t>10.10.2019</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8B7E9284-7ED4-49B8-97B4-49F65B251C91}" type="slidenum">
              <a:rPr lang="tr-TR" smtClean="0"/>
              <a:t>‹#›</a:t>
            </a:fld>
            <a:endParaRPr lang="tr-TR"/>
          </a:p>
        </p:txBody>
      </p:sp>
    </p:spTree>
    <p:extLst>
      <p:ext uri="{BB962C8B-B14F-4D97-AF65-F5344CB8AC3E}">
        <p14:creationId xmlns:p14="http://schemas.microsoft.com/office/powerpoint/2010/main" val="3437434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09C6BA-1122-40D7-8615-7418E8B65EF3}" type="datetimeFigureOut">
              <a:rPr lang="tr-TR" smtClean="0"/>
              <a:t>10.10.2019</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8B7E9284-7ED4-49B8-97B4-49F65B251C91}" type="slidenum">
              <a:rPr lang="tr-TR" smtClean="0"/>
              <a:t>‹#›</a:t>
            </a:fld>
            <a:endParaRPr lang="tr-TR"/>
          </a:p>
        </p:txBody>
      </p:sp>
    </p:spTree>
    <p:extLst>
      <p:ext uri="{BB962C8B-B14F-4D97-AF65-F5344CB8AC3E}">
        <p14:creationId xmlns:p14="http://schemas.microsoft.com/office/powerpoint/2010/main" val="3956318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009C6BA-1122-40D7-8615-7418E8B65EF3}" type="datetimeFigureOut">
              <a:rPr lang="tr-TR" smtClean="0"/>
              <a:t>10.10.2019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B7E9284-7ED4-49B8-97B4-49F65B251C91}" type="slidenum">
              <a:rPr lang="tr-TR" smtClean="0"/>
              <a:t>‹#›</a:t>
            </a:fld>
            <a:endParaRPr lang="tr-TR"/>
          </a:p>
        </p:txBody>
      </p:sp>
    </p:spTree>
    <p:extLst>
      <p:ext uri="{BB962C8B-B14F-4D97-AF65-F5344CB8AC3E}">
        <p14:creationId xmlns:p14="http://schemas.microsoft.com/office/powerpoint/2010/main" val="3831603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009C6BA-1122-40D7-8615-7418E8B65EF3}" type="datetimeFigureOut">
              <a:rPr lang="tr-TR" smtClean="0"/>
              <a:t>10.10.2019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B7E9284-7ED4-49B8-97B4-49F65B251C91}" type="slidenum">
              <a:rPr lang="tr-TR" smtClean="0"/>
              <a:t>‹#›</a:t>
            </a:fld>
            <a:endParaRPr lang="tr-TR"/>
          </a:p>
        </p:txBody>
      </p:sp>
    </p:spTree>
    <p:extLst>
      <p:ext uri="{BB962C8B-B14F-4D97-AF65-F5344CB8AC3E}">
        <p14:creationId xmlns:p14="http://schemas.microsoft.com/office/powerpoint/2010/main" val="321226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09C6BA-1122-40D7-8615-7418E8B65EF3}" type="datetimeFigureOut">
              <a:rPr lang="tr-TR" smtClean="0"/>
              <a:t>10.10.2019</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7E9284-7ED4-49B8-97B4-49F65B251C91}" type="slidenum">
              <a:rPr lang="tr-TR" smtClean="0"/>
              <a:t>‹#›</a:t>
            </a:fld>
            <a:endParaRPr lang="tr-TR"/>
          </a:p>
        </p:txBody>
      </p:sp>
    </p:spTree>
    <p:extLst>
      <p:ext uri="{BB962C8B-B14F-4D97-AF65-F5344CB8AC3E}">
        <p14:creationId xmlns:p14="http://schemas.microsoft.com/office/powerpoint/2010/main" val="3409578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53086"/>
            <a:ext cx="9144000" cy="2387600"/>
          </a:xfrm>
        </p:spPr>
        <p:txBody>
          <a:bodyPr/>
          <a:lstStyle/>
          <a:p>
            <a:r>
              <a:rPr lang="en-US" b="1" dirty="0"/>
              <a:t>EMFS-2 </a:t>
            </a:r>
            <a:r>
              <a:rPr lang="en-US" b="1" dirty="0" err="1"/>
              <a:t>Proje</a:t>
            </a:r>
            <a:r>
              <a:rPr lang="en-US" b="1" dirty="0"/>
              <a:t> </a:t>
            </a:r>
            <a:r>
              <a:rPr lang="en-US" b="1" dirty="0" err="1"/>
              <a:t>Toplantısı</a:t>
            </a:r>
            <a:r>
              <a:rPr lang="en-US" b="1" dirty="0"/>
              <a:t/>
            </a:r>
            <a:br>
              <a:rPr lang="en-US" b="1" dirty="0"/>
            </a:br>
            <a:endParaRPr lang="en-US" b="1" dirty="0"/>
          </a:p>
        </p:txBody>
      </p:sp>
      <p:sp>
        <p:nvSpPr>
          <p:cNvPr id="3" name="Subtitle 2"/>
          <p:cNvSpPr>
            <a:spLocks noGrp="1"/>
          </p:cNvSpPr>
          <p:nvPr>
            <p:ph type="subTitle" idx="1"/>
          </p:nvPr>
        </p:nvSpPr>
        <p:spPr>
          <a:xfrm>
            <a:off x="1524000" y="2487038"/>
            <a:ext cx="9144000" cy="1655762"/>
          </a:xfrm>
        </p:spPr>
        <p:txBody>
          <a:bodyPr>
            <a:normAutofit fontScale="92500" lnSpcReduction="10000"/>
          </a:bodyPr>
          <a:lstStyle/>
          <a:p>
            <a:r>
              <a:rPr lang="tr-TR" sz="3600" dirty="0"/>
              <a:t>03</a:t>
            </a:r>
            <a:r>
              <a:rPr lang="en-US" sz="3600" dirty="0"/>
              <a:t>.</a:t>
            </a:r>
            <a:r>
              <a:rPr lang="tr-TR" sz="3600" dirty="0"/>
              <a:t>10</a:t>
            </a:r>
            <a:r>
              <a:rPr lang="en-US" sz="3600" dirty="0"/>
              <a:t>.2019</a:t>
            </a:r>
          </a:p>
          <a:p>
            <a:r>
              <a:rPr lang="en-US" sz="3600" dirty="0"/>
              <a:t>Hakan Polat</a:t>
            </a:r>
          </a:p>
          <a:p>
            <a:r>
              <a:rPr lang="en-US" sz="3600" dirty="0"/>
              <a:t>Nail </a:t>
            </a:r>
            <a:r>
              <a:rPr lang="en-US" sz="3600" dirty="0" err="1"/>
              <a:t>Tosun</a:t>
            </a:r>
            <a:endParaRPr lang="en-US" sz="3600" dirty="0"/>
          </a:p>
          <a:p>
            <a:endParaRPr lang="en-US" sz="3600" dirty="0"/>
          </a:p>
        </p:txBody>
      </p:sp>
      <p:sp>
        <p:nvSpPr>
          <p:cNvPr id="4" name="Slide Number Placeholder 3"/>
          <p:cNvSpPr>
            <a:spLocks noGrp="1"/>
          </p:cNvSpPr>
          <p:nvPr>
            <p:ph type="sldNum" sz="quarter" idx="12"/>
          </p:nvPr>
        </p:nvSpPr>
        <p:spPr/>
        <p:txBody>
          <a:bodyPr/>
          <a:lstStyle/>
          <a:p>
            <a:fld id="{81C35AAE-6417-4F0D-B631-790E2C5D5C0F}" type="slidenum">
              <a:rPr lang="en-US" smtClean="0"/>
              <a:t>1</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87769" y="4142800"/>
            <a:ext cx="4176346" cy="92158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3754" y="3711589"/>
            <a:ext cx="2136530" cy="1784003"/>
          </a:xfrm>
          <a:prstGeom prst="rect">
            <a:avLst/>
          </a:prstGeom>
        </p:spPr>
      </p:pic>
    </p:spTree>
    <p:extLst>
      <p:ext uri="{BB962C8B-B14F-4D97-AF65-F5344CB8AC3E}">
        <p14:creationId xmlns:p14="http://schemas.microsoft.com/office/powerpoint/2010/main" val="3272897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099" y="300006"/>
            <a:ext cx="12551832" cy="6295528"/>
          </a:xfrm>
          <a:prstGeom prst="rect">
            <a:avLst/>
          </a:prstGeom>
        </p:spPr>
      </p:pic>
    </p:spTree>
    <p:extLst>
      <p:ext uri="{BB962C8B-B14F-4D97-AF65-F5344CB8AC3E}">
        <p14:creationId xmlns:p14="http://schemas.microsoft.com/office/powerpoint/2010/main" val="3054192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10105" y="355600"/>
            <a:ext cx="8903229" cy="646331"/>
          </a:xfrm>
          <a:prstGeom prst="rect">
            <a:avLst/>
          </a:prstGeom>
          <a:noFill/>
        </p:spPr>
        <p:txBody>
          <a:bodyPr wrap="square" rtlCol="0">
            <a:spAutoFit/>
          </a:bodyPr>
          <a:lstStyle/>
          <a:p>
            <a:r>
              <a:rPr lang="tr-TR" sz="3600" dirty="0">
                <a:latin typeface="Times New Roman" panose="02020603050405020304" pitchFamily="18" charset="0"/>
                <a:cs typeface="Times New Roman" panose="02020603050405020304" pitchFamily="18" charset="0"/>
              </a:rPr>
              <a:t>70 mm Eğimli ray 1.9 MA’lik Atış Senaryosu</a:t>
            </a:r>
          </a:p>
        </p:txBody>
      </p:sp>
      <p:sp>
        <p:nvSpPr>
          <p:cNvPr id="6" name="TextBox 5"/>
          <p:cNvSpPr txBox="1"/>
          <p:nvPr/>
        </p:nvSpPr>
        <p:spPr>
          <a:xfrm>
            <a:off x="9804400" y="1617134"/>
            <a:ext cx="2387600" cy="923330"/>
          </a:xfrm>
          <a:prstGeom prst="rect">
            <a:avLst/>
          </a:prstGeom>
          <a:noFill/>
        </p:spPr>
        <p:txBody>
          <a:bodyPr wrap="square" rtlCol="0">
            <a:spAutoFit/>
          </a:bodyPr>
          <a:lstStyle/>
          <a:p>
            <a:r>
              <a:rPr lang="tr-TR" dirty="0"/>
              <a:t>Çeşitli ray uzunluklarına göre armatürün çıkış hızları gösterilmiştir.</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066" y="1103232"/>
            <a:ext cx="10562127" cy="5297567"/>
          </a:xfrm>
          <a:prstGeom prst="rect">
            <a:avLst/>
          </a:prstGeom>
        </p:spPr>
      </p:pic>
    </p:spTree>
    <p:extLst>
      <p:ext uri="{BB962C8B-B14F-4D97-AF65-F5344CB8AC3E}">
        <p14:creationId xmlns:p14="http://schemas.microsoft.com/office/powerpoint/2010/main" val="3546252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0105" y="355600"/>
            <a:ext cx="8903229" cy="646331"/>
          </a:xfrm>
          <a:prstGeom prst="rect">
            <a:avLst/>
          </a:prstGeom>
          <a:noFill/>
        </p:spPr>
        <p:txBody>
          <a:bodyPr wrap="square" rtlCol="0">
            <a:spAutoFit/>
          </a:bodyPr>
          <a:lstStyle/>
          <a:p>
            <a:r>
              <a:rPr lang="tr-TR" sz="3600" dirty="0">
                <a:latin typeface="Times New Roman" panose="02020603050405020304" pitchFamily="18" charset="0"/>
                <a:cs typeface="Times New Roman" panose="02020603050405020304" pitchFamily="18" charset="0"/>
              </a:rPr>
              <a:t>80 mm Eğimli ray 1.9 MA’lik Atış Senaryosu</a:t>
            </a:r>
          </a:p>
        </p:txBody>
      </p:sp>
      <p:sp>
        <p:nvSpPr>
          <p:cNvPr id="5" name="TextBox 4"/>
          <p:cNvSpPr txBox="1"/>
          <p:nvPr/>
        </p:nvSpPr>
        <p:spPr>
          <a:xfrm>
            <a:off x="550333" y="1159933"/>
            <a:ext cx="8094134" cy="1200329"/>
          </a:xfrm>
          <a:prstGeom prst="rect">
            <a:avLst/>
          </a:prstGeom>
          <a:noFill/>
        </p:spPr>
        <p:txBody>
          <a:bodyPr wrap="square" rtlCol="0">
            <a:spAutoFit/>
          </a:bodyPr>
          <a:lstStyle/>
          <a:p>
            <a:pPr marL="285750" indent="-285750">
              <a:buFont typeface="Arial" panose="020B0604020202020204" pitchFamily="34" charset="0"/>
              <a:buChar char="•"/>
            </a:pPr>
            <a:r>
              <a:rPr lang="tr-TR" dirty="0"/>
              <a:t>Sonuçlar 3D simülasyondan alınmıştır.</a:t>
            </a:r>
          </a:p>
          <a:p>
            <a:pPr marL="285750" indent="-285750">
              <a:buFont typeface="Arial" panose="020B0604020202020204" pitchFamily="34" charset="0"/>
              <a:buChar char="•"/>
            </a:pPr>
            <a:r>
              <a:rPr lang="tr-TR" dirty="0"/>
              <a:t>Mühimmat kütlesi 1186 g alınmıştır.</a:t>
            </a:r>
          </a:p>
          <a:p>
            <a:pPr marL="285750" indent="-285750">
              <a:buFont typeface="Arial" panose="020B0604020202020204" pitchFamily="34" charset="0"/>
              <a:buChar char="•"/>
            </a:pPr>
            <a:r>
              <a:rPr lang="tr-TR" dirty="0"/>
              <a:t>Kesitli mavi çizgiler armatürün zaman içindeki pozisyonunu göstermektedir. </a:t>
            </a:r>
          </a:p>
          <a:p>
            <a:pPr marL="285750" indent="-285750">
              <a:buFont typeface="Arial" panose="020B0604020202020204" pitchFamily="34" charset="0"/>
              <a:buChar char="•"/>
            </a:pPr>
            <a:endParaRPr lang="tr-TR" dirty="0"/>
          </a:p>
        </p:txBody>
      </p:sp>
      <p:pic>
        <p:nvPicPr>
          <p:cNvPr id="6" name="Picture 5"/>
          <p:cNvPicPr>
            <a:picLocks noChangeAspect="1"/>
          </p:cNvPicPr>
          <p:nvPr/>
        </p:nvPicPr>
        <p:blipFill>
          <a:blip r:embed="rId2"/>
          <a:stretch>
            <a:fillRect/>
          </a:stretch>
        </p:blipFill>
        <p:spPr>
          <a:xfrm>
            <a:off x="10514388" y="852302"/>
            <a:ext cx="1238250" cy="565785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385" y="2036617"/>
            <a:ext cx="9829503" cy="4930111"/>
          </a:xfrm>
          <a:prstGeom prst="rect">
            <a:avLst/>
          </a:prstGeom>
        </p:spPr>
      </p:pic>
    </p:spTree>
    <p:extLst>
      <p:ext uri="{BB962C8B-B14F-4D97-AF65-F5344CB8AC3E}">
        <p14:creationId xmlns:p14="http://schemas.microsoft.com/office/powerpoint/2010/main" val="2274072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563" y="161765"/>
            <a:ext cx="13061364" cy="6551092"/>
          </a:xfrm>
          <a:prstGeom prst="rect">
            <a:avLst/>
          </a:prstGeom>
        </p:spPr>
      </p:pic>
    </p:spTree>
    <p:extLst>
      <p:ext uri="{BB962C8B-B14F-4D97-AF65-F5344CB8AC3E}">
        <p14:creationId xmlns:p14="http://schemas.microsoft.com/office/powerpoint/2010/main" val="1805660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0105" y="355600"/>
            <a:ext cx="8903229" cy="646331"/>
          </a:xfrm>
          <a:prstGeom prst="rect">
            <a:avLst/>
          </a:prstGeom>
          <a:noFill/>
        </p:spPr>
        <p:txBody>
          <a:bodyPr wrap="square" rtlCol="0">
            <a:spAutoFit/>
          </a:bodyPr>
          <a:lstStyle/>
          <a:p>
            <a:r>
              <a:rPr lang="tr-TR" sz="3600" dirty="0">
                <a:latin typeface="Times New Roman" panose="02020603050405020304" pitchFamily="18" charset="0"/>
                <a:cs typeface="Times New Roman" panose="02020603050405020304" pitchFamily="18" charset="0"/>
              </a:rPr>
              <a:t>80 mm Eğimli ray 1.9 MA’lik Atış Senaryosu</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380" y="1001931"/>
            <a:ext cx="10995605" cy="5514983"/>
          </a:xfrm>
          <a:prstGeom prst="rect">
            <a:avLst/>
          </a:prstGeom>
        </p:spPr>
      </p:pic>
      <p:sp>
        <p:nvSpPr>
          <p:cNvPr id="6" name="TextBox 5"/>
          <p:cNvSpPr txBox="1"/>
          <p:nvPr/>
        </p:nvSpPr>
        <p:spPr>
          <a:xfrm>
            <a:off x="9804400" y="1617134"/>
            <a:ext cx="2387600" cy="923330"/>
          </a:xfrm>
          <a:prstGeom prst="rect">
            <a:avLst/>
          </a:prstGeom>
          <a:noFill/>
        </p:spPr>
        <p:txBody>
          <a:bodyPr wrap="square" rtlCol="0">
            <a:spAutoFit/>
          </a:bodyPr>
          <a:lstStyle/>
          <a:p>
            <a:r>
              <a:rPr lang="tr-TR" dirty="0"/>
              <a:t>Çeşitli ray uzunluklarına göre armatürün çıkış hızları gösterilmiştir.</a:t>
            </a:r>
          </a:p>
        </p:txBody>
      </p:sp>
    </p:spTree>
    <p:extLst>
      <p:ext uri="{BB962C8B-B14F-4D97-AF65-F5344CB8AC3E}">
        <p14:creationId xmlns:p14="http://schemas.microsoft.com/office/powerpoint/2010/main" val="442010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0105" y="355600"/>
            <a:ext cx="8903229" cy="646331"/>
          </a:xfrm>
          <a:prstGeom prst="rect">
            <a:avLst/>
          </a:prstGeom>
          <a:noFill/>
        </p:spPr>
        <p:txBody>
          <a:bodyPr wrap="square" rtlCol="0">
            <a:spAutoFit/>
          </a:bodyPr>
          <a:lstStyle/>
          <a:p>
            <a:r>
              <a:rPr lang="tr-TR" sz="3600" dirty="0">
                <a:latin typeface="Times New Roman" panose="02020603050405020304" pitchFamily="18" charset="0"/>
                <a:cs typeface="Times New Roman" panose="02020603050405020304" pitchFamily="18" charset="0"/>
              </a:rPr>
              <a:t>90 mm Eğimli ray 1.9 MA’lik Atış Senaryosu</a:t>
            </a:r>
          </a:p>
        </p:txBody>
      </p:sp>
      <p:sp>
        <p:nvSpPr>
          <p:cNvPr id="5" name="TextBox 4"/>
          <p:cNvSpPr txBox="1"/>
          <p:nvPr/>
        </p:nvSpPr>
        <p:spPr>
          <a:xfrm>
            <a:off x="550333" y="1159933"/>
            <a:ext cx="7848600" cy="923330"/>
          </a:xfrm>
          <a:prstGeom prst="rect">
            <a:avLst/>
          </a:prstGeom>
          <a:noFill/>
        </p:spPr>
        <p:txBody>
          <a:bodyPr wrap="square" rtlCol="0">
            <a:spAutoFit/>
          </a:bodyPr>
          <a:lstStyle/>
          <a:p>
            <a:pPr marL="285750" indent="-285750">
              <a:buFont typeface="Arial" panose="020B0604020202020204" pitchFamily="34" charset="0"/>
              <a:buChar char="•"/>
            </a:pPr>
            <a:r>
              <a:rPr lang="tr-TR" dirty="0"/>
              <a:t>Sonuçlar 3D simülasyondan alınmıştır.</a:t>
            </a:r>
          </a:p>
          <a:p>
            <a:pPr marL="285750" indent="-285750">
              <a:buFont typeface="Arial" panose="020B0604020202020204" pitchFamily="34" charset="0"/>
              <a:buChar char="•"/>
            </a:pPr>
            <a:r>
              <a:rPr lang="tr-TR" dirty="0"/>
              <a:t>Mühimmat kütlesi 1255 g alınmıştır</a:t>
            </a:r>
          </a:p>
          <a:p>
            <a:pPr marL="285750" indent="-285750">
              <a:buFont typeface="Arial" panose="020B0604020202020204" pitchFamily="34" charset="0"/>
              <a:buChar char="•"/>
            </a:pPr>
            <a:r>
              <a:rPr lang="tr-TR" dirty="0"/>
              <a:t>Kesitli mavi çizgiler armatürün zaman içindeki pozisyonunu göstermektedir. </a:t>
            </a:r>
          </a:p>
        </p:txBody>
      </p:sp>
      <p:pic>
        <p:nvPicPr>
          <p:cNvPr id="6" name="Picture 5"/>
          <p:cNvPicPr>
            <a:picLocks noChangeAspect="1"/>
          </p:cNvPicPr>
          <p:nvPr/>
        </p:nvPicPr>
        <p:blipFill>
          <a:blip r:embed="rId2"/>
          <a:stretch>
            <a:fillRect/>
          </a:stretch>
        </p:blipFill>
        <p:spPr>
          <a:xfrm>
            <a:off x="10007599" y="355600"/>
            <a:ext cx="1647825" cy="5676900"/>
          </a:xfrm>
          <a:prstGeom prst="rect">
            <a:avLst/>
          </a:prstGeom>
        </p:spPr>
      </p:pic>
      <p:sp>
        <p:nvSpPr>
          <p:cNvPr id="8" name="TextBox 7"/>
          <p:cNvSpPr txBox="1"/>
          <p:nvPr/>
        </p:nvSpPr>
        <p:spPr>
          <a:xfrm>
            <a:off x="10007600" y="6197600"/>
            <a:ext cx="1727200" cy="369332"/>
          </a:xfrm>
          <a:prstGeom prst="rect">
            <a:avLst/>
          </a:prstGeom>
          <a:noFill/>
        </p:spPr>
        <p:txBody>
          <a:bodyPr wrap="square" rtlCol="0">
            <a:spAutoFit/>
          </a:bodyPr>
          <a:lstStyle/>
          <a:p>
            <a:r>
              <a:rPr lang="tr-TR" dirty="0"/>
              <a:t>Atış zamanları</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284" y="2083263"/>
            <a:ext cx="9353550" cy="4691390"/>
          </a:xfrm>
          <a:prstGeom prst="rect">
            <a:avLst/>
          </a:prstGeom>
        </p:spPr>
      </p:pic>
    </p:spTree>
    <p:extLst>
      <p:ext uri="{BB962C8B-B14F-4D97-AF65-F5344CB8AC3E}">
        <p14:creationId xmlns:p14="http://schemas.microsoft.com/office/powerpoint/2010/main" val="1674026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109" y="190500"/>
            <a:ext cx="12937376" cy="6488903"/>
          </a:xfrm>
          <a:prstGeom prst="rect">
            <a:avLst/>
          </a:prstGeom>
        </p:spPr>
      </p:pic>
    </p:spTree>
    <p:extLst>
      <p:ext uri="{BB962C8B-B14F-4D97-AF65-F5344CB8AC3E}">
        <p14:creationId xmlns:p14="http://schemas.microsoft.com/office/powerpoint/2010/main" val="2982197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0105" y="355600"/>
            <a:ext cx="8903229" cy="646331"/>
          </a:xfrm>
          <a:prstGeom prst="rect">
            <a:avLst/>
          </a:prstGeom>
          <a:noFill/>
        </p:spPr>
        <p:txBody>
          <a:bodyPr wrap="square" rtlCol="0">
            <a:spAutoFit/>
          </a:bodyPr>
          <a:lstStyle/>
          <a:p>
            <a:r>
              <a:rPr lang="tr-TR" sz="3600" dirty="0">
                <a:latin typeface="Times New Roman" panose="02020603050405020304" pitchFamily="18" charset="0"/>
                <a:cs typeface="Times New Roman" panose="02020603050405020304" pitchFamily="18" charset="0"/>
              </a:rPr>
              <a:t>90 mm Eğimli ray 1.9 MA’lik Atış Senaryosu</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867" y="1100667"/>
            <a:ext cx="10075901" cy="5053694"/>
          </a:xfrm>
          <a:prstGeom prst="rect">
            <a:avLst/>
          </a:prstGeom>
        </p:spPr>
      </p:pic>
      <p:sp>
        <p:nvSpPr>
          <p:cNvPr id="6" name="TextBox 5"/>
          <p:cNvSpPr txBox="1"/>
          <p:nvPr/>
        </p:nvSpPr>
        <p:spPr>
          <a:xfrm>
            <a:off x="9482667" y="1617133"/>
            <a:ext cx="2387600" cy="923330"/>
          </a:xfrm>
          <a:prstGeom prst="rect">
            <a:avLst/>
          </a:prstGeom>
          <a:noFill/>
        </p:spPr>
        <p:txBody>
          <a:bodyPr wrap="square" rtlCol="0">
            <a:spAutoFit/>
          </a:bodyPr>
          <a:lstStyle/>
          <a:p>
            <a:r>
              <a:rPr lang="tr-TR" dirty="0"/>
              <a:t>Çeşitli ray uzunluklarına göre armatürün çıkış hızları gösterilmiştir.</a:t>
            </a:r>
          </a:p>
        </p:txBody>
      </p:sp>
    </p:spTree>
    <p:extLst>
      <p:ext uri="{BB962C8B-B14F-4D97-AF65-F5344CB8AC3E}">
        <p14:creationId xmlns:p14="http://schemas.microsoft.com/office/powerpoint/2010/main" val="4149448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52714" y="193440"/>
            <a:ext cx="10896070" cy="954107"/>
          </a:xfrm>
          <a:prstGeom prst="rect">
            <a:avLst/>
          </a:prstGeom>
          <a:noFill/>
        </p:spPr>
        <p:txBody>
          <a:bodyPr wrap="square" rtlCol="0">
            <a:spAutoFit/>
          </a:bodyPr>
          <a:lstStyle/>
          <a:p>
            <a:r>
              <a:rPr lang="tr-TR" sz="2800" dirty="0">
                <a:latin typeface="Times New Roman" panose="02020603050405020304" pitchFamily="18" charset="0"/>
                <a:cs typeface="Times New Roman" panose="02020603050405020304" pitchFamily="18" charset="0"/>
              </a:rPr>
              <a:t>50,60,70,80,90 mm Eğimli rayları için oluşturulan 1.9 MA’lik Atış Senaryosunun çeşitli ray uzunluklarına (3-6 m) etkisi</a:t>
            </a:r>
          </a:p>
        </p:txBody>
      </p:sp>
      <p:sp>
        <p:nvSpPr>
          <p:cNvPr id="6" name="TextBox 5"/>
          <p:cNvSpPr txBox="1"/>
          <p:nvPr/>
        </p:nvSpPr>
        <p:spPr>
          <a:xfrm>
            <a:off x="552714" y="1516879"/>
            <a:ext cx="3257550" cy="369332"/>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Armatürlerin Çıkış Hızları</a:t>
            </a:r>
          </a:p>
        </p:txBody>
      </p:sp>
      <p:sp>
        <p:nvSpPr>
          <p:cNvPr id="9" name="TextBox 8"/>
          <p:cNvSpPr txBox="1"/>
          <p:nvPr/>
        </p:nvSpPr>
        <p:spPr>
          <a:xfrm>
            <a:off x="552714" y="1147547"/>
            <a:ext cx="7149373" cy="369332"/>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Mühimmat kütleleri sırasıyla 980,1050,1117,</a:t>
            </a:r>
            <a:r>
              <a:rPr lang="tr-TR" dirty="0"/>
              <a:t> </a:t>
            </a:r>
            <a:r>
              <a:rPr lang="tr-TR" dirty="0">
                <a:latin typeface="Times New Roman" panose="02020603050405020304" pitchFamily="18" charset="0"/>
                <a:cs typeface="Times New Roman" panose="02020603050405020304" pitchFamily="18" charset="0"/>
              </a:rPr>
              <a:t>1186 ve 1255 g alınmıştır.</a:t>
            </a:r>
          </a:p>
        </p:txBody>
      </p:sp>
      <p:graphicFrame>
        <p:nvGraphicFramePr>
          <p:cNvPr id="3" name="Table 2"/>
          <p:cNvGraphicFramePr>
            <a:graphicFrameLocks noGrp="1"/>
          </p:cNvGraphicFramePr>
          <p:nvPr>
            <p:extLst>
              <p:ext uri="{D42A27DB-BD31-4B8C-83A1-F6EECF244321}">
                <p14:modId xmlns:p14="http://schemas.microsoft.com/office/powerpoint/2010/main" val="1555355222"/>
              </p:ext>
            </p:extLst>
          </p:nvPr>
        </p:nvGraphicFramePr>
        <p:xfrm>
          <a:off x="552714" y="2011681"/>
          <a:ext cx="10553090" cy="2319249"/>
        </p:xfrm>
        <a:graphic>
          <a:graphicData uri="http://schemas.openxmlformats.org/drawingml/2006/table">
            <a:tbl>
              <a:tblPr firstRow="1" bandRow="1"/>
              <a:tblGrid>
                <a:gridCol w="1559438">
                  <a:extLst>
                    <a:ext uri="{9D8B030D-6E8A-4147-A177-3AD203B41FA5}">
                      <a16:colId xmlns:a16="http://schemas.microsoft.com/office/drawing/2014/main" val="1380818260"/>
                    </a:ext>
                  </a:extLst>
                </a:gridCol>
                <a:gridCol w="2238331">
                  <a:extLst>
                    <a:ext uri="{9D8B030D-6E8A-4147-A177-3AD203B41FA5}">
                      <a16:colId xmlns:a16="http://schemas.microsoft.com/office/drawing/2014/main" val="345443095"/>
                    </a:ext>
                  </a:extLst>
                </a:gridCol>
                <a:gridCol w="2231608">
                  <a:extLst>
                    <a:ext uri="{9D8B030D-6E8A-4147-A177-3AD203B41FA5}">
                      <a16:colId xmlns:a16="http://schemas.microsoft.com/office/drawing/2014/main" val="3516833951"/>
                    </a:ext>
                  </a:extLst>
                </a:gridCol>
                <a:gridCol w="2527364">
                  <a:extLst>
                    <a:ext uri="{9D8B030D-6E8A-4147-A177-3AD203B41FA5}">
                      <a16:colId xmlns:a16="http://schemas.microsoft.com/office/drawing/2014/main" val="623449329"/>
                    </a:ext>
                  </a:extLst>
                </a:gridCol>
                <a:gridCol w="1996349">
                  <a:extLst>
                    <a:ext uri="{9D8B030D-6E8A-4147-A177-3AD203B41FA5}">
                      <a16:colId xmlns:a16="http://schemas.microsoft.com/office/drawing/2014/main" val="3474840239"/>
                    </a:ext>
                  </a:extLst>
                </a:gridCol>
              </a:tblGrid>
              <a:tr h="402818">
                <a:tc>
                  <a:txBody>
                    <a:bodyPr/>
                    <a:lstStyle/>
                    <a:p>
                      <a:pPr algn="l" fontAlgn="t"/>
                      <a:r>
                        <a:rPr lang="tr-TR" sz="1800" b="0" i="0" u="none" strike="noStrike">
                          <a:solidFill>
                            <a:srgbClr val="000000"/>
                          </a:solidFill>
                          <a:effectLst/>
                          <a:latin typeface="Arial" panose="020B0604020202020204" pitchFamily="34" charset="0"/>
                        </a:rPr>
                        <a:t> </a:t>
                      </a:r>
                    </a:p>
                  </a:txBody>
                  <a:tcPr marL="9525" marR="9525" marT="9525" marB="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4472C4"/>
                    </a:solidFill>
                  </a:tcPr>
                </a:tc>
                <a:tc>
                  <a:txBody>
                    <a:bodyPr/>
                    <a:lstStyle/>
                    <a:p>
                      <a:pPr algn="l" rtl="0" fontAlgn="ctr"/>
                      <a:r>
                        <a:rPr lang="tr-TR" sz="1800" b="1" i="0" u="none" strike="noStrike">
                          <a:solidFill>
                            <a:srgbClr val="FFFFFF"/>
                          </a:solidFill>
                          <a:effectLst/>
                          <a:latin typeface="Calibri" panose="020F0502020204030204" pitchFamily="34" charset="0"/>
                        </a:rPr>
                        <a:t>3m </a:t>
                      </a:r>
                    </a:p>
                  </a:txBody>
                  <a:tcPr marL="9525" marR="9525" marT="9525"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4472C4"/>
                    </a:solidFill>
                  </a:tcPr>
                </a:tc>
                <a:tc>
                  <a:txBody>
                    <a:bodyPr/>
                    <a:lstStyle/>
                    <a:p>
                      <a:pPr algn="l" rtl="0" fontAlgn="ctr"/>
                      <a:r>
                        <a:rPr lang="tr-TR" sz="1800" b="1" i="0" u="none" strike="noStrike" dirty="0">
                          <a:solidFill>
                            <a:srgbClr val="FFFFFF"/>
                          </a:solidFill>
                          <a:effectLst/>
                          <a:latin typeface="Calibri" panose="020F0502020204030204" pitchFamily="34" charset="0"/>
                        </a:rPr>
                        <a:t>4m</a:t>
                      </a:r>
                    </a:p>
                  </a:txBody>
                  <a:tcPr marL="9525" marR="9525" marT="9525"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4472C4"/>
                    </a:solidFill>
                  </a:tcPr>
                </a:tc>
                <a:tc>
                  <a:txBody>
                    <a:bodyPr/>
                    <a:lstStyle/>
                    <a:p>
                      <a:pPr algn="l" rtl="0" fontAlgn="ctr"/>
                      <a:r>
                        <a:rPr lang="tr-TR" sz="1800" b="1" i="0" u="none" strike="noStrike">
                          <a:solidFill>
                            <a:srgbClr val="FFFFFF"/>
                          </a:solidFill>
                          <a:effectLst/>
                          <a:latin typeface="Calibri" panose="020F0502020204030204" pitchFamily="34" charset="0"/>
                        </a:rPr>
                        <a:t>5m</a:t>
                      </a:r>
                    </a:p>
                  </a:txBody>
                  <a:tcPr marL="9525" marR="9525" marT="9525"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4472C4"/>
                    </a:solidFill>
                  </a:tcPr>
                </a:tc>
                <a:tc>
                  <a:txBody>
                    <a:bodyPr/>
                    <a:lstStyle/>
                    <a:p>
                      <a:pPr algn="l" rtl="0" fontAlgn="ctr"/>
                      <a:r>
                        <a:rPr lang="tr-TR" sz="1800" b="1" i="0" u="none" strike="noStrike">
                          <a:solidFill>
                            <a:srgbClr val="FFFFFF"/>
                          </a:solidFill>
                          <a:effectLst/>
                          <a:latin typeface="Calibri" panose="020F0502020204030204" pitchFamily="34" charset="0"/>
                        </a:rPr>
                        <a:t>6m</a:t>
                      </a:r>
                    </a:p>
                  </a:txBody>
                  <a:tcPr marL="9525" marR="9525" marT="9525"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3688421602"/>
                  </a:ext>
                </a:extLst>
              </a:tr>
              <a:tr h="390611">
                <a:tc>
                  <a:txBody>
                    <a:bodyPr/>
                    <a:lstStyle/>
                    <a:p>
                      <a:pPr algn="l" rtl="0" fontAlgn="ctr"/>
                      <a:r>
                        <a:rPr lang="tr-TR" sz="1800" b="0" i="0" u="none" strike="noStrike">
                          <a:solidFill>
                            <a:srgbClr val="000000"/>
                          </a:solidFill>
                          <a:effectLst/>
                          <a:latin typeface="Calibri" panose="020F0502020204030204" pitchFamily="34" charset="0"/>
                        </a:rPr>
                        <a:t>50 mm</a:t>
                      </a:r>
                    </a:p>
                  </a:txBody>
                  <a:tcPr marL="9525" marR="9525" marT="9525" marB="0" anchor="ctr">
                    <a:lnL>
                      <a:noFill/>
                    </a:lnL>
                    <a:lnR>
                      <a:noFill/>
                    </a:lnR>
                    <a:lnT w="19050" cap="flat" cmpd="sng" algn="ctr">
                      <a:solidFill>
                        <a:srgbClr val="000000"/>
                      </a:solidFill>
                      <a:prstDash val="solid"/>
                      <a:round/>
                      <a:headEnd type="none" w="med" len="med"/>
                      <a:tailEnd type="none" w="med" len="med"/>
                    </a:lnT>
                    <a:lnB>
                      <a:noFill/>
                    </a:lnB>
                    <a:solidFill>
                      <a:srgbClr val="E7E7E7"/>
                    </a:solidFill>
                  </a:tcPr>
                </a:tc>
                <a:tc>
                  <a:txBody>
                    <a:bodyPr/>
                    <a:lstStyle/>
                    <a:p>
                      <a:pPr algn="l" rtl="0" fontAlgn="ctr"/>
                      <a:r>
                        <a:rPr lang="tr-TR" sz="1800" b="0" i="0" u="none" strike="noStrike" dirty="0">
                          <a:solidFill>
                            <a:srgbClr val="000000"/>
                          </a:solidFill>
                          <a:effectLst/>
                          <a:latin typeface="Calibri" panose="020F0502020204030204" pitchFamily="34" charset="0"/>
                        </a:rPr>
                        <a:t>1770</a:t>
                      </a:r>
                      <a:r>
                        <a:rPr lang="tr-TR" sz="1800" b="0" i="0" u="none" strike="noStrike" baseline="0" dirty="0">
                          <a:solidFill>
                            <a:srgbClr val="000000"/>
                          </a:solidFill>
                          <a:effectLst/>
                          <a:latin typeface="Calibri" panose="020F0502020204030204" pitchFamily="34" charset="0"/>
                        </a:rPr>
                        <a:t> m/s</a:t>
                      </a:r>
                      <a:endParaRPr lang="tr-TR" sz="1800" b="0" i="0" u="none" strike="noStrike" dirty="0">
                        <a:solidFill>
                          <a:srgbClr val="000000"/>
                        </a:solidFill>
                        <a:effectLst/>
                        <a:latin typeface="Calibri" panose="020F0502020204030204" pitchFamily="34" charset="0"/>
                      </a:endParaRPr>
                    </a:p>
                  </a:txBody>
                  <a:tcPr marL="9525" marR="9525" marT="9525" marB="0" anchor="ctr">
                    <a:lnL>
                      <a:noFill/>
                    </a:lnL>
                    <a:lnR>
                      <a:noFill/>
                    </a:lnR>
                    <a:lnT w="19050" cap="flat" cmpd="sng" algn="ctr">
                      <a:solidFill>
                        <a:srgbClr val="000000"/>
                      </a:solidFill>
                      <a:prstDash val="solid"/>
                      <a:round/>
                      <a:headEnd type="none" w="med" len="med"/>
                      <a:tailEnd type="none" w="med" len="med"/>
                    </a:lnT>
                    <a:lnB>
                      <a:noFill/>
                    </a:lnB>
                    <a:solidFill>
                      <a:srgbClr val="FCB679"/>
                    </a:solidFill>
                  </a:tcPr>
                </a:tc>
                <a:tc>
                  <a:txBody>
                    <a:bodyPr/>
                    <a:lstStyle/>
                    <a:p>
                      <a:pPr algn="l" rtl="0" fontAlgn="ctr"/>
                      <a:r>
                        <a:rPr lang="tr-TR" sz="1800" b="0" i="0" u="none" strike="noStrike" dirty="0">
                          <a:solidFill>
                            <a:srgbClr val="000000"/>
                          </a:solidFill>
                          <a:effectLst/>
                          <a:latin typeface="Calibri" panose="020F0502020204030204" pitchFamily="34" charset="0"/>
                        </a:rPr>
                        <a:t>1881 m/s</a:t>
                      </a:r>
                    </a:p>
                  </a:txBody>
                  <a:tcPr marL="9525" marR="9525" marT="9525" marB="0" anchor="ctr">
                    <a:lnL>
                      <a:noFill/>
                    </a:lnL>
                    <a:lnR>
                      <a:noFill/>
                    </a:lnR>
                    <a:lnT w="19050" cap="flat" cmpd="sng" algn="ctr">
                      <a:solidFill>
                        <a:srgbClr val="000000"/>
                      </a:solidFill>
                      <a:prstDash val="solid"/>
                      <a:round/>
                      <a:headEnd type="none" w="med" len="med"/>
                      <a:tailEnd type="none" w="med" len="med"/>
                    </a:lnT>
                    <a:lnB>
                      <a:noFill/>
                    </a:lnB>
                    <a:solidFill>
                      <a:srgbClr val="E9E583"/>
                    </a:solidFill>
                  </a:tcPr>
                </a:tc>
                <a:tc>
                  <a:txBody>
                    <a:bodyPr/>
                    <a:lstStyle/>
                    <a:p>
                      <a:pPr algn="l" rtl="0" fontAlgn="ctr"/>
                      <a:r>
                        <a:rPr lang="tr-TR" sz="1800" b="0" i="0" u="none" strike="noStrike" dirty="0">
                          <a:solidFill>
                            <a:srgbClr val="000000"/>
                          </a:solidFill>
                          <a:effectLst/>
                          <a:latin typeface="Calibri" panose="020F0502020204030204" pitchFamily="34" charset="0"/>
                        </a:rPr>
                        <a:t>1947 m/s</a:t>
                      </a:r>
                    </a:p>
                  </a:txBody>
                  <a:tcPr marL="9525" marR="9525" marT="9525" marB="0" anchor="ctr">
                    <a:lnL>
                      <a:noFill/>
                    </a:lnL>
                    <a:lnR>
                      <a:noFill/>
                    </a:lnR>
                    <a:lnT w="19050" cap="flat" cmpd="sng" algn="ctr">
                      <a:solidFill>
                        <a:srgbClr val="000000"/>
                      </a:solidFill>
                      <a:prstDash val="solid"/>
                      <a:round/>
                      <a:headEnd type="none" w="med" len="med"/>
                      <a:tailEnd type="none" w="med" len="med"/>
                    </a:lnT>
                    <a:lnB>
                      <a:noFill/>
                    </a:lnB>
                    <a:solidFill>
                      <a:srgbClr val="95CD7E"/>
                    </a:solidFill>
                  </a:tcPr>
                </a:tc>
                <a:tc>
                  <a:txBody>
                    <a:bodyPr/>
                    <a:lstStyle/>
                    <a:p>
                      <a:pPr algn="l" rtl="0" fontAlgn="ctr"/>
                      <a:r>
                        <a:rPr lang="tr-TR" sz="1800" b="0" i="0" u="none" strike="noStrike" dirty="0">
                          <a:solidFill>
                            <a:srgbClr val="000000"/>
                          </a:solidFill>
                          <a:effectLst/>
                          <a:latin typeface="Calibri" panose="020F0502020204030204" pitchFamily="34" charset="0"/>
                        </a:rPr>
                        <a:t>1986 m/s</a:t>
                      </a:r>
                    </a:p>
                  </a:txBody>
                  <a:tcPr marL="9525" marR="9525" marT="9525" marB="0" anchor="ctr">
                    <a:lnL>
                      <a:noFill/>
                    </a:lnL>
                    <a:lnR>
                      <a:noFill/>
                    </a:lnR>
                    <a:lnT w="19050" cap="flat" cmpd="sng" algn="ctr">
                      <a:solidFill>
                        <a:srgbClr val="000000"/>
                      </a:solidFill>
                      <a:prstDash val="solid"/>
                      <a:round/>
                      <a:headEnd type="none" w="med" len="med"/>
                      <a:tailEnd type="none" w="med" len="med"/>
                    </a:lnT>
                    <a:lnB>
                      <a:noFill/>
                    </a:lnB>
                    <a:solidFill>
                      <a:srgbClr val="63BE7B"/>
                    </a:solidFill>
                  </a:tcPr>
                </a:tc>
                <a:extLst>
                  <a:ext uri="{0D108BD9-81ED-4DB2-BD59-A6C34878D82A}">
                    <a16:rowId xmlns:a16="http://schemas.microsoft.com/office/drawing/2014/main" val="2000968254"/>
                  </a:ext>
                </a:extLst>
              </a:tr>
              <a:tr h="378403">
                <a:tc>
                  <a:txBody>
                    <a:bodyPr/>
                    <a:lstStyle/>
                    <a:p>
                      <a:pPr algn="l" rtl="0" fontAlgn="ctr"/>
                      <a:r>
                        <a:rPr lang="tr-TR" sz="1800" b="0" i="0" u="none" strike="noStrike">
                          <a:solidFill>
                            <a:srgbClr val="000000"/>
                          </a:solidFill>
                          <a:effectLst/>
                          <a:latin typeface="Calibri" panose="020F0502020204030204" pitchFamily="34" charset="0"/>
                        </a:rPr>
                        <a:t>60 mm</a:t>
                      </a:r>
                    </a:p>
                  </a:txBody>
                  <a:tcPr marL="9525" marR="9525" marT="9525" marB="0" anchor="ctr">
                    <a:lnL>
                      <a:noFill/>
                    </a:lnL>
                    <a:lnR>
                      <a:noFill/>
                    </a:lnR>
                    <a:lnT>
                      <a:noFill/>
                    </a:lnT>
                    <a:lnB>
                      <a:noFill/>
                    </a:lnB>
                    <a:solidFill>
                      <a:srgbClr val="FFFFFF"/>
                    </a:solidFill>
                  </a:tcPr>
                </a:tc>
                <a:tc>
                  <a:txBody>
                    <a:bodyPr/>
                    <a:lstStyle/>
                    <a:p>
                      <a:pPr algn="l" rtl="0" fontAlgn="ctr"/>
                      <a:r>
                        <a:rPr lang="tr-TR" sz="1800" b="0" i="0" u="none" strike="noStrike" dirty="0">
                          <a:solidFill>
                            <a:srgbClr val="000000"/>
                          </a:solidFill>
                          <a:effectLst/>
                          <a:latin typeface="Calibri" panose="020F0502020204030204" pitchFamily="34" charset="0"/>
                        </a:rPr>
                        <a:t>1757 m/s</a:t>
                      </a:r>
                    </a:p>
                  </a:txBody>
                  <a:tcPr marL="9525" marR="9525" marT="9525" marB="0" anchor="ctr">
                    <a:lnL>
                      <a:noFill/>
                    </a:lnL>
                    <a:lnR>
                      <a:noFill/>
                    </a:lnR>
                    <a:lnT>
                      <a:noFill/>
                    </a:lnT>
                    <a:lnB>
                      <a:noFill/>
                    </a:lnB>
                    <a:solidFill>
                      <a:srgbClr val="FBAF78"/>
                    </a:solidFill>
                  </a:tcPr>
                </a:tc>
                <a:tc>
                  <a:txBody>
                    <a:bodyPr/>
                    <a:lstStyle/>
                    <a:p>
                      <a:pPr algn="l" rtl="0" fontAlgn="ctr"/>
                      <a:r>
                        <a:rPr lang="tr-TR" sz="1800" b="0" i="0" u="none" strike="noStrike" dirty="0">
                          <a:solidFill>
                            <a:srgbClr val="000000"/>
                          </a:solidFill>
                          <a:effectLst/>
                          <a:latin typeface="Calibri" panose="020F0502020204030204" pitchFamily="34" charset="0"/>
                        </a:rPr>
                        <a:t>1873 m/s</a:t>
                      </a:r>
                    </a:p>
                  </a:txBody>
                  <a:tcPr marL="9525" marR="9525" marT="9525" marB="0" anchor="ctr">
                    <a:lnL>
                      <a:noFill/>
                    </a:lnL>
                    <a:lnR>
                      <a:noFill/>
                    </a:lnR>
                    <a:lnT>
                      <a:noFill/>
                    </a:lnT>
                    <a:lnB>
                      <a:noFill/>
                    </a:lnB>
                    <a:solidFill>
                      <a:srgbClr val="F3E884"/>
                    </a:solidFill>
                  </a:tcPr>
                </a:tc>
                <a:tc>
                  <a:txBody>
                    <a:bodyPr/>
                    <a:lstStyle/>
                    <a:p>
                      <a:pPr algn="l" rtl="0" fontAlgn="ctr"/>
                      <a:r>
                        <a:rPr lang="tr-TR" sz="1800" b="0" i="0" u="none" strike="noStrike" dirty="0">
                          <a:solidFill>
                            <a:srgbClr val="000000"/>
                          </a:solidFill>
                          <a:effectLst/>
                          <a:latin typeface="Calibri" panose="020F0502020204030204" pitchFamily="34" charset="0"/>
                        </a:rPr>
                        <a:t>1938 m/s</a:t>
                      </a:r>
                    </a:p>
                  </a:txBody>
                  <a:tcPr marL="9525" marR="9525" marT="9525" marB="0" anchor="ctr">
                    <a:lnL>
                      <a:noFill/>
                    </a:lnL>
                    <a:lnR>
                      <a:noFill/>
                    </a:lnR>
                    <a:lnT>
                      <a:noFill/>
                    </a:lnT>
                    <a:lnB>
                      <a:noFill/>
                    </a:lnB>
                    <a:solidFill>
                      <a:srgbClr val="A0D07F"/>
                    </a:solidFill>
                  </a:tcPr>
                </a:tc>
                <a:tc>
                  <a:txBody>
                    <a:bodyPr/>
                    <a:lstStyle/>
                    <a:p>
                      <a:pPr algn="l" rtl="0" fontAlgn="ctr"/>
                      <a:r>
                        <a:rPr lang="tr-TR" sz="1800" b="0" i="0" u="none" strike="noStrike" dirty="0">
                          <a:solidFill>
                            <a:srgbClr val="000000"/>
                          </a:solidFill>
                          <a:effectLst/>
                          <a:latin typeface="Calibri" panose="020F0502020204030204" pitchFamily="34" charset="0"/>
                        </a:rPr>
                        <a:t>1981 m/s</a:t>
                      </a:r>
                    </a:p>
                  </a:txBody>
                  <a:tcPr marL="9525" marR="9525" marT="9525" marB="0" anchor="ctr">
                    <a:lnL>
                      <a:noFill/>
                    </a:lnL>
                    <a:lnR>
                      <a:noFill/>
                    </a:lnR>
                    <a:lnT>
                      <a:noFill/>
                    </a:lnT>
                    <a:lnB>
                      <a:noFill/>
                    </a:lnB>
                    <a:solidFill>
                      <a:srgbClr val="6AC07C"/>
                    </a:solidFill>
                  </a:tcPr>
                </a:tc>
                <a:extLst>
                  <a:ext uri="{0D108BD9-81ED-4DB2-BD59-A6C34878D82A}">
                    <a16:rowId xmlns:a16="http://schemas.microsoft.com/office/drawing/2014/main" val="2198113937"/>
                  </a:ext>
                </a:extLst>
              </a:tr>
              <a:tr h="378403">
                <a:tc>
                  <a:txBody>
                    <a:bodyPr/>
                    <a:lstStyle/>
                    <a:p>
                      <a:pPr algn="l" rtl="0" fontAlgn="ctr"/>
                      <a:r>
                        <a:rPr lang="tr-TR" sz="1800" b="0" i="0" u="none" strike="noStrike">
                          <a:solidFill>
                            <a:srgbClr val="000000"/>
                          </a:solidFill>
                          <a:effectLst/>
                          <a:latin typeface="Calibri" panose="020F0502020204030204" pitchFamily="34" charset="0"/>
                        </a:rPr>
                        <a:t>70 mm</a:t>
                      </a:r>
                    </a:p>
                  </a:txBody>
                  <a:tcPr marL="9525" marR="9525" marT="9525" marB="0" anchor="ctr">
                    <a:lnL>
                      <a:noFill/>
                    </a:lnL>
                    <a:lnR>
                      <a:noFill/>
                    </a:lnR>
                    <a:lnT>
                      <a:noFill/>
                    </a:lnT>
                    <a:lnB>
                      <a:noFill/>
                    </a:lnB>
                    <a:solidFill>
                      <a:srgbClr val="E7E7E7"/>
                    </a:solidFill>
                  </a:tcPr>
                </a:tc>
                <a:tc>
                  <a:txBody>
                    <a:bodyPr/>
                    <a:lstStyle/>
                    <a:p>
                      <a:pPr algn="l" rtl="0" fontAlgn="ctr"/>
                      <a:r>
                        <a:rPr lang="tr-TR" sz="1800" b="0" i="0" u="none" strike="noStrike" dirty="0">
                          <a:solidFill>
                            <a:srgbClr val="000000"/>
                          </a:solidFill>
                          <a:effectLst/>
                          <a:latin typeface="Calibri" panose="020F0502020204030204" pitchFamily="34" charset="0"/>
                        </a:rPr>
                        <a:t>1741 m/s</a:t>
                      </a:r>
                    </a:p>
                  </a:txBody>
                  <a:tcPr marL="9525" marR="9525" marT="9525" marB="0" anchor="ctr">
                    <a:lnL>
                      <a:noFill/>
                    </a:lnL>
                    <a:lnR>
                      <a:noFill/>
                    </a:lnR>
                    <a:lnT>
                      <a:noFill/>
                    </a:lnT>
                    <a:lnB>
                      <a:noFill/>
                    </a:lnB>
                    <a:solidFill>
                      <a:srgbClr val="FBA676"/>
                    </a:solidFill>
                  </a:tcPr>
                </a:tc>
                <a:tc>
                  <a:txBody>
                    <a:bodyPr/>
                    <a:lstStyle/>
                    <a:p>
                      <a:pPr algn="l" rtl="0" fontAlgn="ctr"/>
                      <a:r>
                        <a:rPr lang="tr-TR" sz="1800" b="0" i="0" u="none" strike="noStrike" dirty="0">
                          <a:solidFill>
                            <a:srgbClr val="000000"/>
                          </a:solidFill>
                          <a:effectLst/>
                          <a:latin typeface="Calibri" panose="020F0502020204030204" pitchFamily="34" charset="0"/>
                        </a:rPr>
                        <a:t>1853 m/s</a:t>
                      </a:r>
                    </a:p>
                  </a:txBody>
                  <a:tcPr marL="9525" marR="9525" marT="9525" marB="0" anchor="ctr">
                    <a:lnL>
                      <a:noFill/>
                    </a:lnL>
                    <a:lnR>
                      <a:noFill/>
                    </a:lnR>
                    <a:lnT>
                      <a:noFill/>
                    </a:lnT>
                    <a:lnB>
                      <a:noFill/>
                    </a:lnB>
                    <a:solidFill>
                      <a:srgbClr val="FEE582"/>
                    </a:solidFill>
                  </a:tcPr>
                </a:tc>
                <a:tc>
                  <a:txBody>
                    <a:bodyPr/>
                    <a:lstStyle/>
                    <a:p>
                      <a:pPr algn="l" rtl="0" fontAlgn="ctr"/>
                      <a:r>
                        <a:rPr lang="tr-TR" sz="1800" b="0" i="0" u="none" strike="noStrike" dirty="0">
                          <a:solidFill>
                            <a:srgbClr val="000000"/>
                          </a:solidFill>
                          <a:effectLst/>
                          <a:latin typeface="Calibri" panose="020F0502020204030204" pitchFamily="34" charset="0"/>
                        </a:rPr>
                        <a:t>1922 m/s</a:t>
                      </a:r>
                    </a:p>
                  </a:txBody>
                  <a:tcPr marL="9525" marR="9525" marT="9525" marB="0" anchor="ctr">
                    <a:lnL>
                      <a:noFill/>
                    </a:lnL>
                    <a:lnR>
                      <a:noFill/>
                    </a:lnR>
                    <a:lnT>
                      <a:noFill/>
                    </a:lnT>
                    <a:lnB>
                      <a:noFill/>
                    </a:lnB>
                    <a:solidFill>
                      <a:srgbClr val="B5D680"/>
                    </a:solidFill>
                  </a:tcPr>
                </a:tc>
                <a:tc>
                  <a:txBody>
                    <a:bodyPr/>
                    <a:lstStyle/>
                    <a:p>
                      <a:pPr algn="l" rtl="0" fontAlgn="ctr"/>
                      <a:r>
                        <a:rPr lang="tr-TR" sz="1800" b="0" i="0" u="none" strike="noStrike" dirty="0">
                          <a:solidFill>
                            <a:srgbClr val="000000"/>
                          </a:solidFill>
                          <a:effectLst/>
                          <a:latin typeface="Calibri" panose="020F0502020204030204" pitchFamily="34" charset="0"/>
                        </a:rPr>
                        <a:t>1963 m/s</a:t>
                      </a:r>
                    </a:p>
                  </a:txBody>
                  <a:tcPr marL="9525" marR="9525" marT="9525" marB="0" anchor="ctr">
                    <a:lnL>
                      <a:noFill/>
                    </a:lnL>
                    <a:lnR>
                      <a:noFill/>
                    </a:lnR>
                    <a:lnT>
                      <a:noFill/>
                    </a:lnT>
                    <a:lnB>
                      <a:noFill/>
                    </a:lnB>
                    <a:solidFill>
                      <a:srgbClr val="81C77D"/>
                    </a:solidFill>
                  </a:tcPr>
                </a:tc>
                <a:extLst>
                  <a:ext uri="{0D108BD9-81ED-4DB2-BD59-A6C34878D82A}">
                    <a16:rowId xmlns:a16="http://schemas.microsoft.com/office/drawing/2014/main" val="611637814"/>
                  </a:ext>
                </a:extLst>
              </a:tr>
              <a:tr h="378403">
                <a:tc>
                  <a:txBody>
                    <a:bodyPr/>
                    <a:lstStyle/>
                    <a:p>
                      <a:pPr algn="l" rtl="0" fontAlgn="ctr"/>
                      <a:r>
                        <a:rPr lang="tr-TR" sz="1800" b="0" i="0" u="none" strike="noStrike">
                          <a:solidFill>
                            <a:srgbClr val="000000"/>
                          </a:solidFill>
                          <a:effectLst/>
                          <a:latin typeface="Calibri" panose="020F0502020204030204" pitchFamily="34" charset="0"/>
                        </a:rPr>
                        <a:t>80 mm </a:t>
                      </a:r>
                    </a:p>
                  </a:txBody>
                  <a:tcPr marL="9525" marR="9525" marT="9525" marB="0" anchor="ctr">
                    <a:lnL>
                      <a:noFill/>
                    </a:lnL>
                    <a:lnR>
                      <a:noFill/>
                    </a:lnR>
                    <a:lnT>
                      <a:noFill/>
                    </a:lnT>
                    <a:lnB>
                      <a:noFill/>
                    </a:lnB>
                    <a:solidFill>
                      <a:srgbClr val="FFFFFF"/>
                    </a:solidFill>
                  </a:tcPr>
                </a:tc>
                <a:tc>
                  <a:txBody>
                    <a:bodyPr/>
                    <a:lstStyle/>
                    <a:p>
                      <a:pPr algn="l" rtl="0" fontAlgn="ctr"/>
                      <a:r>
                        <a:rPr lang="tr-TR" sz="1800" b="0" i="0" u="none" strike="noStrike" dirty="0">
                          <a:solidFill>
                            <a:srgbClr val="000000"/>
                          </a:solidFill>
                          <a:effectLst/>
                          <a:latin typeface="Calibri" panose="020F0502020204030204" pitchFamily="34" charset="0"/>
                        </a:rPr>
                        <a:t>1721 m/s</a:t>
                      </a:r>
                    </a:p>
                  </a:txBody>
                  <a:tcPr marL="9525" marR="9525" marT="9525" marB="0" anchor="ctr">
                    <a:lnL>
                      <a:noFill/>
                    </a:lnL>
                    <a:lnR>
                      <a:noFill/>
                    </a:lnR>
                    <a:lnT>
                      <a:noFill/>
                    </a:lnT>
                    <a:lnB>
                      <a:noFill/>
                    </a:lnB>
                    <a:solidFill>
                      <a:srgbClr val="FA9A74"/>
                    </a:solidFill>
                  </a:tcPr>
                </a:tc>
                <a:tc>
                  <a:txBody>
                    <a:bodyPr/>
                    <a:lstStyle/>
                    <a:p>
                      <a:pPr algn="l" rtl="0" fontAlgn="ctr"/>
                      <a:r>
                        <a:rPr lang="tr-TR" sz="1800" b="0" i="0" u="none" strike="noStrike" dirty="0">
                          <a:solidFill>
                            <a:srgbClr val="000000"/>
                          </a:solidFill>
                          <a:effectLst/>
                          <a:latin typeface="Calibri" panose="020F0502020204030204" pitchFamily="34" charset="0"/>
                        </a:rPr>
                        <a:t>1832 m/s</a:t>
                      </a:r>
                    </a:p>
                  </a:txBody>
                  <a:tcPr marL="9525" marR="9525" marT="9525" marB="0" anchor="ctr">
                    <a:lnL>
                      <a:noFill/>
                    </a:lnL>
                    <a:lnR>
                      <a:noFill/>
                    </a:lnR>
                    <a:lnT>
                      <a:noFill/>
                    </a:lnT>
                    <a:lnB>
                      <a:noFill/>
                    </a:lnB>
                    <a:solidFill>
                      <a:srgbClr val="FED980"/>
                    </a:solidFill>
                  </a:tcPr>
                </a:tc>
                <a:tc>
                  <a:txBody>
                    <a:bodyPr/>
                    <a:lstStyle/>
                    <a:p>
                      <a:pPr algn="l" rtl="0" fontAlgn="ctr"/>
                      <a:r>
                        <a:rPr lang="tr-TR" sz="1800" b="0" i="0" u="none" strike="noStrike" dirty="0">
                          <a:solidFill>
                            <a:srgbClr val="000000"/>
                          </a:solidFill>
                          <a:effectLst/>
                          <a:latin typeface="Calibri" panose="020F0502020204030204" pitchFamily="34" charset="0"/>
                        </a:rPr>
                        <a:t>1895 m/s</a:t>
                      </a:r>
                    </a:p>
                  </a:txBody>
                  <a:tcPr marL="9525" marR="9525" marT="9525" marB="0" anchor="ctr">
                    <a:lnL>
                      <a:noFill/>
                    </a:lnL>
                    <a:lnR>
                      <a:noFill/>
                    </a:lnR>
                    <a:lnT>
                      <a:noFill/>
                    </a:lnT>
                    <a:lnB>
                      <a:noFill/>
                    </a:lnB>
                    <a:solidFill>
                      <a:srgbClr val="D7E082"/>
                    </a:solidFill>
                  </a:tcPr>
                </a:tc>
                <a:tc>
                  <a:txBody>
                    <a:bodyPr/>
                    <a:lstStyle/>
                    <a:p>
                      <a:pPr algn="l" rtl="0" fontAlgn="ctr"/>
                      <a:r>
                        <a:rPr lang="tr-TR" sz="1800" b="0" i="0" u="none" strike="noStrike" dirty="0">
                          <a:solidFill>
                            <a:srgbClr val="000000"/>
                          </a:solidFill>
                          <a:effectLst/>
                          <a:latin typeface="Calibri" panose="020F0502020204030204" pitchFamily="34" charset="0"/>
                        </a:rPr>
                        <a:t>1937 m/s</a:t>
                      </a:r>
                    </a:p>
                  </a:txBody>
                  <a:tcPr marL="9525" marR="9525" marT="9525" marB="0" anchor="ctr">
                    <a:lnL>
                      <a:noFill/>
                    </a:lnL>
                    <a:lnR>
                      <a:noFill/>
                    </a:lnR>
                    <a:lnT>
                      <a:noFill/>
                    </a:lnT>
                    <a:lnB>
                      <a:noFill/>
                    </a:lnB>
                    <a:solidFill>
                      <a:srgbClr val="A2D07F"/>
                    </a:solidFill>
                  </a:tcPr>
                </a:tc>
                <a:extLst>
                  <a:ext uri="{0D108BD9-81ED-4DB2-BD59-A6C34878D82A}">
                    <a16:rowId xmlns:a16="http://schemas.microsoft.com/office/drawing/2014/main" val="3887396862"/>
                  </a:ext>
                </a:extLst>
              </a:tr>
              <a:tr h="390611">
                <a:tc>
                  <a:txBody>
                    <a:bodyPr/>
                    <a:lstStyle/>
                    <a:p>
                      <a:pPr algn="l" rtl="0" fontAlgn="ctr"/>
                      <a:r>
                        <a:rPr lang="tr-TR" sz="1800" b="0" i="0" u="none" strike="noStrike">
                          <a:solidFill>
                            <a:srgbClr val="000000"/>
                          </a:solidFill>
                          <a:effectLst/>
                          <a:latin typeface="Calibri" panose="020F0502020204030204" pitchFamily="34" charset="0"/>
                        </a:rPr>
                        <a:t>90 mm</a:t>
                      </a:r>
                    </a:p>
                  </a:txBody>
                  <a:tcPr marL="9525" marR="9525" marT="9525" marB="0" anchor="ctr">
                    <a:lnL>
                      <a:noFill/>
                    </a:lnL>
                    <a:lnR>
                      <a:noFill/>
                    </a:lnR>
                    <a:lnT>
                      <a:noFill/>
                    </a:lnT>
                    <a:lnB w="19050" cap="flat" cmpd="sng" algn="ctr">
                      <a:solidFill>
                        <a:srgbClr val="000000"/>
                      </a:solidFill>
                      <a:prstDash val="solid"/>
                      <a:round/>
                      <a:headEnd type="none" w="med" len="med"/>
                      <a:tailEnd type="none" w="med" len="med"/>
                    </a:lnB>
                    <a:solidFill>
                      <a:srgbClr val="E7E7E7"/>
                    </a:solidFill>
                  </a:tcPr>
                </a:tc>
                <a:tc>
                  <a:txBody>
                    <a:bodyPr/>
                    <a:lstStyle/>
                    <a:p>
                      <a:pPr algn="l" rtl="0" fontAlgn="ctr"/>
                      <a:r>
                        <a:rPr lang="tr-TR" sz="1800" b="0" i="0" u="none" strike="noStrike" dirty="0">
                          <a:solidFill>
                            <a:srgbClr val="000000"/>
                          </a:solidFill>
                          <a:effectLst/>
                          <a:latin typeface="Calibri" panose="020F0502020204030204" pitchFamily="34" charset="0"/>
                        </a:rPr>
                        <a:t>1633 m/s</a:t>
                      </a:r>
                    </a:p>
                  </a:txBody>
                  <a:tcPr marL="9525" marR="9525" marT="9525" marB="0" anchor="ctr">
                    <a:lnL>
                      <a:noFill/>
                    </a:lnL>
                    <a:lnR>
                      <a:noFill/>
                    </a:lnR>
                    <a:lnT>
                      <a:noFill/>
                    </a:lnT>
                    <a:lnB w="19050" cap="flat" cmpd="sng" algn="ctr">
                      <a:solidFill>
                        <a:srgbClr val="000000"/>
                      </a:solidFill>
                      <a:prstDash val="solid"/>
                      <a:round/>
                      <a:headEnd type="none" w="med" len="med"/>
                      <a:tailEnd type="none" w="med" len="med"/>
                    </a:lnB>
                    <a:solidFill>
                      <a:srgbClr val="F8696B"/>
                    </a:solidFill>
                  </a:tcPr>
                </a:tc>
                <a:tc>
                  <a:txBody>
                    <a:bodyPr/>
                    <a:lstStyle/>
                    <a:p>
                      <a:pPr algn="l" rtl="0" fontAlgn="ctr"/>
                      <a:r>
                        <a:rPr lang="tr-TR" sz="1800" b="0" i="0" u="none" strike="noStrike" dirty="0">
                          <a:solidFill>
                            <a:srgbClr val="000000"/>
                          </a:solidFill>
                          <a:effectLst/>
                          <a:latin typeface="Calibri" panose="020F0502020204030204" pitchFamily="34" charset="0"/>
                        </a:rPr>
                        <a:t>1731 m/s</a:t>
                      </a:r>
                    </a:p>
                  </a:txBody>
                  <a:tcPr marL="9525" marR="9525" marT="9525" marB="0" anchor="ctr">
                    <a:lnL>
                      <a:noFill/>
                    </a:lnL>
                    <a:lnR>
                      <a:noFill/>
                    </a:lnR>
                    <a:lnT>
                      <a:noFill/>
                    </a:lnT>
                    <a:lnB w="19050" cap="flat" cmpd="sng" algn="ctr">
                      <a:solidFill>
                        <a:srgbClr val="000000"/>
                      </a:solidFill>
                      <a:prstDash val="solid"/>
                      <a:round/>
                      <a:headEnd type="none" w="med" len="med"/>
                      <a:tailEnd type="none" w="med" len="med"/>
                    </a:lnB>
                    <a:solidFill>
                      <a:srgbClr val="FAA075"/>
                    </a:solidFill>
                  </a:tcPr>
                </a:tc>
                <a:tc>
                  <a:txBody>
                    <a:bodyPr/>
                    <a:lstStyle/>
                    <a:p>
                      <a:pPr algn="l" rtl="0" fontAlgn="ctr"/>
                      <a:r>
                        <a:rPr lang="tr-TR" sz="1800" b="0" i="0" u="none" strike="noStrike" dirty="0">
                          <a:solidFill>
                            <a:srgbClr val="000000"/>
                          </a:solidFill>
                          <a:effectLst/>
                          <a:latin typeface="Calibri" panose="020F0502020204030204" pitchFamily="34" charset="0"/>
                        </a:rPr>
                        <a:t>1795 m/s</a:t>
                      </a:r>
                    </a:p>
                  </a:txBody>
                  <a:tcPr marL="9525" marR="9525" marT="9525" marB="0" anchor="ctr">
                    <a:lnL>
                      <a:noFill/>
                    </a:lnL>
                    <a:lnR>
                      <a:noFill/>
                    </a:lnR>
                    <a:lnT>
                      <a:noFill/>
                    </a:lnT>
                    <a:lnB w="19050" cap="flat" cmpd="sng" algn="ctr">
                      <a:solidFill>
                        <a:srgbClr val="000000"/>
                      </a:solidFill>
                      <a:prstDash val="solid"/>
                      <a:round/>
                      <a:headEnd type="none" w="med" len="med"/>
                      <a:tailEnd type="none" w="med" len="med"/>
                    </a:lnB>
                    <a:solidFill>
                      <a:srgbClr val="FCC47C"/>
                    </a:solidFill>
                  </a:tcPr>
                </a:tc>
                <a:tc>
                  <a:txBody>
                    <a:bodyPr/>
                    <a:lstStyle/>
                    <a:p>
                      <a:pPr algn="l" rtl="0" fontAlgn="ctr"/>
                      <a:r>
                        <a:rPr lang="tr-TR" sz="1800" b="0" i="0" u="none" strike="noStrike" dirty="0">
                          <a:solidFill>
                            <a:srgbClr val="000000"/>
                          </a:solidFill>
                          <a:effectLst/>
                          <a:latin typeface="Calibri" panose="020F0502020204030204" pitchFamily="34" charset="0"/>
                        </a:rPr>
                        <a:t>1831 m/s</a:t>
                      </a:r>
                    </a:p>
                  </a:txBody>
                  <a:tcPr marL="9525" marR="9525" marT="9525" marB="0" anchor="ctr">
                    <a:lnL>
                      <a:noFill/>
                    </a:lnL>
                    <a:lnR>
                      <a:noFill/>
                    </a:lnR>
                    <a:lnT>
                      <a:noFill/>
                    </a:lnT>
                    <a:lnB w="19050" cap="flat" cmpd="sng" algn="ctr">
                      <a:solidFill>
                        <a:srgbClr val="000000"/>
                      </a:solidFill>
                      <a:prstDash val="solid"/>
                      <a:round/>
                      <a:headEnd type="none" w="med" len="med"/>
                      <a:tailEnd type="none" w="med" len="med"/>
                    </a:lnB>
                    <a:solidFill>
                      <a:srgbClr val="FED880"/>
                    </a:solidFill>
                  </a:tcPr>
                </a:tc>
                <a:extLst>
                  <a:ext uri="{0D108BD9-81ED-4DB2-BD59-A6C34878D82A}">
                    <a16:rowId xmlns:a16="http://schemas.microsoft.com/office/drawing/2014/main" val="2571946420"/>
                  </a:ext>
                </a:extLst>
              </a:tr>
            </a:tbl>
          </a:graphicData>
        </a:graphic>
      </p:graphicFrame>
    </p:spTree>
    <p:extLst>
      <p:ext uri="{BB962C8B-B14F-4D97-AF65-F5344CB8AC3E}">
        <p14:creationId xmlns:p14="http://schemas.microsoft.com/office/powerpoint/2010/main" val="2716717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extLst>
              <p:ext uri="{D42A27DB-BD31-4B8C-83A1-F6EECF244321}">
                <p14:modId xmlns:p14="http://schemas.microsoft.com/office/powerpoint/2010/main" val="2809201051"/>
              </p:ext>
            </p:extLst>
          </p:nvPr>
        </p:nvGraphicFramePr>
        <p:xfrm>
          <a:off x="742949" y="4166165"/>
          <a:ext cx="10515600" cy="2225040"/>
        </p:xfrm>
        <a:graphic>
          <a:graphicData uri="http://schemas.openxmlformats.org/drawingml/2006/table">
            <a:tbl>
              <a:tblPr firstRow="1" bandRow="1">
                <a:tableStyleId>{69CF1AB2-1976-4502-BF36-3FF5EA218861}</a:tableStyleId>
              </a:tblPr>
              <a:tblGrid>
                <a:gridCol w="2103120">
                  <a:extLst>
                    <a:ext uri="{9D8B030D-6E8A-4147-A177-3AD203B41FA5}">
                      <a16:colId xmlns:a16="http://schemas.microsoft.com/office/drawing/2014/main" val="1431508768"/>
                    </a:ext>
                  </a:extLst>
                </a:gridCol>
                <a:gridCol w="2103120">
                  <a:extLst>
                    <a:ext uri="{9D8B030D-6E8A-4147-A177-3AD203B41FA5}">
                      <a16:colId xmlns:a16="http://schemas.microsoft.com/office/drawing/2014/main" val="796595189"/>
                    </a:ext>
                  </a:extLst>
                </a:gridCol>
                <a:gridCol w="2103120">
                  <a:extLst>
                    <a:ext uri="{9D8B030D-6E8A-4147-A177-3AD203B41FA5}">
                      <a16:colId xmlns:a16="http://schemas.microsoft.com/office/drawing/2014/main" val="295031057"/>
                    </a:ext>
                  </a:extLst>
                </a:gridCol>
                <a:gridCol w="2103120">
                  <a:extLst>
                    <a:ext uri="{9D8B030D-6E8A-4147-A177-3AD203B41FA5}">
                      <a16:colId xmlns:a16="http://schemas.microsoft.com/office/drawing/2014/main" val="1232673355"/>
                    </a:ext>
                  </a:extLst>
                </a:gridCol>
                <a:gridCol w="2103120">
                  <a:extLst>
                    <a:ext uri="{9D8B030D-6E8A-4147-A177-3AD203B41FA5}">
                      <a16:colId xmlns:a16="http://schemas.microsoft.com/office/drawing/2014/main" val="3547387270"/>
                    </a:ext>
                  </a:extLst>
                </a:gridCol>
              </a:tblGrid>
              <a:tr h="370840">
                <a:tc>
                  <a:txBody>
                    <a:bodyPr/>
                    <a:lstStyle/>
                    <a:p>
                      <a:endParaRPr lang="tr-TR" dirty="0"/>
                    </a:p>
                  </a:txBody>
                  <a:tcPr/>
                </a:tc>
                <a:tc>
                  <a:txBody>
                    <a:bodyPr/>
                    <a:lstStyle/>
                    <a:p>
                      <a:r>
                        <a:rPr lang="tr-TR" baseline="0" dirty="0">
                          <a:latin typeface="Times New Roman" panose="02020603050405020304" pitchFamily="18" charset="0"/>
                          <a:cs typeface="Times New Roman" panose="02020603050405020304" pitchFamily="18" charset="0"/>
                        </a:rPr>
                        <a:t>3m </a:t>
                      </a:r>
                      <a:endParaRPr lang="tr-TR" dirty="0">
                        <a:latin typeface="Times New Roman" panose="02020603050405020304" pitchFamily="18" charset="0"/>
                        <a:cs typeface="Times New Roman" panose="02020603050405020304" pitchFamily="18" charset="0"/>
                      </a:endParaRPr>
                    </a:p>
                  </a:txBody>
                  <a:tcPr/>
                </a:tc>
                <a:tc>
                  <a:txBody>
                    <a:bodyPr/>
                    <a:lstStyle/>
                    <a:p>
                      <a:r>
                        <a:rPr lang="tr-TR" dirty="0">
                          <a:latin typeface="Times New Roman" panose="02020603050405020304" pitchFamily="18" charset="0"/>
                          <a:cs typeface="Times New Roman" panose="02020603050405020304" pitchFamily="18" charset="0"/>
                        </a:rPr>
                        <a:t>4m</a:t>
                      </a:r>
                    </a:p>
                  </a:txBody>
                  <a:tcPr/>
                </a:tc>
                <a:tc>
                  <a:txBody>
                    <a:bodyPr/>
                    <a:lstStyle/>
                    <a:p>
                      <a:r>
                        <a:rPr lang="tr-TR" dirty="0">
                          <a:latin typeface="Times New Roman" panose="02020603050405020304" pitchFamily="18" charset="0"/>
                          <a:cs typeface="Times New Roman" panose="02020603050405020304" pitchFamily="18" charset="0"/>
                        </a:rPr>
                        <a:t>5m</a:t>
                      </a:r>
                    </a:p>
                  </a:txBody>
                  <a:tcPr/>
                </a:tc>
                <a:tc>
                  <a:txBody>
                    <a:bodyPr/>
                    <a:lstStyle/>
                    <a:p>
                      <a:r>
                        <a:rPr lang="tr-TR" dirty="0">
                          <a:latin typeface="Times New Roman" panose="02020603050405020304" pitchFamily="18" charset="0"/>
                          <a:cs typeface="Times New Roman" panose="02020603050405020304" pitchFamily="18" charset="0"/>
                        </a:rPr>
                        <a:t>6m</a:t>
                      </a:r>
                    </a:p>
                  </a:txBody>
                  <a:tcPr/>
                </a:tc>
                <a:extLst>
                  <a:ext uri="{0D108BD9-81ED-4DB2-BD59-A6C34878D82A}">
                    <a16:rowId xmlns:a16="http://schemas.microsoft.com/office/drawing/2014/main" val="1052745595"/>
                  </a:ext>
                </a:extLst>
              </a:tr>
              <a:tr h="370840">
                <a:tc>
                  <a:txBody>
                    <a:bodyPr/>
                    <a:lstStyle/>
                    <a:p>
                      <a:r>
                        <a:rPr lang="tr-TR" dirty="0">
                          <a:latin typeface="Times New Roman" panose="02020603050405020304" pitchFamily="18" charset="0"/>
                          <a:cs typeface="Times New Roman" panose="02020603050405020304" pitchFamily="18" charset="0"/>
                        </a:rPr>
                        <a:t>50 mm</a:t>
                      </a:r>
                    </a:p>
                  </a:txBody>
                  <a:tcPr/>
                </a:tc>
                <a:tc>
                  <a:txBody>
                    <a:bodyPr/>
                    <a:lstStyle/>
                    <a:p>
                      <a:r>
                        <a:rPr lang="tr-TR" dirty="0">
                          <a:latin typeface="Times New Roman" panose="02020603050405020304" pitchFamily="18" charset="0"/>
                          <a:cs typeface="Times New Roman" panose="02020603050405020304" pitchFamily="18" charset="0"/>
                        </a:rPr>
                        <a:t>1.139 MA</a:t>
                      </a:r>
                    </a:p>
                  </a:txBody>
                  <a:tcPr/>
                </a:tc>
                <a:tc>
                  <a:txBody>
                    <a:bodyPr/>
                    <a:lstStyle/>
                    <a:p>
                      <a:r>
                        <a:rPr lang="tr-TR" dirty="0">
                          <a:latin typeface="Times New Roman" panose="02020603050405020304" pitchFamily="18" charset="0"/>
                          <a:cs typeface="Times New Roman" panose="02020603050405020304" pitchFamily="18" charset="0"/>
                        </a:rPr>
                        <a:t>0.84 MA</a:t>
                      </a:r>
                    </a:p>
                  </a:txBody>
                  <a:tcPr/>
                </a:tc>
                <a:tc>
                  <a:txBody>
                    <a:bodyPr/>
                    <a:lstStyle/>
                    <a:p>
                      <a:r>
                        <a:rPr lang="tr-TR" dirty="0">
                          <a:latin typeface="Times New Roman" panose="02020603050405020304" pitchFamily="18" charset="0"/>
                          <a:cs typeface="Times New Roman" panose="02020603050405020304" pitchFamily="18" charset="0"/>
                        </a:rPr>
                        <a:t>0.6573</a:t>
                      </a:r>
                      <a:r>
                        <a:rPr lang="tr-TR" baseline="0" dirty="0">
                          <a:latin typeface="Times New Roman" panose="02020603050405020304" pitchFamily="18" charset="0"/>
                          <a:cs typeface="Times New Roman" panose="02020603050405020304" pitchFamily="18" charset="0"/>
                        </a:rPr>
                        <a:t> MA</a:t>
                      </a:r>
                      <a:endParaRPr lang="tr-TR" dirty="0">
                        <a:latin typeface="Times New Roman" panose="02020603050405020304" pitchFamily="18" charset="0"/>
                        <a:cs typeface="Times New Roman" panose="02020603050405020304" pitchFamily="18" charset="0"/>
                      </a:endParaRPr>
                    </a:p>
                  </a:txBody>
                  <a:tcPr/>
                </a:tc>
                <a:tc>
                  <a:txBody>
                    <a:bodyPr/>
                    <a:lstStyle/>
                    <a:p>
                      <a:r>
                        <a:rPr lang="tr-TR" dirty="0">
                          <a:latin typeface="Times New Roman" panose="02020603050405020304" pitchFamily="18" charset="0"/>
                          <a:cs typeface="Times New Roman" panose="02020603050405020304" pitchFamily="18" charset="0"/>
                        </a:rPr>
                        <a:t>0.5204</a:t>
                      </a:r>
                      <a:r>
                        <a:rPr lang="tr-TR" baseline="0" dirty="0">
                          <a:latin typeface="Times New Roman" panose="02020603050405020304" pitchFamily="18" charset="0"/>
                          <a:cs typeface="Times New Roman" panose="02020603050405020304" pitchFamily="18" charset="0"/>
                        </a:rPr>
                        <a:t> MA</a:t>
                      </a:r>
                      <a:endParaRPr lang="tr-TR"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99453754"/>
                  </a:ext>
                </a:extLst>
              </a:tr>
              <a:tr h="370840">
                <a:tc>
                  <a:txBody>
                    <a:bodyPr/>
                    <a:lstStyle/>
                    <a:p>
                      <a:r>
                        <a:rPr lang="tr-TR" dirty="0">
                          <a:latin typeface="Times New Roman" panose="02020603050405020304" pitchFamily="18" charset="0"/>
                          <a:cs typeface="Times New Roman" panose="02020603050405020304" pitchFamily="18" charset="0"/>
                        </a:rPr>
                        <a:t>60 mm</a:t>
                      </a:r>
                    </a:p>
                  </a:txBody>
                  <a:tcPr/>
                </a:tc>
                <a:tc>
                  <a:txBody>
                    <a:bodyPr/>
                    <a:lstStyle/>
                    <a:p>
                      <a:r>
                        <a:rPr lang="tr-TR" dirty="0">
                          <a:latin typeface="Times New Roman" panose="02020603050405020304" pitchFamily="18" charset="0"/>
                          <a:cs typeface="Times New Roman" panose="02020603050405020304" pitchFamily="18" charset="0"/>
                        </a:rPr>
                        <a:t>1.115 MA</a:t>
                      </a:r>
                    </a:p>
                  </a:txBody>
                  <a:tcPr/>
                </a:tc>
                <a:tc>
                  <a:txBody>
                    <a:bodyPr/>
                    <a:lstStyle/>
                    <a:p>
                      <a:r>
                        <a:rPr lang="tr-TR" dirty="0">
                          <a:latin typeface="Times New Roman" panose="02020603050405020304" pitchFamily="18" charset="0"/>
                          <a:cs typeface="Times New Roman" panose="02020603050405020304" pitchFamily="18" charset="0"/>
                        </a:rPr>
                        <a:t>0.83 MA</a:t>
                      </a:r>
                    </a:p>
                  </a:txBody>
                  <a:tcPr/>
                </a:tc>
                <a:tc>
                  <a:txBody>
                    <a:bodyPr/>
                    <a:lstStyle/>
                    <a:p>
                      <a:r>
                        <a:rPr lang="tr-TR" dirty="0">
                          <a:latin typeface="Times New Roman" panose="02020603050405020304" pitchFamily="18" charset="0"/>
                          <a:cs typeface="Times New Roman" panose="02020603050405020304" pitchFamily="18" charset="0"/>
                        </a:rPr>
                        <a:t>0.66 MA</a:t>
                      </a:r>
                    </a:p>
                  </a:txBody>
                  <a:tcPr/>
                </a:tc>
                <a:tc>
                  <a:txBody>
                    <a:bodyPr/>
                    <a:lstStyle/>
                    <a:p>
                      <a:r>
                        <a:rPr lang="tr-TR" dirty="0">
                          <a:latin typeface="Times New Roman" panose="02020603050405020304" pitchFamily="18" charset="0"/>
                          <a:cs typeface="Times New Roman" panose="02020603050405020304" pitchFamily="18" charset="0"/>
                        </a:rPr>
                        <a:t>0.5299 </a:t>
                      </a:r>
                      <a:r>
                        <a:rPr lang="tr-TR" baseline="0" dirty="0">
                          <a:latin typeface="Times New Roman" panose="02020603050405020304" pitchFamily="18" charset="0"/>
                          <a:cs typeface="Times New Roman" panose="02020603050405020304" pitchFamily="18" charset="0"/>
                        </a:rPr>
                        <a:t>MA</a:t>
                      </a:r>
                      <a:endParaRPr lang="tr-TR"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5787593"/>
                  </a:ext>
                </a:extLst>
              </a:tr>
              <a:tr h="370840">
                <a:tc>
                  <a:txBody>
                    <a:bodyPr/>
                    <a:lstStyle/>
                    <a:p>
                      <a:r>
                        <a:rPr lang="tr-TR" dirty="0">
                          <a:latin typeface="Times New Roman" panose="02020603050405020304" pitchFamily="18" charset="0"/>
                          <a:cs typeface="Times New Roman" panose="02020603050405020304" pitchFamily="18" charset="0"/>
                        </a:rPr>
                        <a:t>70</a:t>
                      </a:r>
                      <a:r>
                        <a:rPr lang="tr-TR" baseline="0" dirty="0">
                          <a:latin typeface="Times New Roman" panose="02020603050405020304" pitchFamily="18" charset="0"/>
                          <a:cs typeface="Times New Roman" panose="02020603050405020304" pitchFamily="18" charset="0"/>
                        </a:rPr>
                        <a:t> mm</a:t>
                      </a:r>
                      <a:endParaRPr lang="tr-TR" dirty="0">
                        <a:latin typeface="Times New Roman" panose="02020603050405020304" pitchFamily="18" charset="0"/>
                        <a:cs typeface="Times New Roman" panose="02020603050405020304" pitchFamily="18" charset="0"/>
                      </a:endParaRPr>
                    </a:p>
                  </a:txBody>
                  <a:tcPr/>
                </a:tc>
                <a:tc>
                  <a:txBody>
                    <a:bodyPr/>
                    <a:lstStyle/>
                    <a:p>
                      <a:r>
                        <a:rPr lang="tr-TR" dirty="0">
                          <a:latin typeface="Times New Roman" panose="02020603050405020304" pitchFamily="18" charset="0"/>
                          <a:cs typeface="Times New Roman" panose="02020603050405020304" pitchFamily="18" charset="0"/>
                        </a:rPr>
                        <a:t>1.075</a:t>
                      </a:r>
                      <a:r>
                        <a:rPr lang="tr-TR" baseline="0" dirty="0">
                          <a:latin typeface="Times New Roman" panose="02020603050405020304" pitchFamily="18" charset="0"/>
                          <a:cs typeface="Times New Roman" panose="02020603050405020304" pitchFamily="18" charset="0"/>
                        </a:rPr>
                        <a:t> MA</a:t>
                      </a:r>
                      <a:endParaRPr lang="tr-TR" dirty="0">
                        <a:latin typeface="Times New Roman" panose="02020603050405020304" pitchFamily="18" charset="0"/>
                        <a:cs typeface="Times New Roman" panose="02020603050405020304" pitchFamily="18" charset="0"/>
                      </a:endParaRPr>
                    </a:p>
                  </a:txBody>
                  <a:tcPr/>
                </a:tc>
                <a:tc>
                  <a:txBody>
                    <a:bodyPr/>
                    <a:lstStyle/>
                    <a:p>
                      <a:r>
                        <a:rPr lang="tr-TR" dirty="0">
                          <a:latin typeface="Times New Roman" panose="02020603050405020304" pitchFamily="18" charset="0"/>
                          <a:cs typeface="Times New Roman" panose="02020603050405020304" pitchFamily="18" charset="0"/>
                        </a:rPr>
                        <a:t>0.8067 MA</a:t>
                      </a:r>
                    </a:p>
                  </a:txBody>
                  <a:tcPr/>
                </a:tc>
                <a:tc>
                  <a:txBody>
                    <a:bodyPr/>
                    <a:lstStyle/>
                    <a:p>
                      <a:r>
                        <a:rPr lang="tr-TR" baseline="0" dirty="0">
                          <a:latin typeface="Times New Roman" panose="02020603050405020304" pitchFamily="18" charset="0"/>
                          <a:cs typeface="Times New Roman" panose="02020603050405020304" pitchFamily="18" charset="0"/>
                        </a:rPr>
                        <a:t>0.6303 MA</a:t>
                      </a:r>
                      <a:endParaRPr lang="tr-TR" dirty="0">
                        <a:latin typeface="Times New Roman" panose="02020603050405020304" pitchFamily="18" charset="0"/>
                        <a:cs typeface="Times New Roman" panose="02020603050405020304" pitchFamily="18" charset="0"/>
                      </a:endParaRPr>
                    </a:p>
                  </a:txBody>
                  <a:tcPr/>
                </a:tc>
                <a:tc>
                  <a:txBody>
                    <a:bodyPr/>
                    <a:lstStyle/>
                    <a:p>
                      <a:r>
                        <a:rPr lang="tr-TR" dirty="0">
                          <a:latin typeface="Times New Roman" panose="02020603050405020304" pitchFamily="18" charset="0"/>
                          <a:cs typeface="Times New Roman" panose="02020603050405020304" pitchFamily="18" charset="0"/>
                        </a:rPr>
                        <a:t>0.4978</a:t>
                      </a:r>
                      <a:r>
                        <a:rPr lang="tr-TR" baseline="0" dirty="0">
                          <a:latin typeface="Times New Roman" panose="02020603050405020304" pitchFamily="18" charset="0"/>
                          <a:cs typeface="Times New Roman" panose="02020603050405020304" pitchFamily="18" charset="0"/>
                        </a:rPr>
                        <a:t> MA</a:t>
                      </a:r>
                      <a:endParaRPr lang="tr-TR"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73672233"/>
                  </a:ext>
                </a:extLst>
              </a:tr>
              <a:tr h="370840">
                <a:tc>
                  <a:txBody>
                    <a:bodyPr/>
                    <a:lstStyle/>
                    <a:p>
                      <a:r>
                        <a:rPr lang="tr-TR" dirty="0">
                          <a:latin typeface="Times New Roman" panose="02020603050405020304" pitchFamily="18" charset="0"/>
                          <a:cs typeface="Times New Roman" panose="02020603050405020304" pitchFamily="18" charset="0"/>
                        </a:rPr>
                        <a:t>80 mm </a:t>
                      </a:r>
                    </a:p>
                  </a:txBody>
                  <a:tcPr/>
                </a:tc>
                <a:tc>
                  <a:txBody>
                    <a:bodyPr/>
                    <a:lstStyle/>
                    <a:p>
                      <a:r>
                        <a:rPr lang="tr-TR" dirty="0">
                          <a:latin typeface="Times New Roman" panose="02020603050405020304" pitchFamily="18" charset="0"/>
                          <a:cs typeface="Times New Roman" panose="02020603050405020304" pitchFamily="18" charset="0"/>
                        </a:rPr>
                        <a:t>1.076</a:t>
                      </a:r>
                      <a:r>
                        <a:rPr lang="tr-TR" baseline="0" dirty="0">
                          <a:latin typeface="Times New Roman" panose="02020603050405020304" pitchFamily="18" charset="0"/>
                          <a:cs typeface="Times New Roman" panose="02020603050405020304" pitchFamily="18" charset="0"/>
                        </a:rPr>
                        <a:t> MA</a:t>
                      </a:r>
                      <a:endParaRPr lang="tr-TR" dirty="0">
                        <a:latin typeface="Times New Roman" panose="02020603050405020304" pitchFamily="18" charset="0"/>
                        <a:cs typeface="Times New Roman" panose="02020603050405020304" pitchFamily="18" charset="0"/>
                      </a:endParaRPr>
                    </a:p>
                  </a:txBody>
                  <a:tcPr/>
                </a:tc>
                <a:tc>
                  <a:txBody>
                    <a:bodyPr/>
                    <a:lstStyle/>
                    <a:p>
                      <a:r>
                        <a:rPr lang="tr-TR" dirty="0">
                          <a:latin typeface="Times New Roman" panose="02020603050405020304" pitchFamily="18" charset="0"/>
                          <a:cs typeface="Times New Roman" panose="02020603050405020304" pitchFamily="18" charset="0"/>
                        </a:rPr>
                        <a:t>0.804</a:t>
                      </a:r>
                      <a:r>
                        <a:rPr lang="tr-TR" baseline="0" dirty="0">
                          <a:latin typeface="Times New Roman" panose="02020603050405020304" pitchFamily="18" charset="0"/>
                          <a:cs typeface="Times New Roman" panose="02020603050405020304" pitchFamily="18" charset="0"/>
                        </a:rPr>
                        <a:t>4 MA</a:t>
                      </a:r>
                      <a:endParaRPr lang="tr-TR" dirty="0">
                        <a:latin typeface="Times New Roman" panose="02020603050405020304" pitchFamily="18" charset="0"/>
                        <a:cs typeface="Times New Roman" panose="02020603050405020304" pitchFamily="18" charset="0"/>
                      </a:endParaRPr>
                    </a:p>
                  </a:txBody>
                  <a:tcPr/>
                </a:tc>
                <a:tc>
                  <a:txBody>
                    <a:bodyPr/>
                    <a:lstStyle/>
                    <a:p>
                      <a:r>
                        <a:rPr lang="tr-TR" dirty="0">
                          <a:latin typeface="Times New Roman" panose="02020603050405020304" pitchFamily="18" charset="0"/>
                          <a:cs typeface="Times New Roman" panose="02020603050405020304" pitchFamily="18" charset="0"/>
                        </a:rPr>
                        <a:t>0.6367</a:t>
                      </a:r>
                      <a:r>
                        <a:rPr lang="tr-TR" baseline="0" dirty="0">
                          <a:latin typeface="Times New Roman" panose="02020603050405020304" pitchFamily="18" charset="0"/>
                          <a:cs typeface="Times New Roman" panose="02020603050405020304" pitchFamily="18" charset="0"/>
                        </a:rPr>
                        <a:t> MA</a:t>
                      </a:r>
                      <a:endParaRPr lang="tr-TR" dirty="0">
                        <a:latin typeface="Times New Roman" panose="02020603050405020304" pitchFamily="18" charset="0"/>
                        <a:cs typeface="Times New Roman" panose="02020603050405020304" pitchFamily="18" charset="0"/>
                      </a:endParaRPr>
                    </a:p>
                  </a:txBody>
                  <a:tcPr/>
                </a:tc>
                <a:tc>
                  <a:txBody>
                    <a:bodyPr/>
                    <a:lstStyle/>
                    <a:p>
                      <a:r>
                        <a:rPr lang="tr-TR" dirty="0">
                          <a:latin typeface="Times New Roman" panose="02020603050405020304" pitchFamily="18" charset="0"/>
                          <a:cs typeface="Times New Roman" panose="02020603050405020304" pitchFamily="18" charset="0"/>
                        </a:rPr>
                        <a:t>0.5116 MA</a:t>
                      </a:r>
                    </a:p>
                  </a:txBody>
                  <a:tcPr/>
                </a:tc>
                <a:extLst>
                  <a:ext uri="{0D108BD9-81ED-4DB2-BD59-A6C34878D82A}">
                    <a16:rowId xmlns:a16="http://schemas.microsoft.com/office/drawing/2014/main" val="2422696303"/>
                  </a:ext>
                </a:extLst>
              </a:tr>
              <a:tr h="370840">
                <a:tc>
                  <a:txBody>
                    <a:bodyPr/>
                    <a:lstStyle/>
                    <a:p>
                      <a:r>
                        <a:rPr lang="tr-TR" dirty="0">
                          <a:latin typeface="Times New Roman" panose="02020603050405020304" pitchFamily="18" charset="0"/>
                          <a:cs typeface="Times New Roman" panose="02020603050405020304" pitchFamily="18" charset="0"/>
                        </a:rPr>
                        <a:t>90 mm</a:t>
                      </a:r>
                    </a:p>
                  </a:txBody>
                  <a:tcPr/>
                </a:tc>
                <a:tc>
                  <a:txBody>
                    <a:bodyPr/>
                    <a:lstStyle/>
                    <a:p>
                      <a:r>
                        <a:rPr lang="tr-TR" dirty="0">
                          <a:latin typeface="Times New Roman" panose="02020603050405020304" pitchFamily="18" charset="0"/>
                          <a:cs typeface="Times New Roman" panose="02020603050405020304" pitchFamily="18" charset="0"/>
                        </a:rPr>
                        <a:t>1.035 MA</a:t>
                      </a:r>
                    </a:p>
                  </a:txBody>
                  <a:tcPr/>
                </a:tc>
                <a:tc>
                  <a:txBody>
                    <a:bodyPr/>
                    <a:lstStyle/>
                    <a:p>
                      <a:r>
                        <a:rPr lang="tr-TR" dirty="0">
                          <a:latin typeface="Times New Roman" panose="02020603050405020304" pitchFamily="18" charset="0"/>
                          <a:cs typeface="Times New Roman" panose="02020603050405020304" pitchFamily="18" charset="0"/>
                        </a:rPr>
                        <a:t>0.7686</a:t>
                      </a:r>
                      <a:r>
                        <a:rPr lang="tr-TR" baseline="0" dirty="0">
                          <a:latin typeface="Times New Roman" panose="02020603050405020304" pitchFamily="18" charset="0"/>
                          <a:cs typeface="Times New Roman" panose="02020603050405020304" pitchFamily="18" charset="0"/>
                        </a:rPr>
                        <a:t> MA</a:t>
                      </a:r>
                      <a:endParaRPr lang="tr-TR" dirty="0">
                        <a:latin typeface="Times New Roman" panose="02020603050405020304" pitchFamily="18" charset="0"/>
                        <a:cs typeface="Times New Roman" panose="02020603050405020304" pitchFamily="18" charset="0"/>
                      </a:endParaRPr>
                    </a:p>
                  </a:txBody>
                  <a:tcPr/>
                </a:tc>
                <a:tc>
                  <a:txBody>
                    <a:bodyPr/>
                    <a:lstStyle/>
                    <a:p>
                      <a:r>
                        <a:rPr lang="tr-TR" dirty="0">
                          <a:latin typeface="Times New Roman" panose="02020603050405020304" pitchFamily="18" charset="0"/>
                          <a:cs typeface="Times New Roman" panose="02020603050405020304" pitchFamily="18" charset="0"/>
                        </a:rPr>
                        <a:t>0.599</a:t>
                      </a:r>
                      <a:r>
                        <a:rPr lang="tr-TR" baseline="0" dirty="0">
                          <a:latin typeface="Times New Roman" panose="02020603050405020304" pitchFamily="18" charset="0"/>
                          <a:cs typeface="Times New Roman" panose="02020603050405020304" pitchFamily="18" charset="0"/>
                        </a:rPr>
                        <a:t> MA</a:t>
                      </a:r>
                      <a:endParaRPr lang="tr-TR" dirty="0">
                        <a:latin typeface="Times New Roman" panose="02020603050405020304" pitchFamily="18" charset="0"/>
                        <a:cs typeface="Times New Roman" panose="02020603050405020304" pitchFamily="18" charset="0"/>
                      </a:endParaRPr>
                    </a:p>
                  </a:txBody>
                  <a:tcPr/>
                </a:tc>
                <a:tc>
                  <a:txBody>
                    <a:bodyPr/>
                    <a:lstStyle/>
                    <a:p>
                      <a:r>
                        <a:rPr lang="tr-TR" dirty="0">
                          <a:latin typeface="Times New Roman" panose="02020603050405020304" pitchFamily="18" charset="0"/>
                          <a:cs typeface="Times New Roman" panose="02020603050405020304" pitchFamily="18" charset="0"/>
                        </a:rPr>
                        <a:t>0.473</a:t>
                      </a:r>
                      <a:r>
                        <a:rPr lang="tr-TR" baseline="0" dirty="0">
                          <a:latin typeface="Times New Roman" panose="02020603050405020304" pitchFamily="18" charset="0"/>
                          <a:cs typeface="Times New Roman" panose="02020603050405020304" pitchFamily="18" charset="0"/>
                        </a:rPr>
                        <a:t> MA</a:t>
                      </a:r>
                      <a:endParaRPr lang="tr-TR"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44075583"/>
                  </a:ext>
                </a:extLst>
              </a:tr>
            </a:tbl>
          </a:graphicData>
        </a:graphic>
      </p:graphicFrame>
      <p:sp>
        <p:nvSpPr>
          <p:cNvPr id="5" name="TextBox 4"/>
          <p:cNvSpPr txBox="1"/>
          <p:nvPr/>
        </p:nvSpPr>
        <p:spPr>
          <a:xfrm>
            <a:off x="742949" y="3704263"/>
            <a:ext cx="4562475" cy="369332"/>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Armatürlerin Çıkış Anındaki Ray Akımları</a:t>
            </a:r>
          </a:p>
        </p:txBody>
      </p:sp>
      <p:graphicFrame>
        <p:nvGraphicFramePr>
          <p:cNvPr id="6" name="Content Placeholder 3"/>
          <p:cNvGraphicFramePr>
            <a:graphicFrameLocks noGrp="1"/>
          </p:cNvGraphicFramePr>
          <p:nvPr>
            <p:ph idx="1"/>
            <p:extLst>
              <p:ext uri="{D42A27DB-BD31-4B8C-83A1-F6EECF244321}">
                <p14:modId xmlns:p14="http://schemas.microsoft.com/office/powerpoint/2010/main" val="3191880350"/>
              </p:ext>
            </p:extLst>
          </p:nvPr>
        </p:nvGraphicFramePr>
        <p:xfrm>
          <a:off x="742949" y="1386653"/>
          <a:ext cx="10515600" cy="2225040"/>
        </p:xfrm>
        <a:graphic>
          <a:graphicData uri="http://schemas.openxmlformats.org/drawingml/2006/table">
            <a:tbl>
              <a:tblPr firstRow="1" bandRow="1">
                <a:tableStyleId>{69CF1AB2-1976-4502-BF36-3FF5EA218861}</a:tableStyleId>
              </a:tblPr>
              <a:tblGrid>
                <a:gridCol w="2103120">
                  <a:extLst>
                    <a:ext uri="{9D8B030D-6E8A-4147-A177-3AD203B41FA5}">
                      <a16:colId xmlns:a16="http://schemas.microsoft.com/office/drawing/2014/main" val="1431508768"/>
                    </a:ext>
                  </a:extLst>
                </a:gridCol>
                <a:gridCol w="2103120">
                  <a:extLst>
                    <a:ext uri="{9D8B030D-6E8A-4147-A177-3AD203B41FA5}">
                      <a16:colId xmlns:a16="http://schemas.microsoft.com/office/drawing/2014/main" val="796595189"/>
                    </a:ext>
                  </a:extLst>
                </a:gridCol>
                <a:gridCol w="2103120">
                  <a:extLst>
                    <a:ext uri="{9D8B030D-6E8A-4147-A177-3AD203B41FA5}">
                      <a16:colId xmlns:a16="http://schemas.microsoft.com/office/drawing/2014/main" val="295031057"/>
                    </a:ext>
                  </a:extLst>
                </a:gridCol>
                <a:gridCol w="2103120">
                  <a:extLst>
                    <a:ext uri="{9D8B030D-6E8A-4147-A177-3AD203B41FA5}">
                      <a16:colId xmlns:a16="http://schemas.microsoft.com/office/drawing/2014/main" val="1232673355"/>
                    </a:ext>
                  </a:extLst>
                </a:gridCol>
                <a:gridCol w="2103120">
                  <a:extLst>
                    <a:ext uri="{9D8B030D-6E8A-4147-A177-3AD203B41FA5}">
                      <a16:colId xmlns:a16="http://schemas.microsoft.com/office/drawing/2014/main" val="3547387270"/>
                    </a:ext>
                  </a:extLst>
                </a:gridCol>
              </a:tblGrid>
              <a:tr h="370840">
                <a:tc>
                  <a:txBody>
                    <a:bodyPr/>
                    <a:lstStyle/>
                    <a:p>
                      <a:endParaRPr lang="tr-TR" dirty="0">
                        <a:latin typeface="Times New Roman" panose="02020603050405020304" pitchFamily="18" charset="0"/>
                        <a:cs typeface="Times New Roman" panose="02020603050405020304" pitchFamily="18" charset="0"/>
                      </a:endParaRPr>
                    </a:p>
                  </a:txBody>
                  <a:tcPr/>
                </a:tc>
                <a:tc>
                  <a:txBody>
                    <a:bodyPr/>
                    <a:lstStyle/>
                    <a:p>
                      <a:r>
                        <a:rPr lang="tr-TR" baseline="0" dirty="0">
                          <a:latin typeface="Times New Roman" panose="02020603050405020304" pitchFamily="18" charset="0"/>
                          <a:cs typeface="Times New Roman" panose="02020603050405020304" pitchFamily="18" charset="0"/>
                        </a:rPr>
                        <a:t>3m </a:t>
                      </a:r>
                      <a:endParaRPr lang="tr-TR" dirty="0">
                        <a:latin typeface="Times New Roman" panose="02020603050405020304" pitchFamily="18" charset="0"/>
                        <a:cs typeface="Times New Roman" panose="02020603050405020304" pitchFamily="18" charset="0"/>
                      </a:endParaRPr>
                    </a:p>
                  </a:txBody>
                  <a:tcPr/>
                </a:tc>
                <a:tc>
                  <a:txBody>
                    <a:bodyPr/>
                    <a:lstStyle/>
                    <a:p>
                      <a:r>
                        <a:rPr lang="tr-TR" dirty="0">
                          <a:latin typeface="Times New Roman" panose="02020603050405020304" pitchFamily="18" charset="0"/>
                          <a:cs typeface="Times New Roman" panose="02020603050405020304" pitchFamily="18" charset="0"/>
                        </a:rPr>
                        <a:t>4m</a:t>
                      </a:r>
                    </a:p>
                  </a:txBody>
                  <a:tcPr/>
                </a:tc>
                <a:tc>
                  <a:txBody>
                    <a:bodyPr/>
                    <a:lstStyle/>
                    <a:p>
                      <a:r>
                        <a:rPr lang="tr-TR" dirty="0">
                          <a:latin typeface="Times New Roman" panose="02020603050405020304" pitchFamily="18" charset="0"/>
                          <a:cs typeface="Times New Roman" panose="02020603050405020304" pitchFamily="18" charset="0"/>
                        </a:rPr>
                        <a:t>5m</a:t>
                      </a:r>
                    </a:p>
                  </a:txBody>
                  <a:tcPr/>
                </a:tc>
                <a:tc>
                  <a:txBody>
                    <a:bodyPr/>
                    <a:lstStyle/>
                    <a:p>
                      <a:r>
                        <a:rPr lang="tr-TR" dirty="0">
                          <a:latin typeface="Times New Roman" panose="02020603050405020304" pitchFamily="18" charset="0"/>
                          <a:cs typeface="Times New Roman" panose="02020603050405020304" pitchFamily="18" charset="0"/>
                        </a:rPr>
                        <a:t>6m</a:t>
                      </a:r>
                    </a:p>
                  </a:txBody>
                  <a:tcPr/>
                </a:tc>
                <a:extLst>
                  <a:ext uri="{0D108BD9-81ED-4DB2-BD59-A6C34878D82A}">
                    <a16:rowId xmlns:a16="http://schemas.microsoft.com/office/drawing/2014/main" val="1052745595"/>
                  </a:ext>
                </a:extLst>
              </a:tr>
              <a:tr h="370840">
                <a:tc>
                  <a:txBody>
                    <a:bodyPr/>
                    <a:lstStyle/>
                    <a:p>
                      <a:r>
                        <a:rPr lang="tr-TR" dirty="0">
                          <a:latin typeface="Times New Roman" panose="02020603050405020304" pitchFamily="18" charset="0"/>
                          <a:cs typeface="Times New Roman" panose="02020603050405020304" pitchFamily="18" charset="0"/>
                        </a:rPr>
                        <a:t>50 mm</a:t>
                      </a:r>
                    </a:p>
                  </a:txBody>
                  <a:tcPr/>
                </a:tc>
                <a:tc>
                  <a:txBody>
                    <a:bodyPr/>
                    <a:lstStyle/>
                    <a:p>
                      <a:r>
                        <a:rPr lang="tr-TR" dirty="0">
                          <a:latin typeface="Times New Roman" panose="02020603050405020304" pitchFamily="18" charset="0"/>
                          <a:cs typeface="Times New Roman" panose="02020603050405020304" pitchFamily="18" charset="0"/>
                        </a:rPr>
                        <a:t>1770 m/s</a:t>
                      </a:r>
                    </a:p>
                  </a:txBody>
                  <a:tcPr/>
                </a:tc>
                <a:tc>
                  <a:txBody>
                    <a:bodyPr/>
                    <a:lstStyle/>
                    <a:p>
                      <a:r>
                        <a:rPr lang="tr-TR" dirty="0">
                          <a:latin typeface="Times New Roman" panose="02020603050405020304" pitchFamily="18" charset="0"/>
                          <a:cs typeface="Times New Roman" panose="02020603050405020304" pitchFamily="18" charset="0"/>
                        </a:rPr>
                        <a:t>1881 m/s</a:t>
                      </a:r>
                    </a:p>
                  </a:txBody>
                  <a:tcPr/>
                </a:tc>
                <a:tc>
                  <a:txBody>
                    <a:bodyPr/>
                    <a:lstStyle/>
                    <a:p>
                      <a:r>
                        <a:rPr lang="tr-TR" dirty="0">
                          <a:latin typeface="Times New Roman" panose="02020603050405020304" pitchFamily="18" charset="0"/>
                          <a:cs typeface="Times New Roman" panose="02020603050405020304" pitchFamily="18" charset="0"/>
                        </a:rPr>
                        <a:t>1947 m/s</a:t>
                      </a:r>
                    </a:p>
                  </a:txBody>
                  <a:tcPr/>
                </a:tc>
                <a:tc>
                  <a:txBody>
                    <a:bodyPr/>
                    <a:lstStyle/>
                    <a:p>
                      <a:r>
                        <a:rPr lang="tr-TR" dirty="0">
                          <a:latin typeface="Times New Roman" panose="02020603050405020304" pitchFamily="18" charset="0"/>
                          <a:cs typeface="Times New Roman" panose="02020603050405020304" pitchFamily="18" charset="0"/>
                        </a:rPr>
                        <a:t>1986 m/s</a:t>
                      </a:r>
                    </a:p>
                  </a:txBody>
                  <a:tcPr/>
                </a:tc>
                <a:extLst>
                  <a:ext uri="{0D108BD9-81ED-4DB2-BD59-A6C34878D82A}">
                    <a16:rowId xmlns:a16="http://schemas.microsoft.com/office/drawing/2014/main" val="2499453754"/>
                  </a:ext>
                </a:extLst>
              </a:tr>
              <a:tr h="370840">
                <a:tc>
                  <a:txBody>
                    <a:bodyPr/>
                    <a:lstStyle/>
                    <a:p>
                      <a:r>
                        <a:rPr lang="tr-TR" dirty="0">
                          <a:latin typeface="Times New Roman" panose="02020603050405020304" pitchFamily="18" charset="0"/>
                          <a:cs typeface="Times New Roman" panose="02020603050405020304" pitchFamily="18" charset="0"/>
                        </a:rPr>
                        <a:t>60 mm</a:t>
                      </a:r>
                    </a:p>
                  </a:txBody>
                  <a:tcPr/>
                </a:tc>
                <a:tc>
                  <a:txBody>
                    <a:bodyPr/>
                    <a:lstStyle/>
                    <a:p>
                      <a:r>
                        <a:rPr lang="tr-TR" dirty="0">
                          <a:latin typeface="Times New Roman" panose="02020603050405020304" pitchFamily="18" charset="0"/>
                          <a:cs typeface="Times New Roman" panose="02020603050405020304" pitchFamily="18" charset="0"/>
                        </a:rPr>
                        <a:t>1757 m/s</a:t>
                      </a:r>
                    </a:p>
                  </a:txBody>
                  <a:tcPr/>
                </a:tc>
                <a:tc>
                  <a:txBody>
                    <a:bodyPr/>
                    <a:lstStyle/>
                    <a:p>
                      <a:r>
                        <a:rPr lang="tr-TR" dirty="0">
                          <a:latin typeface="Times New Roman" panose="02020603050405020304" pitchFamily="18" charset="0"/>
                          <a:cs typeface="Times New Roman" panose="02020603050405020304" pitchFamily="18" charset="0"/>
                        </a:rPr>
                        <a:t>1873 m/s</a:t>
                      </a:r>
                    </a:p>
                  </a:txBody>
                  <a:tcPr/>
                </a:tc>
                <a:tc>
                  <a:txBody>
                    <a:bodyPr/>
                    <a:lstStyle/>
                    <a:p>
                      <a:r>
                        <a:rPr lang="tr-TR" dirty="0">
                          <a:latin typeface="Times New Roman" panose="02020603050405020304" pitchFamily="18" charset="0"/>
                          <a:cs typeface="Times New Roman" panose="02020603050405020304" pitchFamily="18" charset="0"/>
                        </a:rPr>
                        <a:t>1938 m/s</a:t>
                      </a:r>
                    </a:p>
                  </a:txBody>
                  <a:tcPr/>
                </a:tc>
                <a:tc>
                  <a:txBody>
                    <a:bodyPr/>
                    <a:lstStyle/>
                    <a:p>
                      <a:r>
                        <a:rPr lang="tr-TR" dirty="0">
                          <a:latin typeface="Times New Roman" panose="02020603050405020304" pitchFamily="18" charset="0"/>
                          <a:cs typeface="Times New Roman" panose="02020603050405020304" pitchFamily="18" charset="0"/>
                        </a:rPr>
                        <a:t>1981</a:t>
                      </a:r>
                      <a:r>
                        <a:rPr lang="tr-TR" baseline="0" dirty="0">
                          <a:latin typeface="Times New Roman" panose="02020603050405020304" pitchFamily="18" charset="0"/>
                          <a:cs typeface="Times New Roman" panose="02020603050405020304" pitchFamily="18" charset="0"/>
                        </a:rPr>
                        <a:t> m/s</a:t>
                      </a:r>
                      <a:endParaRPr lang="tr-TR"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76085798"/>
                  </a:ext>
                </a:extLst>
              </a:tr>
              <a:tr h="370840">
                <a:tc>
                  <a:txBody>
                    <a:bodyPr/>
                    <a:lstStyle/>
                    <a:p>
                      <a:r>
                        <a:rPr lang="tr-TR" dirty="0">
                          <a:latin typeface="Times New Roman" panose="02020603050405020304" pitchFamily="18" charset="0"/>
                          <a:cs typeface="Times New Roman" panose="02020603050405020304" pitchFamily="18" charset="0"/>
                        </a:rPr>
                        <a:t>70</a:t>
                      </a:r>
                      <a:r>
                        <a:rPr lang="tr-TR" baseline="0" dirty="0">
                          <a:latin typeface="Times New Roman" panose="02020603050405020304" pitchFamily="18" charset="0"/>
                          <a:cs typeface="Times New Roman" panose="02020603050405020304" pitchFamily="18" charset="0"/>
                        </a:rPr>
                        <a:t> mm</a:t>
                      </a:r>
                      <a:endParaRPr lang="tr-TR" dirty="0">
                        <a:latin typeface="Times New Roman" panose="02020603050405020304" pitchFamily="18" charset="0"/>
                        <a:cs typeface="Times New Roman" panose="02020603050405020304" pitchFamily="18" charset="0"/>
                      </a:endParaRPr>
                    </a:p>
                  </a:txBody>
                  <a:tcPr/>
                </a:tc>
                <a:tc>
                  <a:txBody>
                    <a:bodyPr/>
                    <a:lstStyle/>
                    <a:p>
                      <a:r>
                        <a:rPr lang="tr-TR" dirty="0">
                          <a:latin typeface="Times New Roman" panose="02020603050405020304" pitchFamily="18" charset="0"/>
                          <a:cs typeface="Times New Roman" panose="02020603050405020304" pitchFamily="18" charset="0"/>
                        </a:rPr>
                        <a:t>1741 m/s</a:t>
                      </a:r>
                    </a:p>
                  </a:txBody>
                  <a:tcPr/>
                </a:tc>
                <a:tc>
                  <a:txBody>
                    <a:bodyPr/>
                    <a:lstStyle/>
                    <a:p>
                      <a:r>
                        <a:rPr lang="tr-TR" dirty="0">
                          <a:latin typeface="Times New Roman" panose="02020603050405020304" pitchFamily="18" charset="0"/>
                          <a:cs typeface="Times New Roman" panose="02020603050405020304" pitchFamily="18" charset="0"/>
                        </a:rPr>
                        <a:t>1853 m/s</a:t>
                      </a:r>
                    </a:p>
                  </a:txBody>
                  <a:tcPr/>
                </a:tc>
                <a:tc>
                  <a:txBody>
                    <a:bodyPr/>
                    <a:lstStyle/>
                    <a:p>
                      <a:r>
                        <a:rPr lang="tr-TR" dirty="0">
                          <a:latin typeface="Times New Roman" panose="02020603050405020304" pitchFamily="18" charset="0"/>
                          <a:cs typeface="Times New Roman" panose="02020603050405020304" pitchFamily="18" charset="0"/>
                        </a:rPr>
                        <a:t>1922</a:t>
                      </a:r>
                      <a:r>
                        <a:rPr lang="tr-TR" baseline="0"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m/s</a:t>
                      </a:r>
                    </a:p>
                  </a:txBody>
                  <a:tcPr/>
                </a:tc>
                <a:tc>
                  <a:txBody>
                    <a:bodyPr/>
                    <a:lstStyle/>
                    <a:p>
                      <a:r>
                        <a:rPr lang="tr-TR" dirty="0">
                          <a:latin typeface="Times New Roman" panose="02020603050405020304" pitchFamily="18" charset="0"/>
                          <a:cs typeface="Times New Roman" panose="02020603050405020304" pitchFamily="18" charset="0"/>
                        </a:rPr>
                        <a:t>1963 m/s</a:t>
                      </a:r>
                    </a:p>
                  </a:txBody>
                  <a:tcPr/>
                </a:tc>
                <a:extLst>
                  <a:ext uri="{0D108BD9-81ED-4DB2-BD59-A6C34878D82A}">
                    <a16:rowId xmlns:a16="http://schemas.microsoft.com/office/drawing/2014/main" val="473672233"/>
                  </a:ext>
                </a:extLst>
              </a:tr>
              <a:tr h="370840">
                <a:tc>
                  <a:txBody>
                    <a:bodyPr/>
                    <a:lstStyle/>
                    <a:p>
                      <a:r>
                        <a:rPr lang="tr-TR" dirty="0">
                          <a:latin typeface="Times New Roman" panose="02020603050405020304" pitchFamily="18" charset="0"/>
                          <a:cs typeface="Times New Roman" panose="02020603050405020304" pitchFamily="18" charset="0"/>
                        </a:rPr>
                        <a:t>80 mm </a:t>
                      </a:r>
                    </a:p>
                  </a:txBody>
                  <a:tcPr/>
                </a:tc>
                <a:tc>
                  <a:txBody>
                    <a:bodyPr/>
                    <a:lstStyle/>
                    <a:p>
                      <a:r>
                        <a:rPr lang="tr-TR" dirty="0">
                          <a:latin typeface="Times New Roman" panose="02020603050405020304" pitchFamily="18" charset="0"/>
                          <a:cs typeface="Times New Roman" panose="02020603050405020304" pitchFamily="18" charset="0"/>
                        </a:rPr>
                        <a:t>1721 m/s</a:t>
                      </a:r>
                    </a:p>
                  </a:txBody>
                  <a:tcPr/>
                </a:tc>
                <a:tc>
                  <a:txBody>
                    <a:bodyPr/>
                    <a:lstStyle/>
                    <a:p>
                      <a:r>
                        <a:rPr lang="tr-TR" dirty="0">
                          <a:latin typeface="Times New Roman" panose="02020603050405020304" pitchFamily="18" charset="0"/>
                          <a:cs typeface="Times New Roman" panose="02020603050405020304" pitchFamily="18" charset="0"/>
                        </a:rPr>
                        <a:t>1832 m/s</a:t>
                      </a:r>
                    </a:p>
                  </a:txBody>
                  <a:tcPr/>
                </a:tc>
                <a:tc>
                  <a:txBody>
                    <a:bodyPr/>
                    <a:lstStyle/>
                    <a:p>
                      <a:r>
                        <a:rPr lang="tr-TR" dirty="0">
                          <a:latin typeface="Times New Roman" panose="02020603050405020304" pitchFamily="18" charset="0"/>
                          <a:cs typeface="Times New Roman" panose="02020603050405020304" pitchFamily="18" charset="0"/>
                        </a:rPr>
                        <a:t>1895 m/s</a:t>
                      </a:r>
                    </a:p>
                  </a:txBody>
                  <a:tcPr/>
                </a:tc>
                <a:tc>
                  <a:txBody>
                    <a:bodyPr/>
                    <a:lstStyle/>
                    <a:p>
                      <a:r>
                        <a:rPr lang="tr-TR" dirty="0">
                          <a:latin typeface="Times New Roman" panose="02020603050405020304" pitchFamily="18" charset="0"/>
                          <a:cs typeface="Times New Roman" panose="02020603050405020304" pitchFamily="18" charset="0"/>
                        </a:rPr>
                        <a:t>1937</a:t>
                      </a:r>
                      <a:r>
                        <a:rPr lang="tr-TR" baseline="0" dirty="0">
                          <a:latin typeface="Times New Roman" panose="02020603050405020304" pitchFamily="18" charset="0"/>
                          <a:cs typeface="Times New Roman" panose="02020603050405020304" pitchFamily="18" charset="0"/>
                        </a:rPr>
                        <a:t> m/s</a:t>
                      </a:r>
                      <a:endParaRPr lang="tr-TR"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31875527"/>
                  </a:ext>
                </a:extLst>
              </a:tr>
              <a:tr h="370840">
                <a:tc>
                  <a:txBody>
                    <a:bodyPr/>
                    <a:lstStyle/>
                    <a:p>
                      <a:r>
                        <a:rPr lang="tr-TR" dirty="0">
                          <a:latin typeface="Times New Roman" panose="02020603050405020304" pitchFamily="18" charset="0"/>
                          <a:cs typeface="Times New Roman" panose="02020603050405020304" pitchFamily="18" charset="0"/>
                        </a:rPr>
                        <a:t>90 mm</a:t>
                      </a:r>
                    </a:p>
                  </a:txBody>
                  <a:tcPr/>
                </a:tc>
                <a:tc>
                  <a:txBody>
                    <a:bodyPr/>
                    <a:lstStyle/>
                    <a:p>
                      <a:r>
                        <a:rPr lang="tr-TR" dirty="0">
                          <a:latin typeface="Times New Roman" panose="02020603050405020304" pitchFamily="18" charset="0"/>
                          <a:cs typeface="Times New Roman" panose="02020603050405020304" pitchFamily="18" charset="0"/>
                        </a:rPr>
                        <a:t>1633 m/s</a:t>
                      </a:r>
                    </a:p>
                  </a:txBody>
                  <a:tcPr/>
                </a:tc>
                <a:tc>
                  <a:txBody>
                    <a:bodyPr/>
                    <a:lstStyle/>
                    <a:p>
                      <a:r>
                        <a:rPr lang="tr-TR" dirty="0">
                          <a:latin typeface="Times New Roman" panose="02020603050405020304" pitchFamily="18" charset="0"/>
                          <a:cs typeface="Times New Roman" panose="02020603050405020304" pitchFamily="18" charset="0"/>
                        </a:rPr>
                        <a:t>1731 m/s</a:t>
                      </a:r>
                    </a:p>
                  </a:txBody>
                  <a:tcPr/>
                </a:tc>
                <a:tc>
                  <a:txBody>
                    <a:bodyPr/>
                    <a:lstStyle/>
                    <a:p>
                      <a:r>
                        <a:rPr lang="tr-TR" dirty="0">
                          <a:latin typeface="Times New Roman" panose="02020603050405020304" pitchFamily="18" charset="0"/>
                          <a:cs typeface="Times New Roman" panose="02020603050405020304" pitchFamily="18" charset="0"/>
                        </a:rPr>
                        <a:t>1795 m/s</a:t>
                      </a:r>
                    </a:p>
                  </a:txBody>
                  <a:tcPr/>
                </a:tc>
                <a:tc>
                  <a:txBody>
                    <a:bodyPr/>
                    <a:lstStyle/>
                    <a:p>
                      <a:r>
                        <a:rPr lang="tr-TR" dirty="0">
                          <a:latin typeface="Times New Roman" panose="02020603050405020304" pitchFamily="18" charset="0"/>
                          <a:cs typeface="Times New Roman" panose="02020603050405020304" pitchFamily="18" charset="0"/>
                        </a:rPr>
                        <a:t>1831 m/s</a:t>
                      </a:r>
                    </a:p>
                  </a:txBody>
                  <a:tcPr/>
                </a:tc>
                <a:extLst>
                  <a:ext uri="{0D108BD9-81ED-4DB2-BD59-A6C34878D82A}">
                    <a16:rowId xmlns:a16="http://schemas.microsoft.com/office/drawing/2014/main" val="1944075583"/>
                  </a:ext>
                </a:extLst>
              </a:tr>
            </a:tbl>
          </a:graphicData>
        </a:graphic>
      </p:graphicFrame>
      <p:sp>
        <p:nvSpPr>
          <p:cNvPr id="7" name="TextBox 6"/>
          <p:cNvSpPr txBox="1"/>
          <p:nvPr/>
        </p:nvSpPr>
        <p:spPr>
          <a:xfrm>
            <a:off x="742949" y="939337"/>
            <a:ext cx="3230535" cy="369332"/>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Armatürlerin Çıkış Hızları</a:t>
            </a:r>
          </a:p>
        </p:txBody>
      </p:sp>
      <p:sp>
        <p:nvSpPr>
          <p:cNvPr id="8" name="TextBox 7"/>
          <p:cNvSpPr txBox="1"/>
          <p:nvPr/>
        </p:nvSpPr>
        <p:spPr>
          <a:xfrm>
            <a:off x="647965" y="346075"/>
            <a:ext cx="10896070" cy="523220"/>
          </a:xfrm>
          <a:prstGeom prst="rect">
            <a:avLst/>
          </a:prstGeom>
          <a:noFill/>
        </p:spPr>
        <p:txBody>
          <a:bodyPr wrap="square" rtlCol="0">
            <a:spAutoFit/>
          </a:bodyPr>
          <a:lstStyle/>
          <a:p>
            <a:r>
              <a:rPr lang="tr-TR" sz="2800" dirty="0">
                <a:latin typeface="Times New Roman" panose="02020603050405020304" pitchFamily="18" charset="0"/>
                <a:cs typeface="Times New Roman" panose="02020603050405020304" pitchFamily="18" charset="0"/>
              </a:rPr>
              <a:t>Tablolar</a:t>
            </a:r>
          </a:p>
        </p:txBody>
      </p:sp>
    </p:spTree>
    <p:extLst>
      <p:ext uri="{BB962C8B-B14F-4D97-AF65-F5344CB8AC3E}">
        <p14:creationId xmlns:p14="http://schemas.microsoft.com/office/powerpoint/2010/main" val="321077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4C08E-95D7-4860-8627-C256C701DA71}"/>
              </a:ext>
            </a:extLst>
          </p:cNvPr>
          <p:cNvSpPr>
            <a:spLocks noGrp="1"/>
          </p:cNvSpPr>
          <p:nvPr>
            <p:ph type="title"/>
          </p:nvPr>
        </p:nvSpPr>
        <p:spPr/>
        <p:txBody>
          <a:bodyPr/>
          <a:lstStyle/>
          <a:p>
            <a:r>
              <a:rPr lang="tr-TR" dirty="0"/>
              <a:t>Geçen Hafta Yapılanlar</a:t>
            </a:r>
          </a:p>
        </p:txBody>
      </p:sp>
      <p:sp>
        <p:nvSpPr>
          <p:cNvPr id="3" name="Content Placeholder 2">
            <a:extLst>
              <a:ext uri="{FF2B5EF4-FFF2-40B4-BE49-F238E27FC236}">
                <a16:creationId xmlns:a16="http://schemas.microsoft.com/office/drawing/2014/main" id="{5C3B8D8E-FB2E-4989-964F-58ACA668CC3F}"/>
              </a:ext>
            </a:extLst>
          </p:cNvPr>
          <p:cNvSpPr>
            <a:spLocks noGrp="1"/>
          </p:cNvSpPr>
          <p:nvPr>
            <p:ph idx="1"/>
          </p:nvPr>
        </p:nvSpPr>
        <p:spPr/>
        <p:txBody>
          <a:bodyPr/>
          <a:lstStyle/>
          <a:p>
            <a:r>
              <a:rPr lang="tr-TR" dirty="0"/>
              <a:t>50-90mm </a:t>
            </a:r>
            <a:r>
              <a:rPr lang="tr-TR" dirty="0" err="1"/>
              <a:t>separation</a:t>
            </a:r>
            <a:r>
              <a:rPr lang="tr-TR" dirty="0"/>
              <a:t> senaryolar oluşturuldu. Farklı ray uzunlukları için çıkış akımı, çıkış hızları not edildi.</a:t>
            </a:r>
          </a:p>
          <a:p>
            <a:r>
              <a:rPr lang="tr-TR" dirty="0"/>
              <a:t>50-90 mm için oluşturulmuş senaryolar ile basınç analizleri tekrarlandı.</a:t>
            </a:r>
          </a:p>
          <a:p>
            <a:r>
              <a:rPr lang="tr-TR" dirty="0"/>
              <a:t>Eğimli ray çalışma raporu ilerletildi. Raporun bütünlüğü açısından üretilecek ray uzunluğu kesinleştirildikten sonra paylaşılması düşünülüyor.</a:t>
            </a:r>
          </a:p>
          <a:p>
            <a:r>
              <a:rPr lang="tr-TR" dirty="0"/>
              <a:t>Armatür geometrisi oluşturmadaki sorun bulundu. Toplantıda konuşulması üzere sunuma eklendi.</a:t>
            </a:r>
          </a:p>
        </p:txBody>
      </p:sp>
    </p:spTree>
    <p:extLst>
      <p:ext uri="{BB962C8B-B14F-4D97-AF65-F5344CB8AC3E}">
        <p14:creationId xmlns:p14="http://schemas.microsoft.com/office/powerpoint/2010/main" val="39521982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50A70-C12E-4128-97FF-32EDE66BF93A}"/>
              </a:ext>
            </a:extLst>
          </p:cNvPr>
          <p:cNvSpPr>
            <a:spLocks noGrp="1"/>
          </p:cNvSpPr>
          <p:nvPr>
            <p:ph type="title"/>
          </p:nvPr>
        </p:nvSpPr>
        <p:spPr>
          <a:xfrm>
            <a:off x="0" y="113236"/>
            <a:ext cx="10515600" cy="1325563"/>
          </a:xfrm>
        </p:spPr>
        <p:txBody>
          <a:bodyPr>
            <a:normAutofit/>
          </a:bodyPr>
          <a:lstStyle/>
          <a:p>
            <a:r>
              <a:rPr lang="tr-TR" dirty="0">
                <a:latin typeface="Times New Roman" panose="02020603050405020304" pitchFamily="18" charset="0"/>
                <a:cs typeface="Times New Roman" panose="02020603050405020304" pitchFamily="18" charset="0"/>
              </a:rPr>
              <a:t>Ray Basıncı Analizleri</a:t>
            </a:r>
          </a:p>
        </p:txBody>
      </p:sp>
      <p:sp>
        <p:nvSpPr>
          <p:cNvPr id="3" name="Content Placeholder 2">
            <a:extLst>
              <a:ext uri="{FF2B5EF4-FFF2-40B4-BE49-F238E27FC236}">
                <a16:creationId xmlns:a16="http://schemas.microsoft.com/office/drawing/2014/main" id="{C8E63C54-56E9-44C9-9544-7E50C711B48C}"/>
              </a:ext>
            </a:extLst>
          </p:cNvPr>
          <p:cNvSpPr>
            <a:spLocks noGrp="1"/>
          </p:cNvSpPr>
          <p:nvPr>
            <p:ph idx="1"/>
          </p:nvPr>
        </p:nvSpPr>
        <p:spPr>
          <a:xfrm>
            <a:off x="5602989" y="2734962"/>
            <a:ext cx="6347254" cy="3762810"/>
          </a:xfrm>
        </p:spPr>
        <p:txBody>
          <a:bodyPr/>
          <a:lstStyle/>
          <a:p>
            <a:r>
              <a:rPr lang="tr-TR" dirty="0">
                <a:latin typeface="Times New Roman" panose="02020603050405020304" pitchFamily="18" charset="0"/>
                <a:cs typeface="Times New Roman" panose="02020603050405020304" pitchFamily="18" charset="0"/>
              </a:rPr>
              <a:t>Ray basınçları önceki haftalarda yapılmış olan yöntem kullanılarak bulunmuştur. 5mm’lik parçalara ayrılan her ray parçası için ayrı ayrı ray basıncı hesaplanmıştır.</a:t>
            </a:r>
          </a:p>
          <a:p>
            <a:r>
              <a:rPr lang="tr-TR" dirty="0">
                <a:latin typeface="Times New Roman" panose="02020603050405020304" pitchFamily="18" charset="0"/>
                <a:cs typeface="Times New Roman" panose="02020603050405020304" pitchFamily="18" charset="0"/>
              </a:rPr>
              <a:t>Bulunan ray basınçları analizlerinde geçen ve bu hafta yapılan senaryo çalışmalarından elde edilen akımlar kullanılmıştır.</a:t>
            </a:r>
          </a:p>
        </p:txBody>
      </p:sp>
      <p:pic>
        <p:nvPicPr>
          <p:cNvPr id="4" name="Picture 3">
            <a:extLst>
              <a:ext uri="{FF2B5EF4-FFF2-40B4-BE49-F238E27FC236}">
                <a16:creationId xmlns:a16="http://schemas.microsoft.com/office/drawing/2014/main" id="{A600C096-EC8F-4E2F-B1E0-351F7A46025F}"/>
              </a:ext>
            </a:extLst>
          </p:cNvPr>
          <p:cNvPicPr>
            <a:picLocks noChangeAspect="1"/>
          </p:cNvPicPr>
          <p:nvPr/>
        </p:nvPicPr>
        <p:blipFill>
          <a:blip r:embed="rId2"/>
          <a:stretch>
            <a:fillRect/>
          </a:stretch>
        </p:blipFill>
        <p:spPr>
          <a:xfrm>
            <a:off x="84737" y="1438799"/>
            <a:ext cx="5433516" cy="4165030"/>
          </a:xfrm>
          <a:prstGeom prst="rect">
            <a:avLst/>
          </a:prstGeom>
        </p:spPr>
      </p:pic>
      <p:pic>
        <p:nvPicPr>
          <p:cNvPr id="5" name="Picture 4">
            <a:extLst>
              <a:ext uri="{FF2B5EF4-FFF2-40B4-BE49-F238E27FC236}">
                <a16:creationId xmlns:a16="http://schemas.microsoft.com/office/drawing/2014/main" id="{BFFA3B2C-871C-4409-B62D-9AB720EAC798}"/>
              </a:ext>
            </a:extLst>
          </p:cNvPr>
          <p:cNvPicPr>
            <a:picLocks noChangeAspect="1"/>
          </p:cNvPicPr>
          <p:nvPr/>
        </p:nvPicPr>
        <p:blipFill>
          <a:blip r:embed="rId3"/>
          <a:stretch>
            <a:fillRect/>
          </a:stretch>
        </p:blipFill>
        <p:spPr>
          <a:xfrm>
            <a:off x="5602989" y="172212"/>
            <a:ext cx="3100624" cy="2376577"/>
          </a:xfrm>
          <a:prstGeom prst="rect">
            <a:avLst/>
          </a:prstGeom>
        </p:spPr>
      </p:pic>
      <p:pic>
        <p:nvPicPr>
          <p:cNvPr id="6" name="Picture 5">
            <a:extLst>
              <a:ext uri="{FF2B5EF4-FFF2-40B4-BE49-F238E27FC236}">
                <a16:creationId xmlns:a16="http://schemas.microsoft.com/office/drawing/2014/main" id="{945390C3-E3EA-46A1-BB72-FF5435473B9A}"/>
              </a:ext>
            </a:extLst>
          </p:cNvPr>
          <p:cNvPicPr>
            <a:picLocks noChangeAspect="1"/>
          </p:cNvPicPr>
          <p:nvPr/>
        </p:nvPicPr>
        <p:blipFill>
          <a:blip r:embed="rId4"/>
          <a:stretch>
            <a:fillRect/>
          </a:stretch>
        </p:blipFill>
        <p:spPr>
          <a:xfrm>
            <a:off x="8820150" y="172213"/>
            <a:ext cx="3295650" cy="2376576"/>
          </a:xfrm>
          <a:prstGeom prst="rect">
            <a:avLst/>
          </a:prstGeom>
        </p:spPr>
      </p:pic>
    </p:spTree>
    <p:extLst>
      <p:ext uri="{BB962C8B-B14F-4D97-AF65-F5344CB8AC3E}">
        <p14:creationId xmlns:p14="http://schemas.microsoft.com/office/powerpoint/2010/main" val="794738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C437-3B53-4B83-A964-48ADF40ABCC7}"/>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91565DA0-3F23-4156-B3A8-CB6E5C07329C}"/>
              </a:ext>
            </a:extLst>
          </p:cNvPr>
          <p:cNvSpPr>
            <a:spLocks noGrp="1"/>
          </p:cNvSpPr>
          <p:nvPr>
            <p:ph idx="1"/>
          </p:nvPr>
        </p:nvSpPr>
        <p:spPr/>
        <p:txBody>
          <a:bodyPr/>
          <a:lstStyle/>
          <a:p>
            <a:endParaRPr lang="tr-TR"/>
          </a:p>
        </p:txBody>
      </p:sp>
      <p:pic>
        <p:nvPicPr>
          <p:cNvPr id="4" name="Picture 3">
            <a:extLst>
              <a:ext uri="{FF2B5EF4-FFF2-40B4-BE49-F238E27FC236}">
                <a16:creationId xmlns:a16="http://schemas.microsoft.com/office/drawing/2014/main" id="{628A768F-34FC-42E8-A37A-81EF99729C27}"/>
              </a:ext>
            </a:extLst>
          </p:cNvPr>
          <p:cNvPicPr>
            <a:picLocks noChangeAspect="1"/>
          </p:cNvPicPr>
          <p:nvPr/>
        </p:nvPicPr>
        <p:blipFill>
          <a:blip r:embed="rId2"/>
          <a:stretch>
            <a:fillRect/>
          </a:stretch>
        </p:blipFill>
        <p:spPr>
          <a:xfrm rot="5400000">
            <a:off x="2599400" y="-865849"/>
            <a:ext cx="6707451" cy="8439150"/>
          </a:xfrm>
          <a:prstGeom prst="rect">
            <a:avLst/>
          </a:prstGeom>
        </p:spPr>
      </p:pic>
    </p:spTree>
    <p:extLst>
      <p:ext uri="{BB962C8B-B14F-4D97-AF65-F5344CB8AC3E}">
        <p14:creationId xmlns:p14="http://schemas.microsoft.com/office/powerpoint/2010/main" val="3731662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965" y="3474720"/>
            <a:ext cx="10515600" cy="1920846"/>
          </a:xfrm>
        </p:spPr>
        <p:txBody>
          <a:bodyPr>
            <a:normAutofit/>
          </a:bodyPr>
          <a:lstStyle/>
          <a:p>
            <a:r>
              <a:rPr lang="tr-TR" sz="2400" dirty="0">
                <a:latin typeface="Times New Roman" panose="02020603050405020304" pitchFamily="18" charset="0"/>
                <a:cs typeface="Times New Roman" panose="02020603050405020304" pitchFamily="18" charset="0"/>
              </a:rPr>
              <a:t>İki malzemeli ray (overlay rail) kavramı</a:t>
            </a:r>
          </a:p>
          <a:p>
            <a:r>
              <a:rPr lang="tr-TR" sz="2400" dirty="0">
                <a:latin typeface="Times New Roman" panose="02020603050405020304" pitchFamily="18" charset="0"/>
                <a:cs typeface="Times New Roman" panose="02020603050405020304" pitchFamily="18" charset="0"/>
              </a:rPr>
              <a:t>L’r, L’p ve L’int L’ext kavramları</a:t>
            </a:r>
          </a:p>
          <a:p>
            <a:r>
              <a:rPr lang="tr-TR" sz="2400" dirty="0">
                <a:latin typeface="Times New Roman" panose="02020603050405020304" pitchFamily="18" charset="0"/>
                <a:cs typeface="Times New Roman" panose="02020603050405020304" pitchFamily="18" charset="0"/>
              </a:rPr>
              <a:t>Frekans alanı ve zaman alanı çözümleri </a:t>
            </a:r>
          </a:p>
          <a:p>
            <a:r>
              <a:rPr lang="tr-TR" sz="2400" dirty="0">
                <a:latin typeface="Times New Roman" panose="02020603050405020304" pitchFamily="18" charset="0"/>
                <a:cs typeface="Times New Roman" panose="02020603050405020304" pitchFamily="18" charset="0"/>
              </a:rPr>
              <a:t>Önerdikleri method ve ve bizim geliştirdiğimiz methodun karşılaştırılması </a:t>
            </a:r>
          </a:p>
        </p:txBody>
      </p:sp>
      <p:sp>
        <p:nvSpPr>
          <p:cNvPr id="5" name="TextBox 4"/>
          <p:cNvSpPr txBox="1"/>
          <p:nvPr/>
        </p:nvSpPr>
        <p:spPr>
          <a:xfrm>
            <a:off x="647965" y="346075"/>
            <a:ext cx="10896070" cy="523220"/>
          </a:xfrm>
          <a:prstGeom prst="rect">
            <a:avLst/>
          </a:prstGeom>
          <a:noFill/>
        </p:spPr>
        <p:txBody>
          <a:bodyPr wrap="square" rtlCol="0">
            <a:spAutoFit/>
          </a:bodyPr>
          <a:lstStyle/>
          <a:p>
            <a:r>
              <a:rPr lang="tr-TR" sz="2800" dirty="0">
                <a:latin typeface="Times New Roman" panose="02020603050405020304" pitchFamily="18" charset="0"/>
                <a:cs typeface="Times New Roman" panose="02020603050405020304" pitchFamily="18" charset="0"/>
              </a:rPr>
              <a:t>L’ tartışmaları</a:t>
            </a:r>
          </a:p>
        </p:txBody>
      </p:sp>
      <p:sp>
        <p:nvSpPr>
          <p:cNvPr id="6" name="TextBox 5"/>
          <p:cNvSpPr txBox="1"/>
          <p:nvPr/>
        </p:nvSpPr>
        <p:spPr>
          <a:xfrm>
            <a:off x="723207" y="1022465"/>
            <a:ext cx="10133215" cy="646331"/>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Bu çalışmada bizim L’ hesaplarımız ve ‘Numerical Analysis on the Transient Inductance Gradient of the Resistive Overlay Rail on the Sliding Electrical Contact’ çalışması karşılaştırılmıştır.</a:t>
            </a:r>
          </a:p>
        </p:txBody>
      </p:sp>
      <p:sp>
        <p:nvSpPr>
          <p:cNvPr id="7" name="TextBox 6"/>
          <p:cNvSpPr txBox="1"/>
          <p:nvPr/>
        </p:nvSpPr>
        <p:spPr>
          <a:xfrm>
            <a:off x="647965" y="2675219"/>
            <a:ext cx="10133215" cy="584775"/>
          </a:xfrm>
          <a:prstGeom prst="rect">
            <a:avLst/>
          </a:prstGeom>
          <a:noFill/>
        </p:spPr>
        <p:txBody>
          <a:bodyPr wrap="square" rtlCol="0">
            <a:spAutoFit/>
          </a:bodyPr>
          <a:lstStyle/>
          <a:p>
            <a:r>
              <a:rPr lang="tr-TR" sz="3200" dirty="0">
                <a:latin typeface="Times New Roman" panose="02020603050405020304" pitchFamily="18" charset="0"/>
                <a:cs typeface="Times New Roman" panose="02020603050405020304" pitchFamily="18" charset="0"/>
              </a:rPr>
              <a:t>Konular</a:t>
            </a:r>
          </a:p>
        </p:txBody>
      </p:sp>
    </p:spTree>
    <p:extLst>
      <p:ext uri="{BB962C8B-B14F-4D97-AF65-F5344CB8AC3E}">
        <p14:creationId xmlns:p14="http://schemas.microsoft.com/office/powerpoint/2010/main" val="1294123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0105" y="355600"/>
            <a:ext cx="8903229" cy="646331"/>
          </a:xfrm>
          <a:prstGeom prst="rect">
            <a:avLst/>
          </a:prstGeom>
          <a:noFill/>
        </p:spPr>
        <p:txBody>
          <a:bodyPr wrap="square" rtlCol="0">
            <a:spAutoFit/>
          </a:bodyPr>
          <a:lstStyle/>
          <a:p>
            <a:r>
              <a:rPr lang="tr-TR" sz="3600" dirty="0">
                <a:latin typeface="Times New Roman" panose="02020603050405020304" pitchFamily="18" charset="0"/>
                <a:cs typeface="Times New Roman" panose="02020603050405020304" pitchFamily="18" charset="0"/>
              </a:rPr>
              <a:t>İki malzemeli ray (overlay rail) kavramı</a:t>
            </a:r>
          </a:p>
        </p:txBody>
      </p:sp>
      <p:pic>
        <p:nvPicPr>
          <p:cNvPr id="5" name="Picture 4"/>
          <p:cNvPicPr>
            <a:picLocks noChangeAspect="1"/>
          </p:cNvPicPr>
          <p:nvPr/>
        </p:nvPicPr>
        <p:blipFill>
          <a:blip r:embed="rId2"/>
          <a:stretch>
            <a:fillRect/>
          </a:stretch>
        </p:blipFill>
        <p:spPr>
          <a:xfrm>
            <a:off x="280035" y="1125681"/>
            <a:ext cx="5962650" cy="2362200"/>
          </a:xfrm>
          <a:prstGeom prst="rect">
            <a:avLst/>
          </a:prstGeom>
        </p:spPr>
      </p:pic>
      <p:pic>
        <p:nvPicPr>
          <p:cNvPr id="6" name="Picture 5"/>
          <p:cNvPicPr>
            <a:picLocks noChangeAspect="1"/>
          </p:cNvPicPr>
          <p:nvPr/>
        </p:nvPicPr>
        <p:blipFill>
          <a:blip r:embed="rId3"/>
          <a:stretch>
            <a:fillRect/>
          </a:stretch>
        </p:blipFill>
        <p:spPr>
          <a:xfrm>
            <a:off x="410105" y="3487881"/>
            <a:ext cx="5026419" cy="3198631"/>
          </a:xfrm>
          <a:prstGeom prst="rect">
            <a:avLst/>
          </a:prstGeom>
        </p:spPr>
      </p:pic>
      <p:sp>
        <p:nvSpPr>
          <p:cNvPr id="7" name="TextBox 6"/>
          <p:cNvSpPr txBox="1"/>
          <p:nvPr/>
        </p:nvSpPr>
        <p:spPr>
          <a:xfrm>
            <a:off x="6583680" y="1396538"/>
            <a:ext cx="4929447" cy="3693319"/>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Rayın dış kısmı bakır iç yüzeyi ise çelikten oluşmaktadır. Bakırın elektriksel iletkenliği daha yüksek olduğu için akım çoğunlukla dış yüzeyden akmaktadır. Böylelikle;</a:t>
            </a:r>
          </a:p>
          <a:p>
            <a:endParaRPr lang="tr-TR" dirty="0">
              <a:latin typeface="Times New Roman" panose="02020603050405020304" pitchFamily="18" charset="0"/>
              <a:cs typeface="Times New Roman" panose="02020603050405020304" pitchFamily="18" charset="0"/>
            </a:endParaRPr>
          </a:p>
          <a:p>
            <a:r>
              <a:rPr lang="tr-TR" dirty="0">
                <a:latin typeface="Times New Roman" panose="02020603050405020304" pitchFamily="18" charset="0"/>
                <a:cs typeface="Times New Roman" panose="02020603050405020304" pitchFamily="18" charset="0"/>
              </a:rPr>
              <a:t>Transition’ının azalması amaçlanmaktadır. </a:t>
            </a:r>
          </a:p>
          <a:p>
            <a:r>
              <a:rPr lang="tr-TR" dirty="0">
                <a:latin typeface="Times New Roman" panose="02020603050405020304" pitchFamily="18" charset="0"/>
                <a:cs typeface="Times New Roman" panose="02020603050405020304" pitchFamily="18" charset="0"/>
              </a:rPr>
              <a:t>Açıklama, klasik (tek malzemeli) raylarda akımı skin effect ve VSE yüzünden armatürün kuyruğundan ve rayın iç yüzeyinden yüksek akım yoğunlukları ile akmaktadır. Fakat araya konulan çelik sayesinde akım, rayın orta kısmından (bakır yüzeyden) geçer ve armatür üzerinden daha rahat açılır. </a:t>
            </a:r>
          </a:p>
        </p:txBody>
      </p:sp>
    </p:spTree>
    <p:extLst>
      <p:ext uri="{BB962C8B-B14F-4D97-AF65-F5344CB8AC3E}">
        <p14:creationId xmlns:p14="http://schemas.microsoft.com/office/powerpoint/2010/main" val="7900682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600" dirty="0">
                <a:latin typeface="Times New Roman" panose="02020603050405020304" pitchFamily="18" charset="0"/>
                <a:cs typeface="Times New Roman" panose="02020603050405020304" pitchFamily="18" charset="0"/>
              </a:rPr>
              <a:t>İki malzemeli ray (overlay rail) kavramı</a:t>
            </a:r>
          </a:p>
        </p:txBody>
      </p:sp>
      <p:pic>
        <p:nvPicPr>
          <p:cNvPr id="4" name="Picture 3"/>
          <p:cNvPicPr>
            <a:picLocks noChangeAspect="1"/>
          </p:cNvPicPr>
          <p:nvPr/>
        </p:nvPicPr>
        <p:blipFill>
          <a:blip r:embed="rId2"/>
          <a:stretch>
            <a:fillRect/>
          </a:stretch>
        </p:blipFill>
        <p:spPr>
          <a:xfrm>
            <a:off x="731521" y="1549372"/>
            <a:ext cx="4919403" cy="4456687"/>
          </a:xfrm>
          <a:prstGeom prst="rect">
            <a:avLst/>
          </a:prstGeom>
        </p:spPr>
      </p:pic>
      <p:sp>
        <p:nvSpPr>
          <p:cNvPr id="5" name="Oval 4"/>
          <p:cNvSpPr/>
          <p:nvPr/>
        </p:nvSpPr>
        <p:spPr>
          <a:xfrm>
            <a:off x="2036617" y="2380328"/>
            <a:ext cx="2094809" cy="989214"/>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TextBox 5"/>
          <p:cNvSpPr txBox="1"/>
          <p:nvPr/>
        </p:nvSpPr>
        <p:spPr>
          <a:xfrm>
            <a:off x="6424353" y="1690688"/>
            <a:ext cx="4929447" cy="2862322"/>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VSE yüzünden oluşan akım daralması figür üzerinde gösterilmiştir. </a:t>
            </a:r>
          </a:p>
          <a:p>
            <a:endParaRPr lang="tr-TR" dirty="0">
              <a:latin typeface="Times New Roman" panose="02020603050405020304" pitchFamily="18" charset="0"/>
              <a:cs typeface="Times New Roman" panose="02020603050405020304" pitchFamily="18" charset="0"/>
            </a:endParaRPr>
          </a:p>
          <a:p>
            <a:r>
              <a:rPr lang="tr-TR" dirty="0">
                <a:latin typeface="Times New Roman" panose="02020603050405020304" pitchFamily="18" charset="0"/>
                <a:cs typeface="Times New Roman" panose="02020603050405020304" pitchFamily="18" charset="0"/>
              </a:rPr>
              <a:t>Çelik kullanılması akıllara ‘residual magnetism’ ve dolayısıyla hysterisis kayıplarını düşündürmüştür. Fakat makalede yüksek frekanslarda çeliğin manyetize olmadığını öne sürmüş ve atış sonrası  Gaussmetre ile yapılan ölçümlerle bunu doğrulamışlardır. </a:t>
            </a:r>
          </a:p>
          <a:p>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1361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224458"/>
            <a:ext cx="10515600" cy="1325563"/>
          </a:xfrm>
        </p:spPr>
        <p:txBody>
          <a:bodyPr>
            <a:normAutofit/>
          </a:bodyPr>
          <a:lstStyle/>
          <a:p>
            <a:r>
              <a:rPr lang="tr-TR" sz="3600" dirty="0">
                <a:latin typeface="Times New Roman" panose="02020603050405020304" pitchFamily="18" charset="0"/>
                <a:cs typeface="Times New Roman" panose="02020603050405020304" pitchFamily="18" charset="0"/>
              </a:rPr>
              <a:t>L’r L’p ve L’int L’ext kavramları </a:t>
            </a:r>
          </a:p>
        </p:txBody>
      </p:sp>
      <p:sp>
        <p:nvSpPr>
          <p:cNvPr id="5" name="TextBox 4"/>
          <p:cNvSpPr txBox="1"/>
          <p:nvPr/>
        </p:nvSpPr>
        <p:spPr>
          <a:xfrm>
            <a:off x="6939742" y="1727143"/>
            <a:ext cx="4929447" cy="1477328"/>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Daha önce yapılan analizde, railgunın elektrik devresi modelinde hem raylardaki endüktans değişimini (L’int) hem de ray açıklığı bölgesindeki alanın endüktans değişiminin (L’ext) eklenmesinin daha doğru bir sonuca ulaştırdığına karar verilmişti.  </a:t>
            </a:r>
          </a:p>
        </p:txBody>
      </p:sp>
      <p:pic>
        <p:nvPicPr>
          <p:cNvPr id="6" name="Picture 5"/>
          <p:cNvPicPr>
            <a:picLocks noChangeAspect="1"/>
          </p:cNvPicPr>
          <p:nvPr/>
        </p:nvPicPr>
        <p:blipFill>
          <a:blip r:embed="rId2"/>
          <a:stretch>
            <a:fillRect/>
          </a:stretch>
        </p:blipFill>
        <p:spPr>
          <a:xfrm>
            <a:off x="661641" y="1319472"/>
            <a:ext cx="5648325" cy="4933950"/>
          </a:xfrm>
          <a:prstGeom prst="rect">
            <a:avLst/>
          </a:prstGeom>
        </p:spPr>
      </p:pic>
      <p:sp>
        <p:nvSpPr>
          <p:cNvPr id="7" name="TextBox 6"/>
          <p:cNvSpPr txBox="1"/>
          <p:nvPr/>
        </p:nvSpPr>
        <p:spPr>
          <a:xfrm>
            <a:off x="6939742" y="3492212"/>
            <a:ext cx="4929447" cy="2308324"/>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Yapılan çalışmada da bu durumdan bahsedilmiş </a:t>
            </a:r>
          </a:p>
          <a:p>
            <a:r>
              <a:rPr lang="tr-TR" dirty="0">
                <a:latin typeface="Times New Roman" panose="02020603050405020304" pitchFamily="18" charset="0"/>
                <a:cs typeface="Times New Roman" panose="02020603050405020304" pitchFamily="18" charset="0"/>
              </a:rPr>
              <a:t>L’r (rail inductance gradient) ve L’p (propulsive inductance gradient) kavramı getirilmiş. L’p bizim modellerdeki L’force gibi L’r ise L’int şeklinde düşünülebilir. </a:t>
            </a:r>
          </a:p>
          <a:p>
            <a:endParaRPr lang="tr-TR" dirty="0">
              <a:latin typeface="Times New Roman" panose="02020603050405020304" pitchFamily="18" charset="0"/>
              <a:cs typeface="Times New Roman" panose="02020603050405020304" pitchFamily="18" charset="0"/>
            </a:endParaRPr>
          </a:p>
          <a:p>
            <a:r>
              <a:rPr lang="tr-TR" dirty="0">
                <a:latin typeface="Times New Roman" panose="02020603050405020304" pitchFamily="18" charset="0"/>
                <a:cs typeface="Times New Roman" panose="02020603050405020304" pitchFamily="18" charset="0"/>
              </a:rPr>
              <a:t>Fakat L’r bizim methodtan farklı bir şekilde hesaplanmıştır.</a:t>
            </a:r>
          </a:p>
        </p:txBody>
      </p:sp>
      <p:pic>
        <p:nvPicPr>
          <p:cNvPr id="8" name="Picture 7"/>
          <p:cNvPicPr>
            <a:picLocks noChangeAspect="1"/>
          </p:cNvPicPr>
          <p:nvPr/>
        </p:nvPicPr>
        <p:blipFill>
          <a:blip r:embed="rId3"/>
          <a:stretch>
            <a:fillRect/>
          </a:stretch>
        </p:blipFill>
        <p:spPr>
          <a:xfrm>
            <a:off x="8114780" y="5800536"/>
            <a:ext cx="1434205" cy="582418"/>
          </a:xfrm>
          <a:prstGeom prst="rect">
            <a:avLst/>
          </a:prstGeom>
        </p:spPr>
      </p:pic>
    </p:spTree>
    <p:extLst>
      <p:ext uri="{BB962C8B-B14F-4D97-AF65-F5344CB8AC3E}">
        <p14:creationId xmlns:p14="http://schemas.microsoft.com/office/powerpoint/2010/main" val="21779620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61641" y="1319472"/>
            <a:ext cx="5648325" cy="4933950"/>
          </a:xfrm>
          <a:prstGeom prst="rect">
            <a:avLst/>
          </a:prstGeom>
        </p:spPr>
      </p:pic>
      <p:sp>
        <p:nvSpPr>
          <p:cNvPr id="5" name="TextBox 4"/>
          <p:cNvSpPr txBox="1"/>
          <p:nvPr/>
        </p:nvSpPr>
        <p:spPr>
          <a:xfrm>
            <a:off x="6424353" y="2833070"/>
            <a:ext cx="4929447" cy="923330"/>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L’r  ın artışı akımın difüzyonuna (skin effectin etkisini azaltmasına) L’p nin düşüşü ise VSE’ye bağlanmıştır. </a:t>
            </a:r>
          </a:p>
        </p:txBody>
      </p:sp>
      <p:sp>
        <p:nvSpPr>
          <p:cNvPr id="6" name="Title 1"/>
          <p:cNvSpPr txBox="1">
            <a:spLocks/>
          </p:cNvSpPr>
          <p:nvPr/>
        </p:nvSpPr>
        <p:spPr>
          <a:xfrm>
            <a:off x="838200" y="22445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a:latin typeface="Times New Roman" panose="02020603050405020304" pitchFamily="18" charset="0"/>
                <a:cs typeface="Times New Roman" panose="02020603050405020304" pitchFamily="18" charset="0"/>
              </a:rPr>
              <a:t>L’r L’p ve L’int L’ext kavramları </a:t>
            </a:r>
            <a:endParaRPr lang="tr-TR"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5411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tr-TR" dirty="0"/>
          </a:p>
        </p:txBody>
      </p:sp>
      <p:pic>
        <p:nvPicPr>
          <p:cNvPr id="4" name="Picture 3"/>
          <p:cNvPicPr>
            <a:picLocks noChangeAspect="1"/>
          </p:cNvPicPr>
          <p:nvPr/>
        </p:nvPicPr>
        <p:blipFill>
          <a:blip r:embed="rId2"/>
          <a:stretch>
            <a:fillRect/>
          </a:stretch>
        </p:blipFill>
        <p:spPr>
          <a:xfrm>
            <a:off x="450879" y="1825624"/>
            <a:ext cx="5547347" cy="4288559"/>
          </a:xfrm>
          <a:prstGeom prst="rect">
            <a:avLst/>
          </a:prstGeom>
        </p:spPr>
      </p:pic>
      <p:sp>
        <p:nvSpPr>
          <p:cNvPr id="7" name="Title 1"/>
          <p:cNvSpPr txBox="1">
            <a:spLocks/>
          </p:cNvSpPr>
          <p:nvPr/>
        </p:nvSpPr>
        <p:spPr>
          <a:xfrm>
            <a:off x="838200" y="25770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latin typeface="Times New Roman" panose="02020603050405020304" pitchFamily="18" charset="0"/>
                <a:cs typeface="Times New Roman" panose="02020603050405020304" pitchFamily="18" charset="0"/>
              </a:rPr>
              <a:t>Velocity Skin Effect’in L’force/L’p e etkisi </a:t>
            </a:r>
          </a:p>
        </p:txBody>
      </p:sp>
      <p:sp>
        <p:nvSpPr>
          <p:cNvPr id="8" name="TextBox 7"/>
          <p:cNvSpPr txBox="1"/>
          <p:nvPr/>
        </p:nvSpPr>
        <p:spPr>
          <a:xfrm>
            <a:off x="6424353" y="1825624"/>
            <a:ext cx="4929447" cy="2585323"/>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VSE’nin olduğu durumlarda akım armatürün daha da arkasından gittiği için L’force üzerinde anlık azalmalara yok açacağı tartışılmıştı</a:t>
            </a:r>
          </a:p>
          <a:p>
            <a:endParaRPr lang="tr-TR" dirty="0">
              <a:latin typeface="Times New Roman" panose="02020603050405020304" pitchFamily="18" charset="0"/>
              <a:cs typeface="Times New Roman" panose="02020603050405020304" pitchFamily="18" charset="0"/>
            </a:endParaRPr>
          </a:p>
          <a:p>
            <a:r>
              <a:rPr lang="tr-TR" dirty="0">
                <a:latin typeface="Times New Roman" panose="02020603050405020304" pitchFamily="18" charset="0"/>
                <a:cs typeface="Times New Roman" panose="02020603050405020304" pitchFamily="18" charset="0"/>
              </a:rPr>
              <a:t>Çalışmada farklı hızlarda yapılan L’force’un zamana bağlı azaldığı görülmüştür. Fakat overlay rail’ın getirdiği VSE’i azaltıcı etkisi unutulmamalıdır. Tek materyalli raylarda bu etki bir miktar daha fazla olacaktır. </a:t>
            </a:r>
          </a:p>
        </p:txBody>
      </p:sp>
    </p:spTree>
    <p:extLst>
      <p:ext uri="{BB962C8B-B14F-4D97-AF65-F5344CB8AC3E}">
        <p14:creationId xmlns:p14="http://schemas.microsoft.com/office/powerpoint/2010/main" val="1176260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38200" y="25770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latin typeface="Times New Roman" panose="02020603050405020304" pitchFamily="18" charset="0"/>
                <a:cs typeface="Times New Roman" panose="02020603050405020304" pitchFamily="18" charset="0"/>
              </a:rPr>
              <a:t>Methodun doğrulanması</a:t>
            </a:r>
          </a:p>
        </p:txBody>
      </p:sp>
      <p:pic>
        <p:nvPicPr>
          <p:cNvPr id="6" name="Picture 5"/>
          <p:cNvPicPr>
            <a:picLocks noChangeAspect="1"/>
          </p:cNvPicPr>
          <p:nvPr/>
        </p:nvPicPr>
        <p:blipFill>
          <a:blip r:embed="rId2"/>
          <a:stretch>
            <a:fillRect/>
          </a:stretch>
        </p:blipFill>
        <p:spPr>
          <a:xfrm>
            <a:off x="393296" y="1236517"/>
            <a:ext cx="3790950" cy="2971800"/>
          </a:xfrm>
          <a:prstGeom prst="rect">
            <a:avLst/>
          </a:prstGeom>
        </p:spPr>
      </p:pic>
      <p:pic>
        <p:nvPicPr>
          <p:cNvPr id="7" name="Picture 6"/>
          <p:cNvPicPr>
            <a:picLocks noChangeAspect="1"/>
          </p:cNvPicPr>
          <p:nvPr/>
        </p:nvPicPr>
        <p:blipFill>
          <a:blip r:embed="rId3"/>
          <a:stretch>
            <a:fillRect/>
          </a:stretch>
        </p:blipFill>
        <p:spPr>
          <a:xfrm>
            <a:off x="4224684" y="1365104"/>
            <a:ext cx="3905250" cy="2714625"/>
          </a:xfrm>
          <a:prstGeom prst="rect">
            <a:avLst/>
          </a:prstGeom>
        </p:spPr>
      </p:pic>
      <p:pic>
        <p:nvPicPr>
          <p:cNvPr id="8" name="Picture 7"/>
          <p:cNvPicPr>
            <a:picLocks noChangeAspect="1"/>
          </p:cNvPicPr>
          <p:nvPr/>
        </p:nvPicPr>
        <p:blipFill>
          <a:blip r:embed="rId4"/>
          <a:stretch>
            <a:fillRect/>
          </a:stretch>
        </p:blipFill>
        <p:spPr>
          <a:xfrm>
            <a:off x="8198254" y="1365104"/>
            <a:ext cx="3600450" cy="2895600"/>
          </a:xfrm>
          <a:prstGeom prst="rect">
            <a:avLst/>
          </a:prstGeom>
        </p:spPr>
      </p:pic>
      <p:sp>
        <p:nvSpPr>
          <p:cNvPr id="9" name="TextBox 8"/>
          <p:cNvSpPr txBox="1"/>
          <p:nvPr/>
        </p:nvSpPr>
        <p:spPr>
          <a:xfrm>
            <a:off x="838200" y="4438549"/>
            <a:ext cx="8904316" cy="1200329"/>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Yapılan çalışmalar sonucunda, L’p ve L’r ın beraber kullanıldı elektriksel devre simülasyonun sadece L’r ve sadece L’p li elektriksel devre simülasyonları sonuçlarına göre deney değerlerine daha çok uyduğu gözlemlenmiştir. L’p ve L’r ın elektriksel devrede nasıl modellendiği anlatılmamıştır.</a:t>
            </a:r>
          </a:p>
        </p:txBody>
      </p:sp>
    </p:spTree>
    <p:extLst>
      <p:ext uri="{BB962C8B-B14F-4D97-AF65-F5344CB8AC3E}">
        <p14:creationId xmlns:p14="http://schemas.microsoft.com/office/powerpoint/2010/main" val="23800491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68920-2CD3-4509-801B-18EEB32705F2}"/>
              </a:ext>
            </a:extLst>
          </p:cNvPr>
          <p:cNvSpPr>
            <a:spLocks noGrp="1"/>
          </p:cNvSpPr>
          <p:nvPr>
            <p:ph type="title"/>
          </p:nvPr>
        </p:nvSpPr>
        <p:spPr/>
        <p:txBody>
          <a:bodyPr/>
          <a:lstStyle/>
          <a:p>
            <a:r>
              <a:rPr lang="tr-TR" dirty="0"/>
              <a:t>Bu Hafta Yapılanlar</a:t>
            </a:r>
          </a:p>
        </p:txBody>
      </p:sp>
      <p:sp>
        <p:nvSpPr>
          <p:cNvPr id="3" name="Content Placeholder 2">
            <a:extLst>
              <a:ext uri="{FF2B5EF4-FFF2-40B4-BE49-F238E27FC236}">
                <a16:creationId xmlns:a16="http://schemas.microsoft.com/office/drawing/2014/main" id="{1B6FD9FB-DC07-441B-8D5B-B588A8F3A534}"/>
              </a:ext>
            </a:extLst>
          </p:cNvPr>
          <p:cNvSpPr>
            <a:spLocks noGrp="1"/>
          </p:cNvSpPr>
          <p:nvPr>
            <p:ph idx="1"/>
          </p:nvPr>
        </p:nvSpPr>
        <p:spPr/>
        <p:txBody>
          <a:bodyPr/>
          <a:lstStyle/>
          <a:p>
            <a:r>
              <a:rPr lang="tr-TR" dirty="0"/>
              <a:t>3D hareketli simülasyon çalışmaları yapıldı.</a:t>
            </a:r>
          </a:p>
          <a:p>
            <a:r>
              <a:rPr lang="tr-TR" dirty="0" err="1"/>
              <a:t>Overlay</a:t>
            </a:r>
            <a:r>
              <a:rPr lang="tr-TR" dirty="0"/>
              <a:t> (</a:t>
            </a:r>
            <a:r>
              <a:rPr lang="tr-TR" dirty="0" err="1"/>
              <a:t>Bakır+demir</a:t>
            </a:r>
            <a:r>
              <a:rPr lang="tr-TR" dirty="0"/>
              <a:t>) ray analizleri 2D olarak yapıldı. Sonuçlar incelendi.</a:t>
            </a:r>
          </a:p>
          <a:p>
            <a:r>
              <a:rPr lang="tr-TR" dirty="0"/>
              <a:t>Eğimli ray çalışması raporu hazırlandı, ASELSAN ile paylaşıldı.</a:t>
            </a:r>
          </a:p>
        </p:txBody>
      </p:sp>
    </p:spTree>
    <p:extLst>
      <p:ext uri="{BB962C8B-B14F-4D97-AF65-F5344CB8AC3E}">
        <p14:creationId xmlns:p14="http://schemas.microsoft.com/office/powerpoint/2010/main" val="3438883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0105" y="355600"/>
            <a:ext cx="8903229" cy="646331"/>
          </a:xfrm>
          <a:prstGeom prst="rect">
            <a:avLst/>
          </a:prstGeom>
          <a:noFill/>
        </p:spPr>
        <p:txBody>
          <a:bodyPr wrap="square" rtlCol="0">
            <a:spAutoFit/>
          </a:bodyPr>
          <a:lstStyle/>
          <a:p>
            <a:r>
              <a:rPr lang="tr-TR" sz="3600" dirty="0">
                <a:latin typeface="Times New Roman" panose="02020603050405020304" pitchFamily="18" charset="0"/>
                <a:cs typeface="Times New Roman" panose="02020603050405020304" pitchFamily="18" charset="0"/>
              </a:rPr>
              <a:t>50 mm Eğimli ray 1.9 MA’lik Atış Senaryosu</a:t>
            </a:r>
          </a:p>
        </p:txBody>
      </p:sp>
      <p:pic>
        <p:nvPicPr>
          <p:cNvPr id="5" name="Picture 4"/>
          <p:cNvPicPr>
            <a:picLocks noChangeAspect="1"/>
          </p:cNvPicPr>
          <p:nvPr/>
        </p:nvPicPr>
        <p:blipFill>
          <a:blip r:embed="rId2"/>
          <a:stretch>
            <a:fillRect/>
          </a:stretch>
        </p:blipFill>
        <p:spPr>
          <a:xfrm>
            <a:off x="10152063" y="551920"/>
            <a:ext cx="1590675" cy="5686425"/>
          </a:xfrm>
          <a:prstGeom prst="rect">
            <a:avLst/>
          </a:prstGeom>
        </p:spPr>
      </p:pic>
      <p:sp>
        <p:nvSpPr>
          <p:cNvPr id="6" name="TextBox 5"/>
          <p:cNvSpPr txBox="1"/>
          <p:nvPr/>
        </p:nvSpPr>
        <p:spPr>
          <a:xfrm>
            <a:off x="550333" y="1159933"/>
            <a:ext cx="8094134" cy="1200329"/>
          </a:xfrm>
          <a:prstGeom prst="rect">
            <a:avLst/>
          </a:prstGeom>
          <a:noFill/>
        </p:spPr>
        <p:txBody>
          <a:bodyPr wrap="square" rtlCol="0">
            <a:spAutoFit/>
          </a:bodyPr>
          <a:lstStyle/>
          <a:p>
            <a:pPr marL="285750" indent="-285750">
              <a:buFont typeface="Arial" panose="020B0604020202020204" pitchFamily="34" charset="0"/>
              <a:buChar char="•"/>
            </a:pPr>
            <a:r>
              <a:rPr lang="tr-TR" dirty="0"/>
              <a:t>Sonuçlar 3D simülasyondan alınmıştır.</a:t>
            </a:r>
          </a:p>
          <a:p>
            <a:pPr marL="285750" indent="-285750">
              <a:buFont typeface="Arial" panose="020B0604020202020204" pitchFamily="34" charset="0"/>
              <a:buChar char="•"/>
            </a:pPr>
            <a:r>
              <a:rPr lang="tr-TR" dirty="0"/>
              <a:t>Mühimmat kütlesi 980 g alınmıştır.</a:t>
            </a:r>
          </a:p>
          <a:p>
            <a:pPr marL="285750" indent="-285750">
              <a:buFont typeface="Arial" panose="020B0604020202020204" pitchFamily="34" charset="0"/>
              <a:buChar char="•"/>
            </a:pPr>
            <a:r>
              <a:rPr lang="tr-TR" dirty="0"/>
              <a:t>Kesitli mavi çizgiler armatürün zaman içindeki pozisyonunu göstermektedir. </a:t>
            </a:r>
          </a:p>
          <a:p>
            <a:pPr marL="285750" indent="-285750">
              <a:buFont typeface="Arial" panose="020B0604020202020204" pitchFamily="34" charset="0"/>
              <a:buChar char="•"/>
            </a:pPr>
            <a:endParaRPr lang="tr-TR"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066" y="2016998"/>
            <a:ext cx="9525000" cy="4777383"/>
          </a:xfrm>
          <a:prstGeom prst="rect">
            <a:avLst/>
          </a:prstGeom>
        </p:spPr>
      </p:pic>
    </p:spTree>
    <p:extLst>
      <p:ext uri="{BB962C8B-B14F-4D97-AF65-F5344CB8AC3E}">
        <p14:creationId xmlns:p14="http://schemas.microsoft.com/office/powerpoint/2010/main" val="10807768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15154-E0C9-4463-A1E9-A9B6F66E4FFA}"/>
              </a:ext>
            </a:extLst>
          </p:cNvPr>
          <p:cNvSpPr>
            <a:spLocks noGrp="1"/>
          </p:cNvSpPr>
          <p:nvPr>
            <p:ph type="title"/>
          </p:nvPr>
        </p:nvSpPr>
        <p:spPr/>
        <p:txBody>
          <a:bodyPr/>
          <a:lstStyle/>
          <a:p>
            <a:r>
              <a:rPr lang="tr-TR" dirty="0"/>
              <a:t>3D Hareketli Simülasyon</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22322"/>
            <a:ext cx="5801784" cy="4351338"/>
          </a:xfrm>
        </p:spPr>
      </p:pic>
      <p:sp>
        <p:nvSpPr>
          <p:cNvPr id="7" name="Content Placeholder 2">
            <a:extLst>
              <a:ext uri="{FF2B5EF4-FFF2-40B4-BE49-F238E27FC236}">
                <a16:creationId xmlns:a16="http://schemas.microsoft.com/office/drawing/2014/main" id="{1FD632C2-D089-406A-94B8-48F577C67348}"/>
              </a:ext>
            </a:extLst>
          </p:cNvPr>
          <p:cNvSpPr txBox="1">
            <a:spLocks/>
          </p:cNvSpPr>
          <p:nvPr/>
        </p:nvSpPr>
        <p:spPr>
          <a:xfrm>
            <a:off x="7127192" y="1825625"/>
            <a:ext cx="422660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dirty="0" smtClean="0"/>
              <a:t>Çeyrek simetri kullanılmıştır</a:t>
            </a:r>
          </a:p>
          <a:p>
            <a:r>
              <a:rPr lang="tr-TR" dirty="0" smtClean="0"/>
              <a:t>1 MA tepe akımlı (akımın yükselme sırasındaki dağılımı)</a:t>
            </a:r>
          </a:p>
          <a:p>
            <a:r>
              <a:rPr lang="tr-TR" dirty="0" smtClean="0"/>
              <a:t>Armatür hızı (500 m/s)</a:t>
            </a:r>
            <a:endParaRPr lang="tr-TR" dirty="0"/>
          </a:p>
        </p:txBody>
      </p:sp>
    </p:spTree>
    <p:extLst>
      <p:ext uri="{BB962C8B-B14F-4D97-AF65-F5344CB8AC3E}">
        <p14:creationId xmlns:p14="http://schemas.microsoft.com/office/powerpoint/2010/main" val="19752848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18CBD-7316-4394-9724-6CF87D37B7DA}"/>
              </a:ext>
            </a:extLst>
          </p:cNvPr>
          <p:cNvSpPr>
            <a:spLocks noGrp="1"/>
          </p:cNvSpPr>
          <p:nvPr>
            <p:ph type="title"/>
          </p:nvPr>
        </p:nvSpPr>
        <p:spPr/>
        <p:txBody>
          <a:bodyPr/>
          <a:lstStyle/>
          <a:p>
            <a:r>
              <a:rPr lang="tr-TR" dirty="0" err="1"/>
              <a:t>Overlay</a:t>
            </a:r>
            <a:r>
              <a:rPr lang="tr-TR" dirty="0"/>
              <a:t> Ray Çalışması Özellikleri</a:t>
            </a:r>
          </a:p>
        </p:txBody>
      </p:sp>
      <p:sp>
        <p:nvSpPr>
          <p:cNvPr id="3" name="Content Placeholder 2">
            <a:extLst>
              <a:ext uri="{FF2B5EF4-FFF2-40B4-BE49-F238E27FC236}">
                <a16:creationId xmlns:a16="http://schemas.microsoft.com/office/drawing/2014/main" id="{1FD632C2-D089-406A-94B8-48F577C67348}"/>
              </a:ext>
            </a:extLst>
          </p:cNvPr>
          <p:cNvSpPr>
            <a:spLocks noGrp="1"/>
          </p:cNvSpPr>
          <p:nvPr>
            <p:ph idx="1"/>
          </p:nvPr>
        </p:nvSpPr>
        <p:spPr/>
        <p:txBody>
          <a:bodyPr/>
          <a:lstStyle/>
          <a:p>
            <a:r>
              <a:rPr lang="tr-TR" dirty="0"/>
              <a:t>2D ortamda ray genişliği (w), ray aralığı (s) sabit tutuldu. Demir ve bakır kalınlıkları değiştirildi.</a:t>
            </a:r>
          </a:p>
          <a:p>
            <a:r>
              <a:rPr lang="tr-TR" dirty="0"/>
              <a:t>Akım uyartısı kullanıldı. 16 Modül aynı anda ateşleme senaryosu kullanıldı.</a:t>
            </a:r>
          </a:p>
          <a:p>
            <a:r>
              <a:rPr lang="tr-TR" dirty="0"/>
              <a:t>EMFY-1 2D modeli hazır olduğu için ilk olarak EMFY-1 ray ölçüleri kullanıldı.</a:t>
            </a:r>
          </a:p>
        </p:txBody>
      </p:sp>
    </p:spTree>
    <p:extLst>
      <p:ext uri="{BB962C8B-B14F-4D97-AF65-F5344CB8AC3E}">
        <p14:creationId xmlns:p14="http://schemas.microsoft.com/office/powerpoint/2010/main" val="12416630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7FC1E-AE2C-4E11-A887-86C2DE4197B4}"/>
              </a:ext>
            </a:extLst>
          </p:cNvPr>
          <p:cNvSpPr>
            <a:spLocks noGrp="1"/>
          </p:cNvSpPr>
          <p:nvPr>
            <p:ph type="title"/>
          </p:nvPr>
        </p:nvSpPr>
        <p:spPr>
          <a:xfrm>
            <a:off x="45368" y="-36826"/>
            <a:ext cx="10515600" cy="1325563"/>
          </a:xfrm>
        </p:spPr>
        <p:txBody>
          <a:bodyPr/>
          <a:lstStyle/>
          <a:p>
            <a:r>
              <a:rPr lang="tr-TR" dirty="0" err="1"/>
              <a:t>Overlay</a:t>
            </a:r>
            <a:r>
              <a:rPr lang="tr-TR" dirty="0"/>
              <a:t> Ray Çalışması</a:t>
            </a:r>
          </a:p>
        </p:txBody>
      </p:sp>
      <p:pic>
        <p:nvPicPr>
          <p:cNvPr id="4" name="Content Placeholder 3">
            <a:extLst>
              <a:ext uri="{FF2B5EF4-FFF2-40B4-BE49-F238E27FC236}">
                <a16:creationId xmlns:a16="http://schemas.microsoft.com/office/drawing/2014/main" id="{A749563B-E3AD-4DF4-B889-522EF3F6CA41}"/>
              </a:ext>
            </a:extLst>
          </p:cNvPr>
          <p:cNvPicPr>
            <a:picLocks noGrp="1" noChangeAspect="1"/>
          </p:cNvPicPr>
          <p:nvPr>
            <p:ph idx="1"/>
          </p:nvPr>
        </p:nvPicPr>
        <p:blipFill>
          <a:blip r:embed="rId2"/>
          <a:stretch>
            <a:fillRect/>
          </a:stretch>
        </p:blipFill>
        <p:spPr>
          <a:xfrm>
            <a:off x="68668" y="1061596"/>
            <a:ext cx="4419600" cy="2204684"/>
          </a:xfrm>
          <a:prstGeom prst="rect">
            <a:avLst/>
          </a:prstGeom>
        </p:spPr>
      </p:pic>
      <p:pic>
        <p:nvPicPr>
          <p:cNvPr id="5" name="Picture 4">
            <a:extLst>
              <a:ext uri="{FF2B5EF4-FFF2-40B4-BE49-F238E27FC236}">
                <a16:creationId xmlns:a16="http://schemas.microsoft.com/office/drawing/2014/main" id="{8E0288CB-F07F-491F-A811-FB245BD291E5}"/>
              </a:ext>
            </a:extLst>
          </p:cNvPr>
          <p:cNvPicPr>
            <a:picLocks noChangeAspect="1"/>
          </p:cNvPicPr>
          <p:nvPr/>
        </p:nvPicPr>
        <p:blipFill>
          <a:blip r:embed="rId3"/>
          <a:stretch>
            <a:fillRect/>
          </a:stretch>
        </p:blipFill>
        <p:spPr>
          <a:xfrm>
            <a:off x="5036733" y="412819"/>
            <a:ext cx="2783865" cy="2752585"/>
          </a:xfrm>
          <a:prstGeom prst="rect">
            <a:avLst/>
          </a:prstGeom>
        </p:spPr>
      </p:pic>
      <p:pic>
        <p:nvPicPr>
          <p:cNvPr id="6" name="Picture 5">
            <a:extLst>
              <a:ext uri="{FF2B5EF4-FFF2-40B4-BE49-F238E27FC236}">
                <a16:creationId xmlns:a16="http://schemas.microsoft.com/office/drawing/2014/main" id="{33CE110C-ECAD-4E48-9291-A2362DE5CC02}"/>
              </a:ext>
            </a:extLst>
          </p:cNvPr>
          <p:cNvPicPr>
            <a:picLocks noChangeAspect="1"/>
          </p:cNvPicPr>
          <p:nvPr/>
        </p:nvPicPr>
        <p:blipFill>
          <a:blip r:embed="rId4"/>
          <a:stretch>
            <a:fillRect/>
          </a:stretch>
        </p:blipFill>
        <p:spPr>
          <a:xfrm>
            <a:off x="4563784" y="3388497"/>
            <a:ext cx="7519751" cy="3371710"/>
          </a:xfrm>
          <a:prstGeom prst="rect">
            <a:avLst/>
          </a:prstGeom>
        </p:spPr>
      </p:pic>
      <p:sp>
        <p:nvSpPr>
          <p:cNvPr id="7" name="Rectangle 6">
            <a:extLst>
              <a:ext uri="{FF2B5EF4-FFF2-40B4-BE49-F238E27FC236}">
                <a16:creationId xmlns:a16="http://schemas.microsoft.com/office/drawing/2014/main" id="{D7CFC1AA-39E0-4C76-894C-5D94136C7ED7}"/>
              </a:ext>
            </a:extLst>
          </p:cNvPr>
          <p:cNvSpPr/>
          <p:nvPr/>
        </p:nvSpPr>
        <p:spPr>
          <a:xfrm>
            <a:off x="1400872" y="4694062"/>
            <a:ext cx="737778" cy="101917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Rectangle 7">
            <a:extLst>
              <a:ext uri="{FF2B5EF4-FFF2-40B4-BE49-F238E27FC236}">
                <a16:creationId xmlns:a16="http://schemas.microsoft.com/office/drawing/2014/main" id="{95117D92-E6D3-4538-8948-F7B7FCEAF997}"/>
              </a:ext>
            </a:extLst>
          </p:cNvPr>
          <p:cNvSpPr/>
          <p:nvPr/>
        </p:nvSpPr>
        <p:spPr>
          <a:xfrm>
            <a:off x="3070706" y="4694062"/>
            <a:ext cx="797636" cy="101917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0" name="Straight Arrow Connector 9">
            <a:extLst>
              <a:ext uri="{FF2B5EF4-FFF2-40B4-BE49-F238E27FC236}">
                <a16:creationId xmlns:a16="http://schemas.microsoft.com/office/drawing/2014/main" id="{6A7D698E-49FF-4E8B-8953-43034C7FFC49}"/>
              </a:ext>
            </a:extLst>
          </p:cNvPr>
          <p:cNvCxnSpPr/>
          <p:nvPr/>
        </p:nvCxnSpPr>
        <p:spPr>
          <a:xfrm>
            <a:off x="1400872" y="5838825"/>
            <a:ext cx="7377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064B71C-377E-4F30-88CF-EC86476ECC7E}"/>
              </a:ext>
            </a:extLst>
          </p:cNvPr>
          <p:cNvCxnSpPr>
            <a:cxnSpLocks/>
          </p:cNvCxnSpPr>
          <p:nvPr/>
        </p:nvCxnSpPr>
        <p:spPr>
          <a:xfrm>
            <a:off x="1309768" y="4694062"/>
            <a:ext cx="0" cy="99552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C6A9726-9AD7-433E-BCF2-03E0B122AB8A}"/>
              </a:ext>
            </a:extLst>
          </p:cNvPr>
          <p:cNvCxnSpPr>
            <a:cxnSpLocks/>
          </p:cNvCxnSpPr>
          <p:nvPr/>
        </p:nvCxnSpPr>
        <p:spPr>
          <a:xfrm>
            <a:off x="2153018" y="5191826"/>
            <a:ext cx="91768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C040F82-3FF3-4283-A4F7-A4AAF5F3557C}"/>
              </a:ext>
            </a:extLst>
          </p:cNvPr>
          <p:cNvSpPr txBox="1"/>
          <p:nvPr/>
        </p:nvSpPr>
        <p:spPr>
          <a:xfrm>
            <a:off x="2155963" y="4844802"/>
            <a:ext cx="1008609" cy="369332"/>
          </a:xfrm>
          <a:prstGeom prst="rect">
            <a:avLst/>
          </a:prstGeom>
          <a:noFill/>
        </p:spPr>
        <p:txBody>
          <a:bodyPr wrap="none" rtlCol="0">
            <a:spAutoFit/>
          </a:bodyPr>
          <a:lstStyle/>
          <a:p>
            <a:r>
              <a:rPr lang="tr-TR" dirty="0"/>
              <a:t>S=25mm</a:t>
            </a:r>
          </a:p>
        </p:txBody>
      </p:sp>
      <p:sp>
        <p:nvSpPr>
          <p:cNvPr id="17" name="TextBox 16">
            <a:extLst>
              <a:ext uri="{FF2B5EF4-FFF2-40B4-BE49-F238E27FC236}">
                <a16:creationId xmlns:a16="http://schemas.microsoft.com/office/drawing/2014/main" id="{3B5D5117-E68A-4B51-A0E8-0050A7F18386}"/>
              </a:ext>
            </a:extLst>
          </p:cNvPr>
          <p:cNvSpPr txBox="1"/>
          <p:nvPr/>
        </p:nvSpPr>
        <p:spPr>
          <a:xfrm>
            <a:off x="349632" y="5029468"/>
            <a:ext cx="1024639" cy="369332"/>
          </a:xfrm>
          <a:prstGeom prst="rect">
            <a:avLst/>
          </a:prstGeom>
          <a:noFill/>
        </p:spPr>
        <p:txBody>
          <a:bodyPr wrap="none" rtlCol="0">
            <a:spAutoFit/>
          </a:bodyPr>
          <a:lstStyle/>
          <a:p>
            <a:r>
              <a:rPr lang="tr-TR" dirty="0"/>
              <a:t>h=25mm</a:t>
            </a:r>
          </a:p>
        </p:txBody>
      </p:sp>
      <p:sp>
        <p:nvSpPr>
          <p:cNvPr id="18" name="TextBox 17">
            <a:extLst>
              <a:ext uri="{FF2B5EF4-FFF2-40B4-BE49-F238E27FC236}">
                <a16:creationId xmlns:a16="http://schemas.microsoft.com/office/drawing/2014/main" id="{8ADE401D-2C8B-4A13-99B6-C680CE9088E5}"/>
              </a:ext>
            </a:extLst>
          </p:cNvPr>
          <p:cNvSpPr txBox="1"/>
          <p:nvPr/>
        </p:nvSpPr>
        <p:spPr>
          <a:xfrm>
            <a:off x="1235800" y="5875595"/>
            <a:ext cx="1067921" cy="369332"/>
          </a:xfrm>
          <a:prstGeom prst="rect">
            <a:avLst/>
          </a:prstGeom>
          <a:noFill/>
        </p:spPr>
        <p:txBody>
          <a:bodyPr wrap="none" rtlCol="0">
            <a:spAutoFit/>
          </a:bodyPr>
          <a:lstStyle/>
          <a:p>
            <a:r>
              <a:rPr lang="tr-TR" dirty="0"/>
              <a:t>w=20mm</a:t>
            </a:r>
          </a:p>
        </p:txBody>
      </p:sp>
    </p:spTree>
    <p:extLst>
      <p:ext uri="{BB962C8B-B14F-4D97-AF65-F5344CB8AC3E}">
        <p14:creationId xmlns:p14="http://schemas.microsoft.com/office/powerpoint/2010/main" val="3474636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817FE-2322-4E98-B416-A8C5A165EA78}"/>
              </a:ext>
            </a:extLst>
          </p:cNvPr>
          <p:cNvSpPr>
            <a:spLocks noGrp="1"/>
          </p:cNvSpPr>
          <p:nvPr>
            <p:ph type="title"/>
          </p:nvPr>
        </p:nvSpPr>
        <p:spPr>
          <a:xfrm>
            <a:off x="209550" y="-197539"/>
            <a:ext cx="10515600" cy="1325563"/>
          </a:xfrm>
        </p:spPr>
        <p:txBody>
          <a:bodyPr>
            <a:normAutofit/>
          </a:bodyPr>
          <a:lstStyle/>
          <a:p>
            <a:r>
              <a:rPr lang="tr-TR" sz="3600" dirty="0"/>
              <a:t>Farklı Kalınlıklar için Akım Dağılımı</a:t>
            </a:r>
          </a:p>
        </p:txBody>
      </p:sp>
      <p:graphicFrame>
        <p:nvGraphicFramePr>
          <p:cNvPr id="6" name="Table 5">
            <a:extLst>
              <a:ext uri="{FF2B5EF4-FFF2-40B4-BE49-F238E27FC236}">
                <a16:creationId xmlns:a16="http://schemas.microsoft.com/office/drawing/2014/main" id="{49271D9C-DC57-4C38-91FE-FFC44B4B9B37}"/>
              </a:ext>
            </a:extLst>
          </p:cNvPr>
          <p:cNvGraphicFramePr>
            <a:graphicFrameLocks noGrp="1"/>
          </p:cNvGraphicFramePr>
          <p:nvPr>
            <p:extLst>
              <p:ext uri="{D42A27DB-BD31-4B8C-83A1-F6EECF244321}">
                <p14:modId xmlns:p14="http://schemas.microsoft.com/office/powerpoint/2010/main" val="3822511376"/>
              </p:ext>
            </p:extLst>
          </p:nvPr>
        </p:nvGraphicFramePr>
        <p:xfrm>
          <a:off x="66674" y="1197610"/>
          <a:ext cx="12125328" cy="5550784"/>
        </p:xfrm>
        <a:graphic>
          <a:graphicData uri="http://schemas.openxmlformats.org/drawingml/2006/table">
            <a:tbl>
              <a:tblPr firstRow="1" bandRow="1">
                <a:tableStyleId>{5C22544A-7EE6-4342-B048-85BDC9FD1C3A}</a:tableStyleId>
              </a:tblPr>
              <a:tblGrid>
                <a:gridCol w="1515666">
                  <a:extLst>
                    <a:ext uri="{9D8B030D-6E8A-4147-A177-3AD203B41FA5}">
                      <a16:colId xmlns:a16="http://schemas.microsoft.com/office/drawing/2014/main" val="1252227734"/>
                    </a:ext>
                  </a:extLst>
                </a:gridCol>
                <a:gridCol w="1515666">
                  <a:extLst>
                    <a:ext uri="{9D8B030D-6E8A-4147-A177-3AD203B41FA5}">
                      <a16:colId xmlns:a16="http://schemas.microsoft.com/office/drawing/2014/main" val="3905553247"/>
                    </a:ext>
                  </a:extLst>
                </a:gridCol>
                <a:gridCol w="1515666">
                  <a:extLst>
                    <a:ext uri="{9D8B030D-6E8A-4147-A177-3AD203B41FA5}">
                      <a16:colId xmlns:a16="http://schemas.microsoft.com/office/drawing/2014/main" val="1665959267"/>
                    </a:ext>
                  </a:extLst>
                </a:gridCol>
                <a:gridCol w="1515666">
                  <a:extLst>
                    <a:ext uri="{9D8B030D-6E8A-4147-A177-3AD203B41FA5}">
                      <a16:colId xmlns:a16="http://schemas.microsoft.com/office/drawing/2014/main" val="1695752162"/>
                    </a:ext>
                  </a:extLst>
                </a:gridCol>
                <a:gridCol w="1515666">
                  <a:extLst>
                    <a:ext uri="{9D8B030D-6E8A-4147-A177-3AD203B41FA5}">
                      <a16:colId xmlns:a16="http://schemas.microsoft.com/office/drawing/2014/main" val="106698108"/>
                    </a:ext>
                  </a:extLst>
                </a:gridCol>
                <a:gridCol w="1515666">
                  <a:extLst>
                    <a:ext uri="{9D8B030D-6E8A-4147-A177-3AD203B41FA5}">
                      <a16:colId xmlns:a16="http://schemas.microsoft.com/office/drawing/2014/main" val="714980443"/>
                    </a:ext>
                  </a:extLst>
                </a:gridCol>
                <a:gridCol w="1515666">
                  <a:extLst>
                    <a:ext uri="{9D8B030D-6E8A-4147-A177-3AD203B41FA5}">
                      <a16:colId xmlns:a16="http://schemas.microsoft.com/office/drawing/2014/main" val="61570712"/>
                    </a:ext>
                  </a:extLst>
                </a:gridCol>
                <a:gridCol w="1515666">
                  <a:extLst>
                    <a:ext uri="{9D8B030D-6E8A-4147-A177-3AD203B41FA5}">
                      <a16:colId xmlns:a16="http://schemas.microsoft.com/office/drawing/2014/main" val="1335163861"/>
                    </a:ext>
                  </a:extLst>
                </a:gridCol>
              </a:tblGrid>
              <a:tr h="0">
                <a:tc gridSpan="2">
                  <a:txBody>
                    <a:bodyPr/>
                    <a:lstStyle/>
                    <a:p>
                      <a:pPr algn="ctr"/>
                      <a:r>
                        <a:rPr lang="tr-TR" dirty="0"/>
                        <a:t>Demir Kalınlığı=4mm</a:t>
                      </a:r>
                    </a:p>
                  </a:txBody>
                  <a:tcPr/>
                </a:tc>
                <a:tc hMerge="1">
                  <a:txBody>
                    <a:bodyPr/>
                    <a:lstStyle/>
                    <a:p>
                      <a:endParaRPr lang="tr-TR"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t>Demir Kalınlığı=8mm</a:t>
                      </a:r>
                    </a:p>
                  </a:txBody>
                  <a:tcPr/>
                </a:tc>
                <a:tc hMerge="1">
                  <a:txBody>
                    <a:bodyPr/>
                    <a:lstStyle/>
                    <a:p>
                      <a:endParaRPr lang="tr-TR"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t>Demir Kalınlığı=12mm</a:t>
                      </a:r>
                    </a:p>
                  </a:txBody>
                  <a:tcPr/>
                </a:tc>
                <a:tc hMerge="1">
                  <a:txBody>
                    <a:bodyPr/>
                    <a:lstStyle/>
                    <a:p>
                      <a:endParaRPr lang="tr-TR"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t>Demir Kalınlığı=16mm</a:t>
                      </a:r>
                    </a:p>
                  </a:txBody>
                  <a:tcPr/>
                </a:tc>
                <a:tc hMerge="1">
                  <a:txBody>
                    <a:bodyPr/>
                    <a:lstStyle/>
                    <a:p>
                      <a:endParaRPr lang="tr-TR" dirty="0"/>
                    </a:p>
                  </a:txBody>
                  <a:tcPr/>
                </a:tc>
                <a:extLst>
                  <a:ext uri="{0D108BD9-81ED-4DB2-BD59-A6C34878D82A}">
                    <a16:rowId xmlns:a16="http://schemas.microsoft.com/office/drawing/2014/main" val="496106327"/>
                  </a:ext>
                </a:extLst>
              </a:tr>
              <a:tr h="1092259">
                <a:tc>
                  <a:txBody>
                    <a:bodyPr/>
                    <a:lstStyle/>
                    <a:p>
                      <a:pPr algn="ctr"/>
                      <a:r>
                        <a:rPr lang="tr-TR" dirty="0"/>
                        <a:t>t=800 us</a:t>
                      </a:r>
                    </a:p>
                  </a:txBody>
                  <a:tcPr/>
                </a:tc>
                <a:tc>
                  <a:txBody>
                    <a:bodyPr/>
                    <a:lstStyle/>
                    <a:p>
                      <a:pPr algn="ctr"/>
                      <a:r>
                        <a:rPr lang="tr-TR" dirty="0"/>
                        <a:t>t=2000 us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t>t=800 us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t>t=2000 us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t>t=800 us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t>t=2000 us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t>t=800 us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t>t=2000 us</a:t>
                      </a:r>
                    </a:p>
                  </a:txBody>
                  <a:tcPr/>
                </a:tc>
                <a:extLst>
                  <a:ext uri="{0D108BD9-81ED-4DB2-BD59-A6C34878D82A}">
                    <a16:rowId xmlns:a16="http://schemas.microsoft.com/office/drawing/2014/main" val="1188443841"/>
                  </a:ext>
                </a:extLst>
              </a:tr>
              <a:tr h="4092765">
                <a:tc>
                  <a:txBody>
                    <a:bodyPr/>
                    <a:lstStyle/>
                    <a:p>
                      <a:pPr algn="ctr"/>
                      <a:endParaRPr lang="tr-TR" dirty="0"/>
                    </a:p>
                  </a:txBody>
                  <a:tcPr/>
                </a:tc>
                <a:tc>
                  <a:txBody>
                    <a:bodyPr/>
                    <a:lstStyle/>
                    <a:p>
                      <a:pPr algn="ctr"/>
                      <a:endParaRPr lang="tr-TR" dirty="0"/>
                    </a:p>
                  </a:txBody>
                  <a:tcPr/>
                </a:tc>
                <a:tc>
                  <a:txBody>
                    <a:bodyPr/>
                    <a:lstStyle/>
                    <a:p>
                      <a:pPr algn="ctr"/>
                      <a:endParaRPr lang="tr-TR" dirty="0"/>
                    </a:p>
                  </a:txBody>
                  <a:tcPr/>
                </a:tc>
                <a:tc>
                  <a:txBody>
                    <a:bodyPr/>
                    <a:lstStyle/>
                    <a:p>
                      <a:pPr algn="ctr"/>
                      <a:endParaRPr lang="tr-TR" dirty="0"/>
                    </a:p>
                  </a:txBody>
                  <a:tcPr/>
                </a:tc>
                <a:tc>
                  <a:txBody>
                    <a:bodyPr/>
                    <a:lstStyle/>
                    <a:p>
                      <a:pPr algn="ctr"/>
                      <a:endParaRPr lang="tr-TR" dirty="0"/>
                    </a:p>
                  </a:txBody>
                  <a:tcPr/>
                </a:tc>
                <a:tc>
                  <a:txBody>
                    <a:bodyPr/>
                    <a:lstStyle/>
                    <a:p>
                      <a:pPr algn="ctr"/>
                      <a:endParaRPr lang="tr-TR" dirty="0"/>
                    </a:p>
                  </a:txBody>
                  <a:tcPr/>
                </a:tc>
                <a:tc>
                  <a:txBody>
                    <a:bodyPr/>
                    <a:lstStyle/>
                    <a:p>
                      <a:pPr algn="ctr"/>
                      <a:endParaRPr lang="tr-TR" dirty="0"/>
                    </a:p>
                  </a:txBody>
                  <a:tcPr/>
                </a:tc>
                <a:tc>
                  <a:txBody>
                    <a:bodyPr/>
                    <a:lstStyle/>
                    <a:p>
                      <a:pPr algn="ctr"/>
                      <a:endParaRPr lang="tr-TR" dirty="0"/>
                    </a:p>
                  </a:txBody>
                  <a:tcPr/>
                </a:tc>
                <a:extLst>
                  <a:ext uri="{0D108BD9-81ED-4DB2-BD59-A6C34878D82A}">
                    <a16:rowId xmlns:a16="http://schemas.microsoft.com/office/drawing/2014/main" val="1044486886"/>
                  </a:ext>
                </a:extLst>
              </a:tr>
            </a:tbl>
          </a:graphicData>
        </a:graphic>
      </p:graphicFrame>
      <p:pic>
        <p:nvPicPr>
          <p:cNvPr id="8" name="Picture 7">
            <a:extLst>
              <a:ext uri="{FF2B5EF4-FFF2-40B4-BE49-F238E27FC236}">
                <a16:creationId xmlns:a16="http://schemas.microsoft.com/office/drawing/2014/main" id="{43741083-E152-4326-8E24-24645B48CFF6}"/>
              </a:ext>
            </a:extLst>
          </p:cNvPr>
          <p:cNvPicPr>
            <a:picLocks noChangeAspect="1"/>
          </p:cNvPicPr>
          <p:nvPr/>
        </p:nvPicPr>
        <p:blipFill>
          <a:blip r:embed="rId2"/>
          <a:stretch>
            <a:fillRect/>
          </a:stretch>
        </p:blipFill>
        <p:spPr>
          <a:xfrm>
            <a:off x="142875" y="2654726"/>
            <a:ext cx="1238250" cy="4093668"/>
          </a:xfrm>
          <a:prstGeom prst="rect">
            <a:avLst/>
          </a:prstGeom>
        </p:spPr>
      </p:pic>
      <p:pic>
        <p:nvPicPr>
          <p:cNvPr id="9" name="Picture 8">
            <a:extLst>
              <a:ext uri="{FF2B5EF4-FFF2-40B4-BE49-F238E27FC236}">
                <a16:creationId xmlns:a16="http://schemas.microsoft.com/office/drawing/2014/main" id="{8FEF3ACF-4383-45E4-A3AE-2337B15E0519}"/>
              </a:ext>
            </a:extLst>
          </p:cNvPr>
          <p:cNvPicPr>
            <a:picLocks noChangeAspect="1"/>
          </p:cNvPicPr>
          <p:nvPr/>
        </p:nvPicPr>
        <p:blipFill>
          <a:blip r:embed="rId3"/>
          <a:stretch>
            <a:fillRect/>
          </a:stretch>
        </p:blipFill>
        <p:spPr>
          <a:xfrm>
            <a:off x="3209925" y="2687832"/>
            <a:ext cx="1319341" cy="4060562"/>
          </a:xfrm>
          <a:prstGeom prst="rect">
            <a:avLst/>
          </a:prstGeom>
        </p:spPr>
      </p:pic>
      <p:pic>
        <p:nvPicPr>
          <p:cNvPr id="10" name="Picture 9">
            <a:extLst>
              <a:ext uri="{FF2B5EF4-FFF2-40B4-BE49-F238E27FC236}">
                <a16:creationId xmlns:a16="http://schemas.microsoft.com/office/drawing/2014/main" id="{F22AD554-B7D4-453C-B0A1-79C1919B72CC}"/>
              </a:ext>
            </a:extLst>
          </p:cNvPr>
          <p:cNvPicPr>
            <a:picLocks noChangeAspect="1"/>
          </p:cNvPicPr>
          <p:nvPr/>
        </p:nvPicPr>
        <p:blipFill>
          <a:blip r:embed="rId4"/>
          <a:stretch>
            <a:fillRect/>
          </a:stretch>
        </p:blipFill>
        <p:spPr>
          <a:xfrm>
            <a:off x="6213409" y="2592626"/>
            <a:ext cx="1319341" cy="4092649"/>
          </a:xfrm>
          <a:prstGeom prst="rect">
            <a:avLst/>
          </a:prstGeom>
        </p:spPr>
      </p:pic>
      <p:pic>
        <p:nvPicPr>
          <p:cNvPr id="11" name="Picture 10">
            <a:extLst>
              <a:ext uri="{FF2B5EF4-FFF2-40B4-BE49-F238E27FC236}">
                <a16:creationId xmlns:a16="http://schemas.microsoft.com/office/drawing/2014/main" id="{D7B2FDEF-A7DD-4C24-B58D-5E22EAAE6BCB}"/>
              </a:ext>
            </a:extLst>
          </p:cNvPr>
          <p:cNvPicPr>
            <a:picLocks noChangeAspect="1"/>
          </p:cNvPicPr>
          <p:nvPr/>
        </p:nvPicPr>
        <p:blipFill>
          <a:blip r:embed="rId5"/>
          <a:stretch>
            <a:fillRect/>
          </a:stretch>
        </p:blipFill>
        <p:spPr>
          <a:xfrm>
            <a:off x="9267825" y="2662345"/>
            <a:ext cx="1238250" cy="4111536"/>
          </a:xfrm>
          <a:prstGeom prst="rect">
            <a:avLst/>
          </a:prstGeom>
        </p:spPr>
      </p:pic>
      <p:pic>
        <p:nvPicPr>
          <p:cNvPr id="12" name="Picture 11">
            <a:extLst>
              <a:ext uri="{FF2B5EF4-FFF2-40B4-BE49-F238E27FC236}">
                <a16:creationId xmlns:a16="http://schemas.microsoft.com/office/drawing/2014/main" id="{DC30EAE5-70C7-4C6A-ABC1-B51DB143470E}"/>
              </a:ext>
            </a:extLst>
          </p:cNvPr>
          <p:cNvPicPr>
            <a:picLocks noChangeAspect="1"/>
          </p:cNvPicPr>
          <p:nvPr/>
        </p:nvPicPr>
        <p:blipFill>
          <a:blip r:embed="rId6"/>
          <a:stretch>
            <a:fillRect/>
          </a:stretch>
        </p:blipFill>
        <p:spPr>
          <a:xfrm>
            <a:off x="1720957" y="2687831"/>
            <a:ext cx="1212927" cy="3997443"/>
          </a:xfrm>
          <a:prstGeom prst="rect">
            <a:avLst/>
          </a:prstGeom>
        </p:spPr>
      </p:pic>
      <p:pic>
        <p:nvPicPr>
          <p:cNvPr id="13" name="Picture 12">
            <a:extLst>
              <a:ext uri="{FF2B5EF4-FFF2-40B4-BE49-F238E27FC236}">
                <a16:creationId xmlns:a16="http://schemas.microsoft.com/office/drawing/2014/main" id="{22E24C75-C2CC-47AA-B448-888A4913414A}"/>
              </a:ext>
            </a:extLst>
          </p:cNvPr>
          <p:cNvPicPr>
            <a:picLocks noChangeAspect="1"/>
          </p:cNvPicPr>
          <p:nvPr/>
        </p:nvPicPr>
        <p:blipFill>
          <a:blip r:embed="rId7"/>
          <a:stretch>
            <a:fillRect/>
          </a:stretch>
        </p:blipFill>
        <p:spPr>
          <a:xfrm>
            <a:off x="4716993" y="2659388"/>
            <a:ext cx="1212927" cy="4025886"/>
          </a:xfrm>
          <a:prstGeom prst="rect">
            <a:avLst/>
          </a:prstGeom>
        </p:spPr>
      </p:pic>
      <p:pic>
        <p:nvPicPr>
          <p:cNvPr id="14" name="Picture 13">
            <a:extLst>
              <a:ext uri="{FF2B5EF4-FFF2-40B4-BE49-F238E27FC236}">
                <a16:creationId xmlns:a16="http://schemas.microsoft.com/office/drawing/2014/main" id="{C40AE91C-A70B-447B-9FFE-7E08B33B904E}"/>
              </a:ext>
            </a:extLst>
          </p:cNvPr>
          <p:cNvPicPr>
            <a:picLocks noChangeAspect="1"/>
          </p:cNvPicPr>
          <p:nvPr/>
        </p:nvPicPr>
        <p:blipFill>
          <a:blip r:embed="rId8"/>
          <a:stretch>
            <a:fillRect/>
          </a:stretch>
        </p:blipFill>
        <p:spPr>
          <a:xfrm>
            <a:off x="7766168" y="2687831"/>
            <a:ext cx="1238250" cy="4044072"/>
          </a:xfrm>
          <a:prstGeom prst="rect">
            <a:avLst/>
          </a:prstGeom>
        </p:spPr>
      </p:pic>
      <p:pic>
        <p:nvPicPr>
          <p:cNvPr id="15" name="Picture 14">
            <a:extLst>
              <a:ext uri="{FF2B5EF4-FFF2-40B4-BE49-F238E27FC236}">
                <a16:creationId xmlns:a16="http://schemas.microsoft.com/office/drawing/2014/main" id="{D5A53AAA-B43C-45C0-9DDA-C5B2C822422A}"/>
              </a:ext>
            </a:extLst>
          </p:cNvPr>
          <p:cNvPicPr>
            <a:picLocks noChangeAspect="1"/>
          </p:cNvPicPr>
          <p:nvPr/>
        </p:nvPicPr>
        <p:blipFill>
          <a:blip r:embed="rId9"/>
          <a:stretch>
            <a:fillRect/>
          </a:stretch>
        </p:blipFill>
        <p:spPr>
          <a:xfrm>
            <a:off x="10810360" y="2732748"/>
            <a:ext cx="1266295" cy="3907607"/>
          </a:xfrm>
          <a:prstGeom prst="rect">
            <a:avLst/>
          </a:prstGeom>
        </p:spPr>
      </p:pic>
      <p:pic>
        <p:nvPicPr>
          <p:cNvPr id="16" name="Picture 15">
            <a:extLst>
              <a:ext uri="{FF2B5EF4-FFF2-40B4-BE49-F238E27FC236}">
                <a16:creationId xmlns:a16="http://schemas.microsoft.com/office/drawing/2014/main" id="{E8D14B53-14B5-49B3-B31D-11061D72E4A9}"/>
              </a:ext>
            </a:extLst>
          </p:cNvPr>
          <p:cNvPicPr>
            <a:picLocks noChangeAspect="1"/>
          </p:cNvPicPr>
          <p:nvPr/>
        </p:nvPicPr>
        <p:blipFill>
          <a:blip r:embed="rId10"/>
          <a:stretch>
            <a:fillRect/>
          </a:stretch>
        </p:blipFill>
        <p:spPr>
          <a:xfrm>
            <a:off x="1111892" y="715254"/>
            <a:ext cx="10478962" cy="466790"/>
          </a:xfrm>
          <a:prstGeom prst="rect">
            <a:avLst/>
          </a:prstGeom>
        </p:spPr>
      </p:pic>
    </p:spTree>
    <p:extLst>
      <p:ext uri="{BB962C8B-B14F-4D97-AF65-F5344CB8AC3E}">
        <p14:creationId xmlns:p14="http://schemas.microsoft.com/office/powerpoint/2010/main" val="9207209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04A60-07DF-4AB4-85C4-56C00591CF8F}"/>
              </a:ext>
            </a:extLst>
          </p:cNvPr>
          <p:cNvSpPr>
            <a:spLocks noGrp="1"/>
          </p:cNvSpPr>
          <p:nvPr>
            <p:ph type="title"/>
          </p:nvPr>
        </p:nvSpPr>
        <p:spPr>
          <a:xfrm>
            <a:off x="838200" y="-298137"/>
            <a:ext cx="10515600" cy="1325563"/>
          </a:xfrm>
        </p:spPr>
        <p:txBody>
          <a:bodyPr/>
          <a:lstStyle/>
          <a:p>
            <a:r>
              <a:rPr lang="tr-TR" dirty="0"/>
              <a:t>Bakır ve Demire Etki Eden Toplam Kuvvet</a:t>
            </a:r>
          </a:p>
        </p:txBody>
      </p:sp>
      <p:pic>
        <p:nvPicPr>
          <p:cNvPr id="5" name="Picture 4">
            <a:extLst>
              <a:ext uri="{FF2B5EF4-FFF2-40B4-BE49-F238E27FC236}">
                <a16:creationId xmlns:a16="http://schemas.microsoft.com/office/drawing/2014/main" id="{3F90F73B-E41E-4648-956E-ADFB0638D21A}"/>
              </a:ext>
            </a:extLst>
          </p:cNvPr>
          <p:cNvPicPr>
            <a:picLocks noChangeAspect="1"/>
          </p:cNvPicPr>
          <p:nvPr/>
        </p:nvPicPr>
        <p:blipFill>
          <a:blip r:embed="rId2"/>
          <a:stretch>
            <a:fillRect/>
          </a:stretch>
        </p:blipFill>
        <p:spPr>
          <a:xfrm>
            <a:off x="264447" y="653719"/>
            <a:ext cx="5128648" cy="2952515"/>
          </a:xfrm>
          <a:prstGeom prst="rect">
            <a:avLst/>
          </a:prstGeom>
        </p:spPr>
      </p:pic>
      <p:pic>
        <p:nvPicPr>
          <p:cNvPr id="6" name="Picture 5">
            <a:extLst>
              <a:ext uri="{FF2B5EF4-FFF2-40B4-BE49-F238E27FC236}">
                <a16:creationId xmlns:a16="http://schemas.microsoft.com/office/drawing/2014/main" id="{25412469-E0CE-4FA4-B71A-CA5EF0B6EF69}"/>
              </a:ext>
            </a:extLst>
          </p:cNvPr>
          <p:cNvPicPr>
            <a:picLocks noChangeAspect="1"/>
          </p:cNvPicPr>
          <p:nvPr/>
        </p:nvPicPr>
        <p:blipFill>
          <a:blip r:embed="rId3"/>
          <a:stretch>
            <a:fillRect/>
          </a:stretch>
        </p:blipFill>
        <p:spPr>
          <a:xfrm>
            <a:off x="6348550" y="653719"/>
            <a:ext cx="5164051" cy="2952515"/>
          </a:xfrm>
          <a:prstGeom prst="rect">
            <a:avLst/>
          </a:prstGeom>
        </p:spPr>
      </p:pic>
      <p:pic>
        <p:nvPicPr>
          <p:cNvPr id="7" name="Picture 6">
            <a:extLst>
              <a:ext uri="{FF2B5EF4-FFF2-40B4-BE49-F238E27FC236}">
                <a16:creationId xmlns:a16="http://schemas.microsoft.com/office/drawing/2014/main" id="{F29C2EB1-EC7F-46C7-989B-1763CB9D21A8}"/>
              </a:ext>
            </a:extLst>
          </p:cNvPr>
          <p:cNvPicPr>
            <a:picLocks noChangeAspect="1"/>
          </p:cNvPicPr>
          <p:nvPr/>
        </p:nvPicPr>
        <p:blipFill>
          <a:blip r:embed="rId4"/>
          <a:stretch>
            <a:fillRect/>
          </a:stretch>
        </p:blipFill>
        <p:spPr>
          <a:xfrm>
            <a:off x="3380102" y="3606234"/>
            <a:ext cx="5431795" cy="3118475"/>
          </a:xfrm>
          <a:prstGeom prst="rect">
            <a:avLst/>
          </a:prstGeom>
        </p:spPr>
      </p:pic>
    </p:spTree>
    <p:extLst>
      <p:ext uri="{BB962C8B-B14F-4D97-AF65-F5344CB8AC3E}">
        <p14:creationId xmlns:p14="http://schemas.microsoft.com/office/powerpoint/2010/main" val="31535197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0F4B-B371-45AF-8A88-65493BDA216F}"/>
              </a:ext>
            </a:extLst>
          </p:cNvPr>
          <p:cNvSpPr>
            <a:spLocks noGrp="1"/>
          </p:cNvSpPr>
          <p:nvPr>
            <p:ph type="title"/>
          </p:nvPr>
        </p:nvSpPr>
        <p:spPr/>
        <p:txBody>
          <a:bodyPr/>
          <a:lstStyle/>
          <a:p>
            <a:r>
              <a:rPr lang="tr-TR" dirty="0" err="1"/>
              <a:t>Overlay</a:t>
            </a:r>
            <a:r>
              <a:rPr lang="tr-TR" dirty="0"/>
              <a:t> Çalışması Önemli Notlar</a:t>
            </a:r>
          </a:p>
        </p:txBody>
      </p:sp>
      <p:sp>
        <p:nvSpPr>
          <p:cNvPr id="3" name="Content Placeholder 2">
            <a:extLst>
              <a:ext uri="{FF2B5EF4-FFF2-40B4-BE49-F238E27FC236}">
                <a16:creationId xmlns:a16="http://schemas.microsoft.com/office/drawing/2014/main" id="{7D8A6855-7595-4BF0-BD14-714877D3B8E7}"/>
              </a:ext>
            </a:extLst>
          </p:cNvPr>
          <p:cNvSpPr>
            <a:spLocks noGrp="1"/>
          </p:cNvSpPr>
          <p:nvPr>
            <p:ph idx="1"/>
          </p:nvPr>
        </p:nvSpPr>
        <p:spPr>
          <a:xfrm>
            <a:off x="838200" y="1496111"/>
            <a:ext cx="10515600" cy="4351338"/>
          </a:xfrm>
        </p:spPr>
        <p:txBody>
          <a:bodyPr>
            <a:normAutofit fontScale="92500" lnSpcReduction="20000"/>
          </a:bodyPr>
          <a:lstStyle/>
          <a:p>
            <a:r>
              <a:rPr lang="tr-TR" dirty="0"/>
              <a:t>Akım dağılımında etkin olan etkiler skin </a:t>
            </a:r>
            <a:r>
              <a:rPr lang="tr-TR" dirty="0" err="1"/>
              <a:t>effect</a:t>
            </a:r>
            <a:r>
              <a:rPr lang="tr-TR" dirty="0"/>
              <a:t> ve </a:t>
            </a:r>
            <a:r>
              <a:rPr lang="tr-TR" dirty="0" err="1"/>
              <a:t>proximity</a:t>
            </a:r>
            <a:r>
              <a:rPr lang="tr-TR" dirty="0"/>
              <a:t> </a:t>
            </a:r>
            <a:r>
              <a:rPr lang="tr-TR" dirty="0" err="1"/>
              <a:t>effecttir</a:t>
            </a:r>
            <a:r>
              <a:rPr lang="tr-TR" dirty="0"/>
              <a:t>.</a:t>
            </a:r>
          </a:p>
          <a:p>
            <a:r>
              <a:rPr lang="tr-TR" dirty="0"/>
              <a:t>Akımlardaki </a:t>
            </a:r>
            <a:r>
              <a:rPr lang="tr-TR" dirty="0" err="1"/>
              <a:t>discontinuity</a:t>
            </a:r>
            <a:r>
              <a:rPr lang="tr-TR" dirty="0"/>
              <a:t> 2d simülasyon özelliklerinden kaynaklanmaktadır. Demir ve bakır arasındaki </a:t>
            </a:r>
            <a:r>
              <a:rPr lang="tr-TR" dirty="0" err="1"/>
              <a:t>boundary’den</a:t>
            </a:r>
            <a:r>
              <a:rPr lang="tr-TR" dirty="0"/>
              <a:t> yalnızca x yönlü akım yoğunluğu </a:t>
            </a:r>
            <a:r>
              <a:rPr lang="tr-TR" dirty="0" err="1"/>
              <a:t>continuous</a:t>
            </a:r>
            <a:r>
              <a:rPr lang="tr-TR" dirty="0"/>
              <a:t> olarak geçebilmektedir. </a:t>
            </a:r>
          </a:p>
          <a:p>
            <a:r>
              <a:rPr lang="tr-TR" dirty="0"/>
              <a:t>Analizlere göre ikili raylarda akım armatürün daha ilerisinden girmektedir. Bu etki rayların dirençleri arasındaki farktan dolayıdır.</a:t>
            </a:r>
          </a:p>
          <a:p>
            <a:r>
              <a:rPr lang="tr-TR" dirty="0"/>
              <a:t>Demir kalınlığı arttıkça demir ray kesitinin direnci düşmektedir bu nedenle daha fazla akım taşımaktadır.</a:t>
            </a:r>
          </a:p>
          <a:p>
            <a:r>
              <a:rPr lang="tr-TR" dirty="0"/>
              <a:t>Analizler akım uyartısı ile yapıldığından gerçekte oluşacak akımı yansıtmamaktadır. Bu nedenle verim incelemesi yapılamamıştır.</a:t>
            </a:r>
          </a:p>
          <a:p>
            <a:r>
              <a:rPr lang="tr-TR" dirty="0"/>
              <a:t>Akımdaki </a:t>
            </a:r>
            <a:r>
              <a:rPr lang="tr-TR" dirty="0" err="1"/>
              <a:t>discontinuity</a:t>
            </a:r>
            <a:r>
              <a:rPr lang="tr-TR" dirty="0"/>
              <a:t> nedeniyle yapılacak analizlerin 3D ortamda yapılması gerektiği sonucuna varılmıştır.</a:t>
            </a:r>
          </a:p>
          <a:p>
            <a:endParaRPr lang="tr-TR" dirty="0"/>
          </a:p>
        </p:txBody>
      </p:sp>
    </p:spTree>
    <p:extLst>
      <p:ext uri="{BB962C8B-B14F-4D97-AF65-F5344CB8AC3E}">
        <p14:creationId xmlns:p14="http://schemas.microsoft.com/office/powerpoint/2010/main" val="37016847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E41D8-69DF-41FA-96B3-74361F842C08}"/>
              </a:ext>
            </a:extLst>
          </p:cNvPr>
          <p:cNvSpPr>
            <a:spLocks noGrp="1"/>
          </p:cNvSpPr>
          <p:nvPr>
            <p:ph type="title"/>
          </p:nvPr>
        </p:nvSpPr>
        <p:spPr/>
        <p:txBody>
          <a:bodyPr/>
          <a:lstStyle/>
          <a:p>
            <a:r>
              <a:rPr lang="tr-TR" dirty="0"/>
              <a:t>Haftaya Yapılması Önerilen Analizler</a:t>
            </a:r>
          </a:p>
        </p:txBody>
      </p:sp>
      <p:sp>
        <p:nvSpPr>
          <p:cNvPr id="3" name="Content Placeholder 2">
            <a:extLst>
              <a:ext uri="{FF2B5EF4-FFF2-40B4-BE49-F238E27FC236}">
                <a16:creationId xmlns:a16="http://schemas.microsoft.com/office/drawing/2014/main" id="{820B75FE-E5D8-471E-9574-94F68195BA18}"/>
              </a:ext>
            </a:extLst>
          </p:cNvPr>
          <p:cNvSpPr>
            <a:spLocks noGrp="1"/>
          </p:cNvSpPr>
          <p:nvPr>
            <p:ph idx="1"/>
          </p:nvPr>
        </p:nvSpPr>
        <p:spPr/>
        <p:txBody>
          <a:bodyPr/>
          <a:lstStyle/>
          <a:p>
            <a:r>
              <a:rPr lang="tr-TR" dirty="0"/>
              <a:t>3D </a:t>
            </a:r>
            <a:r>
              <a:rPr lang="tr-TR" dirty="0" err="1"/>
              <a:t>overlay</a:t>
            </a:r>
            <a:r>
              <a:rPr lang="tr-TR" dirty="0"/>
              <a:t> ray analizlerinin yapılması</a:t>
            </a:r>
          </a:p>
          <a:p>
            <a:r>
              <a:rPr lang="tr-TR" dirty="0"/>
              <a:t>3D hareketli simülasyon çalışmalarına </a:t>
            </a:r>
            <a:r>
              <a:rPr lang="tr-TR"/>
              <a:t>devam edilmesi</a:t>
            </a:r>
          </a:p>
        </p:txBody>
      </p:sp>
    </p:spTree>
    <p:extLst>
      <p:ext uri="{BB962C8B-B14F-4D97-AF65-F5344CB8AC3E}">
        <p14:creationId xmlns:p14="http://schemas.microsoft.com/office/powerpoint/2010/main" val="1302786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22" y="319176"/>
            <a:ext cx="12710122" cy="6374921"/>
          </a:xfrm>
          <a:prstGeom prst="rect">
            <a:avLst/>
          </a:prstGeom>
        </p:spPr>
      </p:pic>
    </p:spTree>
    <p:extLst>
      <p:ext uri="{BB962C8B-B14F-4D97-AF65-F5344CB8AC3E}">
        <p14:creationId xmlns:p14="http://schemas.microsoft.com/office/powerpoint/2010/main" val="677649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0105" y="355600"/>
            <a:ext cx="8903229" cy="646331"/>
          </a:xfrm>
          <a:prstGeom prst="rect">
            <a:avLst/>
          </a:prstGeom>
          <a:noFill/>
        </p:spPr>
        <p:txBody>
          <a:bodyPr wrap="square" rtlCol="0">
            <a:spAutoFit/>
          </a:bodyPr>
          <a:lstStyle/>
          <a:p>
            <a:r>
              <a:rPr lang="tr-TR" sz="3600" dirty="0">
                <a:latin typeface="Times New Roman" panose="02020603050405020304" pitchFamily="18" charset="0"/>
                <a:cs typeface="Times New Roman" panose="02020603050405020304" pitchFamily="18" charset="0"/>
              </a:rPr>
              <a:t>50 mm Eğimli ray 1.9 MA’lik Atış Senaryosu</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004" y="1155749"/>
            <a:ext cx="10817525" cy="5425665"/>
          </a:xfrm>
          <a:prstGeom prst="rect">
            <a:avLst/>
          </a:prstGeom>
        </p:spPr>
      </p:pic>
      <p:sp>
        <p:nvSpPr>
          <p:cNvPr id="6" name="TextBox 5"/>
          <p:cNvSpPr txBox="1"/>
          <p:nvPr/>
        </p:nvSpPr>
        <p:spPr>
          <a:xfrm>
            <a:off x="9692257" y="1617134"/>
            <a:ext cx="2387600" cy="923330"/>
          </a:xfrm>
          <a:prstGeom prst="rect">
            <a:avLst/>
          </a:prstGeom>
          <a:noFill/>
        </p:spPr>
        <p:txBody>
          <a:bodyPr wrap="square" rtlCol="0">
            <a:spAutoFit/>
          </a:bodyPr>
          <a:lstStyle/>
          <a:p>
            <a:r>
              <a:rPr lang="tr-TR" dirty="0"/>
              <a:t>Çeşitli ray uzunluklarına göre armatürün çıkış hızları gösterilmiştir.</a:t>
            </a:r>
          </a:p>
        </p:txBody>
      </p:sp>
    </p:spTree>
    <p:extLst>
      <p:ext uri="{BB962C8B-B14F-4D97-AF65-F5344CB8AC3E}">
        <p14:creationId xmlns:p14="http://schemas.microsoft.com/office/powerpoint/2010/main" val="2040922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0105" y="355600"/>
            <a:ext cx="8903229" cy="646331"/>
          </a:xfrm>
          <a:prstGeom prst="rect">
            <a:avLst/>
          </a:prstGeom>
          <a:noFill/>
        </p:spPr>
        <p:txBody>
          <a:bodyPr wrap="square" rtlCol="0">
            <a:spAutoFit/>
          </a:bodyPr>
          <a:lstStyle/>
          <a:p>
            <a:r>
              <a:rPr lang="tr-TR" sz="3600" dirty="0">
                <a:latin typeface="Times New Roman" panose="02020603050405020304" pitchFamily="18" charset="0"/>
                <a:cs typeface="Times New Roman" panose="02020603050405020304" pitchFamily="18" charset="0"/>
              </a:rPr>
              <a:t>60 mm Eğimli ray 1.9 MA’lik Atış Senaryosu</a:t>
            </a:r>
          </a:p>
        </p:txBody>
      </p:sp>
      <p:sp>
        <p:nvSpPr>
          <p:cNvPr id="5" name="TextBox 4"/>
          <p:cNvSpPr txBox="1"/>
          <p:nvPr/>
        </p:nvSpPr>
        <p:spPr>
          <a:xfrm>
            <a:off x="550333" y="1159933"/>
            <a:ext cx="8094134" cy="923330"/>
          </a:xfrm>
          <a:prstGeom prst="rect">
            <a:avLst/>
          </a:prstGeom>
          <a:noFill/>
        </p:spPr>
        <p:txBody>
          <a:bodyPr wrap="square" rtlCol="0">
            <a:spAutoFit/>
          </a:bodyPr>
          <a:lstStyle/>
          <a:p>
            <a:pPr marL="285750" indent="-285750">
              <a:buFont typeface="Arial" panose="020B0604020202020204" pitchFamily="34" charset="0"/>
              <a:buChar char="•"/>
            </a:pPr>
            <a:r>
              <a:rPr lang="tr-TR" dirty="0"/>
              <a:t>Sonuçlar 3D simülasyondan alınmıştır.</a:t>
            </a:r>
          </a:p>
          <a:p>
            <a:pPr marL="285750" indent="-285750">
              <a:buFont typeface="Arial" panose="020B0604020202020204" pitchFamily="34" charset="0"/>
              <a:buChar char="•"/>
            </a:pPr>
            <a:r>
              <a:rPr lang="tr-TR" dirty="0"/>
              <a:t>Mühimmat kütlesi 1050 g alınmıştır.</a:t>
            </a:r>
          </a:p>
          <a:p>
            <a:pPr marL="285750" indent="-285750">
              <a:buFont typeface="Arial" panose="020B0604020202020204" pitchFamily="34" charset="0"/>
              <a:buChar char="•"/>
            </a:pPr>
            <a:r>
              <a:rPr lang="tr-TR" dirty="0"/>
              <a:t>Kesitli mavi çizgiler armatürün zaman içindeki pozisyonunu göstermektedir.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7" y="2241265"/>
            <a:ext cx="9204706" cy="4616735"/>
          </a:xfrm>
          <a:prstGeom prst="rect">
            <a:avLst/>
          </a:prstGeom>
        </p:spPr>
      </p:pic>
      <p:pic>
        <p:nvPicPr>
          <p:cNvPr id="7" name="Picture 6"/>
          <p:cNvPicPr>
            <a:picLocks noChangeAspect="1"/>
          </p:cNvPicPr>
          <p:nvPr/>
        </p:nvPicPr>
        <p:blipFill>
          <a:blip r:embed="rId3"/>
          <a:stretch>
            <a:fillRect/>
          </a:stretch>
        </p:blipFill>
        <p:spPr>
          <a:xfrm>
            <a:off x="10604962" y="402305"/>
            <a:ext cx="990600" cy="5562600"/>
          </a:xfrm>
          <a:prstGeom prst="rect">
            <a:avLst/>
          </a:prstGeom>
        </p:spPr>
      </p:pic>
    </p:spTree>
    <p:extLst>
      <p:ext uri="{BB962C8B-B14F-4D97-AF65-F5344CB8AC3E}">
        <p14:creationId xmlns:p14="http://schemas.microsoft.com/office/powerpoint/2010/main" val="2735213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747" y="257694"/>
            <a:ext cx="12728574" cy="6384175"/>
          </a:xfrm>
          <a:prstGeom prst="rect">
            <a:avLst/>
          </a:prstGeom>
        </p:spPr>
      </p:pic>
    </p:spTree>
    <p:extLst>
      <p:ext uri="{BB962C8B-B14F-4D97-AF65-F5344CB8AC3E}">
        <p14:creationId xmlns:p14="http://schemas.microsoft.com/office/powerpoint/2010/main" val="3637039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0105" y="355600"/>
            <a:ext cx="8903229" cy="646331"/>
          </a:xfrm>
          <a:prstGeom prst="rect">
            <a:avLst/>
          </a:prstGeom>
          <a:noFill/>
        </p:spPr>
        <p:txBody>
          <a:bodyPr wrap="square" rtlCol="0">
            <a:spAutoFit/>
          </a:bodyPr>
          <a:lstStyle/>
          <a:p>
            <a:r>
              <a:rPr lang="tr-TR" sz="3600" dirty="0">
                <a:latin typeface="Times New Roman" panose="02020603050405020304" pitchFamily="18" charset="0"/>
                <a:cs typeface="Times New Roman" panose="02020603050405020304" pitchFamily="18" charset="0"/>
              </a:rPr>
              <a:t>60 mm Eğimli ray 1.9 MA’lik Atış Senaryosu</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331" y="1076745"/>
            <a:ext cx="10764099" cy="5398869"/>
          </a:xfrm>
          <a:prstGeom prst="rect">
            <a:avLst/>
          </a:prstGeom>
        </p:spPr>
      </p:pic>
      <p:sp>
        <p:nvSpPr>
          <p:cNvPr id="7" name="TextBox 6"/>
          <p:cNvSpPr txBox="1"/>
          <p:nvPr/>
        </p:nvSpPr>
        <p:spPr>
          <a:xfrm>
            <a:off x="9804400" y="1617134"/>
            <a:ext cx="2387600" cy="923330"/>
          </a:xfrm>
          <a:prstGeom prst="rect">
            <a:avLst/>
          </a:prstGeom>
          <a:noFill/>
        </p:spPr>
        <p:txBody>
          <a:bodyPr wrap="square" rtlCol="0">
            <a:spAutoFit/>
          </a:bodyPr>
          <a:lstStyle/>
          <a:p>
            <a:r>
              <a:rPr lang="tr-TR" dirty="0"/>
              <a:t>Çeşitli ray uzunluklarına göre armatürün çıkış hızları gösterilmiştir.</a:t>
            </a:r>
          </a:p>
        </p:txBody>
      </p:sp>
    </p:spTree>
    <p:extLst>
      <p:ext uri="{BB962C8B-B14F-4D97-AF65-F5344CB8AC3E}">
        <p14:creationId xmlns:p14="http://schemas.microsoft.com/office/powerpoint/2010/main" val="1643616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007600" y="524934"/>
            <a:ext cx="2110494" cy="5438245"/>
          </a:xfrm>
          <a:prstGeom prst="rect">
            <a:avLst/>
          </a:prstGeom>
        </p:spPr>
      </p:pic>
      <p:sp>
        <p:nvSpPr>
          <p:cNvPr id="5" name="TextBox 4"/>
          <p:cNvSpPr txBox="1"/>
          <p:nvPr/>
        </p:nvSpPr>
        <p:spPr>
          <a:xfrm>
            <a:off x="410105" y="355600"/>
            <a:ext cx="8903229" cy="646331"/>
          </a:xfrm>
          <a:prstGeom prst="rect">
            <a:avLst/>
          </a:prstGeom>
          <a:noFill/>
        </p:spPr>
        <p:txBody>
          <a:bodyPr wrap="square" rtlCol="0">
            <a:spAutoFit/>
          </a:bodyPr>
          <a:lstStyle/>
          <a:p>
            <a:r>
              <a:rPr lang="tr-TR" sz="3600" dirty="0">
                <a:latin typeface="Times New Roman" panose="02020603050405020304" pitchFamily="18" charset="0"/>
                <a:cs typeface="Times New Roman" panose="02020603050405020304" pitchFamily="18" charset="0"/>
              </a:rPr>
              <a:t>70 mm Eğimli ray 1.9 MA’lik Atış Senaryosu</a:t>
            </a:r>
          </a:p>
        </p:txBody>
      </p:sp>
      <p:sp>
        <p:nvSpPr>
          <p:cNvPr id="6" name="TextBox 5"/>
          <p:cNvSpPr txBox="1"/>
          <p:nvPr/>
        </p:nvSpPr>
        <p:spPr>
          <a:xfrm>
            <a:off x="550333" y="1159933"/>
            <a:ext cx="8094134" cy="1200329"/>
          </a:xfrm>
          <a:prstGeom prst="rect">
            <a:avLst/>
          </a:prstGeom>
          <a:noFill/>
        </p:spPr>
        <p:txBody>
          <a:bodyPr wrap="square" rtlCol="0">
            <a:spAutoFit/>
          </a:bodyPr>
          <a:lstStyle/>
          <a:p>
            <a:pPr marL="285750" indent="-285750">
              <a:buFont typeface="Arial" panose="020B0604020202020204" pitchFamily="34" charset="0"/>
              <a:buChar char="•"/>
            </a:pPr>
            <a:r>
              <a:rPr lang="tr-TR" dirty="0"/>
              <a:t>Sonuçlar 3D simülasyondan alınmıştır.</a:t>
            </a:r>
          </a:p>
          <a:p>
            <a:pPr marL="285750" indent="-285750">
              <a:buFont typeface="Arial" panose="020B0604020202020204" pitchFamily="34" charset="0"/>
              <a:buChar char="•"/>
            </a:pPr>
            <a:r>
              <a:rPr lang="tr-TR" dirty="0"/>
              <a:t>Mühimmat kütlesi 1117 g alınmıştır.</a:t>
            </a:r>
          </a:p>
          <a:p>
            <a:pPr marL="285750" indent="-285750">
              <a:buFont typeface="Arial" panose="020B0604020202020204" pitchFamily="34" charset="0"/>
              <a:buChar char="•"/>
            </a:pPr>
            <a:r>
              <a:rPr lang="tr-TR" dirty="0"/>
              <a:t>Kesitli mavi çizgiler armatürün zaman içindeki pozisyonunu göstermektedir. </a:t>
            </a:r>
          </a:p>
          <a:p>
            <a:pPr marL="285750" indent="-285750">
              <a:buFont typeface="Arial" panose="020B0604020202020204" pitchFamily="34" charset="0"/>
              <a:buChar char="•"/>
            </a:pPr>
            <a:endParaRPr lang="tr-TR" dirty="0"/>
          </a:p>
        </p:txBody>
      </p:sp>
      <p:sp>
        <p:nvSpPr>
          <p:cNvPr id="7" name="TextBox 6"/>
          <p:cNvSpPr txBox="1"/>
          <p:nvPr/>
        </p:nvSpPr>
        <p:spPr>
          <a:xfrm>
            <a:off x="10303934" y="6028267"/>
            <a:ext cx="1727200" cy="369332"/>
          </a:xfrm>
          <a:prstGeom prst="rect">
            <a:avLst/>
          </a:prstGeom>
          <a:noFill/>
        </p:spPr>
        <p:txBody>
          <a:bodyPr wrap="square" rtlCol="0">
            <a:spAutoFit/>
          </a:bodyPr>
          <a:lstStyle/>
          <a:p>
            <a:r>
              <a:rPr lang="tr-TR" dirty="0"/>
              <a:t>Atış zamanları</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166" y="1978700"/>
            <a:ext cx="9728200" cy="4879300"/>
          </a:xfrm>
          <a:prstGeom prst="rect">
            <a:avLst/>
          </a:prstGeom>
        </p:spPr>
      </p:pic>
    </p:spTree>
    <p:extLst>
      <p:ext uri="{BB962C8B-B14F-4D97-AF65-F5344CB8AC3E}">
        <p14:creationId xmlns:p14="http://schemas.microsoft.com/office/powerpoint/2010/main" val="2366231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4284</TotalTime>
  <Words>1202</Words>
  <Application>Microsoft Office PowerPoint</Application>
  <PresentationFormat>Widescreen</PresentationFormat>
  <Paragraphs>209</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Times New Roman</vt:lpstr>
      <vt:lpstr>Office Theme</vt:lpstr>
      <vt:lpstr>EMFS-2 Proje Toplantısı </vt:lpstr>
      <vt:lpstr>Geçen Hafta Yapılanlar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Ray Basıncı Analizleri</vt:lpstr>
      <vt:lpstr>PowerPoint Presentation</vt:lpstr>
      <vt:lpstr>PowerPoint Presentation</vt:lpstr>
      <vt:lpstr>PowerPoint Presentation</vt:lpstr>
      <vt:lpstr>İki malzemeli ray (overlay rail) kavramı</vt:lpstr>
      <vt:lpstr>L’r L’p ve L’int L’ext kavramları </vt:lpstr>
      <vt:lpstr>PowerPoint Presentation</vt:lpstr>
      <vt:lpstr>PowerPoint Presentation</vt:lpstr>
      <vt:lpstr>PowerPoint Presentation</vt:lpstr>
      <vt:lpstr>Bu Hafta Yapılanlar</vt:lpstr>
      <vt:lpstr>3D Hareketli Simülasyon</vt:lpstr>
      <vt:lpstr>Overlay Ray Çalışması Özellikleri</vt:lpstr>
      <vt:lpstr>Overlay Ray Çalışması</vt:lpstr>
      <vt:lpstr>Farklı Kalınlıklar için Akım Dağılımı</vt:lpstr>
      <vt:lpstr>Bakır ve Demire Etki Eden Toplam Kuvvet</vt:lpstr>
      <vt:lpstr>Overlay Çalışması Önemli Notlar</vt:lpstr>
      <vt:lpstr>Haftaya Yapılması Önerilen Analizler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Nail Tosun</dc:creator>
  <cp:lastModifiedBy>Nail Tosun</cp:lastModifiedBy>
  <cp:revision>38</cp:revision>
  <dcterms:created xsi:type="dcterms:W3CDTF">2019-09-18T18:41:19Z</dcterms:created>
  <dcterms:modified xsi:type="dcterms:W3CDTF">2019-10-10T09:58:26Z</dcterms:modified>
</cp:coreProperties>
</file>