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56" r:id="rId3"/>
    <p:sldId id="262" r:id="rId4"/>
    <p:sldId id="261" r:id="rId5"/>
    <p:sldId id="263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EFABB-B7D0-44C0-9DEA-7F5A205EAD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7842A-B883-4B0E-92A0-6E72D4293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7842A-B883-4B0E-92A0-6E72D4293D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61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7842A-B883-4B0E-92A0-6E72D4293D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7842A-B883-4B0E-92A0-6E72D4293D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1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841E-625C-4E8B-8B11-0A9D38F1B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C2D4A-EEB9-4102-A097-6C9A61CF9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B91A1-70A5-4631-A40F-3952943D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B06-7FC0-44C6-93B2-79B74C88CF0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2FA4A-8F74-40B1-A762-3C4D9B96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726EF-AED3-4FCD-9F80-32FD9E13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045B-A5F4-4F43-AE00-4708C7F8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2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9BC9-7084-4976-83D4-49E6F30D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D2E61-A956-4BD5-9839-EC6DBEC73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5EE9F-5EFD-43CA-8E66-0EFC2C9F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B06-7FC0-44C6-93B2-79B74C88CF0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E60E6-BD7D-4FE9-811A-BFA71D72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24B2B-2D99-48B0-B7D6-03BCDE45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045B-A5F4-4F43-AE00-4708C7F8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2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25F53-9EDF-4CA4-B52D-ACC8FC3BA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35935-F9FF-42BA-B251-487E65058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05696-0CAD-4C67-A1F7-0ECB7154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B06-7FC0-44C6-93B2-79B74C88CF0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EAAC2-E07F-434C-9933-26C7B985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4879D-F24F-44F6-9361-5896BDD1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045B-A5F4-4F43-AE00-4708C7F8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551B-F4AA-4C9F-A7CB-07988E23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FADB-0A8F-43E4-B109-3805D1CA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845FC-5E4A-4F45-A580-20DF7D08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B06-7FC0-44C6-93B2-79B74C88CF0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83516-3149-4918-80E4-038E4991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5E1C7-EB5F-48E4-96B0-534AA89C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045B-A5F4-4F43-AE00-4708C7F8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3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033A-5FAE-471C-8909-1590B4CC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3DC0-2627-4712-975C-F5099D4EF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BC6D3-B035-439B-8E17-BC202825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B06-7FC0-44C6-93B2-79B74C88CF0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A768-FA0C-4B99-9B71-458559DC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ECFE4-5B6D-4DBF-B42A-4DEC1D50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045B-A5F4-4F43-AE00-4708C7F8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0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748A-312D-45E2-BEEE-419C1B25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D0C5-3C5E-4671-8794-4DD8DD65A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A9D8D-EDE6-4391-8728-A0EB63F78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85C85-FDF3-449B-9801-196D6394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B06-7FC0-44C6-93B2-79B74C88CF0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4FE66-A477-41AF-B7AE-74D72290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0310A-B61C-4D90-BA02-5AA28CB7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045B-A5F4-4F43-AE00-4708C7F8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5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8546-6A70-46DA-9A2D-D4174BFE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BD2E7-514F-47A3-BEC9-AAACA920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39A44-6593-4A59-83A0-1F0F8EECA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4E350-5820-402D-95B5-91C0ECEB4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705A5-7090-4040-B690-A097AC0A7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A9AB0-70B7-4489-BB2B-560929E6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B06-7FC0-44C6-93B2-79B74C88CF0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DD941-6213-4AAA-A158-A271B3C4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63F80-B48B-4AAB-8585-FE05EB38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045B-A5F4-4F43-AE00-4708C7F8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9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7A1C-24B5-435D-9C3B-55EDA960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4B514-260A-4292-8FB5-973F0C57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B06-7FC0-44C6-93B2-79B74C88CF0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03DFC-3F85-4BE5-AACA-71810678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FDE55-B481-4D86-9E2C-9BA6DB83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045B-A5F4-4F43-AE00-4708C7F8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7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0AD3C-8C64-48B8-A869-CC502B3F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B06-7FC0-44C6-93B2-79B74C88CF0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83E35-C77C-4671-A496-C4DE49E3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1DECB-C011-4B6B-85AE-0652E0D3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045B-A5F4-4F43-AE00-4708C7F8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7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6878-0534-4209-9E8D-0B31C17E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7D60-6AB4-4371-9B7F-983175F4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BF954-CAA8-4448-B368-6D82FB8E5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2E0CF-1B48-42C3-A181-89737EE1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B06-7FC0-44C6-93B2-79B74C88CF0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9A0F0-55F6-4BC7-AF4B-20DAC45D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5FE94-0DD4-4E5C-B2AB-EFEB5647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045B-A5F4-4F43-AE00-4708C7F8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3AEF-4013-4E78-816C-CCF5D1D5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22214-B617-46A8-A783-0F37CD18F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F35EA-29E0-4FAF-85CD-CF04D90F3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A873F-4011-4353-98E7-F0A989C9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7B06-7FC0-44C6-93B2-79B74C88CF0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F51B9-2279-4403-981F-AED3C9B2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84285-1413-4BC1-B051-B08F71C3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045B-A5F4-4F43-AE00-4708C7F8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71E32-DD85-4B9C-B210-160F14E4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C2386-04D9-4495-9724-AE8E27A6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187CA-26C6-4270-8A29-82C85521C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87B06-7FC0-44C6-93B2-79B74C88CF0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ED006-68B4-4C9C-9D16-29702D59F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FE12C-2418-4E51-99E7-D93E12E73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5045B-A5F4-4F43-AE00-4708C7F8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1624-A399-465D-872A-EE42F6A84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7408" y="1281448"/>
            <a:ext cx="9133269" cy="3361386"/>
          </a:xfrm>
        </p:spPr>
        <p:txBody>
          <a:bodyPr>
            <a:normAutofit fontScale="90000"/>
          </a:bodyPr>
          <a:lstStyle/>
          <a:p>
            <a:r>
              <a:rPr lang="en-US" dirty="0"/>
              <a:t>Three Level Boost Converter (Interleaved)</a:t>
            </a:r>
            <a:br>
              <a:rPr lang="en-US" dirty="0"/>
            </a:br>
            <a:r>
              <a:rPr lang="en-US" dirty="0"/>
              <a:t>Five Level Boost Converter</a:t>
            </a:r>
            <a:br>
              <a:rPr lang="en-US" dirty="0"/>
            </a:br>
            <a:r>
              <a:rPr lang="en-US" dirty="0"/>
              <a:t>(Phase-shifted switch) </a:t>
            </a:r>
          </a:p>
        </p:txBody>
      </p:sp>
    </p:spTree>
    <p:extLst>
      <p:ext uri="{BB962C8B-B14F-4D97-AF65-F5344CB8AC3E}">
        <p14:creationId xmlns:p14="http://schemas.microsoft.com/office/powerpoint/2010/main" val="285763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BA99F83-1AB0-4D2F-ACCE-06B80803F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207659"/>
                  </p:ext>
                </p:extLst>
              </p:nvPr>
            </p:nvGraphicFramePr>
            <p:xfrm>
              <a:off x="1045027" y="1068822"/>
              <a:ext cx="9899781" cy="4720356"/>
            </p:xfrm>
            <a:graphic>
              <a:graphicData uri="http://schemas.openxmlformats.org/drawingml/2006/table">
                <a:tbl>
                  <a:tblPr/>
                  <a:tblGrid>
                    <a:gridCol w="3299927">
                      <a:extLst>
                        <a:ext uri="{9D8B030D-6E8A-4147-A177-3AD203B41FA5}">
                          <a16:colId xmlns:a16="http://schemas.microsoft.com/office/drawing/2014/main" val="368602116"/>
                        </a:ext>
                      </a:extLst>
                    </a:gridCol>
                    <a:gridCol w="3299927">
                      <a:extLst>
                        <a:ext uri="{9D8B030D-6E8A-4147-A177-3AD203B41FA5}">
                          <a16:colId xmlns:a16="http://schemas.microsoft.com/office/drawing/2014/main" val="2672786386"/>
                        </a:ext>
                      </a:extLst>
                    </a:gridCol>
                    <a:gridCol w="3299927">
                      <a:extLst>
                        <a:ext uri="{9D8B030D-6E8A-4147-A177-3AD203B41FA5}">
                          <a16:colId xmlns:a16="http://schemas.microsoft.com/office/drawing/2014/main" val="170022843"/>
                        </a:ext>
                      </a:extLst>
                    </a:gridCol>
                  </a:tblGrid>
                  <a:tr h="43620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Three-level interleaved boost converter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Five-level boost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converter</a:t>
                          </a:r>
                        </a:p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65466989"/>
                      </a:ext>
                    </a:extLst>
                  </a:tr>
                  <a:tr h="622818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 voltage </a:t>
                          </a:r>
                          <a:r>
                            <a:rPr lang="en-US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p.m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 per module)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450 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225 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2594712"/>
                      </a:ext>
                    </a:extLst>
                  </a:tr>
                  <a:tr h="6228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 current </a:t>
                          </a:r>
                          <a:r>
                            <a:rPr lang="en-US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p.m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11 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  <a:p>
                          <a:pPr algn="ctr"/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90945890"/>
                      </a:ext>
                    </a:extLst>
                  </a:tr>
                  <a:tr h="6228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 voltage </a:t>
                          </a:r>
                          <a:r>
                            <a:rPr lang="en-US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p.m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600 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  <a:p>
                          <a:pPr algn="ctr"/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300 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98624576"/>
                      </a:ext>
                    </a:extLst>
                  </a:tr>
                  <a:tr h="6228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 current </a:t>
                          </a:r>
                          <a:r>
                            <a:rPr lang="en-US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p.m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8.3 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  <a:p>
                          <a:pPr algn="ctr"/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16.6 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75196772"/>
                      </a:ext>
                    </a:extLst>
                  </a:tr>
                  <a:tr h="6228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Inductance </a:t>
                          </a:r>
                          <a:r>
                            <a:rPr lang="en-US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p.m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517 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129 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6611540"/>
                      </a:ext>
                    </a:extLst>
                  </a:tr>
                  <a:tr h="622818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 capacitance </a:t>
                          </a:r>
                          <a:r>
                            <a:rPr lang="en-US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p.m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271 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544 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55631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BA99F83-1AB0-4D2F-ACCE-06B80803F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207659"/>
                  </p:ext>
                </p:extLst>
              </p:nvPr>
            </p:nvGraphicFramePr>
            <p:xfrm>
              <a:off x="1045027" y="1068822"/>
              <a:ext cx="9899781" cy="4720356"/>
            </p:xfrm>
            <a:graphic>
              <a:graphicData uri="http://schemas.openxmlformats.org/drawingml/2006/table">
                <a:tbl>
                  <a:tblPr/>
                  <a:tblGrid>
                    <a:gridCol w="3299927">
                      <a:extLst>
                        <a:ext uri="{9D8B030D-6E8A-4147-A177-3AD203B41FA5}">
                          <a16:colId xmlns:a16="http://schemas.microsoft.com/office/drawing/2014/main" val="368602116"/>
                        </a:ext>
                      </a:extLst>
                    </a:gridCol>
                    <a:gridCol w="3299927">
                      <a:extLst>
                        <a:ext uri="{9D8B030D-6E8A-4147-A177-3AD203B41FA5}">
                          <a16:colId xmlns:a16="http://schemas.microsoft.com/office/drawing/2014/main" val="2672786386"/>
                        </a:ext>
                      </a:extLst>
                    </a:gridCol>
                    <a:gridCol w="3299927">
                      <a:extLst>
                        <a:ext uri="{9D8B030D-6E8A-4147-A177-3AD203B41FA5}">
                          <a16:colId xmlns:a16="http://schemas.microsoft.com/office/drawing/2014/main" val="170022843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Three-level interleaved boost converter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Five-level boost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converter</a:t>
                          </a:r>
                        </a:p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65466989"/>
                      </a:ext>
                    </a:extLst>
                  </a:tr>
                  <a:tr h="622818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 voltage </a:t>
                          </a:r>
                          <a:r>
                            <a:rPr lang="en-US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p.m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 per module)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370" t="-151961" r="-100555" b="-5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51961" r="-369" b="-51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25947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 current </a:t>
                          </a:r>
                          <a:r>
                            <a:rPr lang="en-US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p.m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370" t="-244762" r="-10055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44762" r="-369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094589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 voltage </a:t>
                          </a:r>
                          <a:r>
                            <a:rPr lang="en-US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p.m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370" t="-341509" r="-100555" b="-296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341509" r="-369" b="-296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862457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 current </a:t>
                          </a:r>
                          <a:r>
                            <a:rPr lang="en-US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p.m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370" t="-445714" r="-100555" b="-19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445714" r="-369" b="-19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5196772"/>
                      </a:ext>
                    </a:extLst>
                  </a:tr>
                  <a:tr h="6228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Inductance </a:t>
                          </a:r>
                          <a:r>
                            <a:rPr lang="en-US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p.m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370" t="-561765" r="-100555" b="-10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561765" r="-369" b="-104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661154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 capacitance </a:t>
                          </a:r>
                          <a:r>
                            <a:rPr lang="en-US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p.m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370" t="-642857" r="-10055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642857" r="-369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55631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3971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5A2015-509C-4012-875B-4AC105AE2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62" y="500840"/>
            <a:ext cx="9234240" cy="585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0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CEB52F-C525-4492-A575-F56C175666D4}"/>
              </a:ext>
            </a:extLst>
          </p:cNvPr>
          <p:cNvSpPr txBox="1"/>
          <p:nvPr/>
        </p:nvSpPr>
        <p:spPr>
          <a:xfrm>
            <a:off x="1881674" y="904939"/>
            <a:ext cx="344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W/O phase-shift (0-0-0-0)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BC5BB-63BF-49EB-B013-42689C0E3064}"/>
              </a:ext>
            </a:extLst>
          </p:cNvPr>
          <p:cNvSpPr txBox="1"/>
          <p:nvPr/>
        </p:nvSpPr>
        <p:spPr>
          <a:xfrm>
            <a:off x="7865706" y="904939"/>
            <a:ext cx="315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phase-shift (0-180-0-180)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691B7BB-7510-421E-A28D-3EE791CF82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2995129"/>
                  </p:ext>
                </p:extLst>
              </p:nvPr>
            </p:nvGraphicFramePr>
            <p:xfrm>
              <a:off x="601826" y="1441024"/>
              <a:ext cx="5010540" cy="5093124"/>
            </p:xfrm>
            <a:graphic>
              <a:graphicData uri="http://schemas.openxmlformats.org/drawingml/2006/table">
                <a:tbl>
                  <a:tblPr/>
                  <a:tblGrid>
                    <a:gridCol w="1252635">
                      <a:extLst>
                        <a:ext uri="{9D8B030D-6E8A-4147-A177-3AD203B41FA5}">
                          <a16:colId xmlns:a16="http://schemas.microsoft.com/office/drawing/2014/main" val="1990561725"/>
                        </a:ext>
                      </a:extLst>
                    </a:gridCol>
                    <a:gridCol w="1252635">
                      <a:extLst>
                        <a:ext uri="{9D8B030D-6E8A-4147-A177-3AD203B41FA5}">
                          <a16:colId xmlns:a16="http://schemas.microsoft.com/office/drawing/2014/main" val="914220026"/>
                        </a:ext>
                      </a:extLst>
                    </a:gridCol>
                    <a:gridCol w="1252635">
                      <a:extLst>
                        <a:ext uri="{9D8B030D-6E8A-4147-A177-3AD203B41FA5}">
                          <a16:colId xmlns:a16="http://schemas.microsoft.com/office/drawing/2014/main" val="1012096949"/>
                        </a:ext>
                      </a:extLst>
                    </a:gridCol>
                    <a:gridCol w="1252635">
                      <a:extLst>
                        <a:ext uri="{9D8B030D-6E8A-4147-A177-3AD203B41FA5}">
                          <a16:colId xmlns:a16="http://schemas.microsoft.com/office/drawing/2014/main" val="3887361359"/>
                        </a:ext>
                      </a:extLst>
                    </a:gridCol>
                  </a:tblGrid>
                  <a:tr h="69800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Ripple 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Maximum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Minimum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4935547"/>
                      </a:ext>
                    </a:extLst>
                  </a:tr>
                  <a:tr h="45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-A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591.6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590.4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4601830"/>
                      </a:ext>
                    </a:extLst>
                  </a:tr>
                  <a:tr h="5053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-B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591.6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590.4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5972995"/>
                      </a:ext>
                    </a:extLst>
                  </a:tr>
                  <a:tr h="5053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-C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591.6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590.4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3093637"/>
                      </a:ext>
                    </a:extLst>
                  </a:tr>
                  <a:tr h="5053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-D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591.6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590.4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66272876"/>
                      </a:ext>
                    </a:extLst>
                  </a:tr>
                  <a:tr h="45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1183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1180.5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4570966"/>
                      </a:ext>
                    </a:extLst>
                  </a:tr>
                  <a:tr h="45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Iin</a:t>
                          </a:r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𝟒𝟐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42.5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0376928"/>
                      </a:ext>
                    </a:extLst>
                  </a:tr>
                  <a:tr h="4587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Iin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-AB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21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15585003"/>
                      </a:ext>
                    </a:extLst>
                  </a:tr>
                  <a:tr h="4587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Iin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-CD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21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35671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691B7BB-7510-421E-A28D-3EE791CF82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2995129"/>
                  </p:ext>
                </p:extLst>
              </p:nvPr>
            </p:nvGraphicFramePr>
            <p:xfrm>
              <a:off x="601826" y="1441024"/>
              <a:ext cx="5010540" cy="5093124"/>
            </p:xfrm>
            <a:graphic>
              <a:graphicData uri="http://schemas.openxmlformats.org/drawingml/2006/table">
                <a:tbl>
                  <a:tblPr/>
                  <a:tblGrid>
                    <a:gridCol w="1252635">
                      <a:extLst>
                        <a:ext uri="{9D8B030D-6E8A-4147-A177-3AD203B41FA5}">
                          <a16:colId xmlns:a16="http://schemas.microsoft.com/office/drawing/2014/main" val="1990561725"/>
                        </a:ext>
                      </a:extLst>
                    </a:gridCol>
                    <a:gridCol w="1252635">
                      <a:extLst>
                        <a:ext uri="{9D8B030D-6E8A-4147-A177-3AD203B41FA5}">
                          <a16:colId xmlns:a16="http://schemas.microsoft.com/office/drawing/2014/main" val="914220026"/>
                        </a:ext>
                      </a:extLst>
                    </a:gridCol>
                    <a:gridCol w="1252635">
                      <a:extLst>
                        <a:ext uri="{9D8B030D-6E8A-4147-A177-3AD203B41FA5}">
                          <a16:colId xmlns:a16="http://schemas.microsoft.com/office/drawing/2014/main" val="1012096949"/>
                        </a:ext>
                      </a:extLst>
                    </a:gridCol>
                    <a:gridCol w="1252635">
                      <a:extLst>
                        <a:ext uri="{9D8B030D-6E8A-4147-A177-3AD203B41FA5}">
                          <a16:colId xmlns:a16="http://schemas.microsoft.com/office/drawing/2014/main" val="3887361359"/>
                        </a:ext>
                      </a:extLst>
                    </a:gridCol>
                  </a:tblGrid>
                  <a:tr h="69800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Ripple 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Maximum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Minimum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493554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-A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463" t="-110476" r="-101463" b="-5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110476" r="-971" b="-58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46018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-B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463" t="-210476" r="-101463" b="-4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210476" r="-971" b="-48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597299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-C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463" t="-310476" r="-101463" b="-3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310476" r="-971" b="-38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309363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-D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463" t="-410476" r="-101463" b="-2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410476" r="-971" b="-28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272876"/>
                      </a:ext>
                    </a:extLst>
                  </a:tr>
                  <a:tr h="45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85" t="-714667" r="-200485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463" t="-714667" r="-101463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714667" r="-971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70966"/>
                      </a:ext>
                    </a:extLst>
                  </a:tr>
                  <a:tr h="45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Iin</a:t>
                          </a:r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85" t="-814667" r="-200485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463" t="-814667" r="-101463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814667" r="-971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76928"/>
                      </a:ext>
                    </a:extLst>
                  </a:tr>
                  <a:tr h="4587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Iin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-AB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463" t="-902632" r="-101463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902632" r="-971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5585003"/>
                      </a:ext>
                    </a:extLst>
                  </a:tr>
                  <a:tr h="4587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Iin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-CD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201463" t="-1016000" r="-10146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00000" t="-1016000" r="-971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671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E3AA758-1033-4793-BE15-14DD9801B409}"/>
              </a:ext>
            </a:extLst>
          </p:cNvPr>
          <p:cNvSpPr/>
          <p:nvPr/>
        </p:nvSpPr>
        <p:spPr>
          <a:xfrm>
            <a:off x="3187687" y="323852"/>
            <a:ext cx="55553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Three-level interleaved boost converter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333AD5D-025C-4508-99A0-0895168847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5753086"/>
                  </p:ext>
                </p:extLst>
              </p:nvPr>
            </p:nvGraphicFramePr>
            <p:xfrm>
              <a:off x="6660503" y="1441024"/>
              <a:ext cx="5208036" cy="5165050"/>
            </p:xfrm>
            <a:graphic>
              <a:graphicData uri="http://schemas.openxmlformats.org/drawingml/2006/table">
                <a:tbl>
                  <a:tblPr/>
                  <a:tblGrid>
                    <a:gridCol w="1302009">
                      <a:extLst>
                        <a:ext uri="{9D8B030D-6E8A-4147-A177-3AD203B41FA5}">
                          <a16:colId xmlns:a16="http://schemas.microsoft.com/office/drawing/2014/main" val="1990561725"/>
                        </a:ext>
                      </a:extLst>
                    </a:gridCol>
                    <a:gridCol w="1302009">
                      <a:extLst>
                        <a:ext uri="{9D8B030D-6E8A-4147-A177-3AD203B41FA5}">
                          <a16:colId xmlns:a16="http://schemas.microsoft.com/office/drawing/2014/main" val="914220026"/>
                        </a:ext>
                      </a:extLst>
                    </a:gridCol>
                    <a:gridCol w="1302009">
                      <a:extLst>
                        <a:ext uri="{9D8B030D-6E8A-4147-A177-3AD203B41FA5}">
                          <a16:colId xmlns:a16="http://schemas.microsoft.com/office/drawing/2014/main" val="1012096949"/>
                        </a:ext>
                      </a:extLst>
                    </a:gridCol>
                    <a:gridCol w="1302009">
                      <a:extLst>
                        <a:ext uri="{9D8B030D-6E8A-4147-A177-3AD203B41FA5}">
                          <a16:colId xmlns:a16="http://schemas.microsoft.com/office/drawing/2014/main" val="3887361359"/>
                        </a:ext>
                      </a:extLst>
                    </a:gridCol>
                  </a:tblGrid>
                  <a:tr h="75552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Ripple 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Maximum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Minimum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4935547"/>
                      </a:ext>
                    </a:extLst>
                  </a:tr>
                  <a:tr h="4800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-A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591.9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591.1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4601830"/>
                      </a:ext>
                    </a:extLst>
                  </a:tr>
                  <a:tr h="6698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-B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591.5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590.7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5972995"/>
                      </a:ext>
                    </a:extLst>
                  </a:tr>
                  <a:tr h="6698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-C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591.9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591.1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3093637"/>
                      </a:ext>
                    </a:extLst>
                  </a:tr>
                  <a:tr h="6698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-D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591.5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590.7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66272876"/>
                      </a:ext>
                    </a:extLst>
                  </a:tr>
                  <a:tr h="4800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1182.85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1182.25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4570966"/>
                      </a:ext>
                    </a:extLst>
                  </a:tr>
                  <a:tr h="4800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Iin</a:t>
                          </a:r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29 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15 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0376928"/>
                      </a:ext>
                    </a:extLst>
                  </a:tr>
                  <a:tr h="4800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Iin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-AB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14.5 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7.5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15585003"/>
                      </a:ext>
                    </a:extLst>
                  </a:tr>
                  <a:tr h="4800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Iin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-CD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14.5 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7.5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35671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333AD5D-025C-4508-99A0-0895168847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5753086"/>
                  </p:ext>
                </p:extLst>
              </p:nvPr>
            </p:nvGraphicFramePr>
            <p:xfrm>
              <a:off x="6660503" y="1441024"/>
              <a:ext cx="5208036" cy="5165050"/>
            </p:xfrm>
            <a:graphic>
              <a:graphicData uri="http://schemas.openxmlformats.org/drawingml/2006/table">
                <a:tbl>
                  <a:tblPr/>
                  <a:tblGrid>
                    <a:gridCol w="1302009">
                      <a:extLst>
                        <a:ext uri="{9D8B030D-6E8A-4147-A177-3AD203B41FA5}">
                          <a16:colId xmlns:a16="http://schemas.microsoft.com/office/drawing/2014/main" val="1990561725"/>
                        </a:ext>
                      </a:extLst>
                    </a:gridCol>
                    <a:gridCol w="1302009">
                      <a:extLst>
                        <a:ext uri="{9D8B030D-6E8A-4147-A177-3AD203B41FA5}">
                          <a16:colId xmlns:a16="http://schemas.microsoft.com/office/drawing/2014/main" val="914220026"/>
                        </a:ext>
                      </a:extLst>
                    </a:gridCol>
                    <a:gridCol w="1302009">
                      <a:extLst>
                        <a:ext uri="{9D8B030D-6E8A-4147-A177-3AD203B41FA5}">
                          <a16:colId xmlns:a16="http://schemas.microsoft.com/office/drawing/2014/main" val="1012096949"/>
                        </a:ext>
                      </a:extLst>
                    </a:gridCol>
                    <a:gridCol w="1302009">
                      <a:extLst>
                        <a:ext uri="{9D8B030D-6E8A-4147-A177-3AD203B41FA5}">
                          <a16:colId xmlns:a16="http://schemas.microsoft.com/office/drawing/2014/main" val="3887361359"/>
                        </a:ext>
                      </a:extLst>
                    </a:gridCol>
                  </a:tblGrid>
                  <a:tr h="75552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Ripple 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Maximum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Minimum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4935547"/>
                      </a:ext>
                    </a:extLst>
                  </a:tr>
                  <a:tr h="4800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-A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467" t="-158228" r="-200935" b="-8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408" t="-158228" r="-101878" b="-8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58228" r="-1402" b="-8189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4601830"/>
                      </a:ext>
                    </a:extLst>
                  </a:tr>
                  <a:tr h="6698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-B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467" t="-185455" r="-200935" b="-48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408" t="-185455" r="-101878" b="-48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85455" r="-1402" b="-48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5972995"/>
                      </a:ext>
                    </a:extLst>
                  </a:tr>
                  <a:tr h="6698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-C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467" t="-285455" r="-200935" b="-38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408" t="-285455" r="-101878" b="-38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85455" r="-1402" b="-38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3093637"/>
                      </a:ext>
                    </a:extLst>
                  </a:tr>
                  <a:tr h="6698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-D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467" t="-385455" r="-200935" b="-28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408" t="-385455" r="-101878" b="-28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385455" r="-1402" b="-28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272876"/>
                      </a:ext>
                    </a:extLst>
                  </a:tr>
                  <a:tr h="4800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467" t="-675949" r="-200935" b="-3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408" t="-675949" r="-101878" b="-3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675949" r="-1402" b="-30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70966"/>
                      </a:ext>
                    </a:extLst>
                  </a:tr>
                  <a:tr h="4800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Iin</a:t>
                          </a:r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467" t="-785897" r="-200935" b="-2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408" t="-785897" r="-101878" b="-2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785897" r="-1402" b="-20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76928"/>
                      </a:ext>
                    </a:extLst>
                  </a:tr>
                  <a:tr h="4800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Iin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-AB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467" t="-874684" r="-200935" b="-1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408" t="-874684" r="-101878" b="-1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874684" r="-1402" b="-10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5585003"/>
                      </a:ext>
                    </a:extLst>
                  </a:tr>
                  <a:tr h="4800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Iin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-CD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100467" t="-974684" r="-200935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201408" t="-974684" r="-101878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300000" t="-974684" r="-1402" b="-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671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2509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2B8CD5-0D1B-4C96-9557-A583F371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78" y="0"/>
            <a:ext cx="9116007" cy="631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6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FF60F0-E391-4B72-9BA2-C8A02F0EC262}"/>
              </a:ext>
            </a:extLst>
          </p:cNvPr>
          <p:cNvSpPr/>
          <p:nvPr/>
        </p:nvSpPr>
        <p:spPr>
          <a:xfrm>
            <a:off x="3150637" y="437281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Five-level boost converter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CEB52F-C525-4492-A575-F56C175666D4}"/>
              </a:ext>
            </a:extLst>
          </p:cNvPr>
          <p:cNvSpPr txBox="1"/>
          <p:nvPr/>
        </p:nvSpPr>
        <p:spPr>
          <a:xfrm>
            <a:off x="1881674" y="904939"/>
            <a:ext cx="344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W/O phase-shift (0-0-0-0)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BC5BB-63BF-49EB-B013-42689C0E3064}"/>
              </a:ext>
            </a:extLst>
          </p:cNvPr>
          <p:cNvSpPr txBox="1"/>
          <p:nvPr/>
        </p:nvSpPr>
        <p:spPr>
          <a:xfrm>
            <a:off x="7865706" y="904939"/>
            <a:ext cx="315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phase-shift (0-0-180-180)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691B7BB-7510-421E-A28D-3EE791CF82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6512206"/>
                  </p:ext>
                </p:extLst>
              </p:nvPr>
            </p:nvGraphicFramePr>
            <p:xfrm>
              <a:off x="555173" y="1339304"/>
              <a:ext cx="5192484" cy="4623664"/>
            </p:xfrm>
            <a:graphic>
              <a:graphicData uri="http://schemas.openxmlformats.org/drawingml/2006/table">
                <a:tbl>
                  <a:tblPr/>
                  <a:tblGrid>
                    <a:gridCol w="1298121">
                      <a:extLst>
                        <a:ext uri="{9D8B030D-6E8A-4147-A177-3AD203B41FA5}">
                          <a16:colId xmlns:a16="http://schemas.microsoft.com/office/drawing/2014/main" val="1990561725"/>
                        </a:ext>
                      </a:extLst>
                    </a:gridCol>
                    <a:gridCol w="1298121">
                      <a:extLst>
                        <a:ext uri="{9D8B030D-6E8A-4147-A177-3AD203B41FA5}">
                          <a16:colId xmlns:a16="http://schemas.microsoft.com/office/drawing/2014/main" val="914220026"/>
                        </a:ext>
                      </a:extLst>
                    </a:gridCol>
                    <a:gridCol w="1298121">
                      <a:extLst>
                        <a:ext uri="{9D8B030D-6E8A-4147-A177-3AD203B41FA5}">
                          <a16:colId xmlns:a16="http://schemas.microsoft.com/office/drawing/2014/main" val="1012096949"/>
                        </a:ext>
                      </a:extLst>
                    </a:gridCol>
                    <a:gridCol w="1298121">
                      <a:extLst>
                        <a:ext uri="{9D8B030D-6E8A-4147-A177-3AD203B41FA5}">
                          <a16:colId xmlns:a16="http://schemas.microsoft.com/office/drawing/2014/main" val="3887361359"/>
                        </a:ext>
                      </a:extLst>
                    </a:gridCol>
                  </a:tblGrid>
                  <a:tr h="788022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Ripple 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Maximum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Minimum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4935547"/>
                      </a:ext>
                    </a:extLst>
                  </a:tr>
                  <a:tr h="6380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-A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1.2 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295.9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29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4601830"/>
                      </a:ext>
                    </a:extLst>
                  </a:tr>
                  <a:tr h="63809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-B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1.2 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295.9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29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5972995"/>
                      </a:ext>
                    </a:extLst>
                  </a:tr>
                  <a:tr h="63809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-C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1.2 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295.9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29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3093637"/>
                      </a:ext>
                    </a:extLst>
                  </a:tr>
                  <a:tr h="63809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-D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1.2 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295.9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29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66272876"/>
                      </a:ext>
                    </a:extLst>
                  </a:tr>
                  <a:tr h="635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𝑽</m:t>
                                </m:r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1183.5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1179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4570966"/>
                      </a:ext>
                    </a:extLst>
                  </a:tr>
                  <a:tr h="6380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Iin</a:t>
                          </a:r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𝟒𝟐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42 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03769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691B7BB-7510-421E-A28D-3EE791CF82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6512206"/>
                  </p:ext>
                </p:extLst>
              </p:nvPr>
            </p:nvGraphicFramePr>
            <p:xfrm>
              <a:off x="555173" y="1339304"/>
              <a:ext cx="5192484" cy="4623664"/>
            </p:xfrm>
            <a:graphic>
              <a:graphicData uri="http://schemas.openxmlformats.org/drawingml/2006/table">
                <a:tbl>
                  <a:tblPr/>
                  <a:tblGrid>
                    <a:gridCol w="1298121">
                      <a:extLst>
                        <a:ext uri="{9D8B030D-6E8A-4147-A177-3AD203B41FA5}">
                          <a16:colId xmlns:a16="http://schemas.microsoft.com/office/drawing/2014/main" val="1990561725"/>
                        </a:ext>
                      </a:extLst>
                    </a:gridCol>
                    <a:gridCol w="1298121">
                      <a:extLst>
                        <a:ext uri="{9D8B030D-6E8A-4147-A177-3AD203B41FA5}">
                          <a16:colId xmlns:a16="http://schemas.microsoft.com/office/drawing/2014/main" val="914220026"/>
                        </a:ext>
                      </a:extLst>
                    </a:gridCol>
                    <a:gridCol w="1298121">
                      <a:extLst>
                        <a:ext uri="{9D8B030D-6E8A-4147-A177-3AD203B41FA5}">
                          <a16:colId xmlns:a16="http://schemas.microsoft.com/office/drawing/2014/main" val="1012096949"/>
                        </a:ext>
                      </a:extLst>
                    </a:gridCol>
                    <a:gridCol w="1298121">
                      <a:extLst>
                        <a:ext uri="{9D8B030D-6E8A-4147-A177-3AD203B41FA5}">
                          <a16:colId xmlns:a16="http://schemas.microsoft.com/office/drawing/2014/main" val="3887361359"/>
                        </a:ext>
                      </a:extLst>
                    </a:gridCol>
                  </a:tblGrid>
                  <a:tr h="788022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Ripple 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Maximum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Minimum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493554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-A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69" t="-124762" r="-200939" b="-5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469" t="-124762" r="-100939" b="-5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469" t="-124762" r="-939" b="-5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46018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-B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69" t="-224762" r="-200939" b="-4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469" t="-224762" r="-100939" b="-4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469" t="-224762" r="-939" b="-4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597299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-C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69" t="-324762" r="-200939" b="-3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469" t="-324762" r="-100939" b="-3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469" t="-324762" r="-939" b="-3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309363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-D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69" t="-424762" r="-200939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469" t="-424762" r="-100939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469" t="-424762" r="-939" b="-2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272876"/>
                      </a:ext>
                    </a:extLst>
                  </a:tr>
                  <a:tr h="635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69" t="-524762" r="-200939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469" t="-524762" r="-100939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469" t="-524762" r="-939" b="-1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7096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Iin</a:t>
                          </a:r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100469" t="-624762" r="-200939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200469" t="-624762" r="-100939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00469" t="-624762" r="-939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769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084D150-DCC4-4B96-B68C-D5A19DDE3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5196547"/>
                  </p:ext>
                </p:extLst>
              </p:nvPr>
            </p:nvGraphicFramePr>
            <p:xfrm>
              <a:off x="6741367" y="1338804"/>
              <a:ext cx="5099180" cy="4556016"/>
            </p:xfrm>
            <a:graphic>
              <a:graphicData uri="http://schemas.openxmlformats.org/drawingml/2006/table">
                <a:tbl>
                  <a:tblPr/>
                  <a:tblGrid>
                    <a:gridCol w="1274795">
                      <a:extLst>
                        <a:ext uri="{9D8B030D-6E8A-4147-A177-3AD203B41FA5}">
                          <a16:colId xmlns:a16="http://schemas.microsoft.com/office/drawing/2014/main" val="1316686176"/>
                        </a:ext>
                      </a:extLst>
                    </a:gridCol>
                    <a:gridCol w="1274795">
                      <a:extLst>
                        <a:ext uri="{9D8B030D-6E8A-4147-A177-3AD203B41FA5}">
                          <a16:colId xmlns:a16="http://schemas.microsoft.com/office/drawing/2014/main" val="3049605841"/>
                        </a:ext>
                      </a:extLst>
                    </a:gridCol>
                    <a:gridCol w="1274795">
                      <a:extLst>
                        <a:ext uri="{9D8B030D-6E8A-4147-A177-3AD203B41FA5}">
                          <a16:colId xmlns:a16="http://schemas.microsoft.com/office/drawing/2014/main" val="3613912656"/>
                        </a:ext>
                      </a:extLst>
                    </a:gridCol>
                    <a:gridCol w="1274795">
                      <a:extLst>
                        <a:ext uri="{9D8B030D-6E8A-4147-A177-3AD203B41FA5}">
                          <a16:colId xmlns:a16="http://schemas.microsoft.com/office/drawing/2014/main" val="3040191302"/>
                        </a:ext>
                      </a:extLst>
                    </a:gridCol>
                  </a:tblGrid>
                  <a:tr h="750567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Ripple 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Maximum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Minimum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69100560"/>
                      </a:ext>
                    </a:extLst>
                  </a:tr>
                  <a:tr h="6050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-A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1.2 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295.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6 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29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47241956"/>
                      </a:ext>
                    </a:extLst>
                  </a:tr>
                  <a:tr h="60504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-B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1.2 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295.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6 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29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2291768"/>
                      </a:ext>
                    </a:extLst>
                  </a:tr>
                  <a:tr h="60504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-C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1.2 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29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6 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29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725712"/>
                      </a:ext>
                    </a:extLst>
                  </a:tr>
                  <a:tr h="60504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-D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1.2 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295.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6 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29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8873739"/>
                      </a:ext>
                    </a:extLst>
                  </a:tr>
                  <a:tr h="6050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𝑽</m:t>
                                </m:r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1183.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82.1 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5600306"/>
                      </a:ext>
                    </a:extLst>
                  </a:tr>
                  <a:tr h="6050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Iin</a:t>
                          </a:r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29 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15 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26287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084D150-DCC4-4B96-B68C-D5A19DDE3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5196547"/>
                  </p:ext>
                </p:extLst>
              </p:nvPr>
            </p:nvGraphicFramePr>
            <p:xfrm>
              <a:off x="6741367" y="1338804"/>
              <a:ext cx="5099180" cy="4556016"/>
            </p:xfrm>
            <a:graphic>
              <a:graphicData uri="http://schemas.openxmlformats.org/drawingml/2006/table">
                <a:tbl>
                  <a:tblPr/>
                  <a:tblGrid>
                    <a:gridCol w="1274795">
                      <a:extLst>
                        <a:ext uri="{9D8B030D-6E8A-4147-A177-3AD203B41FA5}">
                          <a16:colId xmlns:a16="http://schemas.microsoft.com/office/drawing/2014/main" val="1316686176"/>
                        </a:ext>
                      </a:extLst>
                    </a:gridCol>
                    <a:gridCol w="1274795">
                      <a:extLst>
                        <a:ext uri="{9D8B030D-6E8A-4147-A177-3AD203B41FA5}">
                          <a16:colId xmlns:a16="http://schemas.microsoft.com/office/drawing/2014/main" val="3049605841"/>
                        </a:ext>
                      </a:extLst>
                    </a:gridCol>
                    <a:gridCol w="1274795">
                      <a:extLst>
                        <a:ext uri="{9D8B030D-6E8A-4147-A177-3AD203B41FA5}">
                          <a16:colId xmlns:a16="http://schemas.microsoft.com/office/drawing/2014/main" val="3613912656"/>
                        </a:ext>
                      </a:extLst>
                    </a:gridCol>
                    <a:gridCol w="1274795">
                      <a:extLst>
                        <a:ext uri="{9D8B030D-6E8A-4147-A177-3AD203B41FA5}">
                          <a16:colId xmlns:a16="http://schemas.microsoft.com/office/drawing/2014/main" val="3040191302"/>
                        </a:ext>
                      </a:extLst>
                    </a:gridCol>
                  </a:tblGrid>
                  <a:tr h="750567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Ripple 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Maximum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Minimum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6910056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-A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957" t="-118095" r="-201435" b="-49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18095" r="-100476" b="-49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435" t="-118095" r="-957" b="-49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724195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-B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957" t="-218095" r="-201435" b="-39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18095" r="-100476" b="-39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435" t="-218095" r="-957" b="-39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22917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-C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957" t="-318095" r="-201435" b="-29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318095" r="-100476" b="-29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435" t="-318095" r="-957" b="-29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257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-D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957" t="-414151" r="-201435" b="-195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414151" r="-100476" b="-195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435" t="-414151" r="-957" b="-1952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873739"/>
                      </a:ext>
                    </a:extLst>
                  </a:tr>
                  <a:tr h="6050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Vout</a:t>
                          </a:r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957" t="-550505" r="-201435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550505" r="-100476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435" t="-550505" r="-957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003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Iin</a:t>
                          </a:r>
                          <a:endParaRPr lang="en-US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100957" t="-613333" r="-201435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200000" t="-613333" r="-100476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301435" t="-613333" r="-957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26287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8492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DD44D7-1DDC-4F8F-9275-049005D4175C}"/>
                  </a:ext>
                </a:extLst>
              </p:cNvPr>
              <p:cNvSpPr txBox="1"/>
              <p:nvPr/>
            </p:nvSpPr>
            <p:spPr>
              <a:xfrm>
                <a:off x="779105" y="1357603"/>
                <a:ext cx="2495555" cy="612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𝑀𝐿𝑇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DD44D7-1DDC-4F8F-9275-049005D41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05" y="1357603"/>
                <a:ext cx="2495555" cy="612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B84C427-897A-43C4-B6C6-FF805122C0B2}"/>
              </a:ext>
            </a:extLst>
          </p:cNvPr>
          <p:cNvSpPr txBox="1"/>
          <p:nvPr/>
        </p:nvSpPr>
        <p:spPr>
          <a:xfrm>
            <a:off x="3498981" y="1475791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geometrical constant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8BDB6-33B7-4B1B-A12A-1C4218576AAC}"/>
              </a:ext>
            </a:extLst>
          </p:cNvPr>
          <p:cNvSpPr txBox="1"/>
          <p:nvPr/>
        </p:nvSpPr>
        <p:spPr>
          <a:xfrm>
            <a:off x="4599992" y="392052"/>
            <a:ext cx="44413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Inductor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B3BF8-237E-4B42-A678-CBD1B9E0B678}"/>
              </a:ext>
            </a:extLst>
          </p:cNvPr>
          <p:cNvSpPr txBox="1"/>
          <p:nvPr/>
        </p:nvSpPr>
        <p:spPr>
          <a:xfrm>
            <a:off x="4245427" y="2572653"/>
            <a:ext cx="44413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Losses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AB9408-CEEB-44D5-8994-49AC4B2BE398}"/>
              </a:ext>
            </a:extLst>
          </p:cNvPr>
          <p:cNvCxnSpPr>
            <a:cxnSpLocks/>
          </p:cNvCxnSpPr>
          <p:nvPr/>
        </p:nvCxnSpPr>
        <p:spPr>
          <a:xfrm>
            <a:off x="6587410" y="1641795"/>
            <a:ext cx="94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B3F690-97FE-4312-8364-07FEAE8E1DCC}"/>
              </a:ext>
            </a:extLst>
          </p:cNvPr>
          <p:cNvSpPr txBox="1"/>
          <p:nvPr/>
        </p:nvSpPr>
        <p:spPr>
          <a:xfrm>
            <a:off x="7809724" y="1441512"/>
            <a:ext cx="314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TL-IBC &gt; FL-BC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99058-DD37-4522-BC46-F3723AB5591A}"/>
              </a:ext>
            </a:extLst>
          </p:cNvPr>
          <p:cNvSpPr txBox="1"/>
          <p:nvPr/>
        </p:nvSpPr>
        <p:spPr>
          <a:xfrm>
            <a:off x="4245427" y="4619378"/>
            <a:ext cx="44413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Losses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3C2B275-C7D2-4E88-BAAD-AA7F50419BFF}"/>
                  </a:ext>
                </a:extLst>
              </p:cNvPr>
              <p:cNvSpPr/>
              <p:nvPr/>
            </p:nvSpPr>
            <p:spPr>
              <a:xfrm>
                <a:off x="4758614" y="3279237"/>
                <a:ext cx="3049874" cy="538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  <a:r>
                  <a:rPr lang="en-US" dirty="0">
                    <a:sym typeface="Wingdings" panose="05000000000000000000" pitchFamily="2" charset="2"/>
                  </a:rPr>
                  <a:t> TL-IBC</a:t>
                </a:r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3C2B275-C7D2-4E88-BAAD-AA7F50419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14" y="3279237"/>
                <a:ext cx="3049874" cy="538865"/>
              </a:xfrm>
              <a:prstGeom prst="rect">
                <a:avLst/>
              </a:prstGeom>
              <a:blipFill>
                <a:blip r:embed="rId3"/>
                <a:stretch>
                  <a:fillRect r="-1200"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D89575-90D9-435A-A5AF-E7F614EE34A3}"/>
                  </a:ext>
                </a:extLst>
              </p:cNvPr>
              <p:cNvSpPr txBox="1"/>
              <p:nvPr/>
            </p:nvSpPr>
            <p:spPr>
              <a:xfrm>
                <a:off x="202939" y="3649876"/>
                <a:ext cx="421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𝐼𝐵𝐶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D89575-90D9-435A-A5AF-E7F614EE3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9" y="3649876"/>
                <a:ext cx="421277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398CC3A-ACB1-4D87-A750-D09EB187441D}"/>
                  </a:ext>
                </a:extLst>
              </p:cNvPr>
              <p:cNvSpPr/>
              <p:nvPr/>
            </p:nvSpPr>
            <p:spPr>
              <a:xfrm>
                <a:off x="4862360" y="3862966"/>
                <a:ext cx="2778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  <a:r>
                  <a:rPr lang="en-US" dirty="0">
                    <a:sym typeface="Wingdings" panose="05000000000000000000" pitchFamily="2" charset="2"/>
                  </a:rPr>
                  <a:t> FL-BC</a:t>
                </a:r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398CC3A-ACB1-4D87-A750-D09EB1874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360" y="3862966"/>
                <a:ext cx="2778261" cy="369332"/>
              </a:xfrm>
              <a:prstGeom prst="rect">
                <a:avLst/>
              </a:prstGeom>
              <a:blipFill>
                <a:blip r:embed="rId5"/>
                <a:stretch>
                  <a:fillRect t="-11667" r="-13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968D6C5-0046-47B7-BCE0-AE003223E4B7}"/>
                  </a:ext>
                </a:extLst>
              </p:cNvPr>
              <p:cNvSpPr/>
              <p:nvPr/>
            </p:nvSpPr>
            <p:spPr>
              <a:xfrm>
                <a:off x="3707365" y="5140123"/>
                <a:ext cx="1648465" cy="4841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  <a:r>
                  <a:rPr lang="en-US" dirty="0">
                    <a:sym typeface="Wingdings" panose="05000000000000000000" pitchFamily="2" charset="2"/>
                  </a:rPr>
                  <a:t> TL-IBC</a:t>
                </a:r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968D6C5-0046-47B7-BCE0-AE003223E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365" y="5140123"/>
                <a:ext cx="1648465" cy="484172"/>
              </a:xfrm>
              <a:prstGeom prst="rect">
                <a:avLst/>
              </a:prstGeom>
              <a:blipFill>
                <a:blip r:embed="rId6"/>
                <a:stretch>
                  <a:fillRect r="-2952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FB1BF10-F628-4E10-8B03-42517A51D2B4}"/>
                  </a:ext>
                </a:extLst>
              </p:cNvPr>
              <p:cNvSpPr/>
              <p:nvPr/>
            </p:nvSpPr>
            <p:spPr>
              <a:xfrm>
                <a:off x="3707365" y="5733175"/>
                <a:ext cx="1530484" cy="4841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:r>
                  <a:rPr lang="en-US" dirty="0">
                    <a:sym typeface="Wingdings" panose="05000000000000000000" pitchFamily="2" charset="2"/>
                  </a:rPr>
                  <a:t> FL-BC</a:t>
                </a:r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FB1BF10-F628-4E10-8B03-42517A51D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365" y="5733175"/>
                <a:ext cx="1530484" cy="484172"/>
              </a:xfrm>
              <a:prstGeom prst="rect">
                <a:avLst/>
              </a:prstGeom>
              <a:blipFill>
                <a:blip r:embed="rId7"/>
                <a:stretch>
                  <a:fillRect r="-398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F1F5E-E8E3-4D74-ABDD-03611DF560AF}"/>
              </a:ext>
            </a:extLst>
          </p:cNvPr>
          <p:cNvCxnSpPr>
            <a:stCxn id="19" idx="3"/>
          </p:cNvCxnSpPr>
          <p:nvPr/>
        </p:nvCxnSpPr>
        <p:spPr>
          <a:xfrm flipV="1">
            <a:off x="5237849" y="5971592"/>
            <a:ext cx="603114" cy="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FA2E503-EECF-42CD-AD8E-C87B8AE4EFAC}"/>
              </a:ext>
            </a:extLst>
          </p:cNvPr>
          <p:cNvSpPr txBox="1"/>
          <p:nvPr/>
        </p:nvSpPr>
        <p:spPr>
          <a:xfrm>
            <a:off x="5840963" y="5786926"/>
            <a:ext cx="292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capacitance smaller</a:t>
            </a:r>
          </a:p>
        </p:txBody>
      </p:sp>
    </p:spTree>
    <p:extLst>
      <p:ext uri="{BB962C8B-B14F-4D97-AF65-F5344CB8AC3E}">
        <p14:creationId xmlns:p14="http://schemas.microsoft.com/office/powerpoint/2010/main" val="46636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373</Words>
  <Application>Microsoft Office PowerPoint</Application>
  <PresentationFormat>Widescreen</PresentationFormat>
  <Paragraphs>179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Three Level Boost Converter (Interleaved) Five Level Boost Converter (Phase-shifted switch)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30</cp:revision>
  <dcterms:created xsi:type="dcterms:W3CDTF">2021-05-27T08:21:36Z</dcterms:created>
  <dcterms:modified xsi:type="dcterms:W3CDTF">2021-06-04T12:41:06Z</dcterms:modified>
</cp:coreProperties>
</file>