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60" r:id="rId5"/>
    <p:sldId id="262" r:id="rId6"/>
    <p:sldId id="264" r:id="rId7"/>
    <p:sldId id="272" r:id="rId8"/>
    <p:sldId id="256" r:id="rId9"/>
    <p:sldId id="280" r:id="rId10"/>
    <p:sldId id="281" r:id="rId11"/>
    <p:sldId id="282" r:id="rId12"/>
    <p:sldId id="271" r:id="rId13"/>
    <p:sldId id="283" r:id="rId14"/>
    <p:sldId id="284" r:id="rId15"/>
    <p:sldId id="279" r:id="rId16"/>
    <p:sldId id="258" r:id="rId17"/>
    <p:sldId id="257" r:id="rId18"/>
    <p:sldId id="265" r:id="rId19"/>
    <p:sldId id="263" r:id="rId20"/>
    <p:sldId id="266" r:id="rId21"/>
    <p:sldId id="267" r:id="rId22"/>
    <p:sldId id="269" r:id="rId23"/>
    <p:sldId id="273" r:id="rId24"/>
    <p:sldId id="274" r:id="rId25"/>
    <p:sldId id="275" r:id="rId2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3F21-D43B-4CA6-8266-6DB1F839B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A0BB8-F779-49AA-80FB-7643DBB9A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9F5E4-1B38-4025-BCAB-65BC85B0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C0E2-41CF-4E07-8E6A-B4069C7A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F0F2-210B-4AA5-A819-7686F51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6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7780-F3BC-4C44-B8C1-2AC4C911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D26FB-3BF3-4A04-9ECB-29F73A8BB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42B7A-2FA0-43B7-AFA2-F1A1D158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5DC78-2343-4023-B366-9104DB15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5368-A84A-44FA-A80B-24B8F82D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6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786BD-7C88-4B26-9020-A0ACB6E50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9DD1B-1BA6-4EAB-9943-75057EB01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84880-FFE7-4881-BD97-7E40F84A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04E71-CE8F-4F47-8C5A-FE1959F6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1082-8F87-494B-9462-F3F4C120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0A24-EB93-4893-B43F-8F179DFD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F82E-FEB7-4D03-91C9-13476EA7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A3FDD-8B0C-42D8-83F0-7160A17D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0314E-2DB4-426F-A929-2772F6B7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E7B83-4776-44E9-B48E-0202A176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63F3-FC6E-4A69-BFC1-E231364C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D665-742C-4C22-AA5B-4CA161867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A0B45-CAEC-4D15-9A02-FAB1317E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BF395-C2D3-42D3-B0EC-07028256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56B0B-6F7B-47CA-BD93-ED30B55B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2EB8-28C8-49F5-A438-360265E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D9EB3-D41D-41DC-A86B-CF99D3DC7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579CC-C8F3-4359-9D44-C036755F0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CE85C-5C12-4767-AAA5-5B43C664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CE46B-5293-4C3F-A99F-70358706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AF3A5-ED0D-4587-B0EA-E820D7A2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5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5179-E02D-4088-89B2-866EFCA3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9AC5B-4F09-43F6-8C3C-297D43648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8B789-C146-4F6C-A799-D6684AC9D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2EEF1-3FED-407C-AEE3-979587DB6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391A2-1B20-4A5A-9ED6-900852A07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E1FD3-BF9A-4963-9AA8-54C3D6F0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3DD52-A265-40F1-81E2-A6DE2D39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44802-D71B-4A9F-9A02-7BCEB901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4237-BF23-4681-8147-79B9F460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81929-D0D0-42A6-AFFA-06684AC8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E9C57-F1B2-416D-93C3-2159C890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E6841-1235-4570-88B8-D0032F78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01255-AC5D-4ABD-A14F-5AB94E35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4A1CB-CEB8-4EB2-8882-4AD6C8D8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51DB7-BEEB-4BCD-B7B0-8EE7A02F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1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17F9-0DC4-4C92-A778-D111A3AC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CFEF-BE87-40D0-9AB4-9EDB6D4FB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745F9-61C5-4055-83BD-6FD9747E1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FE5C1-CBED-4E77-9E28-D95DC09C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FD7C3-A14C-4DCF-953E-4C31D8A3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129F1-8EBE-44F7-B3FC-0C88FE87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9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B9D7-7EAE-4561-AF80-32C3AD94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D4630-A776-4EB8-B8BB-1F8E2D2BD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2724F-487F-48CF-90C5-63F0D7603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B98B9-B291-4BDD-BEE9-1D9C7F88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04D78-6233-44CC-817B-3ACD645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67611-6BD3-4582-A8C7-8A1A5E2B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3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53333-5F27-4051-A2F4-F0848ABF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EC8D7-8344-4C8B-8DEE-EF39B210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23541-C9F2-4A13-A80C-F05542D93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53DDB-2747-40FB-A374-A8AFD3CEB8D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8793-47EE-4B6C-8CED-A2B86C359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337C9-4F5C-4903-9FA2-5CEEF835B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41F9-9862-4371-BF66-083A9D6CC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102" y="630314"/>
            <a:ext cx="9144000" cy="158663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Number of Strands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53CE7-DDEA-4094-B451-7F5FD1768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427280" y="877474"/>
            <a:ext cx="3879784" cy="71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50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ABA226-ACC6-4521-AEC5-41C553E65427}"/>
                  </a:ext>
                </a:extLst>
              </p:cNvPr>
              <p:cNvSpPr txBox="1"/>
              <p:nvPr/>
            </p:nvSpPr>
            <p:spPr>
              <a:xfrm>
                <a:off x="3153769" y="5254109"/>
                <a:ext cx="540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Induced voltage from tangential fluxes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roebel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ABA226-ACC6-4521-AEC5-41C553E65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769" y="5254109"/>
                <a:ext cx="5409206" cy="369332"/>
              </a:xfrm>
              <a:prstGeom prst="rect">
                <a:avLst/>
              </a:prstGeom>
              <a:blipFill>
                <a:blip r:embed="rId2"/>
                <a:stretch>
                  <a:fillRect l="-901" t="-10000" r="-4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E11F554-E326-471D-B859-4BC2A26C4B67}"/>
              </a:ext>
            </a:extLst>
          </p:cNvPr>
          <p:cNvSpPr txBox="1"/>
          <p:nvPr/>
        </p:nvSpPr>
        <p:spPr>
          <a:xfrm>
            <a:off x="3509666" y="480594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A38C2-A55C-4206-A7DE-4914257C726F}"/>
              </a:ext>
            </a:extLst>
          </p:cNvPr>
          <p:cNvSpPr txBox="1"/>
          <p:nvPr/>
        </p:nvSpPr>
        <p:spPr>
          <a:xfrm>
            <a:off x="7221938" y="480594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A78352-5BF7-428E-AC52-36C515B5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144" y="508516"/>
            <a:ext cx="2881711" cy="44820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544C90-0A2A-41B9-9181-B837CB10F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627" y="626805"/>
            <a:ext cx="2776936" cy="43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9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ABA226-ACC6-4521-AEC5-41C553E65427}"/>
                  </a:ext>
                </a:extLst>
              </p:cNvPr>
              <p:cNvSpPr txBox="1"/>
              <p:nvPr/>
            </p:nvSpPr>
            <p:spPr>
              <a:xfrm>
                <a:off x="3342281" y="5511284"/>
                <a:ext cx="5468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Induced voltage from tangential fluxes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360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roebel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ABA226-ACC6-4521-AEC5-41C553E65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281" y="5511284"/>
                <a:ext cx="5468344" cy="369332"/>
              </a:xfrm>
              <a:prstGeom prst="rect">
                <a:avLst/>
              </a:prstGeom>
              <a:blipFill>
                <a:blip r:embed="rId2"/>
                <a:stretch>
                  <a:fillRect l="-8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E11F554-E326-471D-B859-4BC2A26C4B67}"/>
              </a:ext>
            </a:extLst>
          </p:cNvPr>
          <p:cNvSpPr txBox="1"/>
          <p:nvPr/>
        </p:nvSpPr>
        <p:spPr>
          <a:xfrm>
            <a:off x="3181070" y="478369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A38C2-A55C-4206-A7DE-4914257C726F}"/>
              </a:ext>
            </a:extLst>
          </p:cNvPr>
          <p:cNvSpPr txBox="1"/>
          <p:nvPr/>
        </p:nvSpPr>
        <p:spPr>
          <a:xfrm>
            <a:off x="8039100" y="4802741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F49488-6E01-4648-AA2F-4AA05521D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141"/>
          <a:stretch/>
        </p:blipFill>
        <p:spPr>
          <a:xfrm>
            <a:off x="2309408" y="685799"/>
            <a:ext cx="2414712" cy="42825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3371FC-45DE-4809-9534-06BB7A8ECF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141"/>
          <a:stretch/>
        </p:blipFill>
        <p:spPr>
          <a:xfrm>
            <a:off x="7124981" y="610500"/>
            <a:ext cx="2457169" cy="43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9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98D0C-F3DA-46CD-8CD5-CAE745CDE742}"/>
              </a:ext>
            </a:extLst>
          </p:cNvPr>
          <p:cNvSpPr txBox="1"/>
          <p:nvPr/>
        </p:nvSpPr>
        <p:spPr>
          <a:xfrm>
            <a:off x="3453414" y="0"/>
            <a:ext cx="601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Circulating Currents (Tangential Flux)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31A1D-2E79-4CA3-8B80-DE3EDA5B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02" y="439770"/>
            <a:ext cx="4119239" cy="3089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E98882-CCA0-4D47-80C3-F80B981BD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752" y="475280"/>
            <a:ext cx="4024544" cy="3018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DD825D-7FE7-4A7B-9C4D-9A6355CCE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785" y="3617095"/>
            <a:ext cx="4321206" cy="324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8F6B80-0EFA-4D59-AF92-25D1483D7279}"/>
                  </a:ext>
                </a:extLst>
              </p:cNvPr>
              <p:cNvSpPr txBox="1"/>
              <p:nvPr/>
            </p:nvSpPr>
            <p:spPr>
              <a:xfrm>
                <a:off x="1198486" y="3493688"/>
                <a:ext cx="2639257" cy="61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=101.6782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8F6B80-0EFA-4D59-AF92-25D1483D7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486" y="3493688"/>
                <a:ext cx="2639257" cy="613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7091B2-3E23-47EF-852B-BDB0E64C5FB3}"/>
                  </a:ext>
                </a:extLst>
              </p:cNvPr>
              <p:cNvSpPr txBox="1"/>
              <p:nvPr/>
            </p:nvSpPr>
            <p:spPr>
              <a:xfrm>
                <a:off x="8354257" y="3581584"/>
                <a:ext cx="2639257" cy="61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=101.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8565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7091B2-3E23-47EF-852B-BDB0E64C5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257" y="3581584"/>
                <a:ext cx="2639257" cy="6135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83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D4C291-69EF-48A0-8D3B-A6B02726C7F6}"/>
              </a:ext>
            </a:extLst>
          </p:cNvPr>
          <p:cNvSpPr txBox="1"/>
          <p:nvPr/>
        </p:nvSpPr>
        <p:spPr>
          <a:xfrm>
            <a:off x="2744957" y="-10507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Straight wire Current Density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94F94-FA7B-4AF2-9B88-157D7D83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24" y="933794"/>
            <a:ext cx="6355967" cy="42350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A48C92-EF2B-4006-B0BE-2A13B56D748A}"/>
              </a:ext>
            </a:extLst>
          </p:cNvPr>
          <p:cNvSpPr/>
          <p:nvPr/>
        </p:nvSpPr>
        <p:spPr>
          <a:xfrm>
            <a:off x="8440539" y="3232310"/>
            <a:ext cx="1033949" cy="21390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1FE89E-1909-4EA4-80A4-EC8FCDB32381}"/>
              </a:ext>
            </a:extLst>
          </p:cNvPr>
          <p:cNvCxnSpPr>
            <a:cxnSpLocks/>
          </p:cNvCxnSpPr>
          <p:nvPr/>
        </p:nvCxnSpPr>
        <p:spPr>
          <a:xfrm flipH="1">
            <a:off x="8421488" y="1836835"/>
            <a:ext cx="103394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5224C4-CFA6-45C7-A966-9B4B7729C45D}"/>
              </a:ext>
            </a:extLst>
          </p:cNvPr>
          <p:cNvCxnSpPr>
            <a:cxnSpLocks/>
          </p:cNvCxnSpPr>
          <p:nvPr/>
        </p:nvCxnSpPr>
        <p:spPr>
          <a:xfrm flipH="1">
            <a:off x="8421488" y="2342315"/>
            <a:ext cx="103394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5D4EB87-E23A-465B-BB76-63448DFCD484}"/>
              </a:ext>
            </a:extLst>
          </p:cNvPr>
          <p:cNvSpPr/>
          <p:nvPr/>
        </p:nvSpPr>
        <p:spPr>
          <a:xfrm>
            <a:off x="8421488" y="731282"/>
            <a:ext cx="1033949" cy="21390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23A0D68-6522-4C7A-8468-62ED424ED6BC}"/>
              </a:ext>
            </a:extLst>
          </p:cNvPr>
          <p:cNvCxnSpPr>
            <a:cxnSpLocks/>
          </p:cNvCxnSpPr>
          <p:nvPr/>
        </p:nvCxnSpPr>
        <p:spPr>
          <a:xfrm flipH="1">
            <a:off x="8440539" y="3754676"/>
            <a:ext cx="103394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9A47CB-45A6-484C-839A-CD09B47FA5C0}"/>
              </a:ext>
            </a:extLst>
          </p:cNvPr>
          <p:cNvCxnSpPr>
            <a:cxnSpLocks/>
          </p:cNvCxnSpPr>
          <p:nvPr/>
        </p:nvCxnSpPr>
        <p:spPr>
          <a:xfrm flipH="1">
            <a:off x="8421488" y="4905406"/>
            <a:ext cx="103394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816C16-D2D3-41ED-AF56-57F312C18D23}"/>
              </a:ext>
            </a:extLst>
          </p:cNvPr>
          <p:cNvCxnSpPr>
            <a:cxnSpLocks/>
          </p:cNvCxnSpPr>
          <p:nvPr/>
        </p:nvCxnSpPr>
        <p:spPr>
          <a:xfrm flipH="1">
            <a:off x="8440539" y="4301849"/>
            <a:ext cx="103394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870839-6233-4FB6-872E-A7ED888C124F}"/>
              </a:ext>
            </a:extLst>
          </p:cNvPr>
          <p:cNvSpPr txBox="1"/>
          <p:nvPr/>
        </p:nvSpPr>
        <p:spPr>
          <a:xfrm>
            <a:off x="8601913" y="4953475"/>
            <a:ext cx="71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-3I/2</a:t>
            </a:r>
          </a:p>
          <a:p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D351F2-B4FF-4746-A6EF-AF3232BDCAFD}"/>
              </a:ext>
            </a:extLst>
          </p:cNvPr>
          <p:cNvSpPr/>
          <p:nvPr/>
        </p:nvSpPr>
        <p:spPr>
          <a:xfrm>
            <a:off x="8679581" y="4439425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-I/2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D9F503-3A5B-4FBA-8189-BB8E912E6938}"/>
              </a:ext>
            </a:extLst>
          </p:cNvPr>
          <p:cNvSpPr/>
          <p:nvPr/>
        </p:nvSpPr>
        <p:spPr>
          <a:xfrm>
            <a:off x="8650460" y="3268232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3I/4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B2DC43-ED49-4E3C-A3B8-15BF44DD204B}"/>
              </a:ext>
            </a:extLst>
          </p:cNvPr>
          <p:cNvSpPr/>
          <p:nvPr/>
        </p:nvSpPr>
        <p:spPr>
          <a:xfrm>
            <a:off x="8719538" y="3871789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I/4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9D6B4A-7461-4076-B115-6DA4CF4351B0}"/>
              </a:ext>
            </a:extLst>
          </p:cNvPr>
          <p:cNvSpPr/>
          <p:nvPr/>
        </p:nvSpPr>
        <p:spPr>
          <a:xfrm>
            <a:off x="8625762" y="2453051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-3I/4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5DE54-8A0F-48C2-9ECC-DF74DC2F7CDD}"/>
              </a:ext>
            </a:extLst>
          </p:cNvPr>
          <p:cNvSpPr/>
          <p:nvPr/>
        </p:nvSpPr>
        <p:spPr>
          <a:xfrm>
            <a:off x="8679581" y="1933485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-I/4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B45EE853-FBB1-4951-B380-E55CE4E2B990}"/>
              </a:ext>
            </a:extLst>
          </p:cNvPr>
          <p:cNvSpPr/>
          <p:nvPr/>
        </p:nvSpPr>
        <p:spPr>
          <a:xfrm>
            <a:off x="9698181" y="3268232"/>
            <a:ext cx="341746" cy="21390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8151E5-4918-4B9D-BEF3-226E2C0814D7}"/>
              </a:ext>
            </a:extLst>
          </p:cNvPr>
          <p:cNvSpPr txBox="1"/>
          <p:nvPr/>
        </p:nvSpPr>
        <p:spPr>
          <a:xfrm>
            <a:off x="10069395" y="4162426"/>
            <a:ext cx="71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-I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20E50B-6DD0-4296-9990-957A324DED90}"/>
              </a:ext>
            </a:extLst>
          </p:cNvPr>
          <p:cNvSpPr txBox="1"/>
          <p:nvPr/>
        </p:nvSpPr>
        <p:spPr>
          <a:xfrm>
            <a:off x="10069395" y="1610319"/>
            <a:ext cx="71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-I</a:t>
            </a:r>
          </a:p>
          <a:p>
            <a:endParaRPr lang="en-US" dirty="0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982B22AF-3D17-4B13-90EE-5BCCBC961211}"/>
              </a:ext>
            </a:extLst>
          </p:cNvPr>
          <p:cNvSpPr/>
          <p:nvPr/>
        </p:nvSpPr>
        <p:spPr>
          <a:xfrm>
            <a:off x="9644119" y="731282"/>
            <a:ext cx="341746" cy="21390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58E681-471E-4F7B-939B-98E6961731D6}"/>
              </a:ext>
            </a:extLst>
          </p:cNvPr>
          <p:cNvCxnSpPr>
            <a:cxnSpLocks/>
          </p:cNvCxnSpPr>
          <p:nvPr/>
        </p:nvCxnSpPr>
        <p:spPr>
          <a:xfrm flipH="1">
            <a:off x="8440539" y="1287271"/>
            <a:ext cx="103394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3F42E17-7031-4EC5-A35E-A886D9CE5D7F}"/>
              </a:ext>
            </a:extLst>
          </p:cNvPr>
          <p:cNvSpPr/>
          <p:nvPr/>
        </p:nvSpPr>
        <p:spPr>
          <a:xfrm>
            <a:off x="8804642" y="815621"/>
            <a:ext cx="519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5CDF982-4D79-4ABF-99DB-B210E57A2FEA}"/>
              </a:ext>
            </a:extLst>
          </p:cNvPr>
          <p:cNvSpPr/>
          <p:nvPr/>
        </p:nvSpPr>
        <p:spPr>
          <a:xfrm>
            <a:off x="8793419" y="1402571"/>
            <a:ext cx="519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>
                <a:extLst>
                  <a:ext uri="{FF2B5EF4-FFF2-40B4-BE49-F238E27FC236}">
                    <a16:creationId xmlns:a16="http://schemas.microsoft.com/office/drawing/2014/main" id="{57B29662-A816-4E17-9442-1CDCF94376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7600639"/>
                  </p:ext>
                </p:extLst>
              </p:nvPr>
            </p:nvGraphicFramePr>
            <p:xfrm>
              <a:off x="1288472" y="5821121"/>
              <a:ext cx="8580582" cy="757382"/>
            </p:xfrm>
            <a:graphic>
              <a:graphicData uri="http://schemas.openxmlformats.org/drawingml/2006/table">
                <a:tbl>
                  <a:tblPr/>
                  <a:tblGrid>
                    <a:gridCol w="2860194">
                      <a:extLst>
                        <a:ext uri="{9D8B030D-6E8A-4147-A177-3AD203B41FA5}">
                          <a16:colId xmlns:a16="http://schemas.microsoft.com/office/drawing/2014/main" val="4017952627"/>
                        </a:ext>
                      </a:extLst>
                    </a:gridCol>
                    <a:gridCol w="2860194">
                      <a:extLst>
                        <a:ext uri="{9D8B030D-6E8A-4147-A177-3AD203B41FA5}">
                          <a16:colId xmlns:a16="http://schemas.microsoft.com/office/drawing/2014/main" val="2894494793"/>
                        </a:ext>
                      </a:extLst>
                    </a:gridCol>
                    <a:gridCol w="2860194">
                      <a:extLst>
                        <a:ext uri="{9D8B030D-6E8A-4147-A177-3AD203B41FA5}">
                          <a16:colId xmlns:a16="http://schemas.microsoft.com/office/drawing/2014/main" val="2023537574"/>
                        </a:ext>
                      </a:extLst>
                    </a:gridCol>
                  </a:tblGrid>
                  <a:tr h="378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DC Loss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Circulation (Airgap)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Circulation (Back Core)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4785685"/>
                      </a:ext>
                    </a:extLst>
                  </a:tr>
                  <a:tr h="3786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123 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30 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77840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>
                <a:extLst>
                  <a:ext uri="{FF2B5EF4-FFF2-40B4-BE49-F238E27FC236}">
                    <a16:creationId xmlns:a16="http://schemas.microsoft.com/office/drawing/2014/main" id="{57B29662-A816-4E17-9442-1CDCF94376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7600639"/>
                  </p:ext>
                </p:extLst>
              </p:nvPr>
            </p:nvGraphicFramePr>
            <p:xfrm>
              <a:off x="1288472" y="5821121"/>
              <a:ext cx="8580582" cy="757382"/>
            </p:xfrm>
            <a:graphic>
              <a:graphicData uri="http://schemas.openxmlformats.org/drawingml/2006/table">
                <a:tbl>
                  <a:tblPr/>
                  <a:tblGrid>
                    <a:gridCol w="2860194">
                      <a:extLst>
                        <a:ext uri="{9D8B030D-6E8A-4147-A177-3AD203B41FA5}">
                          <a16:colId xmlns:a16="http://schemas.microsoft.com/office/drawing/2014/main" val="4017952627"/>
                        </a:ext>
                      </a:extLst>
                    </a:gridCol>
                    <a:gridCol w="2860194">
                      <a:extLst>
                        <a:ext uri="{9D8B030D-6E8A-4147-A177-3AD203B41FA5}">
                          <a16:colId xmlns:a16="http://schemas.microsoft.com/office/drawing/2014/main" val="2894494793"/>
                        </a:ext>
                      </a:extLst>
                    </a:gridCol>
                    <a:gridCol w="2860194">
                      <a:extLst>
                        <a:ext uri="{9D8B030D-6E8A-4147-A177-3AD203B41FA5}">
                          <a16:colId xmlns:a16="http://schemas.microsoft.com/office/drawing/2014/main" val="2023537574"/>
                        </a:ext>
                      </a:extLst>
                    </a:gridCol>
                  </a:tblGrid>
                  <a:tr h="378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DC Loss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Circulation (Airgap)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Circulation (Back Core)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4785685"/>
                      </a:ext>
                    </a:extLst>
                  </a:tr>
                  <a:tr h="3786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213" t="-107937" r="-200853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100000" t="-107937" r="-1004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200426" t="-107937" r="-640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7840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938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D4C291-69EF-48A0-8D3B-A6B02726C7F6}"/>
              </a:ext>
            </a:extLst>
          </p:cNvPr>
          <p:cNvSpPr txBox="1"/>
          <p:nvPr/>
        </p:nvSpPr>
        <p:spPr>
          <a:xfrm>
            <a:off x="2638425" y="361950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Straight wire Current Density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70317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D4C291-69EF-48A0-8D3B-A6B02726C7F6}"/>
              </a:ext>
            </a:extLst>
          </p:cNvPr>
          <p:cNvSpPr txBox="1"/>
          <p:nvPr/>
        </p:nvSpPr>
        <p:spPr>
          <a:xfrm>
            <a:off x="2638425" y="361950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Straight wire Current and Flux Density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94F94-FA7B-4AF2-9B88-157D7D83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95" y="1104900"/>
            <a:ext cx="6355967" cy="423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6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BD0106-11D1-483E-B3EE-155879713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22" t="3007" r="9012" b="94202"/>
          <a:stretch/>
        </p:blipFill>
        <p:spPr>
          <a:xfrm>
            <a:off x="7036266" y="1079561"/>
            <a:ext cx="328474" cy="153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8B4441-8EB2-459A-B640-371BE027B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8" t="19513" r="50498" b="78549"/>
          <a:stretch/>
        </p:blipFill>
        <p:spPr>
          <a:xfrm>
            <a:off x="7021959" y="1429984"/>
            <a:ext cx="309654" cy="106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B09B4B-3018-4BD7-9C24-CDCDD81AB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86" t="33403" r="71317" b="63993"/>
          <a:stretch/>
        </p:blipFill>
        <p:spPr>
          <a:xfrm>
            <a:off x="7021960" y="1672630"/>
            <a:ext cx="328474" cy="153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DD641C-0CCC-4517-9AC3-E6F353BB8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42" t="74548" r="38359" b="20313"/>
          <a:stretch/>
        </p:blipFill>
        <p:spPr>
          <a:xfrm rot="5400000">
            <a:off x="7056250" y="1949948"/>
            <a:ext cx="213359" cy="281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7E5C30-F478-40B3-A23A-01914D824F2C}"/>
              </a:ext>
            </a:extLst>
          </p:cNvPr>
          <p:cNvSpPr txBox="1"/>
          <p:nvPr/>
        </p:nvSpPr>
        <p:spPr>
          <a:xfrm>
            <a:off x="7317757" y="967190"/>
            <a:ext cx="27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Infinitely permeable 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2D116-6D2C-4C18-8375-830C6059CF77}"/>
              </a:ext>
            </a:extLst>
          </p:cNvPr>
          <p:cNvSpPr txBox="1"/>
          <p:nvPr/>
        </p:nvSpPr>
        <p:spPr>
          <a:xfrm>
            <a:off x="7345306" y="1288156"/>
            <a:ext cx="27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Copper strands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CEF2C-1443-45E8-8EA5-08428AC8291F}"/>
              </a:ext>
            </a:extLst>
          </p:cNvPr>
          <p:cNvSpPr txBox="1"/>
          <p:nvPr/>
        </p:nvSpPr>
        <p:spPr>
          <a:xfrm>
            <a:off x="7364127" y="1555239"/>
            <a:ext cx="27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4E528-2872-43A1-AE01-740528A31282}"/>
              </a:ext>
            </a:extLst>
          </p:cNvPr>
          <p:cNvSpPr txBox="1"/>
          <p:nvPr/>
        </p:nvSpPr>
        <p:spPr>
          <a:xfrm>
            <a:off x="7345306" y="1891347"/>
            <a:ext cx="27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coil (Field)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D4F8E1-B8B5-4CB7-AB41-F4815032E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99" y="339802"/>
            <a:ext cx="6305550" cy="5610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5FC0A7-894D-4C04-9415-99884EC78890}"/>
              </a:ext>
            </a:extLst>
          </p:cNvPr>
          <p:cNvSpPr txBox="1"/>
          <p:nvPr/>
        </p:nvSpPr>
        <p:spPr>
          <a:xfrm>
            <a:off x="6834049" y="2818632"/>
            <a:ext cx="3516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two magnetic fields on the strands: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 Flux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Tangential Flux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48315B-1584-4A12-80B7-4E8A37E12670}"/>
              </a:ext>
            </a:extLst>
          </p:cNvPr>
          <p:cNvCxnSpPr/>
          <p:nvPr/>
        </p:nvCxnSpPr>
        <p:spPr>
          <a:xfrm flipV="1">
            <a:off x="9596761" y="3429000"/>
            <a:ext cx="0" cy="24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41CCCF-020B-44E7-8645-76A95F60E55B}"/>
              </a:ext>
            </a:extLst>
          </p:cNvPr>
          <p:cNvCxnSpPr/>
          <p:nvPr/>
        </p:nvCxnSpPr>
        <p:spPr>
          <a:xfrm>
            <a:off x="9472473" y="3861786"/>
            <a:ext cx="248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F72B7D-9901-4A87-808F-763108007F1E}"/>
              </a:ext>
            </a:extLst>
          </p:cNvPr>
          <p:cNvCxnSpPr/>
          <p:nvPr/>
        </p:nvCxnSpPr>
        <p:spPr>
          <a:xfrm flipH="1">
            <a:off x="680899" y="1840693"/>
            <a:ext cx="290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FBDD2A-E104-4553-AFC9-9FD6660947CB}"/>
              </a:ext>
            </a:extLst>
          </p:cNvPr>
          <p:cNvSpPr txBox="1"/>
          <p:nvPr/>
        </p:nvSpPr>
        <p:spPr>
          <a:xfrm>
            <a:off x="-98816" y="1641105"/>
            <a:ext cx="27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1D6B97-5AC3-43D0-AA28-D7448BA8941B}"/>
              </a:ext>
            </a:extLst>
          </p:cNvPr>
          <p:cNvCxnSpPr/>
          <p:nvPr/>
        </p:nvCxnSpPr>
        <p:spPr>
          <a:xfrm flipH="1">
            <a:off x="573673" y="3377667"/>
            <a:ext cx="290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885361-7810-40D1-A5E4-C3D3ABE97842}"/>
              </a:ext>
            </a:extLst>
          </p:cNvPr>
          <p:cNvSpPr txBox="1"/>
          <p:nvPr/>
        </p:nvSpPr>
        <p:spPr>
          <a:xfrm>
            <a:off x="62416" y="3165628"/>
            <a:ext cx="27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072156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DBC3C-C83D-4D2C-A994-8FE23AE3E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900" y="663474"/>
            <a:ext cx="7286626" cy="4746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58884-9397-4D8C-BF9C-C2219E441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5" y="615641"/>
            <a:ext cx="7442111" cy="4848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350E58-F49F-4971-AE38-991093B48A84}"/>
              </a:ext>
            </a:extLst>
          </p:cNvPr>
          <p:cNvSpPr txBox="1"/>
          <p:nvPr/>
        </p:nvSpPr>
        <p:spPr>
          <a:xfrm>
            <a:off x="2714625" y="5285243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DDA2-707A-4754-9375-91F5AD36B52D}"/>
              </a:ext>
            </a:extLst>
          </p:cNvPr>
          <p:cNvSpPr txBox="1"/>
          <p:nvPr/>
        </p:nvSpPr>
        <p:spPr>
          <a:xfrm>
            <a:off x="9050293" y="530081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A4607-0A2B-4AA0-B3E2-8D6AECB62AD8}"/>
              </a:ext>
            </a:extLst>
          </p:cNvPr>
          <p:cNvSpPr txBox="1"/>
          <p:nvPr/>
        </p:nvSpPr>
        <p:spPr>
          <a:xfrm>
            <a:off x="4257675" y="5873027"/>
            <a:ext cx="454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Inductance matrices without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roebel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00250-F524-46CB-92B2-854F5424BB28}"/>
              </a:ext>
            </a:extLst>
          </p:cNvPr>
          <p:cNvSpPr txBox="1"/>
          <p:nvPr/>
        </p:nvSpPr>
        <p:spPr>
          <a:xfrm rot="16200000">
            <a:off x="-499175" y="275272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Number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B4F4CA-87D6-420B-91D8-0B9A913351B7}"/>
              </a:ext>
            </a:extLst>
          </p:cNvPr>
          <p:cNvCxnSpPr>
            <a:cxnSpLocks/>
          </p:cNvCxnSpPr>
          <p:nvPr/>
        </p:nvCxnSpPr>
        <p:spPr>
          <a:xfrm flipH="1" flipV="1">
            <a:off x="4676775" y="569357"/>
            <a:ext cx="1314450" cy="46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F9EE5B-0C7A-46B7-A0B5-C94BEC1C96C7}"/>
              </a:ext>
            </a:extLst>
          </p:cNvPr>
          <p:cNvSpPr txBox="1"/>
          <p:nvPr/>
        </p:nvSpPr>
        <p:spPr>
          <a:xfrm>
            <a:off x="3346967" y="38469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1.2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32A2DD-DC1C-4B9C-8A04-7CD78B2B0AD1}"/>
              </a:ext>
            </a:extLst>
          </p:cNvPr>
          <p:cNvSpPr txBox="1"/>
          <p:nvPr/>
        </p:nvSpPr>
        <p:spPr>
          <a:xfrm>
            <a:off x="9441418" y="295482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2.4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0871F3-B938-492B-AF76-922A9E79B9BE}"/>
              </a:ext>
            </a:extLst>
          </p:cNvPr>
          <p:cNvCxnSpPr>
            <a:cxnSpLocks/>
          </p:cNvCxnSpPr>
          <p:nvPr/>
        </p:nvCxnSpPr>
        <p:spPr>
          <a:xfrm flipH="1" flipV="1">
            <a:off x="10727294" y="480148"/>
            <a:ext cx="1314450" cy="46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20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4EC710-3462-472E-8468-816950CB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8140" y="531104"/>
            <a:ext cx="7307590" cy="5116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350E58-F49F-4971-AE38-991093B48A84}"/>
              </a:ext>
            </a:extLst>
          </p:cNvPr>
          <p:cNvSpPr txBox="1"/>
          <p:nvPr/>
        </p:nvSpPr>
        <p:spPr>
          <a:xfrm>
            <a:off x="2714625" y="5285243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DDA2-707A-4754-9375-91F5AD36B52D}"/>
              </a:ext>
            </a:extLst>
          </p:cNvPr>
          <p:cNvSpPr txBox="1"/>
          <p:nvPr/>
        </p:nvSpPr>
        <p:spPr>
          <a:xfrm>
            <a:off x="9050293" y="530081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00250-F524-46CB-92B2-854F5424BB28}"/>
              </a:ext>
            </a:extLst>
          </p:cNvPr>
          <p:cNvSpPr txBox="1"/>
          <p:nvPr/>
        </p:nvSpPr>
        <p:spPr>
          <a:xfrm rot="16200000">
            <a:off x="-499175" y="275272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Number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B4F4CA-87D6-420B-91D8-0B9A913351B7}"/>
              </a:ext>
            </a:extLst>
          </p:cNvPr>
          <p:cNvCxnSpPr>
            <a:cxnSpLocks/>
          </p:cNvCxnSpPr>
          <p:nvPr/>
        </p:nvCxnSpPr>
        <p:spPr>
          <a:xfrm flipH="1" flipV="1">
            <a:off x="4687071" y="433089"/>
            <a:ext cx="1314450" cy="46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F9EE5B-0C7A-46B7-A0B5-C94BEC1C96C7}"/>
              </a:ext>
            </a:extLst>
          </p:cNvPr>
          <p:cNvSpPr txBox="1"/>
          <p:nvPr/>
        </p:nvSpPr>
        <p:spPr>
          <a:xfrm>
            <a:off x="3248679" y="21542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0.9mH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32A2DD-DC1C-4B9C-8A04-7CD78B2B0AD1}"/>
              </a:ext>
            </a:extLst>
          </p:cNvPr>
          <p:cNvSpPr txBox="1"/>
          <p:nvPr/>
        </p:nvSpPr>
        <p:spPr>
          <a:xfrm>
            <a:off x="9441418" y="295482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2.1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0871F3-B938-492B-AF76-922A9E79B9BE}"/>
              </a:ext>
            </a:extLst>
          </p:cNvPr>
          <p:cNvCxnSpPr>
            <a:cxnSpLocks/>
          </p:cNvCxnSpPr>
          <p:nvPr/>
        </p:nvCxnSpPr>
        <p:spPr>
          <a:xfrm flipH="1" flipV="1">
            <a:off x="10727294" y="480148"/>
            <a:ext cx="1314450" cy="46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7C26D5-25C8-4249-9CB0-490A072AE94B}"/>
                  </a:ext>
                </a:extLst>
              </p:cNvPr>
              <p:cNvSpPr txBox="1"/>
              <p:nvPr/>
            </p:nvSpPr>
            <p:spPr>
              <a:xfrm>
                <a:off x="4038600" y="6232483"/>
                <a:ext cx="4543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Inductance matrices with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roebel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7C26D5-25C8-4249-9CB0-490A072AE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6232483"/>
                <a:ext cx="4543425" cy="369332"/>
              </a:xfrm>
              <a:prstGeom prst="rect">
                <a:avLst/>
              </a:prstGeom>
              <a:blipFill>
                <a:blip r:embed="rId3"/>
                <a:stretch>
                  <a:fillRect l="-12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E406CEC4-9FB2-4B86-9637-B8A7D3BD8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583" y="553429"/>
            <a:ext cx="7307590" cy="511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4350E58-F49F-4971-AE38-991093B48A84}"/>
              </a:ext>
            </a:extLst>
          </p:cNvPr>
          <p:cNvSpPr txBox="1"/>
          <p:nvPr/>
        </p:nvSpPr>
        <p:spPr>
          <a:xfrm>
            <a:off x="2714625" y="5285243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DDA2-707A-4754-9375-91F5AD36B52D}"/>
              </a:ext>
            </a:extLst>
          </p:cNvPr>
          <p:cNvSpPr txBox="1"/>
          <p:nvPr/>
        </p:nvSpPr>
        <p:spPr>
          <a:xfrm>
            <a:off x="9050293" y="530081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A4607-0A2B-4AA0-B3E2-8D6AECB62AD8}"/>
              </a:ext>
            </a:extLst>
          </p:cNvPr>
          <p:cNvSpPr txBox="1"/>
          <p:nvPr/>
        </p:nvSpPr>
        <p:spPr>
          <a:xfrm>
            <a:off x="5386388" y="140524"/>
            <a:ext cx="454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Inductance Matrices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00250-F524-46CB-92B2-854F5424BB28}"/>
              </a:ext>
            </a:extLst>
          </p:cNvPr>
          <p:cNvSpPr txBox="1"/>
          <p:nvPr/>
        </p:nvSpPr>
        <p:spPr>
          <a:xfrm rot="16200000">
            <a:off x="-499175" y="275272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Number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B4F4CA-87D6-420B-91D8-0B9A913351B7}"/>
              </a:ext>
            </a:extLst>
          </p:cNvPr>
          <p:cNvCxnSpPr>
            <a:cxnSpLocks/>
          </p:cNvCxnSpPr>
          <p:nvPr/>
        </p:nvCxnSpPr>
        <p:spPr>
          <a:xfrm flipH="1" flipV="1">
            <a:off x="4325703" y="489701"/>
            <a:ext cx="1314450" cy="46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F9EE5B-0C7A-46B7-A0B5-C94BEC1C96C7}"/>
              </a:ext>
            </a:extLst>
          </p:cNvPr>
          <p:cNvSpPr txBox="1"/>
          <p:nvPr/>
        </p:nvSpPr>
        <p:spPr>
          <a:xfrm>
            <a:off x="3000320" y="29548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0.7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32A2DD-DC1C-4B9C-8A04-7CD78B2B0AD1}"/>
              </a:ext>
            </a:extLst>
          </p:cNvPr>
          <p:cNvSpPr txBox="1"/>
          <p:nvPr/>
        </p:nvSpPr>
        <p:spPr>
          <a:xfrm>
            <a:off x="8749409" y="29548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1.9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0871F3-B938-492B-AF76-922A9E79B9BE}"/>
              </a:ext>
            </a:extLst>
          </p:cNvPr>
          <p:cNvCxnSpPr>
            <a:cxnSpLocks/>
          </p:cNvCxnSpPr>
          <p:nvPr/>
        </p:nvCxnSpPr>
        <p:spPr>
          <a:xfrm flipH="1" flipV="1">
            <a:off x="10076925" y="480147"/>
            <a:ext cx="1314450" cy="46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2831C2C-4AE3-4E99-919E-6A92E5E8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1581" y="606929"/>
            <a:ext cx="7093423" cy="52031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137303-6D19-4D04-9295-22AC3338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119" y="606929"/>
            <a:ext cx="6742347" cy="5171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FD1220-9039-488F-8A4F-45161209989F}"/>
                  </a:ext>
                </a:extLst>
              </p:cNvPr>
              <p:cNvSpPr txBox="1"/>
              <p:nvPr/>
            </p:nvSpPr>
            <p:spPr>
              <a:xfrm>
                <a:off x="4257675" y="5832881"/>
                <a:ext cx="4543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Inductance matrices with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360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roebel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FD1220-9039-488F-8A4F-451612099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675" y="5832881"/>
                <a:ext cx="4543425" cy="369332"/>
              </a:xfrm>
              <a:prstGeom prst="rect">
                <a:avLst/>
              </a:prstGeom>
              <a:blipFill>
                <a:blip r:embed="rId4"/>
                <a:stretch>
                  <a:fillRect l="-107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01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AF0BF9-3794-48CB-905A-1B2F8BBFE797}"/>
              </a:ext>
            </a:extLst>
          </p:cNvPr>
          <p:cNvSpPr/>
          <p:nvPr/>
        </p:nvSpPr>
        <p:spPr>
          <a:xfrm>
            <a:off x="1585426" y="1359539"/>
            <a:ext cx="1367161" cy="40304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485D08-CAB2-4EE1-AF6D-326EEA780FC0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2269007" y="1359539"/>
            <a:ext cx="0" cy="40304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08EBA6-5162-47CE-9A6C-EBAE9557A3C5}"/>
              </a:ext>
            </a:extLst>
          </p:cNvPr>
          <p:cNvCxnSpPr>
            <a:cxnSpLocks/>
          </p:cNvCxnSpPr>
          <p:nvPr/>
        </p:nvCxnSpPr>
        <p:spPr>
          <a:xfrm flipH="1">
            <a:off x="1585426" y="5123671"/>
            <a:ext cx="136716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0B3126-27BB-4997-8E02-4448E8AF1BE7}"/>
              </a:ext>
            </a:extLst>
          </p:cNvPr>
          <p:cNvCxnSpPr>
            <a:cxnSpLocks/>
          </p:cNvCxnSpPr>
          <p:nvPr/>
        </p:nvCxnSpPr>
        <p:spPr>
          <a:xfrm flipH="1">
            <a:off x="1585426" y="1652501"/>
            <a:ext cx="136716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8C59C6-FE2F-4476-A8CD-BC5217BFEE58}"/>
              </a:ext>
            </a:extLst>
          </p:cNvPr>
          <p:cNvCxnSpPr>
            <a:cxnSpLocks/>
          </p:cNvCxnSpPr>
          <p:nvPr/>
        </p:nvCxnSpPr>
        <p:spPr>
          <a:xfrm flipH="1">
            <a:off x="1585426" y="1964700"/>
            <a:ext cx="136716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027AB9-99FB-4592-B3A4-31E8BC7A3070}"/>
              </a:ext>
            </a:extLst>
          </p:cNvPr>
          <p:cNvCxnSpPr>
            <a:cxnSpLocks/>
          </p:cNvCxnSpPr>
          <p:nvPr/>
        </p:nvCxnSpPr>
        <p:spPr>
          <a:xfrm flipH="1">
            <a:off x="1585426" y="2319806"/>
            <a:ext cx="136716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05A723-8B30-42A7-8445-C379CFD314D8}"/>
              </a:ext>
            </a:extLst>
          </p:cNvPr>
          <p:cNvCxnSpPr>
            <a:cxnSpLocks/>
          </p:cNvCxnSpPr>
          <p:nvPr/>
        </p:nvCxnSpPr>
        <p:spPr>
          <a:xfrm flipH="1">
            <a:off x="1585426" y="4869177"/>
            <a:ext cx="136716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7FADC0-89AA-416D-9822-3CD6EFD0B100}"/>
              </a:ext>
            </a:extLst>
          </p:cNvPr>
          <p:cNvCxnSpPr>
            <a:cxnSpLocks/>
          </p:cNvCxnSpPr>
          <p:nvPr/>
        </p:nvCxnSpPr>
        <p:spPr>
          <a:xfrm>
            <a:off x="2590083" y="2504557"/>
            <a:ext cx="0" cy="21690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62775B-1482-4D4D-B10B-CE2074823753}"/>
              </a:ext>
            </a:extLst>
          </p:cNvPr>
          <p:cNvCxnSpPr>
            <a:cxnSpLocks/>
          </p:cNvCxnSpPr>
          <p:nvPr/>
        </p:nvCxnSpPr>
        <p:spPr>
          <a:xfrm>
            <a:off x="1914196" y="2504557"/>
            <a:ext cx="1" cy="21690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6E1142-7465-40ED-B65D-05D55E2A6561}"/>
              </a:ext>
            </a:extLst>
          </p:cNvPr>
          <p:cNvCxnSpPr/>
          <p:nvPr/>
        </p:nvCxnSpPr>
        <p:spPr>
          <a:xfrm>
            <a:off x="1585425" y="1202970"/>
            <a:ext cx="13671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51A556-1EAD-4E9E-839E-46A03349FE42}"/>
              </a:ext>
            </a:extLst>
          </p:cNvPr>
          <p:cNvSpPr txBox="1"/>
          <p:nvPr/>
        </p:nvSpPr>
        <p:spPr>
          <a:xfrm>
            <a:off x="1492345" y="794874"/>
            <a:ext cx="1738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 Width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526275-DCDB-479A-9507-CEE450592ED6}"/>
              </a:ext>
            </a:extLst>
          </p:cNvPr>
          <p:cNvCxnSpPr>
            <a:cxnSpLocks/>
          </p:cNvCxnSpPr>
          <p:nvPr/>
        </p:nvCxnSpPr>
        <p:spPr>
          <a:xfrm flipV="1">
            <a:off x="3067862" y="1359539"/>
            <a:ext cx="0" cy="4028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111021B-F0B4-4FC2-BE31-1E45DE2763BC}"/>
              </a:ext>
            </a:extLst>
          </p:cNvPr>
          <p:cNvSpPr txBox="1"/>
          <p:nvPr/>
        </p:nvSpPr>
        <p:spPr>
          <a:xfrm rot="16200000">
            <a:off x="2404638" y="3204305"/>
            <a:ext cx="1738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 Height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ED31AC-2F4E-4973-A77D-6A6CD05C6D65}"/>
              </a:ext>
            </a:extLst>
          </p:cNvPr>
          <p:cNvSpPr txBox="1"/>
          <p:nvPr/>
        </p:nvSpPr>
        <p:spPr>
          <a:xfrm>
            <a:off x="1721060" y="1326656"/>
            <a:ext cx="366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7F974D-BFC6-47E5-A6C4-B65F1B7BBC22}"/>
              </a:ext>
            </a:extLst>
          </p:cNvPr>
          <p:cNvSpPr txBox="1"/>
          <p:nvPr/>
        </p:nvSpPr>
        <p:spPr>
          <a:xfrm>
            <a:off x="1737738" y="1664852"/>
            <a:ext cx="366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FD0954-9DE8-4CE1-8A15-2D81BA573EE3}"/>
              </a:ext>
            </a:extLst>
          </p:cNvPr>
          <p:cNvSpPr txBox="1"/>
          <p:nvPr/>
        </p:nvSpPr>
        <p:spPr>
          <a:xfrm>
            <a:off x="1731019" y="2002008"/>
            <a:ext cx="366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AC3F2F-BB92-409E-AA8A-0F784F19D699}"/>
              </a:ext>
            </a:extLst>
          </p:cNvPr>
          <p:cNvSpPr txBox="1"/>
          <p:nvPr/>
        </p:nvSpPr>
        <p:spPr>
          <a:xfrm>
            <a:off x="1777747" y="4830168"/>
            <a:ext cx="49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271357-A4C4-4799-8AAE-B781A953AC11}"/>
              </a:ext>
            </a:extLst>
          </p:cNvPr>
          <p:cNvSpPr txBox="1"/>
          <p:nvPr/>
        </p:nvSpPr>
        <p:spPr>
          <a:xfrm>
            <a:off x="1812901" y="5110085"/>
            <a:ext cx="49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D692CA-8250-4436-9C93-4E51C814757A}"/>
              </a:ext>
            </a:extLst>
          </p:cNvPr>
          <p:cNvSpPr/>
          <p:nvPr/>
        </p:nvSpPr>
        <p:spPr>
          <a:xfrm>
            <a:off x="2351137" y="5064755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E3C465-17A7-4768-98B5-70E63E07C0F5}"/>
              </a:ext>
            </a:extLst>
          </p:cNvPr>
          <p:cNvSpPr/>
          <p:nvPr/>
        </p:nvSpPr>
        <p:spPr>
          <a:xfrm>
            <a:off x="2338116" y="4810828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6955C0-1BE7-46D3-BDBD-A08C277727EB}"/>
              </a:ext>
            </a:extLst>
          </p:cNvPr>
          <p:cNvSpPr/>
          <p:nvPr/>
        </p:nvSpPr>
        <p:spPr>
          <a:xfrm>
            <a:off x="2306857" y="1978287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2n-2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BC3DB3-BDB0-4355-AACA-D7092B5AA9A7}"/>
              </a:ext>
            </a:extLst>
          </p:cNvPr>
          <p:cNvSpPr/>
          <p:nvPr/>
        </p:nvSpPr>
        <p:spPr>
          <a:xfrm>
            <a:off x="2304152" y="1613051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71D7D0-EB43-45ED-AA1B-6A7E31D6B917}"/>
              </a:ext>
            </a:extLst>
          </p:cNvPr>
          <p:cNvSpPr/>
          <p:nvPr/>
        </p:nvSpPr>
        <p:spPr>
          <a:xfrm>
            <a:off x="2386978" y="13214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9B5FFE-222D-47DE-BEC6-E7DE3968B7CA}"/>
              </a:ext>
            </a:extLst>
          </p:cNvPr>
          <p:cNvSpPr txBox="1"/>
          <p:nvPr/>
        </p:nvSpPr>
        <p:spPr>
          <a:xfrm>
            <a:off x="4105091" y="900726"/>
            <a:ext cx="3574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vertical strands= n</a:t>
            </a:r>
          </a:p>
          <a:p>
            <a:r>
              <a:rPr lang="en-US" dirty="0"/>
              <a:t>The number of horizontal strands= 2</a:t>
            </a:r>
          </a:p>
          <a:p>
            <a:r>
              <a:rPr lang="en-US" dirty="0"/>
              <a:t>The number of strands=2n</a:t>
            </a:r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AE3935-E1E8-4C2F-B202-673B84FA4E8E}"/>
              </a:ext>
            </a:extLst>
          </p:cNvPr>
          <p:cNvSpPr txBox="1"/>
          <p:nvPr/>
        </p:nvSpPr>
        <p:spPr>
          <a:xfrm>
            <a:off x="4067228" y="3772093"/>
            <a:ext cx="6539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Increasing strand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decreases the effective copper area due to insulation,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increases the DC resistance (loss)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decreases AC resistance  (loss) due to the strand height being smaller than skin depth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3A3D1B-B6AC-4CED-AF71-7B32E7202894}"/>
              </a:ext>
            </a:extLst>
          </p:cNvPr>
          <p:cNvSpPr txBox="1"/>
          <p:nvPr/>
        </p:nvSpPr>
        <p:spPr>
          <a:xfrm>
            <a:off x="4168828" y="2176730"/>
            <a:ext cx="3447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Losses of Copper 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DC loss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Eddy (AC) loss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Circulation loss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AAF6FD-B9AE-43A0-A49D-B01E5521455B}"/>
              </a:ext>
            </a:extLst>
          </p:cNvPr>
          <p:cNvSpPr/>
          <p:nvPr/>
        </p:nvSpPr>
        <p:spPr>
          <a:xfrm>
            <a:off x="225661" y="562069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Conductor Height = 61.4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Conductor Width = 16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Insulation between strands =0.21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Skin depth = 9.22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79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ABA226-ACC6-4521-AEC5-41C553E65427}"/>
              </a:ext>
            </a:extLst>
          </p:cNvPr>
          <p:cNvSpPr txBox="1"/>
          <p:nvPr/>
        </p:nvSpPr>
        <p:spPr>
          <a:xfrm>
            <a:off x="3352800" y="6164818"/>
            <a:ext cx="589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Induced voltage from tangential fluxes without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roebel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1F554-E326-471D-B859-4BC2A26C4B67}"/>
              </a:ext>
            </a:extLst>
          </p:cNvPr>
          <p:cNvSpPr txBox="1"/>
          <p:nvPr/>
        </p:nvSpPr>
        <p:spPr>
          <a:xfrm>
            <a:off x="2266950" y="598015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A38C2-A55C-4206-A7DE-4914257C726F}"/>
              </a:ext>
            </a:extLst>
          </p:cNvPr>
          <p:cNvSpPr txBox="1"/>
          <p:nvPr/>
        </p:nvSpPr>
        <p:spPr>
          <a:xfrm>
            <a:off x="9174563" y="598015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484460-134D-4EAC-9015-2C64551D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3" y="-323850"/>
            <a:ext cx="4349354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FA2044-3B89-4601-86E7-CCA24DF8B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973" y="-323850"/>
            <a:ext cx="4349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69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ABA226-ACC6-4521-AEC5-41C553E65427}"/>
                  </a:ext>
                </a:extLst>
              </p:cNvPr>
              <p:cNvSpPr txBox="1"/>
              <p:nvPr/>
            </p:nvSpPr>
            <p:spPr>
              <a:xfrm>
                <a:off x="4344394" y="6349484"/>
                <a:ext cx="540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Induced voltage from tangential fluxes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roebel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ABA226-ACC6-4521-AEC5-41C553E65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394" y="6349484"/>
                <a:ext cx="5409206" cy="369332"/>
              </a:xfrm>
              <a:prstGeom prst="rect">
                <a:avLst/>
              </a:prstGeom>
              <a:blipFill>
                <a:blip r:embed="rId2"/>
                <a:stretch>
                  <a:fillRect l="-1015" t="-10000" r="-4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E11F554-E326-471D-B859-4BC2A26C4B67}"/>
              </a:ext>
            </a:extLst>
          </p:cNvPr>
          <p:cNvSpPr txBox="1"/>
          <p:nvPr/>
        </p:nvSpPr>
        <p:spPr>
          <a:xfrm>
            <a:off x="2266950" y="598015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A38C2-A55C-4206-A7DE-4914257C726F}"/>
              </a:ext>
            </a:extLst>
          </p:cNvPr>
          <p:cNvSpPr txBox="1"/>
          <p:nvPr/>
        </p:nvSpPr>
        <p:spPr>
          <a:xfrm>
            <a:off x="9174563" y="598015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A78352-5BF7-428E-AC52-36C515B5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6" y="-323850"/>
            <a:ext cx="440927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544C90-0A2A-41B9-9181-B837CB10F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058" y="-323850"/>
            <a:ext cx="4409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59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ABA226-ACC6-4521-AEC5-41C553E65427}"/>
                  </a:ext>
                </a:extLst>
              </p:cNvPr>
              <p:cNvSpPr txBox="1"/>
              <p:nvPr/>
            </p:nvSpPr>
            <p:spPr>
              <a:xfrm>
                <a:off x="3419476" y="6349484"/>
                <a:ext cx="5468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Induced voltage from tangential fluxes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360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roebel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ABA226-ACC6-4521-AEC5-41C553E65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76" y="6349484"/>
                <a:ext cx="5468344" cy="369332"/>
              </a:xfrm>
              <a:prstGeom prst="rect">
                <a:avLst/>
              </a:prstGeom>
              <a:blipFill>
                <a:blip r:embed="rId2"/>
                <a:stretch>
                  <a:fillRect l="-100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E11F554-E326-471D-B859-4BC2A26C4B67}"/>
              </a:ext>
            </a:extLst>
          </p:cNvPr>
          <p:cNvSpPr txBox="1"/>
          <p:nvPr/>
        </p:nvSpPr>
        <p:spPr>
          <a:xfrm>
            <a:off x="2266950" y="598015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A38C2-A55C-4206-A7DE-4914257C726F}"/>
              </a:ext>
            </a:extLst>
          </p:cNvPr>
          <p:cNvSpPr txBox="1"/>
          <p:nvPr/>
        </p:nvSpPr>
        <p:spPr>
          <a:xfrm>
            <a:off x="9174563" y="598015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F49488-6E01-4648-AA2F-4AA05521D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141"/>
          <a:stretch/>
        </p:blipFill>
        <p:spPr>
          <a:xfrm>
            <a:off x="524156" y="-165616"/>
            <a:ext cx="386686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3371FC-45DE-4809-9534-06BB7A8ECF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141"/>
          <a:stretch/>
        </p:blipFill>
        <p:spPr>
          <a:xfrm>
            <a:off x="7467881" y="-165616"/>
            <a:ext cx="3866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04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D45EC5-6447-4D2B-8195-F3E46AB1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510881"/>
            <a:ext cx="6267450" cy="3952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A2E7C1-277C-4744-8D8B-7C903C17E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688" y="4764789"/>
            <a:ext cx="6089342" cy="590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7B631A-AB3B-452D-96BC-239594557AC7}"/>
                  </a:ext>
                </a:extLst>
              </p:cNvPr>
              <p:cNvSpPr txBox="1"/>
              <p:nvPr/>
            </p:nvSpPr>
            <p:spPr>
              <a:xfrm>
                <a:off x="5168837" y="5399821"/>
                <a:ext cx="1953087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𝑠𝑘𝑖𝑛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7B631A-AB3B-452D-96BC-239594557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37" y="5399821"/>
                <a:ext cx="1953087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979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CDE9E8-8A0B-4E78-A398-7A8166A49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44" y="1136573"/>
            <a:ext cx="10526027" cy="490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49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018687-45FD-4704-8FCD-AD132ED1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68" y="475511"/>
            <a:ext cx="79343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6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B450C8-D022-4CE5-8CCA-BF4F1C512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2" y="-49068"/>
            <a:ext cx="5334000" cy="4000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F40D7A-547F-478D-BF06-83DDF4B6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977986"/>
            <a:ext cx="3840018" cy="2880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1CE00E-4AF5-4EC5-8E37-5B45D540FFF1}"/>
              </a:ext>
            </a:extLst>
          </p:cNvPr>
          <p:cNvSpPr txBox="1"/>
          <p:nvPr/>
        </p:nvSpPr>
        <p:spPr>
          <a:xfrm>
            <a:off x="7630968" y="5094827"/>
            <a:ext cx="412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resistance increases 11%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#strands raise from 20 to 80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BF6D6E-FB62-4785-9B78-F18CA2282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418" y="73829"/>
            <a:ext cx="5022355" cy="376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4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A430807-6D5A-4794-83B6-FFE4B3F02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719"/>
          <a:stretch/>
        </p:blipFill>
        <p:spPr>
          <a:xfrm>
            <a:off x="209550" y="1030667"/>
            <a:ext cx="5886450" cy="41452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1DBBCE-E2A2-44F2-A0D3-F957F8824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19"/>
          <a:stretch/>
        </p:blipFill>
        <p:spPr>
          <a:xfrm>
            <a:off x="5913331" y="920905"/>
            <a:ext cx="5886450" cy="41452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6231705-446F-4F3D-B6A6-89C43165678E}"/>
              </a:ext>
            </a:extLst>
          </p:cNvPr>
          <p:cNvSpPr/>
          <p:nvPr/>
        </p:nvSpPr>
        <p:spPr>
          <a:xfrm>
            <a:off x="851112" y="6230541"/>
            <a:ext cx="10772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W.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Meiswinkel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Ebrahimi, C.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Wohlers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Neschitsch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"Transient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Roebel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 Force Calculation in Large Salient-Pole Synchronous Machines," in IEEE Access, vol. 9, pp. 2266-2273, 2021,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10.1109/ACCESS.2020.3046789.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4775B2-9553-4764-80E3-689AA73F10F6}"/>
              </a:ext>
            </a:extLst>
          </p:cNvPr>
          <p:cNvSpPr/>
          <p:nvPr/>
        </p:nvSpPr>
        <p:spPr>
          <a:xfrm>
            <a:off x="1876425" y="0"/>
            <a:ext cx="8286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Circulation Current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the Radial and Tangential Flux Components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0E3894-058A-430E-9FE3-850A7FC202EE}"/>
              </a:ext>
            </a:extLst>
          </p:cNvPr>
          <p:cNvCxnSpPr>
            <a:cxnSpLocks/>
          </p:cNvCxnSpPr>
          <p:nvPr/>
        </p:nvCxnSpPr>
        <p:spPr>
          <a:xfrm>
            <a:off x="7620000" y="2735223"/>
            <a:ext cx="0" cy="2551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416A97-D086-46FC-83AE-55CAE1CB3C40}"/>
              </a:ext>
            </a:extLst>
          </p:cNvPr>
          <p:cNvSpPr txBox="1"/>
          <p:nvPr/>
        </p:nvSpPr>
        <p:spPr>
          <a:xfrm>
            <a:off x="9332806" y="5204906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Starting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A26D43-162B-48C6-B80A-2C2459457FFC}"/>
              </a:ext>
            </a:extLst>
          </p:cNvPr>
          <p:cNvCxnSpPr>
            <a:cxnSpLocks/>
          </p:cNvCxnSpPr>
          <p:nvPr/>
        </p:nvCxnSpPr>
        <p:spPr>
          <a:xfrm>
            <a:off x="8856556" y="2735223"/>
            <a:ext cx="0" cy="2551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221C80-ABA5-4422-AC24-FA0D57964B33}"/>
              </a:ext>
            </a:extLst>
          </p:cNvPr>
          <p:cNvSpPr txBox="1"/>
          <p:nvPr/>
        </p:nvSpPr>
        <p:spPr>
          <a:xfrm>
            <a:off x="8391525" y="5198209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982EF9-FC47-4FE7-BDA5-60F9241635A9}"/>
              </a:ext>
            </a:extLst>
          </p:cNvPr>
          <p:cNvCxnSpPr>
            <a:cxnSpLocks/>
          </p:cNvCxnSpPr>
          <p:nvPr/>
        </p:nvCxnSpPr>
        <p:spPr>
          <a:xfrm>
            <a:off x="9639300" y="2705546"/>
            <a:ext cx="0" cy="2551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27D41B-CA14-4EDD-95A1-E614E4C58FE2}"/>
              </a:ext>
            </a:extLst>
          </p:cNvPr>
          <p:cNvCxnSpPr>
            <a:cxnSpLocks/>
          </p:cNvCxnSpPr>
          <p:nvPr/>
        </p:nvCxnSpPr>
        <p:spPr>
          <a:xfrm>
            <a:off x="10801350" y="2735223"/>
            <a:ext cx="0" cy="2551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0BF73C-A0C8-447E-B790-08760C8AC10C}"/>
              </a:ext>
            </a:extLst>
          </p:cNvPr>
          <p:cNvSpPr txBox="1"/>
          <p:nvPr/>
        </p:nvSpPr>
        <p:spPr>
          <a:xfrm>
            <a:off x="7154969" y="5237648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Starting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FC7E4-4842-4AC7-821F-D46B3B4692D3}"/>
              </a:ext>
            </a:extLst>
          </p:cNvPr>
          <p:cNvSpPr txBox="1"/>
          <p:nvPr/>
        </p:nvSpPr>
        <p:spPr>
          <a:xfrm>
            <a:off x="10410825" y="5198209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6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A430807-6D5A-4794-83B6-FFE4B3F02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719"/>
          <a:stretch/>
        </p:blipFill>
        <p:spPr>
          <a:xfrm rot="16200000">
            <a:off x="-436422" y="1690509"/>
            <a:ext cx="5886450" cy="41452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44775B2-9553-4764-80E3-689AA73F10F6}"/>
              </a:ext>
            </a:extLst>
          </p:cNvPr>
          <p:cNvSpPr/>
          <p:nvPr/>
        </p:nvSpPr>
        <p:spPr>
          <a:xfrm>
            <a:off x="4424361" y="175171"/>
            <a:ext cx="3786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Radial Flux Component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59D630-857C-41F5-997E-CD873C22D9C1}"/>
              </a:ext>
            </a:extLst>
          </p:cNvPr>
          <p:cNvCxnSpPr>
            <a:cxnSpLocks/>
          </p:cNvCxnSpPr>
          <p:nvPr/>
        </p:nvCxnSpPr>
        <p:spPr>
          <a:xfrm>
            <a:off x="1091385" y="4837346"/>
            <a:ext cx="4156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E2284B-F6E4-401A-AD59-4F72F8B5C28E}"/>
              </a:ext>
            </a:extLst>
          </p:cNvPr>
          <p:cNvCxnSpPr>
            <a:cxnSpLocks/>
          </p:cNvCxnSpPr>
          <p:nvPr/>
        </p:nvCxnSpPr>
        <p:spPr>
          <a:xfrm>
            <a:off x="919935" y="3664669"/>
            <a:ext cx="4328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0ED240-646F-4D6C-8409-F19AC23FB1AE}"/>
              </a:ext>
            </a:extLst>
          </p:cNvPr>
          <p:cNvSpPr txBox="1"/>
          <p:nvPr/>
        </p:nvSpPr>
        <p:spPr>
          <a:xfrm>
            <a:off x="5269016" y="3264529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C4D4CA-591A-4A8E-85DF-358F78B5DB61}"/>
              </a:ext>
            </a:extLst>
          </p:cNvPr>
          <p:cNvSpPr txBox="1"/>
          <p:nvPr/>
        </p:nvSpPr>
        <p:spPr>
          <a:xfrm>
            <a:off x="5289757" y="4464858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Starting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004174-4647-47A9-B595-3451DF3556A9}"/>
                  </a:ext>
                </a:extLst>
              </p:cNvPr>
              <p:cNvSpPr txBox="1"/>
              <p:nvPr/>
            </p:nvSpPr>
            <p:spPr>
              <a:xfrm>
                <a:off x="7396162" y="1777989"/>
                <a:ext cx="3538538" cy="4084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Radial flux is stemmed from the field (rotor).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diminishes while moving away the airgap.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double layer windings, only the close one to the airgap is affected.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effect of the flux can be ignored in the winding far away from the airgap.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004174-4647-47A9-B595-3451DF355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162" y="1777989"/>
                <a:ext cx="3538538" cy="4084451"/>
              </a:xfrm>
              <a:prstGeom prst="rect">
                <a:avLst/>
              </a:prstGeom>
              <a:blipFill>
                <a:blip r:embed="rId3"/>
                <a:stretch>
                  <a:fillRect l="-1033" t="-896" r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05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E1DBBCE-E2A2-44F2-A0D3-F957F8824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19"/>
          <a:stretch/>
        </p:blipFill>
        <p:spPr>
          <a:xfrm rot="16200000">
            <a:off x="-797242" y="1318275"/>
            <a:ext cx="5886450" cy="41452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44775B2-9553-4764-80E3-689AA73F10F6}"/>
              </a:ext>
            </a:extLst>
          </p:cNvPr>
          <p:cNvSpPr/>
          <p:nvPr/>
        </p:nvSpPr>
        <p:spPr>
          <a:xfrm>
            <a:off x="3619500" y="216858"/>
            <a:ext cx="828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Tangential Flux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0E3894-058A-430E-9FE3-850A7FC202EE}"/>
              </a:ext>
            </a:extLst>
          </p:cNvPr>
          <p:cNvCxnSpPr>
            <a:cxnSpLocks/>
          </p:cNvCxnSpPr>
          <p:nvPr/>
        </p:nvCxnSpPr>
        <p:spPr>
          <a:xfrm>
            <a:off x="762000" y="4762500"/>
            <a:ext cx="44403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416A97-D086-46FC-83AE-55CAE1CB3C40}"/>
              </a:ext>
            </a:extLst>
          </p:cNvPr>
          <p:cNvSpPr txBox="1"/>
          <p:nvPr/>
        </p:nvSpPr>
        <p:spPr>
          <a:xfrm>
            <a:off x="5152472" y="2251069"/>
            <a:ext cx="956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Starting</a:t>
            </a:r>
          </a:p>
          <a:p>
            <a:pPr algn="ctr"/>
            <a:r>
              <a:rPr lang="en-US" dirty="0"/>
              <a:t> second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A26D43-162B-48C6-B80A-2C2459457FFC}"/>
              </a:ext>
            </a:extLst>
          </p:cNvPr>
          <p:cNvCxnSpPr>
            <a:cxnSpLocks/>
          </p:cNvCxnSpPr>
          <p:nvPr/>
        </p:nvCxnSpPr>
        <p:spPr>
          <a:xfrm>
            <a:off x="657225" y="3495675"/>
            <a:ext cx="4524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221C80-ABA5-4422-AC24-FA0D57964B33}"/>
              </a:ext>
            </a:extLst>
          </p:cNvPr>
          <p:cNvSpPr txBox="1"/>
          <p:nvPr/>
        </p:nvSpPr>
        <p:spPr>
          <a:xfrm>
            <a:off x="5234941" y="3174978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982EF9-FC47-4FE7-BDA5-60F9241635A9}"/>
              </a:ext>
            </a:extLst>
          </p:cNvPr>
          <p:cNvCxnSpPr>
            <a:cxnSpLocks/>
          </p:cNvCxnSpPr>
          <p:nvPr/>
        </p:nvCxnSpPr>
        <p:spPr>
          <a:xfrm>
            <a:off x="657225" y="2800350"/>
            <a:ext cx="4524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27D41B-CA14-4EDD-95A1-E614E4C58FE2}"/>
              </a:ext>
            </a:extLst>
          </p:cNvPr>
          <p:cNvCxnSpPr>
            <a:cxnSpLocks/>
          </p:cNvCxnSpPr>
          <p:nvPr/>
        </p:nvCxnSpPr>
        <p:spPr>
          <a:xfrm>
            <a:off x="657225" y="1562100"/>
            <a:ext cx="4524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0BF73C-A0C8-447E-B790-08760C8AC10C}"/>
              </a:ext>
            </a:extLst>
          </p:cNvPr>
          <p:cNvSpPr txBox="1"/>
          <p:nvPr/>
        </p:nvSpPr>
        <p:spPr>
          <a:xfrm>
            <a:off x="5202345" y="4375307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Starting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FC7E4-4842-4AC7-821F-D46B3B4692D3}"/>
              </a:ext>
            </a:extLst>
          </p:cNvPr>
          <p:cNvSpPr txBox="1"/>
          <p:nvPr/>
        </p:nvSpPr>
        <p:spPr>
          <a:xfrm>
            <a:off x="5188880" y="1180888"/>
            <a:ext cx="956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Ending</a:t>
            </a:r>
          </a:p>
          <a:p>
            <a:pPr algn="ctr"/>
            <a:r>
              <a:rPr lang="en-US" dirty="0"/>
              <a:t> second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822907A-E00E-4EBC-BDDE-3AF2795D5F54}"/>
                  </a:ext>
                </a:extLst>
              </p:cNvPr>
              <p:cNvSpPr txBox="1"/>
              <p:nvPr/>
            </p:nvSpPr>
            <p:spPr>
              <a:xfrm>
                <a:off x="7329487" y="2482480"/>
                <a:ext cx="353853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Tangential flux is stemmed from the strands themselves.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diminishes while moving away the airgap.  (Triangle shape B field, obeying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𝐻𝑑𝑙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822907A-E00E-4EBC-BDDE-3AF2795D5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487" y="2482480"/>
                <a:ext cx="3538538" cy="2585323"/>
              </a:xfrm>
              <a:prstGeom prst="rect">
                <a:avLst/>
              </a:prstGeom>
              <a:blipFill>
                <a:blip r:embed="rId3"/>
                <a:stretch>
                  <a:fillRect l="-1033" t="-1179" r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05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98D0C-F3DA-46CD-8CD5-CAE745CDE742}"/>
              </a:ext>
            </a:extLst>
          </p:cNvPr>
          <p:cNvSpPr txBox="1"/>
          <p:nvPr/>
        </p:nvSpPr>
        <p:spPr>
          <a:xfrm>
            <a:off x="1657350" y="339117"/>
            <a:ext cx="9258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Tangential Flux on the Strands for Equal Current Distribution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3AD01-6CCF-4D9A-BD2B-ABAD707E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60" y="1201658"/>
            <a:ext cx="5237803" cy="3479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3B7AA-EFF2-471C-A2DD-2499A9E33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7" y="1201658"/>
            <a:ext cx="5237802" cy="347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9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98D0C-F3DA-46CD-8CD5-CAE745CDE742}"/>
              </a:ext>
            </a:extLst>
          </p:cNvPr>
          <p:cNvSpPr txBox="1"/>
          <p:nvPr/>
        </p:nvSpPr>
        <p:spPr>
          <a:xfrm>
            <a:off x="4074850" y="365750"/>
            <a:ext cx="601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 Flux on the Strands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D0357-6C39-4C2E-AC49-775460F8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73" y="1041671"/>
            <a:ext cx="5434136" cy="36094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0D8F1FA-C894-40C6-81F5-22364E4C3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51" y="1041672"/>
            <a:ext cx="5434134" cy="36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1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ABA226-ACC6-4521-AEC5-41C553E65427}"/>
              </a:ext>
            </a:extLst>
          </p:cNvPr>
          <p:cNvSpPr txBox="1"/>
          <p:nvPr/>
        </p:nvSpPr>
        <p:spPr>
          <a:xfrm>
            <a:off x="3039763" y="5539859"/>
            <a:ext cx="589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Induced voltage from tangential fluxes without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Roebel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1F554-E326-471D-B859-4BC2A26C4B67}"/>
              </a:ext>
            </a:extLst>
          </p:cNvPr>
          <p:cNvSpPr txBox="1"/>
          <p:nvPr/>
        </p:nvSpPr>
        <p:spPr>
          <a:xfrm>
            <a:off x="3390900" y="495145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A38C2-A55C-4206-A7DE-4914257C726F}"/>
              </a:ext>
            </a:extLst>
          </p:cNvPr>
          <p:cNvSpPr txBox="1"/>
          <p:nvPr/>
        </p:nvSpPr>
        <p:spPr>
          <a:xfrm>
            <a:off x="6943727" y="5054218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484460-134D-4EAC-9015-2C64551D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198" y="377461"/>
            <a:ext cx="3089077" cy="48708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FA2044-3B89-4601-86E7-CCA24DF8B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248" y="386849"/>
            <a:ext cx="3077168" cy="48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3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5139</TotalTime>
  <Words>541</Words>
  <Application>Microsoft Office PowerPoint</Application>
  <PresentationFormat>Widescreen</PresentationFormat>
  <Paragraphs>146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Office Theme</vt:lpstr>
      <vt:lpstr>Selection of the Number of Strands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52</cp:revision>
  <cp:lastPrinted>2022-12-20T11:51:02Z</cp:lastPrinted>
  <dcterms:created xsi:type="dcterms:W3CDTF">2022-12-19T18:25:35Z</dcterms:created>
  <dcterms:modified xsi:type="dcterms:W3CDTF">2023-01-22T20:45:31Z</dcterms:modified>
</cp:coreProperties>
</file>