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56" r:id="rId6"/>
    <p:sldId id="272" r:id="rId7"/>
    <p:sldId id="271" r:id="rId8"/>
    <p:sldId id="257" r:id="rId9"/>
    <p:sldId id="265" r:id="rId10"/>
    <p:sldId id="263" r:id="rId11"/>
    <p:sldId id="266" r:id="rId12"/>
    <p:sldId id="267" r:id="rId13"/>
    <p:sldId id="269" r:id="rId14"/>
    <p:sldId id="273" r:id="rId15"/>
    <p:sldId id="274" r:id="rId16"/>
    <p:sldId id="275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3F21-D43B-4CA6-8266-6DB1F839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0BB8-F779-49AA-80FB-7643DBB9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F5E4-1B38-4025-BCAB-65BC85B0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C0E2-41CF-4E07-8E6A-B4069C7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F0F2-210B-4AA5-A819-7686F51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780-F3BC-4C44-B8C1-2AC4C911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26FB-3BF3-4A04-9ECB-29F73A8B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2B7A-2FA0-43B7-AFA2-F1A1D15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DC78-2343-4023-B366-9104DB1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5368-A84A-44FA-A80B-24B8F82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86BD-7C88-4B26-9020-A0ACB6E5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DD1B-1BA6-4EAB-9943-75057EB0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4880-FFE7-4881-BD97-7E40F84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4E71-CE8F-4F47-8C5A-FE1959F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1082-8F87-494B-9462-F3F4C120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0A24-EB93-4893-B43F-8F179DFD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F82E-FEB7-4D03-91C9-13476EA7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3FDD-8B0C-42D8-83F0-7160A17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14E-2DB4-426F-A929-2772F6B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B83-4776-44E9-B48E-0202A17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3F3-FC6E-4A69-BFC1-E231364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D665-742C-4C22-AA5B-4CA16186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0B45-CAEC-4D15-9A02-FAB1317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F395-C2D3-42D3-B0EC-0702825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6B0B-6F7B-47CA-BD93-ED30B55B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2EB8-28C8-49F5-A438-360265E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9EB3-D41D-41DC-A86B-CF99D3DC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579CC-C8F3-4359-9D44-C036755F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E85C-5C12-4767-AAA5-5B43C66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E46B-5293-4C3F-A99F-70358706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F3A5-ED0D-4587-B0EA-E820D7A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5179-E02D-4088-89B2-866EFCA3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AC5B-4F09-43F6-8C3C-297D436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B789-C146-4F6C-A799-D6684AC9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2EEF1-3FED-407C-AEE3-979587DB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391A2-1B20-4A5A-9ED6-900852A07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E1FD3-BF9A-4963-9AA8-54C3D6F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3DD52-A265-40F1-81E2-A6DE2D3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4802-D71B-4A9F-9A02-7BCEB901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237-BF23-4681-8147-79B9F460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1929-D0D0-42A6-AFFA-06684AC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9C57-F1B2-416D-93C3-2159C890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6841-1235-4570-88B8-D0032F7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01255-AC5D-4ABD-A14F-5AB94E3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4A1CB-CEB8-4EB2-8882-4AD6C8D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1DB7-BEEB-4BCD-B7B0-8EE7A02F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17F9-0DC4-4C92-A778-D111A3AC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F-BE87-40D0-9AB4-9EDB6D4F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45F9-61C5-4055-83BD-6FD9747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E5C1-CBED-4E77-9E28-D95DC09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D7C3-A14C-4DCF-953E-4C31D8A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9F1-8EBE-44F7-B3FC-0C88FE8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B9D7-7EAE-4561-AF80-32C3AD94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D4630-A776-4EB8-B8BB-1F8E2D2B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724F-487F-48CF-90C5-63F0D760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98B9-B291-4BDD-BEE9-1D9C7F88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4D78-6233-44CC-817B-3ACD645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7611-6BD3-4582-A8C7-8A1A5E2B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3333-5F27-4051-A2F4-F0848ABF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EC8D7-8344-4C8B-8DEE-EF39B210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3541-C9F2-4A13-A80C-F05542D93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3DDB-2747-40FB-A374-A8AFD3CEB8D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8793-47EE-4B6C-8CED-A2B86C35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37C9-4F5C-4903-9FA2-5CEEF835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0106-11D1-483E-B3EE-15587971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2" t="3007" r="9012" b="94202"/>
          <a:stretch/>
        </p:blipFill>
        <p:spPr>
          <a:xfrm>
            <a:off x="7036266" y="1079561"/>
            <a:ext cx="328474" cy="153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8B4441-8EB2-459A-B640-371BE027B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8" t="19513" r="50498" b="78549"/>
          <a:stretch/>
        </p:blipFill>
        <p:spPr>
          <a:xfrm>
            <a:off x="7021959" y="1429984"/>
            <a:ext cx="309654" cy="106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09B4B-3018-4BD7-9C24-CDCDD81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6" t="33403" r="71317" b="63993"/>
          <a:stretch/>
        </p:blipFill>
        <p:spPr>
          <a:xfrm>
            <a:off x="7021960" y="1672630"/>
            <a:ext cx="328474" cy="15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D641C-0CCC-4517-9AC3-E6F353BB8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42" t="74548" r="38359" b="20313"/>
          <a:stretch/>
        </p:blipFill>
        <p:spPr>
          <a:xfrm rot="5400000">
            <a:off x="7056250" y="1949948"/>
            <a:ext cx="213359" cy="2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E5C30-F478-40B3-A23A-01914D824F2C}"/>
              </a:ext>
            </a:extLst>
          </p:cNvPr>
          <p:cNvSpPr txBox="1"/>
          <p:nvPr/>
        </p:nvSpPr>
        <p:spPr>
          <a:xfrm>
            <a:off x="7317757" y="967190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Infinitely permeable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D116-6D2C-4C18-8375-830C6059CF77}"/>
              </a:ext>
            </a:extLst>
          </p:cNvPr>
          <p:cNvSpPr txBox="1"/>
          <p:nvPr/>
        </p:nvSpPr>
        <p:spPr>
          <a:xfrm>
            <a:off x="7345306" y="1288156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strands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CEF2C-1443-45E8-8EA5-08428AC8291F}"/>
              </a:ext>
            </a:extLst>
          </p:cNvPr>
          <p:cNvSpPr txBox="1"/>
          <p:nvPr/>
        </p:nvSpPr>
        <p:spPr>
          <a:xfrm>
            <a:off x="7364127" y="1555239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4E528-2872-43A1-AE01-740528A31282}"/>
              </a:ext>
            </a:extLst>
          </p:cNvPr>
          <p:cNvSpPr txBox="1"/>
          <p:nvPr/>
        </p:nvSpPr>
        <p:spPr>
          <a:xfrm>
            <a:off x="7345306" y="1891347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coil (Field)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4F8E1-B8B5-4CB7-AB41-F4815032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9" y="339802"/>
            <a:ext cx="6305550" cy="561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FC0A7-894D-4C04-9415-99884EC78890}"/>
              </a:ext>
            </a:extLst>
          </p:cNvPr>
          <p:cNvSpPr txBox="1"/>
          <p:nvPr/>
        </p:nvSpPr>
        <p:spPr>
          <a:xfrm>
            <a:off x="6834049" y="2818632"/>
            <a:ext cx="3516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two magnetic fields on the strands: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Flux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8315B-1584-4A12-80B7-4E8A37E12670}"/>
              </a:ext>
            </a:extLst>
          </p:cNvPr>
          <p:cNvCxnSpPr/>
          <p:nvPr/>
        </p:nvCxnSpPr>
        <p:spPr>
          <a:xfrm flipV="1">
            <a:off x="9596761" y="3429000"/>
            <a:ext cx="0" cy="24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1CCCF-020B-44E7-8645-76A95F60E55B}"/>
              </a:ext>
            </a:extLst>
          </p:cNvPr>
          <p:cNvCxnSpPr/>
          <p:nvPr/>
        </p:nvCxnSpPr>
        <p:spPr>
          <a:xfrm>
            <a:off x="9472473" y="3861786"/>
            <a:ext cx="24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F72B7D-9901-4A87-808F-763108007F1E}"/>
              </a:ext>
            </a:extLst>
          </p:cNvPr>
          <p:cNvCxnSpPr/>
          <p:nvPr/>
        </p:nvCxnSpPr>
        <p:spPr>
          <a:xfrm flipH="1">
            <a:off x="680899" y="1840693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BDD2A-E104-4553-AFC9-9FD6660947CB}"/>
              </a:ext>
            </a:extLst>
          </p:cNvPr>
          <p:cNvSpPr txBox="1"/>
          <p:nvPr/>
        </p:nvSpPr>
        <p:spPr>
          <a:xfrm>
            <a:off x="-98816" y="164110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D6B97-5AC3-43D0-AA28-D7448BA8941B}"/>
              </a:ext>
            </a:extLst>
          </p:cNvPr>
          <p:cNvCxnSpPr/>
          <p:nvPr/>
        </p:nvCxnSpPr>
        <p:spPr>
          <a:xfrm flipH="1">
            <a:off x="573673" y="3377667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85361-7810-40D1-A5E4-C3D3ABE97842}"/>
              </a:ext>
            </a:extLst>
          </p:cNvPr>
          <p:cNvSpPr txBox="1"/>
          <p:nvPr/>
        </p:nvSpPr>
        <p:spPr>
          <a:xfrm>
            <a:off x="62416" y="3165628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0721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5386388" y="140524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325703" y="489701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000320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8749409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076925" y="48014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831C2C-4AE3-4E99-919E-6A92E5E8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581" y="606929"/>
            <a:ext cx="7093423" cy="5203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37303-6D19-4D04-9295-22AC3338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19" y="606929"/>
            <a:ext cx="6742347" cy="517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/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blipFill>
                <a:blip r:embed="rId4"/>
                <a:stretch>
                  <a:fillRect l="-1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1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ABA226-ACC6-4521-AEC5-41C553E65427}"/>
              </a:ext>
            </a:extLst>
          </p:cNvPr>
          <p:cNvSpPr txBox="1"/>
          <p:nvPr/>
        </p:nvSpPr>
        <p:spPr>
          <a:xfrm>
            <a:off x="3352800" y="6164818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voltage from tangential fluxes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84460-134D-4EAC-9015-2C64551D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3" y="-323850"/>
            <a:ext cx="434935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A2044-3B89-4601-86E7-CCA24DF8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73" y="-323850"/>
            <a:ext cx="4349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6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blipFill>
                <a:blip r:embed="rId2"/>
                <a:stretch>
                  <a:fillRect l="-1015" t="-10000" r="-4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78352-5BF7-428E-AC52-36C515B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" y="-323850"/>
            <a:ext cx="440927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44C90-0A2A-41B9-9181-B837CB10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58" y="-323850"/>
            <a:ext cx="4409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blipFill>
                <a:blip r:embed="rId2"/>
                <a:stretch>
                  <a:fillRect l="-100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49488-6E01-4648-AA2F-4AA05521D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41"/>
          <a:stretch/>
        </p:blipFill>
        <p:spPr>
          <a:xfrm>
            <a:off x="524156" y="-165616"/>
            <a:ext cx="386686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371FC-45DE-4809-9534-06BB7A8EC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41"/>
          <a:stretch/>
        </p:blipFill>
        <p:spPr>
          <a:xfrm>
            <a:off x="7467881" y="-165616"/>
            <a:ext cx="3866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45EC5-6447-4D2B-8195-F3E46AB1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406"/>
            <a:ext cx="6267450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2E7C1-277C-4744-8D8B-7C903C17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38" y="5393439"/>
            <a:ext cx="6089342" cy="590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B631A-AB3B-452D-96BC-239594557AC7}"/>
                  </a:ext>
                </a:extLst>
              </p:cNvPr>
              <p:cNvSpPr txBox="1"/>
              <p:nvPr/>
            </p:nvSpPr>
            <p:spPr>
              <a:xfrm>
                <a:off x="3701987" y="6028471"/>
                <a:ext cx="1953087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B631A-AB3B-452D-96BC-2395945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87" y="6028471"/>
                <a:ext cx="1953087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7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DE9E8-8A0B-4E78-A398-7A8166A4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4" y="1136573"/>
            <a:ext cx="10526027" cy="49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18687-45FD-4704-8FCD-AD132ED1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8" y="475511"/>
            <a:ext cx="7934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>
            <a:off x="209550" y="823734"/>
            <a:ext cx="5886450" cy="41452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>
            <a:off x="6019800" y="662583"/>
            <a:ext cx="5886450" cy="4145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231705-446F-4F3D-B6A6-89C43165678E}"/>
              </a:ext>
            </a:extLst>
          </p:cNvPr>
          <p:cNvSpPr/>
          <p:nvPr/>
        </p:nvSpPr>
        <p:spPr>
          <a:xfrm>
            <a:off x="851112" y="6230541"/>
            <a:ext cx="10772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W.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Meiswinkel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Ebrahimi,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Wohlers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Neschitsch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"Transient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Force Calculation in Large Salient-Pole Synchronous Machines," in IEEE Access, vol. 9, pp. 2266-2273, 2021,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10.1109/ACCESS.2020.3046789.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2195511" y="256015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the Radial and Tangential Flux Components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9332806" y="5204906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8856556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83915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9639300" y="2705546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1080135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7154969" y="523764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104108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 rot="16200000">
            <a:off x="-436422" y="1690509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4424361" y="175171"/>
            <a:ext cx="3786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Radial Flux Component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9D630-857C-41F5-997E-CD873C22D9C1}"/>
              </a:ext>
            </a:extLst>
          </p:cNvPr>
          <p:cNvCxnSpPr>
            <a:cxnSpLocks/>
          </p:cNvCxnSpPr>
          <p:nvPr/>
        </p:nvCxnSpPr>
        <p:spPr>
          <a:xfrm>
            <a:off x="1091385" y="4837346"/>
            <a:ext cx="4156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E2284B-F6E4-401A-AD59-4F72F8B5C28E}"/>
              </a:ext>
            </a:extLst>
          </p:cNvPr>
          <p:cNvCxnSpPr>
            <a:cxnSpLocks/>
          </p:cNvCxnSpPr>
          <p:nvPr/>
        </p:nvCxnSpPr>
        <p:spPr>
          <a:xfrm>
            <a:off x="919935" y="3664669"/>
            <a:ext cx="4328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0ED240-646F-4D6C-8409-F19AC23FB1AE}"/>
              </a:ext>
            </a:extLst>
          </p:cNvPr>
          <p:cNvSpPr txBox="1"/>
          <p:nvPr/>
        </p:nvSpPr>
        <p:spPr>
          <a:xfrm>
            <a:off x="5269016" y="326452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4D4CA-591A-4A8E-85DF-358F78B5DB61}"/>
              </a:ext>
            </a:extLst>
          </p:cNvPr>
          <p:cNvSpPr txBox="1"/>
          <p:nvPr/>
        </p:nvSpPr>
        <p:spPr>
          <a:xfrm>
            <a:off x="5289757" y="446485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/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flux is stemmed from the field (rotor).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double layer windings, only the close one to the airgap is affected.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effect of the flux can be ignored in the winding far away from the airgap.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blipFill>
                <a:blip r:embed="rId3"/>
                <a:stretch>
                  <a:fillRect l="-1033" t="-896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 rot="16200000">
            <a:off x="-797242" y="1318275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3619500" y="216858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Tangential Flux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" y="4762500"/>
            <a:ext cx="4440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5152472" y="2251069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657225" y="3495675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5234941" y="317497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657225" y="280035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657225" y="156210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5202345" y="4375307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5188880" y="1180888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/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 flux is stemmed from the strands themselves.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 (Triangle shape B field, obeying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𝐻𝑑𝑙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blipFill>
                <a:blip r:embed="rId3"/>
                <a:stretch>
                  <a:fillRect l="-1033" t="-1179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0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4074850" y="365750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 on the Strands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D0357-6C39-4C2E-AC49-775460F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3" y="1041671"/>
            <a:ext cx="5434136" cy="36094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D8F1FA-C894-40C6-81F5-22364E4C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51" y="1041672"/>
            <a:ext cx="5434134" cy="36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3773009" y="339117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Flux on the Strands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3AD01-6CCF-4D9A-BD2B-ABAD707E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60" y="1201658"/>
            <a:ext cx="5237803" cy="3479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B7AA-EFF2-471C-A2DD-2499A9E3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7" y="1201658"/>
            <a:ext cx="5237802" cy="34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3453414" y="0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Circulating Currents (Tangential Flux)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31A1D-2E79-4CA3-8B80-DE3EDA5B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2" y="439770"/>
            <a:ext cx="4119239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98882-CCA0-4D47-80C3-F80B981B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52" y="475280"/>
            <a:ext cx="4024544" cy="3018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D825D-7FE7-4A7B-9C4D-9A6355CC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85" y="3617095"/>
            <a:ext cx="4321206" cy="324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F6B80-0EFA-4D59-AF92-25D1483D7279}"/>
                  </a:ext>
                </a:extLst>
              </p:cNvPr>
              <p:cNvSpPr txBox="1"/>
              <p:nvPr/>
            </p:nvSpPr>
            <p:spPr>
              <a:xfrm>
                <a:off x="1198486" y="3493688"/>
                <a:ext cx="2639257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=101.6782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F6B80-0EFA-4D59-AF92-25D1483D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86" y="3493688"/>
                <a:ext cx="2639257" cy="613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091B2-3E23-47EF-852B-BDB0E64C5FB3}"/>
                  </a:ext>
                </a:extLst>
              </p:cNvPr>
              <p:cNvSpPr txBox="1"/>
              <p:nvPr/>
            </p:nvSpPr>
            <p:spPr>
              <a:xfrm>
                <a:off x="8354257" y="3581584"/>
                <a:ext cx="2639257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=101.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8565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091B2-3E23-47EF-852B-BDB0E64C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57" y="3581584"/>
                <a:ext cx="2639257" cy="61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DBC3C-C83D-4D2C-A994-8FE23AE3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663474"/>
            <a:ext cx="7286626" cy="474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58884-9397-4D8C-BF9C-C2219E44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615641"/>
            <a:ext cx="7442111" cy="4848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4257675" y="5873027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76775" y="56935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346967" y="38469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2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EC710-3462-472E-8468-816950CB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40" y="531104"/>
            <a:ext cx="7307590" cy="5116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87071" y="433089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248679" y="21542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0.9mH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/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blipFill>
                <a:blip r:embed="rId3"/>
                <a:stretch>
                  <a:fillRect l="-12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406CEC4-9FB2-4B86-9637-B8A7D3BD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83" y="553429"/>
            <a:ext cx="7307590" cy="5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318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30</cp:revision>
  <cp:lastPrinted>2022-12-20T11:51:02Z</cp:lastPrinted>
  <dcterms:created xsi:type="dcterms:W3CDTF">2022-12-19T18:25:35Z</dcterms:created>
  <dcterms:modified xsi:type="dcterms:W3CDTF">2022-12-23T13:10:03Z</dcterms:modified>
</cp:coreProperties>
</file>