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9AF4-3916-4CE5-BF8A-9F9B03D9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F59D1-84B5-4AFC-8631-BB732960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F84C-BC68-4CB9-8169-FD01C243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4C38-1968-40A7-89BE-407B40BE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3336-047A-4359-AD8D-12784F08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5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3305-9985-45CC-9918-5DCA5EDC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D50BF-9363-4296-947F-53D7C3694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84A3-6F0C-4F84-9A0A-E8FFC10A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ACF13-C8A6-49D3-9BFD-7D8BD43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4984C-318B-4D25-89F4-4F6F852B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2C877-7DB7-4F6E-9F85-2811783B3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304-F75D-4557-B7B5-EA21FEC4B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F7ED-86E3-4FF7-8D5E-47AF2C71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921F-32E0-4768-B5E3-ED6A7DDF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911B-6234-4DFD-909F-140B0BAD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913A-67DD-4658-B906-BBF53330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DF09-73C1-462B-8E7B-73D7B8E0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883D7-7E0A-4934-BB5E-8A362BA1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58F6-7E04-4384-A996-4909558B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A98B8-245B-4FD3-BE74-6680D15B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655C-61CD-47F0-8721-0220BD72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2A046-AF1D-41F5-9EEE-5047F22B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15BE-71E3-4AD1-8BFF-71A5B4A0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A19A-ADDB-4D40-8944-BDB50F7C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AC39-620A-46F1-B1B4-6CC0CFAF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CC0D-E118-4098-9E69-16A91614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E5-FAEA-43DB-B56F-2D76CC671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890D0-2A67-4A4D-8373-56A9563F2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5E62-6B91-4918-B43D-2F4CA968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A976-134C-451C-BCBB-B3AE259E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E5613-4866-47FE-989F-1771DC52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ED90-5BD6-4E2D-ADF6-9E7E6B21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D04BF-94D4-4E67-9FB2-4294654D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E80B1-F554-4FC2-B191-83BF6AA3B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DC210-8B05-4753-A984-6DA287728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0AAF8-844B-4205-AF32-9F21112EE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DA390-D35C-4327-B2E4-A901245D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083B3-3E7F-4FAB-972A-5EF48930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A2CA3-70B0-4026-ABF2-5FBCD984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1962-699C-449D-A408-D42D297C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7DE56-82D8-4A19-939E-D2B8DD8C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6B06C-68FB-4EED-864F-FB681D72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CC7A-FDB1-483D-8B0C-2D93C63A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BECC8-8947-485A-BA3B-4366D9A7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E5CE5-A9BC-496D-9805-C2F58FD3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BCAFA-A0E2-455D-805E-281FDE5C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B9DB-F88D-4785-92B1-110BBA58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245F-6875-478E-A332-59C0FD7B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6D64E-18E0-4A02-BC7E-19A3FF83A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BECD5-A4C1-4DC8-8EB4-37EDE8C9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AE0DC-B142-4269-943B-5C8D76CD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E489-C580-41C8-8D9F-11CC6C0E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3AC0-EC63-4BAA-90EB-853B0909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6FBD4-8300-4576-924A-41F6C9051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3BE6E-4728-4176-AE19-B70F8594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7719-81EB-4158-9327-16F6EF98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6CE23-ED78-4608-9D96-AB37BD76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95267-B39D-4CCE-81B6-BD5929BC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45C05-8D59-402B-BF42-8E15B624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BB494-8BDA-400E-BDBF-C031F9728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B47A-9635-43F5-9EA8-0AFA1C08F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6331-5A96-4243-9A3E-BA47D7975EE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E3E38-C061-4E6C-807C-2A1C90157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2DFE-0132-4202-B693-9D1394419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CE65F0-4132-4C27-85D7-1209CEF33DCD}"/>
              </a:ext>
            </a:extLst>
          </p:cNvPr>
          <p:cNvSpPr txBox="1"/>
          <p:nvPr/>
        </p:nvSpPr>
        <p:spPr>
          <a:xfrm>
            <a:off x="934376" y="292964"/>
            <a:ext cx="9514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Rmxprt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equivalent circuit models Torque-Speed Characteristics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944E3-17EF-4A9C-A4BD-30169E1A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9" y="770018"/>
            <a:ext cx="4836110" cy="5673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B59DD6-547E-44B0-97E5-709A6CBE7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97" y="1039926"/>
            <a:ext cx="59531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4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74F5-08F3-44F5-B684-4A6E7E9C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Resistance Calculation in Induction Motor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618F07-49E4-476F-A1B8-FA9B06FEBC64}"/>
                  </a:ext>
                </a:extLst>
              </p:cNvPr>
              <p:cNvSpPr/>
              <p:nvPr/>
            </p:nvSpPr>
            <p:spPr>
              <a:xfrm>
                <a:off x="1476419" y="1839980"/>
                <a:ext cx="1036181" cy="461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618F07-49E4-476F-A1B8-FA9B06FEB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19" y="1839980"/>
                <a:ext cx="1036181" cy="461473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F95D88D-4709-4B0F-ABAF-55C35FEBEC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380390"/>
                  </p:ext>
                </p:extLst>
              </p:nvPr>
            </p:nvGraphicFramePr>
            <p:xfrm>
              <a:off x="1802167" y="2778711"/>
              <a:ext cx="8273989" cy="229931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757407">
                      <a:extLst>
                        <a:ext uri="{9D8B030D-6E8A-4147-A177-3AD203B41FA5}">
                          <a16:colId xmlns:a16="http://schemas.microsoft.com/office/drawing/2014/main" val="4174144519"/>
                        </a:ext>
                      </a:extLst>
                    </a:gridCol>
                    <a:gridCol w="2758291">
                      <a:extLst>
                        <a:ext uri="{9D8B030D-6E8A-4147-A177-3AD203B41FA5}">
                          <a16:colId xmlns:a16="http://schemas.microsoft.com/office/drawing/2014/main" val="3864380386"/>
                        </a:ext>
                      </a:extLst>
                    </a:gridCol>
                    <a:gridCol w="2758291">
                      <a:extLst>
                        <a:ext uri="{9D8B030D-6E8A-4147-A177-3AD203B41FA5}">
                          <a16:colId xmlns:a16="http://schemas.microsoft.com/office/drawing/2014/main" val="1518322709"/>
                        </a:ext>
                      </a:extLst>
                    </a:gridCol>
                  </a:tblGrid>
                  <a:tr h="10119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769555"/>
                      </a:ext>
                    </a:extLst>
                  </a:tr>
                  <a:tr h="6436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4044108"/>
                      </a:ext>
                    </a:extLst>
                  </a:tr>
                  <a:tr h="6436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408532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F95D88D-4709-4B0F-ABAF-55C35FEBEC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380390"/>
                  </p:ext>
                </p:extLst>
              </p:nvPr>
            </p:nvGraphicFramePr>
            <p:xfrm>
              <a:off x="1802167" y="2778711"/>
              <a:ext cx="8273989" cy="229931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757407">
                      <a:extLst>
                        <a:ext uri="{9D8B030D-6E8A-4147-A177-3AD203B41FA5}">
                          <a16:colId xmlns:a16="http://schemas.microsoft.com/office/drawing/2014/main" val="4174144519"/>
                        </a:ext>
                      </a:extLst>
                    </a:gridCol>
                    <a:gridCol w="2758291">
                      <a:extLst>
                        <a:ext uri="{9D8B030D-6E8A-4147-A177-3AD203B41FA5}">
                          <a16:colId xmlns:a16="http://schemas.microsoft.com/office/drawing/2014/main" val="3864380386"/>
                        </a:ext>
                      </a:extLst>
                    </a:gridCol>
                    <a:gridCol w="2758291">
                      <a:extLst>
                        <a:ext uri="{9D8B030D-6E8A-4147-A177-3AD203B41FA5}">
                          <a16:colId xmlns:a16="http://schemas.microsoft.com/office/drawing/2014/main" val="1518322709"/>
                        </a:ext>
                      </a:extLst>
                    </a:gridCol>
                  </a:tblGrid>
                  <a:tr h="10119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769555"/>
                      </a:ext>
                    </a:extLst>
                  </a:tr>
                  <a:tr h="643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" t="-168868" r="-200221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42" t="-168868" r="-100664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8868" r="-442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44108"/>
                      </a:ext>
                    </a:extLst>
                  </a:tr>
                  <a:tr h="643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" t="-268868" r="-200221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42" t="-268868" r="-10066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68868" r="-442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8532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570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74F5-08F3-44F5-B684-4A6E7E9C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Stator Rotor Turns Ratio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A388C-D8E8-4779-AF05-33C584A46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438"/>
            <a:ext cx="4191000" cy="1152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CE2BB5-59B7-49B9-9D1E-053A6BB7355B}"/>
                  </a:ext>
                </a:extLst>
              </p:cNvPr>
              <p:cNvSpPr/>
              <p:nvPr/>
            </p:nvSpPr>
            <p:spPr>
              <a:xfrm>
                <a:off x="7162802" y="1786636"/>
                <a:ext cx="3362524" cy="1118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𝑞𝑠𝑖𝑛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co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α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CE2BB5-59B7-49B9-9D1E-053A6BB73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2" y="1786636"/>
                <a:ext cx="3362524" cy="1118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1C1F525-2469-4E1A-B1AE-49AF15CADC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5754881"/>
                  </p:ext>
                </p:extLst>
              </p:nvPr>
            </p:nvGraphicFramePr>
            <p:xfrm>
              <a:off x="1562470" y="3542188"/>
              <a:ext cx="8646848" cy="190870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881666">
                      <a:extLst>
                        <a:ext uri="{9D8B030D-6E8A-4147-A177-3AD203B41FA5}">
                          <a16:colId xmlns:a16="http://schemas.microsoft.com/office/drawing/2014/main" val="3285990187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612363096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134981412"/>
                        </a:ext>
                      </a:extLst>
                    </a:gridCol>
                  </a:tblGrid>
                  <a:tr h="11629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961938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𝑤𝑠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𝑤𝑠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2600120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𝑤𝑟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𝑤𝑟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45909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1C1F525-2469-4E1A-B1AE-49AF15CADC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5754881"/>
                  </p:ext>
                </p:extLst>
              </p:nvPr>
            </p:nvGraphicFramePr>
            <p:xfrm>
              <a:off x="1562470" y="3542188"/>
              <a:ext cx="8646848" cy="190870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881666">
                      <a:extLst>
                        <a:ext uri="{9D8B030D-6E8A-4147-A177-3AD203B41FA5}">
                          <a16:colId xmlns:a16="http://schemas.microsoft.com/office/drawing/2014/main" val="3285990187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612363096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134981412"/>
                        </a:ext>
                      </a:extLst>
                    </a:gridCol>
                  </a:tblGrid>
                  <a:tr h="11629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961938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" t="-324194" r="-20042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11" t="-324194" r="-10042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11" t="-324194" r="-423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00120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" t="-431148" r="-20042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11" t="-431148" r="-10042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11" t="-431148" r="-42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45909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274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74F5-08F3-44F5-B684-4A6E7E9C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Stator Rotor Turns Ratio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A388C-D8E8-4779-AF05-33C584A46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438"/>
            <a:ext cx="4191000" cy="1152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CE2BB5-59B7-49B9-9D1E-053A6BB7355B}"/>
                  </a:ext>
                </a:extLst>
              </p:cNvPr>
              <p:cNvSpPr/>
              <p:nvPr/>
            </p:nvSpPr>
            <p:spPr>
              <a:xfrm>
                <a:off x="7162802" y="1786636"/>
                <a:ext cx="3362524" cy="1118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𝑞𝑠𝑖𝑛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co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α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CE2BB5-59B7-49B9-9D1E-053A6BB73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2" y="1786636"/>
                <a:ext cx="3362524" cy="1118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1C1F525-2469-4E1A-B1AE-49AF15CADC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62470" y="3542188"/>
              <a:ext cx="8646848" cy="190870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881666">
                      <a:extLst>
                        <a:ext uri="{9D8B030D-6E8A-4147-A177-3AD203B41FA5}">
                          <a16:colId xmlns:a16="http://schemas.microsoft.com/office/drawing/2014/main" val="3285990187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612363096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134981412"/>
                        </a:ext>
                      </a:extLst>
                    </a:gridCol>
                  </a:tblGrid>
                  <a:tr h="11629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961938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𝑤𝑠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𝑤𝑠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2600120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𝑤𝑟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𝑤𝑟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45909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1C1F525-2469-4E1A-B1AE-49AF15CADC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62470" y="3542188"/>
              <a:ext cx="8646848" cy="190870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881666">
                      <a:extLst>
                        <a:ext uri="{9D8B030D-6E8A-4147-A177-3AD203B41FA5}">
                          <a16:colId xmlns:a16="http://schemas.microsoft.com/office/drawing/2014/main" val="3285990187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612363096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134981412"/>
                        </a:ext>
                      </a:extLst>
                    </a:gridCol>
                  </a:tblGrid>
                  <a:tr h="11629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961938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" t="-324194" r="-20042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11" t="-324194" r="-10042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11" t="-324194" r="-423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00120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" t="-431148" r="-20042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11" t="-431148" r="-10042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11" t="-431148" r="-42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45909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746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885B-E920-4CFB-B596-E201BC6A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Cage Rotor Parameters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DA69F-42ED-4238-BDD1-FFE3821A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58" y="1589703"/>
            <a:ext cx="3381375" cy="962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AAB0AB1-2100-4813-925B-91C482E84D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8386255"/>
                  </p:ext>
                </p:extLst>
              </p:nvPr>
            </p:nvGraphicFramePr>
            <p:xfrm>
              <a:off x="1065321" y="2941795"/>
              <a:ext cx="8806647" cy="241165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934921">
                      <a:extLst>
                        <a:ext uri="{9D8B030D-6E8A-4147-A177-3AD203B41FA5}">
                          <a16:colId xmlns:a16="http://schemas.microsoft.com/office/drawing/2014/main" val="2299815041"/>
                        </a:ext>
                      </a:extLst>
                    </a:gridCol>
                    <a:gridCol w="2935863">
                      <a:extLst>
                        <a:ext uri="{9D8B030D-6E8A-4147-A177-3AD203B41FA5}">
                          <a16:colId xmlns:a16="http://schemas.microsoft.com/office/drawing/2014/main" val="1387225814"/>
                        </a:ext>
                      </a:extLst>
                    </a:gridCol>
                    <a:gridCol w="2935863">
                      <a:extLst>
                        <a:ext uri="{9D8B030D-6E8A-4147-A177-3AD203B41FA5}">
                          <a16:colId xmlns:a16="http://schemas.microsoft.com/office/drawing/2014/main" val="3304609468"/>
                        </a:ext>
                      </a:extLst>
                    </a:gridCol>
                  </a:tblGrid>
                  <a:tr h="926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6115063"/>
                      </a:ext>
                    </a:extLst>
                  </a:tr>
                  <a:tr h="7426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𝑤𝑠</m:t>
                                        </m:r>
                                      </m:sub>
                                      <m:sup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)2</m:t>
                                    </m:r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=0.933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𝑤𝑠</m:t>
                                          </m:r>
                                        </m:sub>
                                        <m:sup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=0.933</m:t>
                              </m:r>
                              <m:f>
                                <m:f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4946294"/>
                      </a:ext>
                    </a:extLst>
                  </a:tr>
                  <a:tr h="7426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𝑤𝑠</m:t>
                                        </m:r>
                                      </m:sub>
                                      <m:sup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)2</m:t>
                                    </m:r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=0.933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𝑤𝑠</m:t>
                                          </m:r>
                                        </m:sub>
                                        <m:sup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=0.933</m:t>
                              </m:r>
                              <m:f>
                                <m:f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68909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AAB0AB1-2100-4813-925B-91C482E84D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8386255"/>
                  </p:ext>
                </p:extLst>
              </p:nvPr>
            </p:nvGraphicFramePr>
            <p:xfrm>
              <a:off x="1065321" y="2941795"/>
              <a:ext cx="8806647" cy="241165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934921">
                      <a:extLst>
                        <a:ext uri="{9D8B030D-6E8A-4147-A177-3AD203B41FA5}">
                          <a16:colId xmlns:a16="http://schemas.microsoft.com/office/drawing/2014/main" val="2299815041"/>
                        </a:ext>
                      </a:extLst>
                    </a:gridCol>
                    <a:gridCol w="2935863">
                      <a:extLst>
                        <a:ext uri="{9D8B030D-6E8A-4147-A177-3AD203B41FA5}">
                          <a16:colId xmlns:a16="http://schemas.microsoft.com/office/drawing/2014/main" val="1387225814"/>
                        </a:ext>
                      </a:extLst>
                    </a:gridCol>
                    <a:gridCol w="2935863">
                      <a:extLst>
                        <a:ext uri="{9D8B030D-6E8A-4147-A177-3AD203B41FA5}">
                          <a16:colId xmlns:a16="http://schemas.microsoft.com/office/drawing/2014/main" val="3304609468"/>
                        </a:ext>
                      </a:extLst>
                    </a:gridCol>
                  </a:tblGrid>
                  <a:tr h="926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6115063"/>
                      </a:ext>
                    </a:extLst>
                  </a:tr>
                  <a:tr h="7426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" t="-130894" r="-200415" b="-100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07" t="-130894" r="-100415" b="-100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07" t="-130894" r="-415" b="-100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946294"/>
                      </a:ext>
                    </a:extLst>
                  </a:tr>
                  <a:tr h="7426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" t="-232787" r="-20041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07" t="-232787" r="-10041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07" t="-232787" r="-415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90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708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5484-0789-423C-82B2-844270AD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Magnetizing Reactance 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10156-47B6-4325-A8AB-EA949BF0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9" y="1359301"/>
            <a:ext cx="2943225" cy="819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9EA1BAD-FF6B-479A-BED8-6EC084B46D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868488"/>
                  </p:ext>
                </p:extLst>
              </p:nvPr>
            </p:nvGraphicFramePr>
            <p:xfrm>
              <a:off x="1415249" y="3306026"/>
              <a:ext cx="9131422" cy="18997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043156">
                      <a:extLst>
                        <a:ext uri="{9D8B030D-6E8A-4147-A177-3AD203B41FA5}">
                          <a16:colId xmlns:a16="http://schemas.microsoft.com/office/drawing/2014/main" val="1049080323"/>
                        </a:ext>
                      </a:extLst>
                    </a:gridCol>
                    <a:gridCol w="3044133">
                      <a:extLst>
                        <a:ext uri="{9D8B030D-6E8A-4147-A177-3AD203B41FA5}">
                          <a16:colId xmlns:a16="http://schemas.microsoft.com/office/drawing/2014/main" val="389286009"/>
                        </a:ext>
                      </a:extLst>
                    </a:gridCol>
                    <a:gridCol w="3044133">
                      <a:extLst>
                        <a:ext uri="{9D8B030D-6E8A-4147-A177-3AD203B41FA5}">
                          <a16:colId xmlns:a16="http://schemas.microsoft.com/office/drawing/2014/main" val="3120012384"/>
                        </a:ext>
                      </a:extLst>
                    </a:gridCol>
                  </a:tblGrid>
                  <a:tr h="10534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928650"/>
                      </a:ext>
                    </a:extLst>
                  </a:tr>
                  <a:tr h="8462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𝑤𝑠</m:t>
                                        </m:r>
                                      </m:sub>
                                    </m:s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=0.9659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𝑤𝑠</m:t>
                                          </m:r>
                                        </m:sub>
                                      </m:s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=0.9659</m:t>
                              </m:r>
                              <m:f>
                                <m:f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5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14143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9EA1BAD-FF6B-479A-BED8-6EC084B46D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868488"/>
                  </p:ext>
                </p:extLst>
              </p:nvPr>
            </p:nvGraphicFramePr>
            <p:xfrm>
              <a:off x="1415249" y="3306026"/>
              <a:ext cx="9131422" cy="18997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043156">
                      <a:extLst>
                        <a:ext uri="{9D8B030D-6E8A-4147-A177-3AD203B41FA5}">
                          <a16:colId xmlns:a16="http://schemas.microsoft.com/office/drawing/2014/main" val="1049080323"/>
                        </a:ext>
                      </a:extLst>
                    </a:gridCol>
                    <a:gridCol w="3044133">
                      <a:extLst>
                        <a:ext uri="{9D8B030D-6E8A-4147-A177-3AD203B41FA5}">
                          <a16:colId xmlns:a16="http://schemas.microsoft.com/office/drawing/2014/main" val="389286009"/>
                        </a:ext>
                      </a:extLst>
                    </a:gridCol>
                    <a:gridCol w="3044133">
                      <a:extLst>
                        <a:ext uri="{9D8B030D-6E8A-4147-A177-3AD203B41FA5}">
                          <a16:colId xmlns:a16="http://schemas.microsoft.com/office/drawing/2014/main" val="3120012384"/>
                        </a:ext>
                      </a:extLst>
                    </a:gridCol>
                  </a:tblGrid>
                  <a:tr h="10534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928650"/>
                      </a:ext>
                    </a:extLst>
                  </a:tr>
                  <a:tr h="8462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" t="-130935" r="-200200" b="-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1" t="-130935" r="-100601" b="-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30935" r="-400" b="-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4143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412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CE65F0-4132-4C27-85D7-1209CEF33DCD}"/>
              </a:ext>
            </a:extLst>
          </p:cNvPr>
          <p:cNvSpPr txBox="1"/>
          <p:nvPr/>
        </p:nvSpPr>
        <p:spPr>
          <a:xfrm>
            <a:off x="934376" y="292964"/>
            <a:ext cx="9514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Rmxprt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equivalent circuit models Torque-Speed Characteristics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944E3-17EF-4A9C-A4BD-30169E1A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9" y="770018"/>
            <a:ext cx="4836110" cy="5673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E4524-09CC-4434-A903-7A6B6019F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182" y="1787914"/>
            <a:ext cx="3622829" cy="4133907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D8984C-20CC-4140-99D6-CF97EDBCA800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934376" y="1787914"/>
            <a:ext cx="7268221" cy="671202"/>
          </a:xfrm>
          <a:prstGeom prst="bentConnector4">
            <a:avLst>
              <a:gd name="adj1" fmla="val -570"/>
              <a:gd name="adj2" fmla="val 1340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9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7FF6CB-EBA3-4C88-85C9-2E25B5AE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28" y="657503"/>
            <a:ext cx="5334000" cy="605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C1CCF-57D1-4A0D-B044-4408570D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91" y="1754894"/>
            <a:ext cx="3195221" cy="3628858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DB9A934-7F1C-406D-8AF8-C852F6453622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1908699" y="1754894"/>
            <a:ext cx="6347903" cy="819631"/>
          </a:xfrm>
          <a:prstGeom prst="bentConnector4">
            <a:avLst>
              <a:gd name="adj1" fmla="val -484"/>
              <a:gd name="adj2" fmla="val 12789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CE65F0-4132-4C27-85D7-1209CEF33DCD}"/>
              </a:ext>
            </a:extLst>
          </p:cNvPr>
          <p:cNvSpPr txBox="1"/>
          <p:nvPr/>
        </p:nvSpPr>
        <p:spPr>
          <a:xfrm>
            <a:off x="978764" y="310719"/>
            <a:ext cx="9514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3-phase combined and 6-phase machines Torque-Speed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3066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D5B13-4528-4A9F-AA13-A17F4163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99" y="284084"/>
            <a:ext cx="5921290" cy="57482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64A6D0-73B7-4F78-BB89-A775F63D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18" y="-111193"/>
            <a:ext cx="3632811" cy="352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F97FD-77AD-435E-8384-288E78EE1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918" y="3127154"/>
            <a:ext cx="3843128" cy="373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F0B8BAC-DAF9-497C-AD91-EC72259977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719127"/>
                  </p:ext>
                </p:extLst>
              </p:nvPr>
            </p:nvGraphicFramePr>
            <p:xfrm>
              <a:off x="2885702" y="3660240"/>
              <a:ext cx="5937250" cy="272140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978660">
                      <a:extLst>
                        <a:ext uri="{9D8B030D-6E8A-4147-A177-3AD203B41FA5}">
                          <a16:colId xmlns:a16="http://schemas.microsoft.com/office/drawing/2014/main" val="487940355"/>
                        </a:ext>
                      </a:extLst>
                    </a:gridCol>
                    <a:gridCol w="2067123">
                      <a:extLst>
                        <a:ext uri="{9D8B030D-6E8A-4147-A177-3AD203B41FA5}">
                          <a16:colId xmlns:a16="http://schemas.microsoft.com/office/drawing/2014/main" val="1633756412"/>
                        </a:ext>
                      </a:extLst>
                    </a:gridCol>
                    <a:gridCol w="1891467">
                      <a:extLst>
                        <a:ext uri="{9D8B030D-6E8A-4147-A177-3AD203B41FA5}">
                          <a16:colId xmlns:a16="http://schemas.microsoft.com/office/drawing/2014/main" val="3648475059"/>
                        </a:ext>
                      </a:extLst>
                    </a:gridCol>
                  </a:tblGrid>
                  <a:tr h="56501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032120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620526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8083959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6228286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4263187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8611367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66540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F0B8BAC-DAF9-497C-AD91-EC72259977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719127"/>
                  </p:ext>
                </p:extLst>
              </p:nvPr>
            </p:nvGraphicFramePr>
            <p:xfrm>
              <a:off x="2885702" y="3660240"/>
              <a:ext cx="5937250" cy="272140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978660">
                      <a:extLst>
                        <a:ext uri="{9D8B030D-6E8A-4147-A177-3AD203B41FA5}">
                          <a16:colId xmlns:a16="http://schemas.microsoft.com/office/drawing/2014/main" val="487940355"/>
                        </a:ext>
                      </a:extLst>
                    </a:gridCol>
                    <a:gridCol w="2067123">
                      <a:extLst>
                        <a:ext uri="{9D8B030D-6E8A-4147-A177-3AD203B41FA5}">
                          <a16:colId xmlns:a16="http://schemas.microsoft.com/office/drawing/2014/main" val="1633756412"/>
                        </a:ext>
                      </a:extLst>
                    </a:gridCol>
                    <a:gridCol w="1891467">
                      <a:extLst>
                        <a:ext uri="{9D8B030D-6E8A-4147-A177-3AD203B41FA5}">
                          <a16:colId xmlns:a16="http://schemas.microsoft.com/office/drawing/2014/main" val="3648475059"/>
                        </a:ext>
                      </a:extLst>
                    </a:gridCol>
                  </a:tblGrid>
                  <a:tr h="56501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032120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" t="-169492" r="-200615" b="-5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65" t="-169492" r="-92330" b="-5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3826" t="-169492" r="-643" b="-5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620526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" t="-269492" r="-200615" b="-4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65" t="-269492" r="-92330" b="-4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3826" t="-269492" r="-643" b="-4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083959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" t="-369492" r="-200615" b="-3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65" t="-369492" r="-92330" b="-3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3826" t="-369492" r="-643" b="-3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6228286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" t="-469492" r="-200615" b="-2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65" t="-469492" r="-92330" b="-2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3826" t="-469492" r="-643" b="-2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263187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" t="-569492" r="-200615" b="-1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65" t="-569492" r="-92330" b="-1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3826" t="-569492" r="-643" b="-1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611367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" t="-669492" r="-200615" b="-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65" t="-669492" r="-92330" b="-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3826" t="-669492" r="-643" b="-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665404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98A05A-04EC-4234-9B78-FAAAEB949E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73" y="422282"/>
            <a:ext cx="2105025" cy="17430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7CDB2C-2A96-48D1-BACA-1657F41340A0}"/>
              </a:ext>
            </a:extLst>
          </p:cNvPr>
          <p:cNvCxnSpPr/>
          <p:nvPr/>
        </p:nvCxnSpPr>
        <p:spPr>
          <a:xfrm>
            <a:off x="4723441" y="1272448"/>
            <a:ext cx="88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C5592B8-A110-41AA-8ADD-A72A442F4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208" y="422282"/>
            <a:ext cx="1981200" cy="15621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ABECBE-ED31-4168-A883-F436DB5023BD}"/>
              </a:ext>
            </a:extLst>
          </p:cNvPr>
          <p:cNvCxnSpPr>
            <a:cxnSpLocks/>
          </p:cNvCxnSpPr>
          <p:nvPr/>
        </p:nvCxnSpPr>
        <p:spPr>
          <a:xfrm>
            <a:off x="8387083" y="1054754"/>
            <a:ext cx="0" cy="337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C1D610-0F3B-42D0-A54B-06F7269D19FF}"/>
              </a:ext>
            </a:extLst>
          </p:cNvPr>
          <p:cNvCxnSpPr>
            <a:cxnSpLocks/>
          </p:cNvCxnSpPr>
          <p:nvPr/>
        </p:nvCxnSpPr>
        <p:spPr>
          <a:xfrm flipH="1">
            <a:off x="8188328" y="1231050"/>
            <a:ext cx="397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CD3A620-23C4-49D8-99C8-81D39C15C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952" y="422282"/>
            <a:ext cx="2009775" cy="1704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2BCA20-97A2-436A-8BDB-65194CA70195}"/>
              </a:ext>
            </a:extLst>
          </p:cNvPr>
          <p:cNvSpPr txBox="1"/>
          <p:nvPr/>
        </p:nvSpPr>
        <p:spPr>
          <a:xfrm>
            <a:off x="7948971" y="2428139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x 3-phase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D963D3-291F-4E78-AFC4-FA737594B32B}"/>
              </a:ext>
            </a:extLst>
          </p:cNvPr>
          <p:cNvSpPr txBox="1"/>
          <p:nvPr/>
        </p:nvSpPr>
        <p:spPr>
          <a:xfrm>
            <a:off x="2955768" y="246026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6-phase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3B8F7-CA6D-4A68-896E-21E01B18C616}"/>
              </a:ext>
            </a:extLst>
          </p:cNvPr>
          <p:cNvSpPr txBox="1"/>
          <p:nvPr/>
        </p:nvSpPr>
        <p:spPr>
          <a:xfrm>
            <a:off x="1528930" y="3112171"/>
            <a:ext cx="93037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phase difference between the machines of ABC and XYZ, our circuit parameters change as given below.  </a:t>
            </a:r>
          </a:p>
        </p:txBody>
      </p:sp>
    </p:spTree>
    <p:extLst>
      <p:ext uri="{BB962C8B-B14F-4D97-AF65-F5344CB8AC3E}">
        <p14:creationId xmlns:p14="http://schemas.microsoft.com/office/powerpoint/2010/main" val="250362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5EF74E0-8D4F-4DDD-B993-C3C3BD09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22" y="483126"/>
            <a:ext cx="2431077" cy="190938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052EA24-1CEB-4C94-AF83-340BE2A72891}"/>
              </a:ext>
            </a:extLst>
          </p:cNvPr>
          <p:cNvSpPr txBox="1"/>
          <p:nvPr/>
        </p:nvSpPr>
        <p:spPr>
          <a:xfrm>
            <a:off x="990600" y="113794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3-phase  parallel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EA0F8-48A5-402B-B13E-2A5B15CA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241826"/>
            <a:ext cx="4905375" cy="1933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711423-7CC8-4D46-98DB-BA243F6F9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6455"/>
            <a:ext cx="1981200" cy="15621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5B4A0A-848A-4BC7-AC8C-17A35DDF1F7C}"/>
              </a:ext>
            </a:extLst>
          </p:cNvPr>
          <p:cNvCxnSpPr>
            <a:cxnSpLocks/>
          </p:cNvCxnSpPr>
          <p:nvPr/>
        </p:nvCxnSpPr>
        <p:spPr>
          <a:xfrm>
            <a:off x="2179955" y="4151209"/>
            <a:ext cx="0" cy="337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A90FAC-6784-4988-B9BA-22F9AE2A9B96}"/>
              </a:ext>
            </a:extLst>
          </p:cNvPr>
          <p:cNvCxnSpPr>
            <a:cxnSpLocks/>
          </p:cNvCxnSpPr>
          <p:nvPr/>
        </p:nvCxnSpPr>
        <p:spPr>
          <a:xfrm flipH="1">
            <a:off x="1981200" y="4327505"/>
            <a:ext cx="397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CF9D4CE-616E-48AF-9F20-1CD254650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821" y="3588246"/>
            <a:ext cx="2009775" cy="17049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7D2B22-713D-43C7-BEA4-8B25C51E89C2}"/>
              </a:ext>
            </a:extLst>
          </p:cNvPr>
          <p:cNvSpPr txBox="1"/>
          <p:nvPr/>
        </p:nvSpPr>
        <p:spPr>
          <a:xfrm>
            <a:off x="1597977" y="5460701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x 3-phase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3CC39-40E8-4AB2-B016-09CB09D90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000" y="2442533"/>
            <a:ext cx="5486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5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052EA24-1CEB-4C94-AF83-340BE2A72891}"/>
              </a:ext>
            </a:extLst>
          </p:cNvPr>
          <p:cNvSpPr txBox="1"/>
          <p:nvPr/>
        </p:nvSpPr>
        <p:spPr>
          <a:xfrm>
            <a:off x="1183951" y="113794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3-phase series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EA0F8-48A5-402B-B13E-2A5B15CA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12" y="241826"/>
            <a:ext cx="4905375" cy="1933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711423-7CC8-4D46-98DB-BA243F6F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6455"/>
            <a:ext cx="1981200" cy="15621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5B4A0A-848A-4BC7-AC8C-17A35DDF1F7C}"/>
              </a:ext>
            </a:extLst>
          </p:cNvPr>
          <p:cNvCxnSpPr>
            <a:cxnSpLocks/>
          </p:cNvCxnSpPr>
          <p:nvPr/>
        </p:nvCxnSpPr>
        <p:spPr>
          <a:xfrm>
            <a:off x="2179955" y="4151209"/>
            <a:ext cx="0" cy="337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A90FAC-6784-4988-B9BA-22F9AE2A9B96}"/>
              </a:ext>
            </a:extLst>
          </p:cNvPr>
          <p:cNvCxnSpPr>
            <a:cxnSpLocks/>
          </p:cNvCxnSpPr>
          <p:nvPr/>
        </p:nvCxnSpPr>
        <p:spPr>
          <a:xfrm flipH="1">
            <a:off x="1981200" y="4327505"/>
            <a:ext cx="397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CF9D4CE-616E-48AF-9F20-1CD254650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821" y="3588246"/>
            <a:ext cx="2009775" cy="17049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7D2B22-713D-43C7-BEA4-8B25C51E89C2}"/>
              </a:ext>
            </a:extLst>
          </p:cNvPr>
          <p:cNvSpPr txBox="1"/>
          <p:nvPr/>
        </p:nvSpPr>
        <p:spPr>
          <a:xfrm>
            <a:off x="1597977" y="5460701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x 3-phase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C51F20-8D63-4C46-83AE-1F1DDB4AB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80" y="412787"/>
            <a:ext cx="2619375" cy="2114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EEDC8D-6FB2-44E8-9943-1CD4EFFE5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955" y="2479129"/>
            <a:ext cx="5867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7DDE61-3DFC-4BA3-90AB-88196CC7AB3F}"/>
              </a:ext>
            </a:extLst>
          </p:cNvPr>
          <p:cNvSpPr txBox="1"/>
          <p:nvPr/>
        </p:nvSpPr>
        <p:spPr>
          <a:xfrm>
            <a:off x="976544" y="408373"/>
            <a:ext cx="941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actually 30-deree phase difference at the induced voltage. It means that actually distribution factor should become involved.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255A8-7031-4A11-8149-643A4E3E23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15" y="1314450"/>
            <a:ext cx="2619375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4CF32-7D40-4082-B7C4-A160A083D5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05" y="1520825"/>
            <a:ext cx="2219325" cy="1743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4A7920-E971-4391-A698-092D9987651A}"/>
              </a:ext>
            </a:extLst>
          </p:cNvPr>
          <p:cNvSpPr/>
          <p:nvPr/>
        </p:nvSpPr>
        <p:spPr>
          <a:xfrm>
            <a:off x="5276295" y="3796657"/>
            <a:ext cx="6096000" cy="276248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Where, 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stator winding resistance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x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stator winding leakage reactance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resistance-representing core losses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magnetising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reactance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r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'= rotor winding resistance referred to the primary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x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'= rotor winding reactance referred to the primary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E506B8-9F20-4315-A6DD-F1B7096C4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15" y="4298473"/>
            <a:ext cx="5241248" cy="17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4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7DDE61-3DFC-4BA3-90AB-88196CC7AB3F}"/>
              </a:ext>
            </a:extLst>
          </p:cNvPr>
          <p:cNvSpPr txBox="1"/>
          <p:nvPr/>
        </p:nvSpPr>
        <p:spPr>
          <a:xfrm>
            <a:off x="976544" y="408373"/>
            <a:ext cx="941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actually 30-deree phase difference at the induced voltage. It means that actually distribution factor should become involved.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255A8-7031-4A11-8149-643A4E3E23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15" y="1314450"/>
            <a:ext cx="2619375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4CF32-7D40-4082-B7C4-A160A083D5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05" y="1520825"/>
            <a:ext cx="2219325" cy="1743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4A7920-E971-4391-A698-092D9987651A}"/>
              </a:ext>
            </a:extLst>
          </p:cNvPr>
          <p:cNvSpPr/>
          <p:nvPr/>
        </p:nvSpPr>
        <p:spPr>
          <a:xfrm>
            <a:off x="5276295" y="3796657"/>
            <a:ext cx="6096000" cy="276248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Where, 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stator winding resistance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x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stator winding leakage reactance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resistance-representing core losses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magnetising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reactance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r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'= rotor winding resistance referred to the primary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x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'= rotor winding reactance referred to the primary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E506B8-9F20-4315-A6DD-F1B7096C4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15" y="4298473"/>
            <a:ext cx="5241248" cy="17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484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Resistance Calculation in Induction Motor</vt:lpstr>
      <vt:lpstr>Stator Rotor Turns Ratio </vt:lpstr>
      <vt:lpstr>Stator Rotor Turns Ratio </vt:lpstr>
      <vt:lpstr>Cage Rotor Parameters </vt:lpstr>
      <vt:lpstr>  Magnetizing Reactance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13</cp:revision>
  <dcterms:created xsi:type="dcterms:W3CDTF">2022-12-13T09:55:34Z</dcterms:created>
  <dcterms:modified xsi:type="dcterms:W3CDTF">2022-12-13T10:50:54Z</dcterms:modified>
</cp:coreProperties>
</file>