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56" r:id="rId6"/>
    <p:sldId id="257" r:id="rId7"/>
    <p:sldId id="265" r:id="rId8"/>
    <p:sldId id="263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3F21-D43B-4CA6-8266-6DB1F839B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A0BB8-F779-49AA-80FB-7643DBB9A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F5E4-1B38-4025-BCAB-65BC85B0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C0E2-41CF-4E07-8E6A-B4069C7A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F0F2-210B-4AA5-A819-7686F51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6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7780-F3BC-4C44-B8C1-2AC4C911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D26FB-3BF3-4A04-9ECB-29F73A8BB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42B7A-2FA0-43B7-AFA2-F1A1D158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5DC78-2343-4023-B366-9104DB15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5368-A84A-44FA-A80B-24B8F82D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786BD-7C88-4B26-9020-A0ACB6E50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9DD1B-1BA6-4EAB-9943-75057EB01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4880-FFE7-4881-BD97-7E40F84A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04E71-CE8F-4F47-8C5A-FE1959F6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1082-8F87-494B-9462-F3F4C120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0A24-EB93-4893-B43F-8F179DFD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F82E-FEB7-4D03-91C9-13476EA7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A3FDD-8B0C-42D8-83F0-7160A17D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0314E-2DB4-426F-A929-2772F6B7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7B83-4776-44E9-B48E-0202A176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63F3-FC6E-4A69-BFC1-E231364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D665-742C-4C22-AA5B-4CA16186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A0B45-CAEC-4D15-9A02-FAB1317E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F395-C2D3-42D3-B0EC-07028256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56B0B-6F7B-47CA-BD93-ED30B55B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2EB8-28C8-49F5-A438-360265E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9EB3-D41D-41DC-A86B-CF99D3DC7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579CC-C8F3-4359-9D44-C036755F0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CE85C-5C12-4767-AAA5-5B43C664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CE46B-5293-4C3F-A99F-70358706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AF3A5-ED0D-4587-B0EA-E820D7A2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5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5179-E02D-4088-89B2-866EFCA3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9AC5B-4F09-43F6-8C3C-297D43648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8B789-C146-4F6C-A799-D6684AC9D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2EEF1-3FED-407C-AEE3-979587DB6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391A2-1B20-4A5A-9ED6-900852A07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E1FD3-BF9A-4963-9AA8-54C3D6F0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3DD52-A265-40F1-81E2-A6DE2D39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44802-D71B-4A9F-9A02-7BCEB901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4237-BF23-4681-8147-79B9F460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81929-D0D0-42A6-AFFA-06684AC8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E9C57-F1B2-416D-93C3-2159C890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E6841-1235-4570-88B8-D0032F78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01255-AC5D-4ABD-A14F-5AB94E35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4A1CB-CEB8-4EB2-8882-4AD6C8D8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51DB7-BEEB-4BCD-B7B0-8EE7A02F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1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17F9-0DC4-4C92-A778-D111A3AC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CFEF-BE87-40D0-9AB4-9EDB6D4FB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745F9-61C5-4055-83BD-6FD9747E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FE5C1-CBED-4E77-9E28-D95DC09C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FD7C3-A14C-4DCF-953E-4C31D8A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129F1-8EBE-44F7-B3FC-0C88FE87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9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B9D7-7EAE-4561-AF80-32C3AD94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D4630-A776-4EB8-B8BB-1F8E2D2BD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2724F-487F-48CF-90C5-63F0D760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B98B9-B291-4BDD-BEE9-1D9C7F88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DDB-2747-40FB-A374-A8AFD3CEB8D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04D78-6233-44CC-817B-3ACD645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67611-6BD3-4582-A8C7-8A1A5E2B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3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53333-5F27-4051-A2F4-F0848ABF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EC8D7-8344-4C8B-8DEE-EF39B210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23541-C9F2-4A13-A80C-F05542D93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53DDB-2747-40FB-A374-A8AFD3CEB8D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8793-47EE-4B6C-8CED-A2B86C359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37C9-4F5C-4903-9FA2-5CEEF835B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9FFE3-A9E7-4AD4-95D5-51C7CEF6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BD0106-11D1-483E-B3EE-155879713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22" t="3007" r="9012" b="94202"/>
          <a:stretch/>
        </p:blipFill>
        <p:spPr>
          <a:xfrm>
            <a:off x="7036266" y="1079561"/>
            <a:ext cx="328474" cy="153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8B4441-8EB2-459A-B640-371BE027B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8" t="19513" r="50498" b="78549"/>
          <a:stretch/>
        </p:blipFill>
        <p:spPr>
          <a:xfrm>
            <a:off x="7021959" y="1429984"/>
            <a:ext cx="309654" cy="106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B09B4B-3018-4BD7-9C24-CDCDD81AB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86" t="33403" r="71317" b="63993"/>
          <a:stretch/>
        </p:blipFill>
        <p:spPr>
          <a:xfrm>
            <a:off x="7021960" y="1672630"/>
            <a:ext cx="328474" cy="153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DD641C-0CCC-4517-9AC3-E6F353BB8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42" t="74548" r="38359" b="20313"/>
          <a:stretch/>
        </p:blipFill>
        <p:spPr>
          <a:xfrm rot="5400000">
            <a:off x="7056250" y="1949948"/>
            <a:ext cx="213359" cy="281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7E5C30-F478-40B3-A23A-01914D824F2C}"/>
              </a:ext>
            </a:extLst>
          </p:cNvPr>
          <p:cNvSpPr txBox="1"/>
          <p:nvPr/>
        </p:nvSpPr>
        <p:spPr>
          <a:xfrm>
            <a:off x="7317757" y="967190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Infinitely permeable 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2D116-6D2C-4C18-8375-830C6059CF77}"/>
              </a:ext>
            </a:extLst>
          </p:cNvPr>
          <p:cNvSpPr txBox="1"/>
          <p:nvPr/>
        </p:nvSpPr>
        <p:spPr>
          <a:xfrm>
            <a:off x="7345306" y="1288156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Copper strands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CEF2C-1443-45E8-8EA5-08428AC8291F}"/>
              </a:ext>
            </a:extLst>
          </p:cNvPr>
          <p:cNvSpPr txBox="1"/>
          <p:nvPr/>
        </p:nvSpPr>
        <p:spPr>
          <a:xfrm>
            <a:off x="7364127" y="1555239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4E528-2872-43A1-AE01-740528A31282}"/>
              </a:ext>
            </a:extLst>
          </p:cNvPr>
          <p:cNvSpPr txBox="1"/>
          <p:nvPr/>
        </p:nvSpPr>
        <p:spPr>
          <a:xfrm>
            <a:off x="7345306" y="1891347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coil (Field)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D4F8E1-B8B5-4CB7-AB41-F4815032E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99" y="339802"/>
            <a:ext cx="6305550" cy="5610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5FC0A7-894D-4C04-9415-99884EC78890}"/>
              </a:ext>
            </a:extLst>
          </p:cNvPr>
          <p:cNvSpPr txBox="1"/>
          <p:nvPr/>
        </p:nvSpPr>
        <p:spPr>
          <a:xfrm>
            <a:off x="6834049" y="2818632"/>
            <a:ext cx="3516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two magnetic fields on the strands: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Flux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Tangential Flux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48315B-1584-4A12-80B7-4E8A37E12670}"/>
              </a:ext>
            </a:extLst>
          </p:cNvPr>
          <p:cNvCxnSpPr/>
          <p:nvPr/>
        </p:nvCxnSpPr>
        <p:spPr>
          <a:xfrm flipV="1">
            <a:off x="9596761" y="3429000"/>
            <a:ext cx="0" cy="24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41CCCF-020B-44E7-8645-76A95F60E55B}"/>
              </a:ext>
            </a:extLst>
          </p:cNvPr>
          <p:cNvCxnSpPr/>
          <p:nvPr/>
        </p:nvCxnSpPr>
        <p:spPr>
          <a:xfrm>
            <a:off x="9472473" y="3861786"/>
            <a:ext cx="248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F72B7D-9901-4A87-808F-763108007F1E}"/>
              </a:ext>
            </a:extLst>
          </p:cNvPr>
          <p:cNvCxnSpPr/>
          <p:nvPr/>
        </p:nvCxnSpPr>
        <p:spPr>
          <a:xfrm flipH="1">
            <a:off x="680899" y="1840693"/>
            <a:ext cx="290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FBDD2A-E104-4553-AFC9-9FD6660947CB}"/>
              </a:ext>
            </a:extLst>
          </p:cNvPr>
          <p:cNvSpPr txBox="1"/>
          <p:nvPr/>
        </p:nvSpPr>
        <p:spPr>
          <a:xfrm>
            <a:off x="-98816" y="1641105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1D6B97-5AC3-43D0-AA28-D7448BA8941B}"/>
              </a:ext>
            </a:extLst>
          </p:cNvPr>
          <p:cNvCxnSpPr/>
          <p:nvPr/>
        </p:nvCxnSpPr>
        <p:spPr>
          <a:xfrm flipH="1">
            <a:off x="573673" y="3377667"/>
            <a:ext cx="290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885361-7810-40D1-A5E4-C3D3ABE97842}"/>
              </a:ext>
            </a:extLst>
          </p:cNvPr>
          <p:cNvSpPr txBox="1"/>
          <p:nvPr/>
        </p:nvSpPr>
        <p:spPr>
          <a:xfrm>
            <a:off x="62416" y="3165628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07215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ABA226-ACC6-4521-AEC5-41C553E65427}"/>
                  </a:ext>
                </a:extLst>
              </p:cNvPr>
              <p:cNvSpPr txBox="1"/>
              <p:nvPr/>
            </p:nvSpPr>
            <p:spPr>
              <a:xfrm>
                <a:off x="4344394" y="6349484"/>
                <a:ext cx="540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Induced voltage from tangential fluxes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roebel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ABA226-ACC6-4521-AEC5-41C553E65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394" y="6349484"/>
                <a:ext cx="5409206" cy="369332"/>
              </a:xfrm>
              <a:prstGeom prst="rect">
                <a:avLst/>
              </a:prstGeom>
              <a:blipFill>
                <a:blip r:embed="rId2"/>
                <a:stretch>
                  <a:fillRect l="-1015" t="-10000" r="-4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E11F554-E326-471D-B859-4BC2A26C4B67}"/>
              </a:ext>
            </a:extLst>
          </p:cNvPr>
          <p:cNvSpPr txBox="1"/>
          <p:nvPr/>
        </p:nvSpPr>
        <p:spPr>
          <a:xfrm>
            <a:off x="2266950" y="59801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A38C2-A55C-4206-A7DE-4914257C726F}"/>
              </a:ext>
            </a:extLst>
          </p:cNvPr>
          <p:cNvSpPr txBox="1"/>
          <p:nvPr/>
        </p:nvSpPr>
        <p:spPr>
          <a:xfrm>
            <a:off x="9174563" y="59801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A78352-5BF7-428E-AC52-36C515B5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6" y="-323850"/>
            <a:ext cx="440927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544C90-0A2A-41B9-9181-B837CB10F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058" y="-323850"/>
            <a:ext cx="4409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5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ABA226-ACC6-4521-AEC5-41C553E65427}"/>
                  </a:ext>
                </a:extLst>
              </p:cNvPr>
              <p:cNvSpPr txBox="1"/>
              <p:nvPr/>
            </p:nvSpPr>
            <p:spPr>
              <a:xfrm>
                <a:off x="3419476" y="6349484"/>
                <a:ext cx="5468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Induced voltage from tangential fluxes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360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roebel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ABA226-ACC6-4521-AEC5-41C553E65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76" y="6349484"/>
                <a:ext cx="5468344" cy="369332"/>
              </a:xfrm>
              <a:prstGeom prst="rect">
                <a:avLst/>
              </a:prstGeom>
              <a:blipFill>
                <a:blip r:embed="rId2"/>
                <a:stretch>
                  <a:fillRect l="-100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E11F554-E326-471D-B859-4BC2A26C4B67}"/>
              </a:ext>
            </a:extLst>
          </p:cNvPr>
          <p:cNvSpPr txBox="1"/>
          <p:nvPr/>
        </p:nvSpPr>
        <p:spPr>
          <a:xfrm>
            <a:off x="2266950" y="59801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A38C2-A55C-4206-A7DE-4914257C726F}"/>
              </a:ext>
            </a:extLst>
          </p:cNvPr>
          <p:cNvSpPr txBox="1"/>
          <p:nvPr/>
        </p:nvSpPr>
        <p:spPr>
          <a:xfrm>
            <a:off x="9174563" y="59801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F49488-6E01-4648-AA2F-4AA05521D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41"/>
          <a:stretch/>
        </p:blipFill>
        <p:spPr>
          <a:xfrm>
            <a:off x="524156" y="-165616"/>
            <a:ext cx="386686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3371FC-45DE-4809-9534-06BB7A8ECF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141"/>
          <a:stretch/>
        </p:blipFill>
        <p:spPr>
          <a:xfrm>
            <a:off x="7467881" y="-165616"/>
            <a:ext cx="3866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0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A430807-6D5A-4794-83B6-FFE4B3F02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719"/>
          <a:stretch/>
        </p:blipFill>
        <p:spPr>
          <a:xfrm>
            <a:off x="209550" y="823734"/>
            <a:ext cx="5886450" cy="41452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1DBBCE-E2A2-44F2-A0D3-F957F8824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19"/>
          <a:stretch/>
        </p:blipFill>
        <p:spPr>
          <a:xfrm>
            <a:off x="6019800" y="662583"/>
            <a:ext cx="5886450" cy="41452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6231705-446F-4F3D-B6A6-89C43165678E}"/>
              </a:ext>
            </a:extLst>
          </p:cNvPr>
          <p:cNvSpPr/>
          <p:nvPr/>
        </p:nvSpPr>
        <p:spPr>
          <a:xfrm>
            <a:off x="851112" y="6230541"/>
            <a:ext cx="10772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W.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Meiswinkel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Ebrahimi, C.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Wohlers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Neschitsch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"Transient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Roebel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Force Calculation in Large Salient-Pole Synchronous Machines," in IEEE Access, vol. 9, pp. 2266-2273, 2021,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10.1109/ACCESS.2020.3046789.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4775B2-9553-4764-80E3-689AA73F10F6}"/>
              </a:ext>
            </a:extLst>
          </p:cNvPr>
          <p:cNvSpPr/>
          <p:nvPr/>
        </p:nvSpPr>
        <p:spPr>
          <a:xfrm>
            <a:off x="2195511" y="256015"/>
            <a:ext cx="828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the Radial and Tangential Flux Components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0E3894-058A-430E-9FE3-850A7FC202EE}"/>
              </a:ext>
            </a:extLst>
          </p:cNvPr>
          <p:cNvCxnSpPr>
            <a:cxnSpLocks/>
          </p:cNvCxnSpPr>
          <p:nvPr/>
        </p:nvCxnSpPr>
        <p:spPr>
          <a:xfrm>
            <a:off x="7620000" y="2735223"/>
            <a:ext cx="0" cy="255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416A97-D086-46FC-83AE-55CAE1CB3C40}"/>
              </a:ext>
            </a:extLst>
          </p:cNvPr>
          <p:cNvSpPr txBox="1"/>
          <p:nvPr/>
        </p:nvSpPr>
        <p:spPr>
          <a:xfrm>
            <a:off x="9332806" y="5204906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Starting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A26D43-162B-48C6-B80A-2C2459457FFC}"/>
              </a:ext>
            </a:extLst>
          </p:cNvPr>
          <p:cNvCxnSpPr>
            <a:cxnSpLocks/>
          </p:cNvCxnSpPr>
          <p:nvPr/>
        </p:nvCxnSpPr>
        <p:spPr>
          <a:xfrm>
            <a:off x="8856556" y="2735223"/>
            <a:ext cx="0" cy="255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221C80-ABA5-4422-AC24-FA0D57964B33}"/>
              </a:ext>
            </a:extLst>
          </p:cNvPr>
          <p:cNvSpPr txBox="1"/>
          <p:nvPr/>
        </p:nvSpPr>
        <p:spPr>
          <a:xfrm>
            <a:off x="8391525" y="5198209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982EF9-FC47-4FE7-BDA5-60F9241635A9}"/>
              </a:ext>
            </a:extLst>
          </p:cNvPr>
          <p:cNvCxnSpPr>
            <a:cxnSpLocks/>
          </p:cNvCxnSpPr>
          <p:nvPr/>
        </p:nvCxnSpPr>
        <p:spPr>
          <a:xfrm>
            <a:off x="9639300" y="2705546"/>
            <a:ext cx="0" cy="255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27D41B-CA14-4EDD-95A1-E614E4C58FE2}"/>
              </a:ext>
            </a:extLst>
          </p:cNvPr>
          <p:cNvCxnSpPr>
            <a:cxnSpLocks/>
          </p:cNvCxnSpPr>
          <p:nvPr/>
        </p:nvCxnSpPr>
        <p:spPr>
          <a:xfrm>
            <a:off x="10801350" y="2735223"/>
            <a:ext cx="0" cy="255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0BF73C-A0C8-447E-B790-08760C8AC10C}"/>
              </a:ext>
            </a:extLst>
          </p:cNvPr>
          <p:cNvSpPr txBox="1"/>
          <p:nvPr/>
        </p:nvSpPr>
        <p:spPr>
          <a:xfrm>
            <a:off x="7154969" y="5237648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Starting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FC7E4-4842-4AC7-821F-D46B3B4692D3}"/>
              </a:ext>
            </a:extLst>
          </p:cNvPr>
          <p:cNvSpPr txBox="1"/>
          <p:nvPr/>
        </p:nvSpPr>
        <p:spPr>
          <a:xfrm>
            <a:off x="10410825" y="5198209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6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A430807-6D5A-4794-83B6-FFE4B3F02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719"/>
          <a:stretch/>
        </p:blipFill>
        <p:spPr>
          <a:xfrm rot="16200000">
            <a:off x="-436422" y="1690509"/>
            <a:ext cx="5886450" cy="41452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44775B2-9553-4764-80E3-689AA73F10F6}"/>
              </a:ext>
            </a:extLst>
          </p:cNvPr>
          <p:cNvSpPr/>
          <p:nvPr/>
        </p:nvSpPr>
        <p:spPr>
          <a:xfrm>
            <a:off x="4424361" y="175171"/>
            <a:ext cx="3786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Radial Flux Component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59D630-857C-41F5-997E-CD873C22D9C1}"/>
              </a:ext>
            </a:extLst>
          </p:cNvPr>
          <p:cNvCxnSpPr>
            <a:cxnSpLocks/>
          </p:cNvCxnSpPr>
          <p:nvPr/>
        </p:nvCxnSpPr>
        <p:spPr>
          <a:xfrm>
            <a:off x="1091385" y="4837346"/>
            <a:ext cx="4156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E2284B-F6E4-401A-AD59-4F72F8B5C28E}"/>
              </a:ext>
            </a:extLst>
          </p:cNvPr>
          <p:cNvCxnSpPr>
            <a:cxnSpLocks/>
          </p:cNvCxnSpPr>
          <p:nvPr/>
        </p:nvCxnSpPr>
        <p:spPr>
          <a:xfrm>
            <a:off x="919935" y="3664669"/>
            <a:ext cx="4328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0ED240-646F-4D6C-8409-F19AC23FB1AE}"/>
              </a:ext>
            </a:extLst>
          </p:cNvPr>
          <p:cNvSpPr txBox="1"/>
          <p:nvPr/>
        </p:nvSpPr>
        <p:spPr>
          <a:xfrm>
            <a:off x="5269016" y="3264529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C4D4CA-591A-4A8E-85DF-358F78B5DB61}"/>
              </a:ext>
            </a:extLst>
          </p:cNvPr>
          <p:cNvSpPr txBox="1"/>
          <p:nvPr/>
        </p:nvSpPr>
        <p:spPr>
          <a:xfrm>
            <a:off x="5289757" y="4464858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Starting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004174-4647-47A9-B595-3451DF3556A9}"/>
                  </a:ext>
                </a:extLst>
              </p:cNvPr>
              <p:cNvSpPr txBox="1"/>
              <p:nvPr/>
            </p:nvSpPr>
            <p:spPr>
              <a:xfrm>
                <a:off x="7396162" y="1777989"/>
                <a:ext cx="3538538" cy="4084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Radial flux is stemmed from the field (rotor).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diminishes while moving away the airgap.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double layer windings, only the close one to the airgap is affected.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effect of the flux can be ignored in the winding far away from the airgap.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004174-4647-47A9-B595-3451DF35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162" y="1777989"/>
                <a:ext cx="3538538" cy="4084451"/>
              </a:xfrm>
              <a:prstGeom prst="rect">
                <a:avLst/>
              </a:prstGeom>
              <a:blipFill>
                <a:blip r:embed="rId3"/>
                <a:stretch>
                  <a:fillRect l="-1033" t="-896" r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5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E1DBBCE-E2A2-44F2-A0D3-F957F8824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19"/>
          <a:stretch/>
        </p:blipFill>
        <p:spPr>
          <a:xfrm rot="16200000">
            <a:off x="-797242" y="1318275"/>
            <a:ext cx="5886450" cy="41452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44775B2-9553-4764-80E3-689AA73F10F6}"/>
              </a:ext>
            </a:extLst>
          </p:cNvPr>
          <p:cNvSpPr/>
          <p:nvPr/>
        </p:nvSpPr>
        <p:spPr>
          <a:xfrm>
            <a:off x="3619500" y="216858"/>
            <a:ext cx="828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Tangential Flux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0E3894-058A-430E-9FE3-850A7FC202EE}"/>
              </a:ext>
            </a:extLst>
          </p:cNvPr>
          <p:cNvCxnSpPr>
            <a:cxnSpLocks/>
          </p:cNvCxnSpPr>
          <p:nvPr/>
        </p:nvCxnSpPr>
        <p:spPr>
          <a:xfrm>
            <a:off x="762000" y="4762500"/>
            <a:ext cx="4440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416A97-D086-46FC-83AE-55CAE1CB3C40}"/>
              </a:ext>
            </a:extLst>
          </p:cNvPr>
          <p:cNvSpPr txBox="1"/>
          <p:nvPr/>
        </p:nvSpPr>
        <p:spPr>
          <a:xfrm>
            <a:off x="5152472" y="2251069"/>
            <a:ext cx="956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Starting</a:t>
            </a:r>
          </a:p>
          <a:p>
            <a:pPr algn="ctr"/>
            <a:r>
              <a:rPr lang="en-US" dirty="0"/>
              <a:t> second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A26D43-162B-48C6-B80A-2C2459457FFC}"/>
              </a:ext>
            </a:extLst>
          </p:cNvPr>
          <p:cNvCxnSpPr>
            <a:cxnSpLocks/>
          </p:cNvCxnSpPr>
          <p:nvPr/>
        </p:nvCxnSpPr>
        <p:spPr>
          <a:xfrm>
            <a:off x="657225" y="3495675"/>
            <a:ext cx="4524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221C80-ABA5-4422-AC24-FA0D57964B33}"/>
              </a:ext>
            </a:extLst>
          </p:cNvPr>
          <p:cNvSpPr txBox="1"/>
          <p:nvPr/>
        </p:nvSpPr>
        <p:spPr>
          <a:xfrm>
            <a:off x="5234941" y="3174978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982EF9-FC47-4FE7-BDA5-60F9241635A9}"/>
              </a:ext>
            </a:extLst>
          </p:cNvPr>
          <p:cNvCxnSpPr>
            <a:cxnSpLocks/>
          </p:cNvCxnSpPr>
          <p:nvPr/>
        </p:nvCxnSpPr>
        <p:spPr>
          <a:xfrm>
            <a:off x="657225" y="2800350"/>
            <a:ext cx="4524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27D41B-CA14-4EDD-95A1-E614E4C58FE2}"/>
              </a:ext>
            </a:extLst>
          </p:cNvPr>
          <p:cNvCxnSpPr>
            <a:cxnSpLocks/>
          </p:cNvCxnSpPr>
          <p:nvPr/>
        </p:nvCxnSpPr>
        <p:spPr>
          <a:xfrm>
            <a:off x="657225" y="1562100"/>
            <a:ext cx="4524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0BF73C-A0C8-447E-B790-08760C8AC10C}"/>
              </a:ext>
            </a:extLst>
          </p:cNvPr>
          <p:cNvSpPr txBox="1"/>
          <p:nvPr/>
        </p:nvSpPr>
        <p:spPr>
          <a:xfrm>
            <a:off x="5202345" y="4375307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Starting</a:t>
            </a:r>
          </a:p>
          <a:p>
            <a:pPr algn="ctr"/>
            <a:r>
              <a:rPr lang="en-US" dirty="0"/>
              <a:t> first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FC7E4-4842-4AC7-821F-D46B3B4692D3}"/>
              </a:ext>
            </a:extLst>
          </p:cNvPr>
          <p:cNvSpPr txBox="1"/>
          <p:nvPr/>
        </p:nvSpPr>
        <p:spPr>
          <a:xfrm>
            <a:off x="5188880" y="1180888"/>
            <a:ext cx="956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Ending</a:t>
            </a:r>
          </a:p>
          <a:p>
            <a:pPr algn="ctr"/>
            <a:r>
              <a:rPr lang="en-US" dirty="0"/>
              <a:t> second </a:t>
            </a:r>
          </a:p>
          <a:p>
            <a:pPr algn="ctr"/>
            <a:r>
              <a:rPr lang="en-US" dirty="0"/>
              <a:t>winding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822907A-E00E-4EBC-BDDE-3AF2795D5F54}"/>
                  </a:ext>
                </a:extLst>
              </p:cNvPr>
              <p:cNvSpPr txBox="1"/>
              <p:nvPr/>
            </p:nvSpPr>
            <p:spPr>
              <a:xfrm>
                <a:off x="7329487" y="2482480"/>
                <a:ext cx="353853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Tangential flux is stemmed from the strands themselves.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diminishes while moving away the airgap.  (Triangle shape B field,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eboying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𝐻𝑑𝑙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822907A-E00E-4EBC-BDDE-3AF2795D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487" y="2482480"/>
                <a:ext cx="3538538" cy="2585323"/>
              </a:xfrm>
              <a:prstGeom prst="rect">
                <a:avLst/>
              </a:prstGeom>
              <a:blipFill>
                <a:blip r:embed="rId3"/>
                <a:stretch>
                  <a:fillRect l="-1033" t="-1179" r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05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98D0C-F3DA-46CD-8CD5-CAE745CDE742}"/>
              </a:ext>
            </a:extLst>
          </p:cNvPr>
          <p:cNvSpPr txBox="1"/>
          <p:nvPr/>
        </p:nvSpPr>
        <p:spPr>
          <a:xfrm>
            <a:off x="4074850" y="365750"/>
            <a:ext cx="601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Flux on the Strands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D0357-6C39-4C2E-AC49-775460F8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31" y="1242874"/>
            <a:ext cx="6370697" cy="423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1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DBC3C-C83D-4D2C-A994-8FE23AE3E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900" y="663474"/>
            <a:ext cx="7286626" cy="4746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58884-9397-4D8C-BF9C-C2219E441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615641"/>
            <a:ext cx="7442111" cy="4848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350E58-F49F-4971-AE38-991093B48A84}"/>
              </a:ext>
            </a:extLst>
          </p:cNvPr>
          <p:cNvSpPr txBox="1"/>
          <p:nvPr/>
        </p:nvSpPr>
        <p:spPr>
          <a:xfrm>
            <a:off x="2714625" y="5285243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DA2-707A-4754-9375-91F5AD36B52D}"/>
              </a:ext>
            </a:extLst>
          </p:cNvPr>
          <p:cNvSpPr txBox="1"/>
          <p:nvPr/>
        </p:nvSpPr>
        <p:spPr>
          <a:xfrm>
            <a:off x="9050293" y="530081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A4607-0A2B-4AA0-B3E2-8D6AECB62AD8}"/>
              </a:ext>
            </a:extLst>
          </p:cNvPr>
          <p:cNvSpPr txBox="1"/>
          <p:nvPr/>
        </p:nvSpPr>
        <p:spPr>
          <a:xfrm>
            <a:off x="4257675" y="5873027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Inductance matrices without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roebel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00250-F524-46CB-92B2-854F5424BB28}"/>
              </a:ext>
            </a:extLst>
          </p:cNvPr>
          <p:cNvSpPr txBox="1"/>
          <p:nvPr/>
        </p:nvSpPr>
        <p:spPr>
          <a:xfrm rot="16200000">
            <a:off x="-499175" y="275272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Number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4F4CA-87D6-420B-91D8-0B9A913351B7}"/>
              </a:ext>
            </a:extLst>
          </p:cNvPr>
          <p:cNvCxnSpPr>
            <a:cxnSpLocks/>
          </p:cNvCxnSpPr>
          <p:nvPr/>
        </p:nvCxnSpPr>
        <p:spPr>
          <a:xfrm flipH="1" flipV="1">
            <a:off x="4676775" y="569357"/>
            <a:ext cx="1314450" cy="46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F9EE5B-0C7A-46B7-A0B5-C94BEC1C96C7}"/>
              </a:ext>
            </a:extLst>
          </p:cNvPr>
          <p:cNvSpPr txBox="1"/>
          <p:nvPr/>
        </p:nvSpPr>
        <p:spPr>
          <a:xfrm>
            <a:off x="3346967" y="38469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1.2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2A2DD-DC1C-4B9C-8A04-7CD78B2B0AD1}"/>
              </a:ext>
            </a:extLst>
          </p:cNvPr>
          <p:cNvSpPr txBox="1"/>
          <p:nvPr/>
        </p:nvSpPr>
        <p:spPr>
          <a:xfrm>
            <a:off x="9441418" y="29548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2.4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0871F3-B938-492B-AF76-922A9E79B9BE}"/>
              </a:ext>
            </a:extLst>
          </p:cNvPr>
          <p:cNvCxnSpPr>
            <a:cxnSpLocks/>
          </p:cNvCxnSpPr>
          <p:nvPr/>
        </p:nvCxnSpPr>
        <p:spPr>
          <a:xfrm flipH="1" flipV="1">
            <a:off x="10727294" y="480148"/>
            <a:ext cx="1314450" cy="46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2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4EC710-3462-472E-8468-816950CB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140" y="531104"/>
            <a:ext cx="7307590" cy="5116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350E58-F49F-4971-AE38-991093B48A84}"/>
              </a:ext>
            </a:extLst>
          </p:cNvPr>
          <p:cNvSpPr txBox="1"/>
          <p:nvPr/>
        </p:nvSpPr>
        <p:spPr>
          <a:xfrm>
            <a:off x="2714625" y="5285243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DA2-707A-4754-9375-91F5AD36B52D}"/>
              </a:ext>
            </a:extLst>
          </p:cNvPr>
          <p:cNvSpPr txBox="1"/>
          <p:nvPr/>
        </p:nvSpPr>
        <p:spPr>
          <a:xfrm>
            <a:off x="9050293" y="530081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00250-F524-46CB-92B2-854F5424BB28}"/>
              </a:ext>
            </a:extLst>
          </p:cNvPr>
          <p:cNvSpPr txBox="1"/>
          <p:nvPr/>
        </p:nvSpPr>
        <p:spPr>
          <a:xfrm rot="16200000">
            <a:off x="-499175" y="275272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Number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4F4CA-87D6-420B-91D8-0B9A913351B7}"/>
              </a:ext>
            </a:extLst>
          </p:cNvPr>
          <p:cNvCxnSpPr>
            <a:cxnSpLocks/>
          </p:cNvCxnSpPr>
          <p:nvPr/>
        </p:nvCxnSpPr>
        <p:spPr>
          <a:xfrm flipH="1" flipV="1">
            <a:off x="4687071" y="433089"/>
            <a:ext cx="1314450" cy="46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F9EE5B-0C7A-46B7-A0B5-C94BEC1C96C7}"/>
              </a:ext>
            </a:extLst>
          </p:cNvPr>
          <p:cNvSpPr txBox="1"/>
          <p:nvPr/>
        </p:nvSpPr>
        <p:spPr>
          <a:xfrm>
            <a:off x="3248679" y="21542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0.9mH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2A2DD-DC1C-4B9C-8A04-7CD78B2B0AD1}"/>
              </a:ext>
            </a:extLst>
          </p:cNvPr>
          <p:cNvSpPr txBox="1"/>
          <p:nvPr/>
        </p:nvSpPr>
        <p:spPr>
          <a:xfrm>
            <a:off x="9441418" y="29548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2.1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0871F3-B938-492B-AF76-922A9E79B9BE}"/>
              </a:ext>
            </a:extLst>
          </p:cNvPr>
          <p:cNvCxnSpPr>
            <a:cxnSpLocks/>
          </p:cNvCxnSpPr>
          <p:nvPr/>
        </p:nvCxnSpPr>
        <p:spPr>
          <a:xfrm flipH="1" flipV="1">
            <a:off x="10727294" y="480148"/>
            <a:ext cx="1314450" cy="46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7C26D5-25C8-4249-9CB0-490A072AE94B}"/>
                  </a:ext>
                </a:extLst>
              </p:cNvPr>
              <p:cNvSpPr txBox="1"/>
              <p:nvPr/>
            </p:nvSpPr>
            <p:spPr>
              <a:xfrm>
                <a:off x="4038600" y="6232483"/>
                <a:ext cx="4543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Inductance matrices with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roebel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7C26D5-25C8-4249-9CB0-490A072AE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232483"/>
                <a:ext cx="4543425" cy="369332"/>
              </a:xfrm>
              <a:prstGeom prst="rect">
                <a:avLst/>
              </a:prstGeom>
              <a:blipFill>
                <a:blip r:embed="rId3"/>
                <a:stretch>
                  <a:fillRect l="-12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E406CEC4-9FB2-4B86-9637-B8A7D3BD8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583" y="553429"/>
            <a:ext cx="7307590" cy="51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350E58-F49F-4971-AE38-991093B48A84}"/>
              </a:ext>
            </a:extLst>
          </p:cNvPr>
          <p:cNvSpPr txBox="1"/>
          <p:nvPr/>
        </p:nvSpPr>
        <p:spPr>
          <a:xfrm>
            <a:off x="2714625" y="5285243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DA2-707A-4754-9375-91F5AD36B52D}"/>
              </a:ext>
            </a:extLst>
          </p:cNvPr>
          <p:cNvSpPr txBox="1"/>
          <p:nvPr/>
        </p:nvSpPr>
        <p:spPr>
          <a:xfrm>
            <a:off x="9050293" y="530081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A4607-0A2B-4AA0-B3E2-8D6AECB62AD8}"/>
              </a:ext>
            </a:extLst>
          </p:cNvPr>
          <p:cNvSpPr txBox="1"/>
          <p:nvPr/>
        </p:nvSpPr>
        <p:spPr>
          <a:xfrm>
            <a:off x="5386388" y="140524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Inductance Matrices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00250-F524-46CB-92B2-854F5424BB28}"/>
              </a:ext>
            </a:extLst>
          </p:cNvPr>
          <p:cNvSpPr txBox="1"/>
          <p:nvPr/>
        </p:nvSpPr>
        <p:spPr>
          <a:xfrm rot="16200000">
            <a:off x="-499175" y="275272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Number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4F4CA-87D6-420B-91D8-0B9A913351B7}"/>
              </a:ext>
            </a:extLst>
          </p:cNvPr>
          <p:cNvCxnSpPr>
            <a:cxnSpLocks/>
          </p:cNvCxnSpPr>
          <p:nvPr/>
        </p:nvCxnSpPr>
        <p:spPr>
          <a:xfrm flipH="1" flipV="1">
            <a:off x="4325703" y="489701"/>
            <a:ext cx="1314450" cy="46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F9EE5B-0C7A-46B7-A0B5-C94BEC1C96C7}"/>
              </a:ext>
            </a:extLst>
          </p:cNvPr>
          <p:cNvSpPr txBox="1"/>
          <p:nvPr/>
        </p:nvSpPr>
        <p:spPr>
          <a:xfrm>
            <a:off x="3000320" y="29548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0.7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2A2DD-DC1C-4B9C-8A04-7CD78B2B0AD1}"/>
              </a:ext>
            </a:extLst>
          </p:cNvPr>
          <p:cNvSpPr txBox="1"/>
          <p:nvPr/>
        </p:nvSpPr>
        <p:spPr>
          <a:xfrm>
            <a:off x="8749409" y="29548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1.9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0871F3-B938-492B-AF76-922A9E79B9BE}"/>
              </a:ext>
            </a:extLst>
          </p:cNvPr>
          <p:cNvCxnSpPr>
            <a:cxnSpLocks/>
          </p:cNvCxnSpPr>
          <p:nvPr/>
        </p:nvCxnSpPr>
        <p:spPr>
          <a:xfrm flipH="1" flipV="1">
            <a:off x="10076925" y="480147"/>
            <a:ext cx="1314450" cy="46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2831C2C-4AE3-4E99-919E-6A92E5E8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1581" y="606929"/>
            <a:ext cx="7093423" cy="5203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137303-6D19-4D04-9295-22AC3338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119" y="606929"/>
            <a:ext cx="6742347" cy="51718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FD1220-9039-488F-8A4F-45161209989F}"/>
                  </a:ext>
                </a:extLst>
              </p:cNvPr>
              <p:cNvSpPr txBox="1"/>
              <p:nvPr/>
            </p:nvSpPr>
            <p:spPr>
              <a:xfrm>
                <a:off x="4257675" y="5832881"/>
                <a:ext cx="4543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Inductance matrices with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360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roebel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FD1220-9039-488F-8A4F-451612099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675" y="5832881"/>
                <a:ext cx="4543425" cy="369332"/>
              </a:xfrm>
              <a:prstGeom prst="rect">
                <a:avLst/>
              </a:prstGeom>
              <a:blipFill>
                <a:blip r:embed="rId4"/>
                <a:stretch>
                  <a:fillRect l="-107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01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ABA226-ACC6-4521-AEC5-41C553E65427}"/>
              </a:ext>
            </a:extLst>
          </p:cNvPr>
          <p:cNvSpPr txBox="1"/>
          <p:nvPr/>
        </p:nvSpPr>
        <p:spPr>
          <a:xfrm>
            <a:off x="3352800" y="6164818"/>
            <a:ext cx="589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Induced voltage from tangential fluxes without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roebel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1F554-E326-471D-B859-4BC2A26C4B67}"/>
              </a:ext>
            </a:extLst>
          </p:cNvPr>
          <p:cNvSpPr txBox="1"/>
          <p:nvPr/>
        </p:nvSpPr>
        <p:spPr>
          <a:xfrm>
            <a:off x="2266950" y="59801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A38C2-A55C-4206-A7DE-4914257C726F}"/>
              </a:ext>
            </a:extLst>
          </p:cNvPr>
          <p:cNvSpPr txBox="1"/>
          <p:nvPr/>
        </p:nvSpPr>
        <p:spPr>
          <a:xfrm>
            <a:off x="9174563" y="598015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484460-134D-4EAC-9015-2C64551D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3" y="-323850"/>
            <a:ext cx="4349354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FA2044-3B89-4601-86E7-CCA24DF8B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973" y="-323850"/>
            <a:ext cx="4349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6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296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18</cp:revision>
  <dcterms:created xsi:type="dcterms:W3CDTF">2022-12-19T18:25:35Z</dcterms:created>
  <dcterms:modified xsi:type="dcterms:W3CDTF">2022-12-19T20:24:14Z</dcterms:modified>
</cp:coreProperties>
</file>