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20DC6F-0DF6-4A9A-9CBE-F7A59AB97579}">
  <a:tblStyle styleId="{7720DC6F-0DF6-4A9A-9CBE-F7A59AB975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07b417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07b417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a98b5f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a98b5f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a98b5f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5a98b5f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58bddf9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58bddf9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58bddf9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58bddf9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58bddf9f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58bddf9f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8bddf9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8bddf9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58bddf9f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58bddf9f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8bddf9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8bddf9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a98b5f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5a98b5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5a98b5f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5a98b5f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75" y="112975"/>
            <a:ext cx="5028250" cy="25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7250" y="160350"/>
            <a:ext cx="4385351" cy="21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7825" y="2873575"/>
            <a:ext cx="4502234" cy="18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1058175" y="375050"/>
            <a:ext cx="700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[1]  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M. Muhammad, M. Armstrong and M. A. Elgendy, "A Nonisolated Interleaved Boost Converter for High-Voltage Gain Applications," in </a:t>
            </a:r>
            <a:r>
              <a:rPr i="1" lang="tr" sz="1000">
                <a:solidFill>
                  <a:srgbClr val="333333"/>
                </a:solidFill>
                <a:highlight>
                  <a:srgbClr val="FFFFFF"/>
                </a:highlight>
              </a:rPr>
              <a:t>IEEE Journal of Emerging and Selected Topics in Power Electronics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, vol. 4, no. 2, pp. 352-362, June 2016, doi: 10.1109/JESTPE.2015.2488839.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1058175" y="981050"/>
            <a:ext cx="691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[2] 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B. Stevanović, D. Serrano, M. Vasić, P. Alou, J. A. Oliver and J. A. Cobos, "Highly Efficient, Full ZVS, Hybrid, Multilevel DC/DC Topology for Two-Stage Grid-Connected 1500-V PV System With Employed 900-V SiC Devices," in </a:t>
            </a:r>
            <a:r>
              <a:rPr i="1" lang="tr" sz="1000">
                <a:solidFill>
                  <a:srgbClr val="333333"/>
                </a:solidFill>
                <a:highlight>
                  <a:srgbClr val="FFFFFF"/>
                </a:highlight>
              </a:rPr>
              <a:t>IEEE Journal of Emerging and Selected Topics in Power Electronics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, vol. 7, no. 2, pp. 811-832, June 2019, doi: 10.1109/JESTPE.2019.2893106.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1081725" y="1734575"/>
            <a:ext cx="66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[3] 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G. R. Chandra Mouli, J. H. Schijffelen, P. Bauer and M. Zeman, "Design and Comparison of a 10-kW Interleaved Boost Converter for PV Application Using Si and SiC Devices," in </a:t>
            </a:r>
            <a:r>
              <a:rPr i="1" lang="tr" sz="1000">
                <a:solidFill>
                  <a:srgbClr val="333333"/>
                </a:solidFill>
                <a:highlight>
                  <a:srgbClr val="FFFFFF"/>
                </a:highlight>
              </a:rPr>
              <a:t>IEEE Journal of Emerging and Selected Topics in Power Electronics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, vol. 5, no. 2, pp. 610-623, June 2017, doi: 10.1109/JESTPE.2016.2601165.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058175" y="2381075"/>
            <a:ext cx="670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[4] 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B. Stevanović, E. Serban, M. Vasić, M. Ordonez, S. Cóbreces and P. Alou, "Energy Harvesting Comparison and Analysis in 1000V and 1500V Grid-Connected PV Systems," </a:t>
            </a:r>
            <a:r>
              <a:rPr i="1" lang="tr" sz="1000">
                <a:solidFill>
                  <a:srgbClr val="333333"/>
                </a:solidFill>
                <a:highlight>
                  <a:srgbClr val="FFFFFF"/>
                </a:highlight>
              </a:rPr>
              <a:t>2020 IEEE Energy Conversion Congress and Exposition (ECCE)</a:t>
            </a:r>
            <a:r>
              <a:rPr lang="tr" sz="1000">
                <a:solidFill>
                  <a:srgbClr val="333333"/>
                </a:solidFill>
                <a:highlight>
                  <a:srgbClr val="FFFFFF"/>
                </a:highlight>
              </a:rPr>
              <a:t>, 2020, pp. 116-123, doi: 10.1109/ECCE44975.2020.9236312.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081725" y="3094100"/>
            <a:ext cx="724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[5] </a:t>
            </a:r>
            <a:r>
              <a:rPr lang="tr" sz="1000"/>
              <a:t>Nandakumar Selvaraju, Prabhuraj Shanmugham, Sakda Somkun,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Two-Phase Interleaved Boost Converter Using Coupled Inductor for Fuel Cell Applications,Energy Procedia,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Volume 138,2017,Pages 199-204,ISSN 1876-6102,https://doi.org/10.1016/j.egypro.2017.10.150.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(https://www.sciencedirect.com/science/article/pii/S1876610217350932)</a:t>
            </a:r>
            <a:endParaRPr sz="1000"/>
          </a:p>
        </p:txBody>
      </p:sp>
      <p:sp>
        <p:nvSpPr>
          <p:cNvPr id="121" name="Google Shape;121;p22"/>
          <p:cNvSpPr txBox="1"/>
          <p:nvPr/>
        </p:nvSpPr>
        <p:spPr>
          <a:xfrm>
            <a:off x="1095300" y="3994875"/>
            <a:ext cx="695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[6] </a:t>
            </a:r>
            <a:r>
              <a:rPr lang="tr" sz="1000"/>
              <a:t>F. H. Aghdam and M. Abapour, "Reliability and Cost Analysis of Multistage Boost Converters Connected to PV Panels," in IEEE Journal of Photovoltaics, vol. 6, no. 4, pp. 981-989, July 2016, doi: 10.1109/JPHOTOV.2016.2566885.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729650" y="433450"/>
            <a:ext cx="788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[7]</a:t>
            </a:r>
            <a:r>
              <a:rPr lang="tr"/>
              <a:t>https://www.wolfspeed.com/downloads/dl/file/id/1545/product/424/crd_60dd12n_application_note.pdf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729650" y="1163050"/>
            <a:ext cx="871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[8] </a:t>
            </a:r>
            <a:r>
              <a:rPr lang="tr"/>
              <a:t>F. M. Alhuwaishel, A. K. Allehyani, S. A. S. Al-Obaidi and P. N. Enjeti, "A Medium-Voltage DC-Collection Grid for Large-Scale PV Power Plants With Interleaved Modular Multilevel Converter," in IEEE Journal of Emerging and Selected Topics in Power Electronics, vol. 8, no. 4, pp. 3434-3443, Dec. 2020, doi: 10.1109/JESTPE.2019.2934736.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765950" y="2412825"/>
            <a:ext cx="825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[9] </a:t>
            </a:r>
            <a:r>
              <a:rPr lang="tr"/>
              <a:t>D. Jung, Y. Ji, S. Park, Y. Jung and C. Won, "Interleaved Soft-Switching Boost Converter for Photovoltaic Power-Generation System," in IEEE Transactions on Power Electronics, vol. 26, no. 4, pp. 1137-1145, April 2011, doi: 10.1109/TPEL.2010.2090948.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525450"/>
            <a:ext cx="85206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7175">
                <a:latin typeface="Times New Roman"/>
                <a:ea typeface="Times New Roman"/>
                <a:cs typeface="Times New Roman"/>
                <a:sym typeface="Times New Roman"/>
              </a:rPr>
              <a:t>Isolated : lower EMI, transformer, higher cost, higher loss(if not resonant converter)</a:t>
            </a:r>
            <a:endParaRPr sz="717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7175">
                <a:latin typeface="Times New Roman"/>
                <a:ea typeface="Times New Roman"/>
                <a:cs typeface="Times New Roman"/>
                <a:sym typeface="Times New Roman"/>
              </a:rPr>
              <a:t>Non-isolated : Boost, buck boost, problem of </a:t>
            </a:r>
            <a:r>
              <a:rPr lang="tr" sz="7175">
                <a:latin typeface="Times New Roman"/>
                <a:ea typeface="Times New Roman"/>
                <a:cs typeface="Times New Roman"/>
                <a:sym typeface="Times New Roman"/>
              </a:rPr>
              <a:t>common-mode voltage</a:t>
            </a:r>
            <a:endParaRPr sz="717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-3"/>
            <a:ext cx="8764427" cy="3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1562"/>
              <a:buFont typeface="Arial"/>
              <a:buNone/>
            </a:pPr>
            <a:r>
              <a:rPr b="1" lang="tr" sz="2133">
                <a:solidFill>
                  <a:schemeClr val="dk2"/>
                </a:solidFill>
              </a:rPr>
              <a:t>Synchronous boost</a:t>
            </a:r>
            <a:endParaRPr b="1" sz="3133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Si-based d</a:t>
            </a:r>
            <a:r>
              <a:rPr lang="tr"/>
              <a:t>iode losses:  Reverse Recovery,  drop-voltage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MOSFET: Low Rdson, lower conduction losses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325" y="2342638"/>
            <a:ext cx="44005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2022">
                <a:solidFill>
                  <a:schemeClr val="dk2"/>
                </a:solidFill>
              </a:rPr>
              <a:t>Three Level Boost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Switch voltage rating is halved.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Reduced switching loss and reverse recovery losses.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Voltage balancing control for capacitors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150" y="2571750"/>
            <a:ext cx="5896075" cy="22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b="1" lang="tr" sz="2022">
                <a:solidFill>
                  <a:schemeClr val="dk2"/>
                </a:solidFill>
              </a:rPr>
              <a:t>Interleaved boost</a:t>
            </a:r>
            <a:endParaRPr b="1" sz="3022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Switch and inductor currents 1/N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Total volume of the inductor 1/N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Effective frequency fsw*N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Input current ripple reduced by 1/N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25" y="2828552"/>
            <a:ext cx="4186225" cy="23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075" y="1059175"/>
            <a:ext cx="4186225" cy="302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2022">
                <a:solidFill>
                  <a:schemeClr val="dk2"/>
                </a:solidFill>
              </a:rPr>
              <a:t>I</a:t>
            </a:r>
            <a:r>
              <a:rPr b="1" lang="tr" sz="2000">
                <a:solidFill>
                  <a:schemeClr val="dk2"/>
                </a:solidFill>
              </a:rPr>
              <a:t>nterleaved Boost with Coupled Inductors</a:t>
            </a:r>
            <a:endParaRPr b="1" sz="2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825" y="2884408"/>
            <a:ext cx="4667476" cy="20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4375"/>
            <a:ext cx="4667476" cy="21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933600" y="262850"/>
            <a:ext cx="20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Losses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690925" y="1607350"/>
            <a:ext cx="34065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                </a:t>
            </a:r>
            <a:r>
              <a:rPr b="1" lang="tr"/>
              <a:t>Si vs SiC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Si-diode : Reverse recovery, drop-voltage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Si-Mosfet⇒  lower-frequency, low breakdown voltage and higher Rds-on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SiC: Higher frequency, low Rds-on, irradiance(?)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75" y="2141550"/>
            <a:ext cx="5100250" cy="28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062400" y="1004638"/>
            <a:ext cx="19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Soft-Switching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113950" y="1034650"/>
            <a:ext cx="19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Material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370950" y="1607350"/>
            <a:ext cx="38217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tr" sz="1885"/>
              <a:t>Operation modes: DCM,CCM  Resonant :ZVS,ZCS</a:t>
            </a:r>
            <a:endParaRPr sz="188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0"/>
          <p:cNvGraphicFramePr/>
          <p:nvPr/>
        </p:nvGraphicFramePr>
        <p:xfrm>
          <a:off x="717075" y="1017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{7720DC6F-0DF6-4A9A-9CBE-F7A59AB97579}</a:tableStyleId>
              </a:tblPr>
              <a:tblGrid>
                <a:gridCol w="1583750"/>
                <a:gridCol w="1876800"/>
                <a:gridCol w="1290700"/>
                <a:gridCol w="1583750"/>
                <a:gridCol w="1583750"/>
              </a:tblGrid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Articles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Topologies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ratings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IBC(coupled inductor)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ZVS, high voltage gain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BC(with additional resonant level)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10kW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900V-SiC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ZVS,1500V-DC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10kW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1200V-SiC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47kHz,Powdered iron core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BC vs BBC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22kW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1200V SiC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[5]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IBC(coupled inductor)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350">
                          <a:solidFill>
                            <a:srgbClr val="2E2E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1kW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Magnetic losses and inductor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IBC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(#module cost and reliability)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[7]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CRD-60DD12N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60kW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SiC-1200V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4x15kW IBC,850VDC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21"/>
          <p:cNvGraphicFramePr/>
          <p:nvPr/>
        </p:nvGraphicFramePr>
        <p:xfrm>
          <a:off x="717075" y="1017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{7720DC6F-0DF6-4A9A-9CBE-F7A59AB97579}</a:tableStyleId>
              </a:tblPr>
              <a:tblGrid>
                <a:gridCol w="1583750"/>
                <a:gridCol w="1876800"/>
                <a:gridCol w="1290700"/>
                <a:gridCol w="1583750"/>
                <a:gridCol w="1749900"/>
              </a:tblGrid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Articles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Topologies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ratings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[8]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IMMC Boost Converter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1MW/ 500W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SiC 6.5kV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modular, power sharing issues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[9]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IBS (soft switching)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1.2kW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IGBT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single switch, additional resonator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