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CE6D5F-6946-4F33-A84B-A391773A32DD}">
  <a:tblStyle styleId="{14CE6D5F-6946-4F33-A84B-A391773A32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b10dd14a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b10dd14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64284b65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64284b65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64284b65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64284b65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10dd14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10dd14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d388daa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d388daa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b10dd14a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b10dd14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b10dd14a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b10dd14a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b10dd14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b10dd14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400e6c2c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400e6c2c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400e6c2c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400e6c2c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400e6c2c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400e6c2c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400e6c2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400e6c2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400e6c2c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400e6c2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64284b654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64284b65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64284b65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64284b65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4650" y="1397550"/>
            <a:ext cx="8520600" cy="111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TUBİTAK MAM-1004</a:t>
            </a:r>
            <a:endParaRPr/>
          </a:p>
        </p:txBody>
      </p:sp>
      <p:sp>
        <p:nvSpPr>
          <p:cNvPr id="55" name="Google Shape;55;p13"/>
          <p:cNvSpPr txBox="1">
            <a:spLocks noGrp="1"/>
          </p:cNvSpPr>
          <p:nvPr>
            <p:ph type="subTitle" idx="1"/>
          </p:nvPr>
        </p:nvSpPr>
        <p:spPr>
          <a:xfrm>
            <a:off x="140525" y="29295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a:t>12 Mayıs 2021</a:t>
            </a:r>
            <a:endParaRPr/>
          </a:p>
          <a:p>
            <a:pPr marL="0" lvl="0" indent="0" algn="ctr" rtl="0">
              <a:spcBef>
                <a:spcPts val="0"/>
              </a:spcBef>
              <a:spcAft>
                <a:spcPts val="0"/>
              </a:spcAft>
              <a:buNone/>
            </a:pPr>
            <a:endParaRPr/>
          </a:p>
        </p:txBody>
      </p:sp>
      <p:sp>
        <p:nvSpPr>
          <p:cNvPr id="56" name="Google Shape;56;p13"/>
          <p:cNvSpPr txBox="1"/>
          <p:nvPr/>
        </p:nvSpPr>
        <p:spPr>
          <a:xfrm>
            <a:off x="188075" y="3926550"/>
            <a:ext cx="54762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tr"/>
              <a:t>Boost Çevirici Topolojileri İncelenmesi</a:t>
            </a:r>
            <a:endParaRPr/>
          </a:p>
          <a:p>
            <a:pPr marL="457200" lvl="0" indent="-317500" algn="l" rtl="0">
              <a:spcBef>
                <a:spcPts val="0"/>
              </a:spcBef>
              <a:spcAft>
                <a:spcPts val="0"/>
              </a:spcAft>
              <a:buSzPts val="1400"/>
              <a:buChar char="●"/>
            </a:pPr>
            <a:r>
              <a:rPr lang="tr"/>
              <a:t>Rezonant Boost Çeviricilerin İncelenmesi</a:t>
            </a:r>
            <a:endParaRPr/>
          </a:p>
          <a:p>
            <a:pPr marL="457200" lvl="0" indent="-317500" algn="l" rtl="0">
              <a:spcBef>
                <a:spcPts val="0"/>
              </a:spcBef>
              <a:spcAft>
                <a:spcPts val="0"/>
              </a:spcAft>
              <a:buSzPts val="1400"/>
              <a:buChar char="●"/>
            </a:pPr>
            <a:r>
              <a:rPr lang="tr"/>
              <a:t>Manyetik Nüve Literatür Taraması</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756825" y="150850"/>
            <a:ext cx="5661550" cy="2583425"/>
          </a:xfrm>
          <a:prstGeom prst="rect">
            <a:avLst/>
          </a:prstGeom>
          <a:noFill/>
          <a:ln>
            <a:noFill/>
          </a:ln>
        </p:spPr>
      </p:pic>
      <p:sp>
        <p:nvSpPr>
          <p:cNvPr id="139" name="Google Shape;139;p22"/>
          <p:cNvSpPr txBox="1"/>
          <p:nvPr/>
        </p:nvSpPr>
        <p:spPr>
          <a:xfrm>
            <a:off x="2439825" y="2803800"/>
            <a:ext cx="4422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1"/>
                </a:solidFill>
              </a:rPr>
              <a:t>Ek 2 Diyot, 1 Switch, 1 kapasitör, 1 bobin </a:t>
            </a:r>
            <a:endParaRPr/>
          </a:p>
          <a:p>
            <a:pPr marL="0" lvl="0" indent="0" algn="l" rtl="0">
              <a:spcBef>
                <a:spcPts val="0"/>
              </a:spcBef>
              <a:spcAft>
                <a:spcPts val="0"/>
              </a:spcAft>
              <a:buNone/>
            </a:pPr>
            <a:r>
              <a:rPr lang="tr"/>
              <a:t>Vsw,peak = Vo</a:t>
            </a:r>
            <a:endParaRPr/>
          </a:p>
          <a:p>
            <a:pPr marL="0" lvl="0" indent="0" algn="l" rtl="0">
              <a:spcBef>
                <a:spcPts val="0"/>
              </a:spcBef>
              <a:spcAft>
                <a:spcPts val="0"/>
              </a:spcAft>
              <a:buNone/>
            </a:pPr>
            <a:r>
              <a:rPr lang="tr"/>
              <a:t>Isw ≈ 1,5*IL</a:t>
            </a:r>
            <a:endParaRPr/>
          </a:p>
          <a:p>
            <a:pPr marL="0" lvl="0" indent="0" algn="l" rtl="0">
              <a:spcBef>
                <a:spcPts val="0"/>
              </a:spcBef>
              <a:spcAft>
                <a:spcPts val="0"/>
              </a:spcAft>
              <a:buNone/>
            </a:pPr>
            <a:endParaRPr/>
          </a:p>
          <a:p>
            <a:pPr marL="0" lvl="0" indent="0" algn="l" rtl="0">
              <a:spcBef>
                <a:spcPts val="0"/>
              </a:spcBef>
              <a:spcAft>
                <a:spcPts val="0"/>
              </a:spcAft>
              <a:buNone/>
            </a:pPr>
            <a:r>
              <a:rPr lang="tr"/>
              <a:t>C2M0080170P SiC MOSFET     1700V 40A 120mΩ</a:t>
            </a:r>
            <a:endParaRPr/>
          </a:p>
          <a:p>
            <a:pPr marL="0" lvl="0" indent="0" algn="l" rtl="0">
              <a:spcBef>
                <a:spcPts val="0"/>
              </a:spcBef>
              <a:spcAft>
                <a:spcPts val="0"/>
              </a:spcAft>
              <a:buNone/>
            </a:pPr>
            <a:r>
              <a:rPr lang="tr"/>
              <a:t>~45W Conduction loss    850V → 1200V f=30kHz</a:t>
            </a:r>
            <a:endParaRPr/>
          </a:p>
          <a:p>
            <a:pPr marL="0" lvl="0" indent="0" algn="l" rtl="0">
              <a:spcBef>
                <a:spcPts val="0"/>
              </a:spcBef>
              <a:spcAft>
                <a:spcPts val="0"/>
              </a:spcAft>
              <a:buNone/>
            </a:pPr>
            <a:r>
              <a:rPr lang="tr"/>
              <a:t>ZVS Turn-Off</a:t>
            </a:r>
            <a:endParaRPr/>
          </a:p>
          <a:p>
            <a:pPr marL="0" lvl="0" indent="0" algn="l" rtl="0">
              <a:spcBef>
                <a:spcPts val="0"/>
              </a:spcBef>
              <a:spcAft>
                <a:spcPts val="0"/>
              </a:spcAft>
              <a:buNone/>
            </a:pPr>
            <a:r>
              <a:rPr lang="tr"/>
              <a:t>ZCS Turn On</a:t>
            </a:r>
            <a:endParaRPr/>
          </a:p>
          <a:p>
            <a:pPr marL="0" lvl="0" indent="0" algn="l" rtl="0">
              <a:spcBef>
                <a:spcPts val="0"/>
              </a:spcBef>
              <a:spcAft>
                <a:spcPts val="0"/>
              </a:spcAft>
              <a:buNone/>
            </a:pPr>
            <a:endParaRPr/>
          </a:p>
          <a:p>
            <a:pPr marL="0" lvl="0" indent="0" algn="l" rtl="0">
              <a:spcBef>
                <a:spcPts val="0"/>
              </a:spcBef>
              <a:spcAft>
                <a:spcPts val="0"/>
              </a:spcAft>
              <a:buNone/>
            </a:pPr>
            <a:r>
              <a:rPr lang="tr"/>
              <a:t>2 Switch → 90W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2623775" y="1551550"/>
            <a:ext cx="4422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1"/>
                </a:solidFill>
              </a:rPr>
              <a:t>Conventional Boost</a:t>
            </a:r>
            <a:endParaRPr/>
          </a:p>
          <a:p>
            <a:pPr marL="0" lvl="0" indent="0" algn="l" rtl="0">
              <a:spcBef>
                <a:spcPts val="0"/>
              </a:spcBef>
              <a:spcAft>
                <a:spcPts val="0"/>
              </a:spcAft>
              <a:buNone/>
            </a:pPr>
            <a:endParaRPr/>
          </a:p>
          <a:p>
            <a:pPr marL="0" lvl="0" indent="0" algn="l" rtl="0">
              <a:spcBef>
                <a:spcPts val="0"/>
              </a:spcBef>
              <a:spcAft>
                <a:spcPts val="0"/>
              </a:spcAft>
              <a:buNone/>
            </a:pPr>
            <a:r>
              <a:rPr lang="tr"/>
              <a:t>C2M0080170P SiC MOSFET     1700V 40A 120mΩ</a:t>
            </a:r>
            <a:endParaRPr/>
          </a:p>
          <a:p>
            <a:pPr marL="0" lvl="0" indent="0" algn="l" rtl="0">
              <a:spcBef>
                <a:spcPts val="0"/>
              </a:spcBef>
              <a:spcAft>
                <a:spcPts val="0"/>
              </a:spcAft>
              <a:buNone/>
            </a:pPr>
            <a:r>
              <a:rPr lang="tr"/>
              <a:t>~30W Conduction loss    850V → 1200V f=30kHz</a:t>
            </a:r>
            <a:endParaRPr/>
          </a:p>
          <a:p>
            <a:pPr marL="0" lvl="0" indent="0" algn="l" rtl="0">
              <a:spcBef>
                <a:spcPts val="0"/>
              </a:spcBef>
              <a:spcAft>
                <a:spcPts val="0"/>
              </a:spcAft>
              <a:buNone/>
            </a:pPr>
            <a:r>
              <a:rPr lang="tr"/>
              <a:t>~15W Switching loss</a:t>
            </a:r>
            <a:endParaRPr/>
          </a:p>
          <a:p>
            <a:pPr marL="0" lvl="0" indent="0" algn="l" rtl="0">
              <a:spcBef>
                <a:spcPts val="0"/>
              </a:spcBef>
              <a:spcAft>
                <a:spcPts val="0"/>
              </a:spcAft>
              <a:buNone/>
            </a:pPr>
            <a:endParaRPr/>
          </a:p>
          <a:p>
            <a:pPr marL="0" lvl="0" indent="0" algn="l" rtl="0">
              <a:spcBef>
                <a:spcPts val="0"/>
              </a:spcBef>
              <a:spcAft>
                <a:spcPts val="0"/>
              </a:spcAft>
              <a:buNone/>
            </a:pPr>
            <a:r>
              <a:rPr lang="tr"/>
              <a:t>→ 45W</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ubTitle" idx="1"/>
          </p:nvPr>
        </p:nvSpPr>
        <p:spPr>
          <a:xfrm>
            <a:off x="311700" y="-104750"/>
            <a:ext cx="8520600" cy="560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tr" sz="2500"/>
              <a:t>Manyetik Nüve Karşılaştırması</a:t>
            </a:r>
            <a:endParaRPr sz="2500"/>
          </a:p>
        </p:txBody>
      </p:sp>
      <p:graphicFrame>
        <p:nvGraphicFramePr>
          <p:cNvPr id="150" name="Google Shape;150;p24"/>
          <p:cNvGraphicFramePr/>
          <p:nvPr/>
        </p:nvGraphicFramePr>
        <p:xfrm>
          <a:off x="1273525" y="455345"/>
          <a:ext cx="6952250" cy="4428410"/>
        </p:xfrm>
        <a:graphic>
          <a:graphicData uri="http://schemas.openxmlformats.org/drawingml/2006/table">
            <a:tbl>
              <a:tblPr>
                <a:noFill/>
                <a:tableStyleId>{14CE6D5F-6946-4F33-A84B-A391773A32DD}</a:tableStyleId>
              </a:tblPr>
              <a:tblGrid>
                <a:gridCol w="811825">
                  <a:extLst>
                    <a:ext uri="{9D8B030D-6E8A-4147-A177-3AD203B41FA5}">
                      <a16:colId xmlns:a16="http://schemas.microsoft.com/office/drawing/2014/main" val="20000"/>
                    </a:ext>
                  </a:extLst>
                </a:gridCol>
                <a:gridCol w="1757025">
                  <a:extLst>
                    <a:ext uri="{9D8B030D-6E8A-4147-A177-3AD203B41FA5}">
                      <a16:colId xmlns:a16="http://schemas.microsoft.com/office/drawing/2014/main" val="20001"/>
                    </a:ext>
                  </a:extLst>
                </a:gridCol>
                <a:gridCol w="2191700">
                  <a:extLst>
                    <a:ext uri="{9D8B030D-6E8A-4147-A177-3AD203B41FA5}">
                      <a16:colId xmlns:a16="http://schemas.microsoft.com/office/drawing/2014/main" val="20002"/>
                    </a:ext>
                  </a:extLst>
                </a:gridCol>
                <a:gridCol w="2191700">
                  <a:extLst>
                    <a:ext uri="{9D8B030D-6E8A-4147-A177-3AD203B41FA5}">
                      <a16:colId xmlns:a16="http://schemas.microsoft.com/office/drawing/2014/main" val="20003"/>
                    </a:ext>
                  </a:extLst>
                </a:gridCol>
              </a:tblGrid>
              <a:tr h="4398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tr"/>
                        <a:t>Ferrit</a:t>
                      </a:r>
                      <a:endParaRPr/>
                    </a:p>
                  </a:txBody>
                  <a:tcPr marL="91425" marR="91425" marT="91425" marB="91425"/>
                </a:tc>
                <a:tc>
                  <a:txBody>
                    <a:bodyPr/>
                    <a:lstStyle/>
                    <a:p>
                      <a:pPr marL="0" lvl="0" indent="0" algn="ctr" rtl="0">
                        <a:spcBef>
                          <a:spcPts val="0"/>
                        </a:spcBef>
                        <a:spcAft>
                          <a:spcPts val="0"/>
                        </a:spcAft>
                        <a:buNone/>
                      </a:pPr>
                      <a:r>
                        <a:rPr lang="tr"/>
                        <a:t>Kool Mu</a:t>
                      </a:r>
                      <a:endParaRPr/>
                    </a:p>
                  </a:txBody>
                  <a:tcPr marL="91425" marR="91425" marT="91425" marB="91425"/>
                </a:tc>
                <a:tc>
                  <a:txBody>
                    <a:bodyPr/>
                    <a:lstStyle/>
                    <a:p>
                      <a:pPr marL="0" lvl="0" indent="0" algn="ctr" rtl="0">
                        <a:spcBef>
                          <a:spcPts val="0"/>
                        </a:spcBef>
                        <a:spcAft>
                          <a:spcPts val="0"/>
                        </a:spcAft>
                        <a:buNone/>
                      </a:pPr>
                      <a:r>
                        <a:rPr lang="tr"/>
                        <a:t>Iron Powder</a:t>
                      </a:r>
                      <a:endParaRPr/>
                    </a:p>
                  </a:txBody>
                  <a:tcPr marL="91425" marR="91425" marT="91425" marB="91425"/>
                </a:tc>
                <a:extLst>
                  <a:ext uri="{0D108BD9-81ED-4DB2-BD59-A6C34878D82A}">
                    <a16:rowId xmlns:a16="http://schemas.microsoft.com/office/drawing/2014/main" val="10000"/>
                  </a:ext>
                </a:extLst>
              </a:tr>
              <a:tr h="449300">
                <a:tc>
                  <a:txBody>
                    <a:bodyPr/>
                    <a:lstStyle/>
                    <a:p>
                      <a:pPr marL="0" lvl="0" indent="0" algn="l" rtl="0">
                        <a:spcBef>
                          <a:spcPts val="0"/>
                        </a:spcBef>
                        <a:spcAft>
                          <a:spcPts val="0"/>
                        </a:spcAft>
                        <a:buNone/>
                      </a:pPr>
                      <a:r>
                        <a:rPr lang="tr" sz="900"/>
                        <a:t>Saturasyon</a:t>
                      </a:r>
                      <a:endParaRPr sz="900"/>
                    </a:p>
                  </a:txBody>
                  <a:tcPr marL="91425" marR="91425" marT="91425" marB="91425"/>
                </a:tc>
                <a:tc>
                  <a:txBody>
                    <a:bodyPr/>
                    <a:lstStyle/>
                    <a:p>
                      <a:pPr marL="0" lvl="0" indent="0" algn="l" rtl="0">
                        <a:spcBef>
                          <a:spcPts val="0"/>
                        </a:spcBef>
                        <a:spcAft>
                          <a:spcPts val="0"/>
                        </a:spcAft>
                        <a:buNone/>
                      </a:pPr>
                      <a:r>
                        <a:rPr lang="tr" sz="900"/>
                        <a:t>Düşük (0.3T) Ani indüktans düşüşü. Kısa devre durumunda çok hızlı saturasyon olur.</a:t>
                      </a:r>
                      <a:endParaRPr sz="900"/>
                    </a:p>
                  </a:txBody>
                  <a:tcPr marL="91425" marR="91425" marT="91425" marB="91425"/>
                </a:tc>
                <a:tc>
                  <a:txBody>
                    <a:bodyPr/>
                    <a:lstStyle/>
                    <a:p>
                      <a:pPr marL="0" lvl="0" indent="0" algn="l" rtl="0">
                        <a:spcBef>
                          <a:spcPts val="0"/>
                        </a:spcBef>
                        <a:spcAft>
                          <a:spcPts val="0"/>
                        </a:spcAft>
                        <a:buNone/>
                      </a:pPr>
                      <a:r>
                        <a:rPr lang="tr" sz="900"/>
                        <a:t>Yüksek(1T) Soft Saturasyon. İndüktans manyetik akı yoğunluğundan etkilenmektedir. Kısa devre durumunda ani düşüş olmaz. Korumanın devreye girmesi daha kolaydır.</a:t>
                      </a:r>
                      <a:endParaRPr sz="900"/>
                    </a:p>
                  </a:txBody>
                  <a:tcPr marL="91425" marR="91425" marT="91425" marB="91425"/>
                </a:tc>
                <a:tc>
                  <a:txBody>
                    <a:bodyPr/>
                    <a:lstStyle/>
                    <a:p>
                      <a:pPr marL="0" lvl="0" indent="0" algn="l" rtl="0">
                        <a:spcBef>
                          <a:spcPts val="0"/>
                        </a:spcBef>
                        <a:spcAft>
                          <a:spcPts val="0"/>
                        </a:spcAft>
                        <a:buNone/>
                      </a:pPr>
                      <a:r>
                        <a:rPr lang="tr" sz="900"/>
                        <a:t>Yüksek. (1-1.5T) </a:t>
                      </a:r>
                      <a:r>
                        <a:rPr lang="tr" sz="900">
                          <a:solidFill>
                            <a:schemeClr val="dk1"/>
                          </a:solidFill>
                        </a:rPr>
                        <a:t>Soft Saturasyon. İndüktans manyetik akı yoğunluğundan etkilenmektedir. Kısa devre durumunda ani düşüş olmaz. Korumanın devreye girmesi daha kolaydır.</a:t>
                      </a:r>
                      <a:endParaRPr sz="900">
                        <a:solidFill>
                          <a:schemeClr val="dk1"/>
                        </a:solidFill>
                      </a:endParaRPr>
                    </a:p>
                    <a:p>
                      <a:pPr marL="0" lvl="0" indent="0" algn="l" rtl="0">
                        <a:spcBef>
                          <a:spcPts val="0"/>
                        </a:spcBef>
                        <a:spcAft>
                          <a:spcPts val="0"/>
                        </a:spcAft>
                        <a:buNone/>
                      </a:pPr>
                      <a:endParaRPr sz="900"/>
                    </a:p>
                  </a:txBody>
                  <a:tcPr marL="91425" marR="91425" marT="91425" marB="91425"/>
                </a:tc>
                <a:extLst>
                  <a:ext uri="{0D108BD9-81ED-4DB2-BD59-A6C34878D82A}">
                    <a16:rowId xmlns:a16="http://schemas.microsoft.com/office/drawing/2014/main" val="10001"/>
                  </a:ext>
                </a:extLst>
              </a:tr>
              <a:tr h="731500">
                <a:tc>
                  <a:txBody>
                    <a:bodyPr/>
                    <a:lstStyle/>
                    <a:p>
                      <a:pPr marL="0" lvl="0" indent="0" algn="l" rtl="0">
                        <a:spcBef>
                          <a:spcPts val="0"/>
                        </a:spcBef>
                        <a:spcAft>
                          <a:spcPts val="0"/>
                        </a:spcAft>
                        <a:buNone/>
                      </a:pPr>
                      <a:r>
                        <a:rPr lang="tr" sz="900"/>
                        <a:t>Sıcaklık ve maksimum akı yoğunluğu</a:t>
                      </a:r>
                      <a:endParaRPr sz="900"/>
                    </a:p>
                  </a:txBody>
                  <a:tcPr marL="91425" marR="91425" marT="91425" marB="91425"/>
                </a:tc>
                <a:tc>
                  <a:txBody>
                    <a:bodyPr/>
                    <a:lstStyle/>
                    <a:p>
                      <a:pPr marL="0" lvl="0" indent="0" algn="l" rtl="0">
                        <a:spcBef>
                          <a:spcPts val="0"/>
                        </a:spcBef>
                        <a:spcAft>
                          <a:spcPts val="0"/>
                        </a:spcAft>
                        <a:buNone/>
                      </a:pPr>
                      <a:r>
                        <a:rPr lang="tr" sz="900"/>
                        <a:t>Sıcaklık ile etkilenir. Nüve ısındıkça saturasyon manyetik akı yoğunluğu düşer.</a:t>
                      </a:r>
                      <a:endParaRPr sz="9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900">
                          <a:solidFill>
                            <a:schemeClr val="dk1"/>
                          </a:solidFill>
                        </a:rPr>
                        <a:t>Sıcaklık ile daha az etkilenir. Nüve ısındıkça ani saturasyon manyetik akı yoğunluğu düşüşü yaşanmaz. </a:t>
                      </a:r>
                      <a:endParaRPr sz="9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900">
                          <a:solidFill>
                            <a:schemeClr val="dk1"/>
                          </a:solidFill>
                        </a:rPr>
                        <a:t>Sıcaklık ile daha az etkilenir. Nüve ısındıkça ani saturasyon manyetik akı yoğunluğu düşüşü yaşanmaz. </a:t>
                      </a:r>
                      <a:endParaRPr sz="900">
                        <a:solidFill>
                          <a:schemeClr val="dk1"/>
                        </a:solidFill>
                      </a:endParaRPr>
                    </a:p>
                  </a:txBody>
                  <a:tcPr marL="91425" marR="91425" marT="91425" marB="91425"/>
                </a:tc>
                <a:extLst>
                  <a:ext uri="{0D108BD9-81ED-4DB2-BD59-A6C34878D82A}">
                    <a16:rowId xmlns:a16="http://schemas.microsoft.com/office/drawing/2014/main" val="10002"/>
                  </a:ext>
                </a:extLst>
              </a:tr>
              <a:tr h="731500">
                <a:tc>
                  <a:txBody>
                    <a:bodyPr/>
                    <a:lstStyle/>
                    <a:p>
                      <a:pPr marL="0" lvl="0" indent="0" algn="l" rtl="0">
                        <a:spcBef>
                          <a:spcPts val="0"/>
                        </a:spcBef>
                        <a:spcAft>
                          <a:spcPts val="0"/>
                        </a:spcAft>
                        <a:buNone/>
                      </a:pPr>
                      <a:r>
                        <a:rPr lang="tr" sz="900"/>
                        <a:t>Çalışma Frekansı</a:t>
                      </a:r>
                      <a:endParaRPr sz="900"/>
                    </a:p>
                  </a:txBody>
                  <a:tcPr marL="91425" marR="91425" marT="91425" marB="91425"/>
                </a:tc>
                <a:tc>
                  <a:txBody>
                    <a:bodyPr/>
                    <a:lstStyle/>
                    <a:p>
                      <a:pPr marL="0" lvl="0" indent="0" algn="l" rtl="0">
                        <a:spcBef>
                          <a:spcPts val="0"/>
                        </a:spcBef>
                        <a:spcAft>
                          <a:spcPts val="0"/>
                        </a:spcAft>
                        <a:buNone/>
                      </a:pPr>
                      <a:r>
                        <a:rPr lang="tr" sz="900"/>
                        <a:t>Yüksek frekanslarda çalışmaya daha uygundur.</a:t>
                      </a:r>
                      <a:endParaRPr sz="900"/>
                    </a:p>
                  </a:txBody>
                  <a:tcPr marL="91425" marR="91425" marT="91425" marB="91425"/>
                </a:tc>
                <a:tc>
                  <a:txBody>
                    <a:bodyPr/>
                    <a:lstStyle/>
                    <a:p>
                      <a:pPr marL="0" lvl="0" indent="0" algn="l" rtl="0">
                        <a:spcBef>
                          <a:spcPts val="0"/>
                        </a:spcBef>
                        <a:spcAft>
                          <a:spcPts val="0"/>
                        </a:spcAft>
                        <a:buNone/>
                      </a:pPr>
                      <a:r>
                        <a:rPr lang="tr" sz="900"/>
                        <a:t>Yüksek frekanslarda da çalışabilir.</a:t>
                      </a:r>
                      <a:endParaRPr sz="900"/>
                    </a:p>
                  </a:txBody>
                  <a:tcPr marL="91425" marR="91425" marT="91425" marB="91425"/>
                </a:tc>
                <a:tc>
                  <a:txBody>
                    <a:bodyPr/>
                    <a:lstStyle/>
                    <a:p>
                      <a:pPr marL="0" lvl="0" indent="0" algn="l" rtl="0">
                        <a:spcBef>
                          <a:spcPts val="0"/>
                        </a:spcBef>
                        <a:spcAft>
                          <a:spcPts val="0"/>
                        </a:spcAft>
                        <a:buNone/>
                      </a:pPr>
                      <a:r>
                        <a:rPr lang="tr" sz="900"/>
                        <a:t>Nüve içindeki demir parçaları nedeniyle çekirdeğin direnci düşüktür. Eddy ve histeresis kayıpları fazladır. Düşük akım ripple’ı ile çalışması uygundur.</a:t>
                      </a:r>
                      <a:endParaRPr sz="900"/>
                    </a:p>
                  </a:txBody>
                  <a:tcPr marL="91425" marR="91425" marT="91425" marB="91425"/>
                </a:tc>
                <a:extLst>
                  <a:ext uri="{0D108BD9-81ED-4DB2-BD59-A6C34878D82A}">
                    <a16:rowId xmlns:a16="http://schemas.microsoft.com/office/drawing/2014/main" val="10003"/>
                  </a:ext>
                </a:extLst>
              </a:tr>
              <a:tr h="594325">
                <a:tc>
                  <a:txBody>
                    <a:bodyPr/>
                    <a:lstStyle/>
                    <a:p>
                      <a:pPr marL="0" lvl="0" indent="0" algn="l" rtl="0">
                        <a:spcBef>
                          <a:spcPts val="0"/>
                        </a:spcBef>
                        <a:spcAft>
                          <a:spcPts val="0"/>
                        </a:spcAft>
                        <a:buNone/>
                      </a:pPr>
                      <a:r>
                        <a:rPr lang="tr" sz="900"/>
                        <a:t>Hava aralığı</a:t>
                      </a:r>
                      <a:endParaRPr sz="900"/>
                    </a:p>
                  </a:txBody>
                  <a:tcPr marL="91425" marR="91425" marT="91425" marB="91425"/>
                </a:tc>
                <a:tc>
                  <a:txBody>
                    <a:bodyPr/>
                    <a:lstStyle/>
                    <a:p>
                      <a:pPr marL="0" lvl="0" indent="0" algn="l" rtl="0">
                        <a:spcBef>
                          <a:spcPts val="0"/>
                        </a:spcBef>
                        <a:spcAft>
                          <a:spcPts val="0"/>
                        </a:spcAft>
                        <a:buNone/>
                      </a:pPr>
                      <a:r>
                        <a:rPr lang="tr" sz="900"/>
                        <a:t>Boost çevirici indüktörü için pratikte zorunludur. Fringing kayıpları bu nedenle artar.</a:t>
                      </a:r>
                      <a:endParaRPr sz="900"/>
                    </a:p>
                  </a:txBody>
                  <a:tcPr marL="91425" marR="91425" marT="91425" marB="91425"/>
                </a:tc>
                <a:tc>
                  <a:txBody>
                    <a:bodyPr/>
                    <a:lstStyle/>
                    <a:p>
                      <a:pPr marL="0" lvl="0" indent="0" algn="l" rtl="0">
                        <a:spcBef>
                          <a:spcPts val="0"/>
                        </a:spcBef>
                        <a:spcAft>
                          <a:spcPts val="0"/>
                        </a:spcAft>
                        <a:buNone/>
                      </a:pPr>
                      <a:r>
                        <a:rPr lang="tr" sz="900"/>
                        <a:t>Hava aralığı tüm nüveye eşit şekilde yayılmıştır. EMI ve fringing kayıpları daha düşüktür.</a:t>
                      </a:r>
                      <a:endParaRPr sz="9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sz="900">
                          <a:solidFill>
                            <a:schemeClr val="dk1"/>
                          </a:solidFill>
                        </a:rPr>
                        <a:t>Hava aralığı tüm nüveye eşit şekilde yayılmıştır. EMI ve fringing kayıpları daha düşüktür.</a:t>
                      </a:r>
                      <a:endParaRPr sz="900"/>
                    </a:p>
                  </a:txBody>
                  <a:tcPr marL="91425" marR="91425" marT="91425" marB="91425"/>
                </a:tc>
                <a:extLst>
                  <a:ext uri="{0D108BD9-81ED-4DB2-BD59-A6C34878D82A}">
                    <a16:rowId xmlns:a16="http://schemas.microsoft.com/office/drawing/2014/main" val="10004"/>
                  </a:ext>
                </a:extLst>
              </a:tr>
              <a:tr h="468300">
                <a:tc>
                  <a:txBody>
                    <a:bodyPr/>
                    <a:lstStyle/>
                    <a:p>
                      <a:pPr marL="0" lvl="0" indent="0" algn="l" rtl="0">
                        <a:spcBef>
                          <a:spcPts val="0"/>
                        </a:spcBef>
                        <a:spcAft>
                          <a:spcPts val="0"/>
                        </a:spcAft>
                        <a:buNone/>
                      </a:pPr>
                      <a:r>
                        <a:rPr lang="tr" sz="900">
                          <a:solidFill>
                            <a:schemeClr val="dk1"/>
                          </a:solidFill>
                        </a:rPr>
                        <a:t>Boyut(Depolanan enerji)</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tr" sz="900"/>
                        <a:t>Büyük boyut</a:t>
                      </a:r>
                      <a:endParaRPr sz="900"/>
                    </a:p>
                  </a:txBody>
                  <a:tcPr marL="91425" marR="91425" marT="91425" marB="91425"/>
                </a:tc>
                <a:tc>
                  <a:txBody>
                    <a:bodyPr/>
                    <a:lstStyle/>
                    <a:p>
                      <a:pPr marL="0" lvl="0" indent="0" algn="l" rtl="0">
                        <a:spcBef>
                          <a:spcPts val="0"/>
                        </a:spcBef>
                        <a:spcAft>
                          <a:spcPts val="0"/>
                        </a:spcAft>
                        <a:buNone/>
                      </a:pPr>
                      <a:r>
                        <a:rPr lang="tr" sz="900"/>
                        <a:t>Küçük Boyut</a:t>
                      </a:r>
                      <a:endParaRPr sz="900"/>
                    </a:p>
                  </a:txBody>
                  <a:tcPr marL="91425" marR="91425" marT="91425" marB="91425"/>
                </a:tc>
                <a:tc>
                  <a:txBody>
                    <a:bodyPr/>
                    <a:lstStyle/>
                    <a:p>
                      <a:pPr marL="0" lvl="0" indent="0" algn="l" rtl="0">
                        <a:spcBef>
                          <a:spcPts val="0"/>
                        </a:spcBef>
                        <a:spcAft>
                          <a:spcPts val="0"/>
                        </a:spcAft>
                        <a:buNone/>
                      </a:pPr>
                      <a:r>
                        <a:rPr lang="tr" sz="900"/>
                        <a:t>Küçük Boyut</a:t>
                      </a:r>
                      <a:endParaRPr sz="900"/>
                    </a:p>
                  </a:txBody>
                  <a:tcPr marL="91425" marR="91425" marT="91425" marB="91425"/>
                </a:tc>
                <a:extLst>
                  <a:ext uri="{0D108BD9-81ED-4DB2-BD59-A6C34878D82A}">
                    <a16:rowId xmlns:a16="http://schemas.microsoft.com/office/drawing/2014/main" val="10005"/>
                  </a:ext>
                </a:extLst>
              </a:tr>
              <a:tr h="411250">
                <a:tc>
                  <a:txBody>
                    <a:bodyPr/>
                    <a:lstStyle/>
                    <a:p>
                      <a:pPr marL="0" lvl="0" indent="0" algn="l" rtl="0">
                        <a:spcBef>
                          <a:spcPts val="0"/>
                        </a:spcBef>
                        <a:spcAft>
                          <a:spcPts val="0"/>
                        </a:spcAft>
                        <a:buNone/>
                      </a:pPr>
                      <a:r>
                        <a:rPr lang="tr" sz="900">
                          <a:solidFill>
                            <a:schemeClr val="dk1"/>
                          </a:solidFill>
                        </a:rPr>
                        <a:t>Maliyet</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tr" sz="900"/>
                        <a:t>Orta </a:t>
                      </a:r>
                      <a:endParaRPr sz="900"/>
                    </a:p>
                  </a:txBody>
                  <a:tcPr marL="91425" marR="91425" marT="91425" marB="91425"/>
                </a:tc>
                <a:tc>
                  <a:txBody>
                    <a:bodyPr/>
                    <a:lstStyle/>
                    <a:p>
                      <a:pPr marL="0" lvl="0" indent="0" algn="l" rtl="0">
                        <a:spcBef>
                          <a:spcPts val="0"/>
                        </a:spcBef>
                        <a:spcAft>
                          <a:spcPts val="0"/>
                        </a:spcAft>
                        <a:buNone/>
                      </a:pPr>
                      <a:r>
                        <a:rPr lang="tr" sz="900"/>
                        <a:t>Orta (Ferrit ile karşılaştırılabilir düzeyde)</a:t>
                      </a:r>
                      <a:endParaRPr sz="900"/>
                    </a:p>
                  </a:txBody>
                  <a:tcPr marL="91425" marR="91425" marT="91425" marB="91425"/>
                </a:tc>
                <a:tc>
                  <a:txBody>
                    <a:bodyPr/>
                    <a:lstStyle/>
                    <a:p>
                      <a:pPr marL="0" lvl="0" indent="0" algn="l" rtl="0">
                        <a:spcBef>
                          <a:spcPts val="0"/>
                        </a:spcBef>
                        <a:spcAft>
                          <a:spcPts val="0"/>
                        </a:spcAft>
                        <a:buNone/>
                      </a:pPr>
                      <a:r>
                        <a:rPr lang="tr" sz="900"/>
                        <a:t>Düşük</a:t>
                      </a:r>
                      <a:endParaRPr sz="9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5"/>
          <p:cNvPicPr preferRelativeResize="0"/>
          <p:nvPr/>
        </p:nvPicPr>
        <p:blipFill rotWithShape="1">
          <a:blip r:embed="rId3">
            <a:alphaModFix/>
          </a:blip>
          <a:srcRect b="9518"/>
          <a:stretch/>
        </p:blipFill>
        <p:spPr>
          <a:xfrm>
            <a:off x="1418800" y="454825"/>
            <a:ext cx="6703275" cy="412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456650" y="0"/>
            <a:ext cx="3667499" cy="3945575"/>
          </a:xfrm>
          <a:prstGeom prst="rect">
            <a:avLst/>
          </a:prstGeom>
          <a:noFill/>
          <a:ln>
            <a:noFill/>
          </a:ln>
        </p:spPr>
      </p:pic>
      <p:pic>
        <p:nvPicPr>
          <p:cNvPr id="161" name="Google Shape;161;p26"/>
          <p:cNvPicPr preferRelativeResize="0"/>
          <p:nvPr/>
        </p:nvPicPr>
        <p:blipFill>
          <a:blip r:embed="rId4">
            <a:alphaModFix/>
          </a:blip>
          <a:stretch>
            <a:fillRect/>
          </a:stretch>
        </p:blipFill>
        <p:spPr>
          <a:xfrm>
            <a:off x="4953400" y="480250"/>
            <a:ext cx="3089849" cy="1394200"/>
          </a:xfrm>
          <a:prstGeom prst="rect">
            <a:avLst/>
          </a:prstGeom>
          <a:noFill/>
          <a:ln>
            <a:noFill/>
          </a:ln>
        </p:spPr>
      </p:pic>
      <p:sp>
        <p:nvSpPr>
          <p:cNvPr id="162" name="Google Shape;162;p26"/>
          <p:cNvSpPr txBox="1"/>
          <p:nvPr/>
        </p:nvSpPr>
        <p:spPr>
          <a:xfrm>
            <a:off x="5419200" y="85850"/>
            <a:ext cx="126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Ned Mohan</a:t>
            </a:r>
            <a:endParaRPr/>
          </a:p>
        </p:txBody>
      </p:sp>
      <p:sp>
        <p:nvSpPr>
          <p:cNvPr id="163" name="Google Shape;163;p26"/>
          <p:cNvSpPr txBox="1"/>
          <p:nvPr/>
        </p:nvSpPr>
        <p:spPr>
          <a:xfrm>
            <a:off x="4677625" y="1874450"/>
            <a:ext cx="3793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t>26u Kool Mu nüvesi, ripple akımı daha yüksek olmasına rağmen daha az çekirdek kaybına sahiptir. Bunun sebebi değişen H değerine göre B değişiminin daha az olmasıdır.</a:t>
            </a:r>
            <a:endParaRPr sz="1200"/>
          </a:p>
        </p:txBody>
      </p:sp>
      <p:sp>
        <p:nvSpPr>
          <p:cNvPr id="164" name="Google Shape;164;p26"/>
          <p:cNvSpPr txBox="1"/>
          <p:nvPr/>
        </p:nvSpPr>
        <p:spPr>
          <a:xfrm>
            <a:off x="289050" y="4535025"/>
            <a:ext cx="8565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000"/>
              <a:t>[1] G. R. Chandra Mouli, J. H. Schijffelen, P. Bauer, and M. Zeman, “Design and comparison of a 10-kW interleaved boost converter for PV application using Si and SiC devices,” IEEE J. Emerg. Sel. Top. Power Electron., vol. 5, no. 2, pp. 610–623, 2017.</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p:nvPr/>
        </p:nvSpPr>
        <p:spPr>
          <a:xfrm>
            <a:off x="260400" y="161625"/>
            <a:ext cx="8623200" cy="5141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tr"/>
              <a:t>Kool Mu/iron-powder saturasyon  ve sıcaklığa göre induktansı düşer. Bu nedenle IBC topolojisinde modül indüktansları eşit olmayabilir. Bu durum, modül güçleri arasında eşitsizliğe yol açabilir. Ferrit nüveler ise saturasyon değerine kadar, stabil bir permability’e sahiptir.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Interleave sayısı arttığı durumlarda (modül gücü düşmesi), depolanması gereken enerji düşer. Frekansın yükseltilebilmesi sayesinde ferrit ve Kool Mu nüveler karşılaştırılabilir düzeye gelebilir.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Kool Mu saturasyon karakteristiği nedeni ile kısa devre durumlarına daha toleranslıdır.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Kool Mu’de daha düşük permability’e sahip nüve kullanılabilir. Bu durumda DCM’de çalışması ve yumuşak anahtarlama sağlanabilir. (Yüksek ripple akımı, Quasi-resonant boost converter) (Giriş kapasitör akım ripple’ı ve kapasitör ömrü gözetilmelidir.)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SiC kullanımı anahtarlama kayıplarını azaltmasından dolayı frekans yükseltilebilir. Kool Mu çekirdekler iron-powder çekirdeklere göre daha verimlidir. Ancak maliyet gözetilmelidir.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Toplam çekirdek kayıpları aynı alındığı durumda IBC topolojisinde çekirdek yüzey alanı / çekirdek hacmi, BC topolojisine göre daha yüksektir. Bu nedenle termal olarak daha avantajlıdır.</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tr"/>
              <a:t>Hava aralıklı ferritler uzun süredir kullanılmaktadır. Bu nedenle seçenek KoolMu’ye göre daha fazladır. Belirli şartlar altında hava aralıklı ferrit kullanarak sisteme daha uygun tasarımlar mümkün olabilir.</a:t>
            </a:r>
            <a:endParaRPr/>
          </a:p>
          <a:p>
            <a:pPr marL="45720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0" y="41300"/>
            <a:ext cx="4230801" cy="2530450"/>
          </a:xfrm>
          <a:prstGeom prst="rect">
            <a:avLst/>
          </a:prstGeom>
          <a:noFill/>
          <a:ln>
            <a:noFill/>
          </a:ln>
        </p:spPr>
      </p:pic>
      <p:pic>
        <p:nvPicPr>
          <p:cNvPr id="175" name="Google Shape;175;p28"/>
          <p:cNvPicPr preferRelativeResize="0"/>
          <p:nvPr/>
        </p:nvPicPr>
        <p:blipFill>
          <a:blip r:embed="rId4">
            <a:alphaModFix/>
          </a:blip>
          <a:stretch>
            <a:fillRect/>
          </a:stretch>
        </p:blipFill>
        <p:spPr>
          <a:xfrm>
            <a:off x="5571350" y="152199"/>
            <a:ext cx="3289550" cy="3062400"/>
          </a:xfrm>
          <a:prstGeom prst="rect">
            <a:avLst/>
          </a:prstGeom>
          <a:noFill/>
          <a:ln>
            <a:noFill/>
          </a:ln>
        </p:spPr>
      </p:pic>
      <p:pic>
        <p:nvPicPr>
          <p:cNvPr id="176" name="Google Shape;176;p28"/>
          <p:cNvPicPr preferRelativeResize="0"/>
          <p:nvPr/>
        </p:nvPicPr>
        <p:blipFill>
          <a:blip r:embed="rId5">
            <a:alphaModFix/>
          </a:blip>
          <a:stretch>
            <a:fillRect/>
          </a:stretch>
        </p:blipFill>
        <p:spPr>
          <a:xfrm>
            <a:off x="2456925" y="2250000"/>
            <a:ext cx="3606759" cy="2530450"/>
          </a:xfrm>
          <a:prstGeom prst="rect">
            <a:avLst/>
          </a:prstGeom>
          <a:noFill/>
          <a:ln>
            <a:noFill/>
          </a:ln>
        </p:spPr>
      </p:pic>
      <p:sp>
        <p:nvSpPr>
          <p:cNvPr id="177" name="Google Shape;177;p28"/>
          <p:cNvSpPr txBox="1"/>
          <p:nvPr/>
        </p:nvSpPr>
        <p:spPr>
          <a:xfrm>
            <a:off x="379200" y="4681800"/>
            <a:ext cx="8385600" cy="4617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Char char="●"/>
            </a:pPr>
            <a:r>
              <a:rPr lang="tr" sz="900"/>
              <a:t>Technical Bulletin-KOOL MU ® A Magnetic Material for Power Chokes</a:t>
            </a:r>
            <a:endParaRPr sz="900"/>
          </a:p>
          <a:p>
            <a:pPr marL="457200" lvl="0" indent="-285750" algn="l" rtl="0">
              <a:spcBef>
                <a:spcPts val="0"/>
              </a:spcBef>
              <a:spcAft>
                <a:spcPts val="0"/>
              </a:spcAft>
              <a:buSzPts val="900"/>
              <a:buChar char="●"/>
            </a:pPr>
            <a:r>
              <a:rPr lang="tr" sz="900">
                <a:solidFill>
                  <a:schemeClr val="dk1"/>
                </a:solidFill>
              </a:rPr>
              <a:t>Technical Bulletin-</a:t>
            </a:r>
            <a:r>
              <a:rPr lang="tr" sz="900"/>
              <a:t>MAGNETICS KOOL Mµ ® E-CORES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21338" y="88550"/>
            <a:ext cx="2178225" cy="2025375"/>
          </a:xfrm>
          <a:prstGeom prst="rect">
            <a:avLst/>
          </a:prstGeom>
          <a:noFill/>
          <a:ln>
            <a:noFill/>
          </a:ln>
        </p:spPr>
      </p:pic>
      <p:sp>
        <p:nvSpPr>
          <p:cNvPr id="62" name="Google Shape;62;p14"/>
          <p:cNvSpPr txBox="1"/>
          <p:nvPr/>
        </p:nvSpPr>
        <p:spPr>
          <a:xfrm>
            <a:off x="227113" y="2113925"/>
            <a:ext cx="241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Times New Roman"/>
                <a:ea typeface="Times New Roman"/>
                <a:cs typeface="Times New Roman"/>
                <a:sym typeface="Times New Roman"/>
              </a:rPr>
              <a:t>Conventional boost converter</a:t>
            </a:r>
            <a:endParaRPr>
              <a:latin typeface="Times New Roman"/>
              <a:ea typeface="Times New Roman"/>
              <a:cs typeface="Times New Roman"/>
              <a:sym typeface="Times New Roman"/>
            </a:endParaRPr>
          </a:p>
        </p:txBody>
      </p:sp>
      <p:graphicFrame>
        <p:nvGraphicFramePr>
          <p:cNvPr id="63" name="Google Shape;63;p14"/>
          <p:cNvGraphicFramePr/>
          <p:nvPr/>
        </p:nvGraphicFramePr>
        <p:xfrm>
          <a:off x="3949175" y="388475"/>
          <a:ext cx="4362900" cy="1238850"/>
        </p:xfrm>
        <a:graphic>
          <a:graphicData uri="http://schemas.openxmlformats.org/drawingml/2006/table">
            <a:tbl>
              <a:tblPr>
                <a:noFill/>
                <a:tableStyleId>{14CE6D5F-6946-4F33-A84B-A391773A32DD}</a:tableStyleId>
              </a:tblPr>
              <a:tblGrid>
                <a:gridCol w="2181450">
                  <a:extLst>
                    <a:ext uri="{9D8B030D-6E8A-4147-A177-3AD203B41FA5}">
                      <a16:colId xmlns:a16="http://schemas.microsoft.com/office/drawing/2014/main" val="20000"/>
                    </a:ext>
                  </a:extLst>
                </a:gridCol>
                <a:gridCol w="2181450">
                  <a:extLst>
                    <a:ext uri="{9D8B030D-6E8A-4147-A177-3AD203B41FA5}">
                      <a16:colId xmlns:a16="http://schemas.microsoft.com/office/drawing/2014/main" val="20001"/>
                    </a:ext>
                  </a:extLst>
                </a:gridCol>
              </a:tblGrid>
              <a:tr h="412950">
                <a:tc>
                  <a:txBody>
                    <a:bodyPr/>
                    <a:lstStyle/>
                    <a:p>
                      <a:pPr marL="0" lvl="0" indent="0" algn="l" rtl="0">
                        <a:spcBef>
                          <a:spcPts val="0"/>
                        </a:spcBef>
                        <a:spcAft>
                          <a:spcPts val="0"/>
                        </a:spcAft>
                        <a:buNone/>
                      </a:pPr>
                      <a:r>
                        <a:rPr lang="tr"/>
                        <a:t>Input Voltage</a:t>
                      </a:r>
                      <a:endParaRPr/>
                    </a:p>
                  </a:txBody>
                  <a:tcPr marL="91425" marR="91425" marT="91425" marB="91425"/>
                </a:tc>
                <a:tc>
                  <a:txBody>
                    <a:bodyPr/>
                    <a:lstStyle/>
                    <a:p>
                      <a:pPr marL="0" lvl="0" indent="0" algn="l" rtl="0">
                        <a:spcBef>
                          <a:spcPts val="0"/>
                        </a:spcBef>
                        <a:spcAft>
                          <a:spcPts val="0"/>
                        </a:spcAft>
                        <a:buNone/>
                      </a:pPr>
                      <a:r>
                        <a:rPr lang="tr"/>
                        <a:t>800-1100 V</a:t>
                      </a:r>
                      <a:endParaRPr/>
                    </a:p>
                  </a:txBody>
                  <a:tcPr marL="91425" marR="91425" marT="91425" marB="91425"/>
                </a:tc>
                <a:extLst>
                  <a:ext uri="{0D108BD9-81ED-4DB2-BD59-A6C34878D82A}">
                    <a16:rowId xmlns:a16="http://schemas.microsoft.com/office/drawing/2014/main" val="10000"/>
                  </a:ext>
                </a:extLst>
              </a:tr>
              <a:tr h="412950">
                <a:tc>
                  <a:txBody>
                    <a:bodyPr/>
                    <a:lstStyle/>
                    <a:p>
                      <a:pPr marL="0" lvl="0" indent="0" algn="l" rtl="0">
                        <a:spcBef>
                          <a:spcPts val="0"/>
                        </a:spcBef>
                        <a:spcAft>
                          <a:spcPts val="0"/>
                        </a:spcAft>
                        <a:buNone/>
                      </a:pPr>
                      <a:r>
                        <a:rPr lang="tr"/>
                        <a:t>Ouput Voltage</a:t>
                      </a:r>
                      <a:endParaRPr/>
                    </a:p>
                  </a:txBody>
                  <a:tcPr marL="91425" marR="91425" marT="91425" marB="91425"/>
                </a:tc>
                <a:tc>
                  <a:txBody>
                    <a:bodyPr/>
                    <a:lstStyle/>
                    <a:p>
                      <a:pPr marL="0" lvl="0" indent="0" algn="l" rtl="0">
                        <a:spcBef>
                          <a:spcPts val="0"/>
                        </a:spcBef>
                        <a:spcAft>
                          <a:spcPts val="0"/>
                        </a:spcAft>
                        <a:buNone/>
                      </a:pPr>
                      <a:r>
                        <a:rPr lang="tr"/>
                        <a:t>1200-1300 V</a:t>
                      </a:r>
                      <a:endParaRPr/>
                    </a:p>
                  </a:txBody>
                  <a:tcPr marL="91425" marR="91425" marT="91425" marB="91425"/>
                </a:tc>
                <a:extLst>
                  <a:ext uri="{0D108BD9-81ED-4DB2-BD59-A6C34878D82A}">
                    <a16:rowId xmlns:a16="http://schemas.microsoft.com/office/drawing/2014/main" val="10001"/>
                  </a:ext>
                </a:extLst>
              </a:tr>
              <a:tr h="412950">
                <a:tc>
                  <a:txBody>
                    <a:bodyPr/>
                    <a:lstStyle/>
                    <a:p>
                      <a:pPr marL="0" lvl="0" indent="0" algn="l" rtl="0">
                        <a:spcBef>
                          <a:spcPts val="0"/>
                        </a:spcBef>
                        <a:spcAft>
                          <a:spcPts val="0"/>
                        </a:spcAft>
                        <a:buNone/>
                      </a:pPr>
                      <a:r>
                        <a:rPr lang="tr" dirty="0"/>
                        <a:t>Power</a:t>
                      </a:r>
                      <a:endParaRPr dirty="0"/>
                    </a:p>
                  </a:txBody>
                  <a:tcPr marL="91425" marR="91425" marT="91425" marB="91425"/>
                </a:tc>
                <a:tc>
                  <a:txBody>
                    <a:bodyPr/>
                    <a:lstStyle/>
                    <a:p>
                      <a:pPr marL="0" lvl="0" indent="0" algn="l" rtl="0">
                        <a:spcBef>
                          <a:spcPts val="0"/>
                        </a:spcBef>
                        <a:spcAft>
                          <a:spcPts val="0"/>
                        </a:spcAft>
                        <a:buNone/>
                      </a:pPr>
                      <a:r>
                        <a:rPr lang="tr" dirty="0"/>
                        <a:t>20kW</a:t>
                      </a: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64" name="Google Shape;64;p14"/>
          <p:cNvGraphicFramePr/>
          <p:nvPr/>
        </p:nvGraphicFramePr>
        <p:xfrm>
          <a:off x="4036300" y="2297195"/>
          <a:ext cx="4362900" cy="2388373"/>
        </p:xfrm>
        <a:graphic>
          <a:graphicData uri="http://schemas.openxmlformats.org/drawingml/2006/table">
            <a:tbl>
              <a:tblPr>
                <a:noFill/>
                <a:tableStyleId>{14CE6D5F-6946-4F33-A84B-A391773A32DD}</a:tableStyleId>
              </a:tblPr>
              <a:tblGrid>
                <a:gridCol w="2181450">
                  <a:extLst>
                    <a:ext uri="{9D8B030D-6E8A-4147-A177-3AD203B41FA5}">
                      <a16:colId xmlns:a16="http://schemas.microsoft.com/office/drawing/2014/main" val="20000"/>
                    </a:ext>
                  </a:extLst>
                </a:gridCol>
                <a:gridCol w="2181450">
                  <a:extLst>
                    <a:ext uri="{9D8B030D-6E8A-4147-A177-3AD203B41FA5}">
                      <a16:colId xmlns:a16="http://schemas.microsoft.com/office/drawing/2014/main" val="20001"/>
                    </a:ext>
                  </a:extLst>
                </a:gridCol>
              </a:tblGrid>
              <a:tr h="389525">
                <a:tc>
                  <a:txBody>
                    <a:bodyPr/>
                    <a:lstStyle/>
                    <a:p>
                      <a:pPr marL="0" lvl="0" indent="0" algn="l" rtl="0">
                        <a:spcBef>
                          <a:spcPts val="0"/>
                        </a:spcBef>
                        <a:spcAft>
                          <a:spcPts val="0"/>
                        </a:spcAft>
                        <a:buNone/>
                      </a:pPr>
                      <a:r>
                        <a:rPr lang="tr"/>
                        <a:t>Duty cycle (min-max)</a:t>
                      </a:r>
                      <a:endParaRPr/>
                    </a:p>
                  </a:txBody>
                  <a:tcPr marL="91425" marR="91425" marT="91425" marB="91425"/>
                </a:tc>
                <a:tc>
                  <a:txBody>
                    <a:bodyPr/>
                    <a:lstStyle/>
                    <a:p>
                      <a:pPr marL="0" lvl="0" indent="0" algn="l" rtl="0">
                        <a:spcBef>
                          <a:spcPts val="0"/>
                        </a:spcBef>
                        <a:spcAft>
                          <a:spcPts val="0"/>
                        </a:spcAft>
                        <a:buNone/>
                      </a:pPr>
                      <a:r>
                        <a:rPr lang="tr" dirty="0"/>
                        <a:t>0.08- 0.4</a:t>
                      </a:r>
                      <a:endParaRPr dirty="0"/>
                    </a:p>
                  </a:txBody>
                  <a:tcPr marL="91425" marR="91425" marT="91425" marB="91425"/>
                </a:tc>
                <a:extLst>
                  <a:ext uri="{0D108BD9-81ED-4DB2-BD59-A6C34878D82A}">
                    <a16:rowId xmlns:a16="http://schemas.microsoft.com/office/drawing/2014/main" val="10000"/>
                  </a:ext>
                </a:extLst>
              </a:tr>
              <a:tr h="371050">
                <a:tc>
                  <a:txBody>
                    <a:bodyPr/>
                    <a:lstStyle/>
                    <a:p>
                      <a:pPr marL="0" lvl="0" indent="0" algn="l" rtl="0">
                        <a:spcBef>
                          <a:spcPts val="0"/>
                        </a:spcBef>
                        <a:spcAft>
                          <a:spcPts val="0"/>
                        </a:spcAft>
                        <a:buNone/>
                      </a:pPr>
                      <a:r>
                        <a:rPr lang="tr"/>
                        <a:t>Inductor size (min)</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tr"/>
                        <a:t>L&gt; D.Vin.(1-D)/ (2.f.Io)</a:t>
                      </a:r>
                      <a:endParaRPr/>
                    </a:p>
                  </a:txBody>
                  <a:tcPr marL="91425" marR="91425" marT="91425" marB="91425"/>
                </a:tc>
                <a:extLst>
                  <a:ext uri="{0D108BD9-81ED-4DB2-BD59-A6C34878D82A}">
                    <a16:rowId xmlns:a16="http://schemas.microsoft.com/office/drawing/2014/main" val="10001"/>
                  </a:ext>
                </a:extLst>
              </a:tr>
              <a:tr h="371050">
                <a:tc>
                  <a:txBody>
                    <a:bodyPr/>
                    <a:lstStyle/>
                    <a:p>
                      <a:pPr marL="0" lvl="0" indent="0" algn="l" rtl="0">
                        <a:spcBef>
                          <a:spcPts val="0"/>
                        </a:spcBef>
                        <a:spcAft>
                          <a:spcPts val="0"/>
                        </a:spcAft>
                        <a:buNone/>
                      </a:pPr>
                      <a:r>
                        <a:rPr lang="tr"/>
                        <a:t>Peak Inductor current</a:t>
                      </a:r>
                      <a:endParaRPr/>
                    </a:p>
                  </a:txBody>
                  <a:tcPr marL="91425" marR="91425" marT="91425" marB="91425"/>
                </a:tc>
                <a:tc>
                  <a:txBody>
                    <a:bodyPr/>
                    <a:lstStyle/>
                    <a:p>
                      <a:pPr marL="0" lvl="0" indent="0" algn="l" rtl="0">
                        <a:spcBef>
                          <a:spcPts val="0"/>
                        </a:spcBef>
                        <a:spcAft>
                          <a:spcPts val="0"/>
                        </a:spcAft>
                        <a:buNone/>
                      </a:pPr>
                      <a:r>
                        <a:rPr lang="tr"/>
                        <a:t>Ipk = (D.Vin)/(f.L)</a:t>
                      </a:r>
                      <a:endParaRPr/>
                    </a:p>
                  </a:txBody>
                  <a:tcPr marL="91425" marR="91425" marT="91425" marB="91425"/>
                </a:tc>
                <a:extLst>
                  <a:ext uri="{0D108BD9-81ED-4DB2-BD59-A6C34878D82A}">
                    <a16:rowId xmlns:a16="http://schemas.microsoft.com/office/drawing/2014/main" val="10002"/>
                  </a:ext>
                </a:extLst>
              </a:tr>
              <a:tr h="371050">
                <a:tc>
                  <a:txBody>
                    <a:bodyPr/>
                    <a:lstStyle/>
                    <a:p>
                      <a:pPr marL="0" lvl="0" indent="0" algn="l" rtl="0">
                        <a:spcBef>
                          <a:spcPts val="0"/>
                        </a:spcBef>
                        <a:spcAft>
                          <a:spcPts val="0"/>
                        </a:spcAft>
                        <a:buNone/>
                      </a:pPr>
                      <a:r>
                        <a:rPr lang="tr"/>
                        <a:t>Voltage Stress</a:t>
                      </a:r>
                      <a:endParaRPr/>
                    </a:p>
                  </a:txBody>
                  <a:tcPr marL="91425" marR="91425" marT="91425" marB="91425"/>
                </a:tc>
                <a:tc>
                  <a:txBody>
                    <a:bodyPr/>
                    <a:lstStyle/>
                    <a:p>
                      <a:pPr marL="0" lvl="0" indent="0" algn="l" rtl="0">
                        <a:spcBef>
                          <a:spcPts val="0"/>
                        </a:spcBef>
                        <a:spcAft>
                          <a:spcPts val="0"/>
                        </a:spcAft>
                        <a:buNone/>
                      </a:pPr>
                      <a:r>
                        <a:rPr lang="tr"/>
                        <a:t>Vout</a:t>
                      </a:r>
                      <a:endParaRPr/>
                    </a:p>
                  </a:txBody>
                  <a:tcPr marL="91425" marR="91425" marT="91425" marB="91425"/>
                </a:tc>
                <a:extLst>
                  <a:ext uri="{0D108BD9-81ED-4DB2-BD59-A6C34878D82A}">
                    <a16:rowId xmlns:a16="http://schemas.microsoft.com/office/drawing/2014/main" val="10003"/>
                  </a:ext>
                </a:extLst>
              </a:tr>
              <a:tr h="371050">
                <a:tc>
                  <a:txBody>
                    <a:bodyPr/>
                    <a:lstStyle/>
                    <a:p>
                      <a:pPr marL="0" lvl="0" indent="0" algn="l" rtl="0">
                        <a:spcBef>
                          <a:spcPts val="0"/>
                        </a:spcBef>
                        <a:spcAft>
                          <a:spcPts val="0"/>
                        </a:spcAft>
                        <a:buNone/>
                      </a:pPr>
                      <a:r>
                        <a:rPr lang="tr"/>
                        <a:t>Input current ripple</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71050">
                <a:tc>
                  <a:txBody>
                    <a:bodyPr/>
                    <a:lstStyle/>
                    <a:p>
                      <a:pPr marL="0" lvl="0" indent="0" algn="l" rtl="0">
                        <a:spcBef>
                          <a:spcPts val="0"/>
                        </a:spcBef>
                        <a:spcAft>
                          <a:spcPts val="0"/>
                        </a:spcAft>
                        <a:buClr>
                          <a:schemeClr val="dk1"/>
                        </a:buClr>
                        <a:buSzPts val="1100"/>
                        <a:buFont typeface="Arial"/>
                        <a:buNone/>
                      </a:pPr>
                      <a:r>
                        <a:rPr lang="tr" dirty="0">
                          <a:solidFill>
                            <a:schemeClr val="dk1"/>
                          </a:solidFill>
                        </a:rPr>
                        <a:t>Output voltage ripple</a:t>
                      </a:r>
                      <a:endParaRPr dirty="0"/>
                    </a:p>
                  </a:txBody>
                  <a:tcPr marL="91425" marR="91425" marT="91425" marB="91425"/>
                </a:tc>
                <a:tc>
                  <a:txBody>
                    <a:bodyPr/>
                    <a:lstStyle/>
                    <a:p>
                      <a:pPr marL="0" lvl="0" indent="0" algn="l" rtl="0">
                        <a:spcBef>
                          <a:spcPts val="0"/>
                        </a:spcBef>
                        <a:spcAft>
                          <a:spcPts val="0"/>
                        </a:spcAft>
                        <a:buNone/>
                      </a:pPr>
                      <a:r>
                        <a:rPr lang="tr" dirty="0"/>
                        <a:t>Io/(C.f)</a:t>
                      </a:r>
                      <a:endParaRPr dirty="0"/>
                    </a:p>
                  </a:txBody>
                  <a:tcPr marL="91425" marR="91425" marT="91425" marB="91425"/>
                </a:tc>
                <a:extLst>
                  <a:ext uri="{0D108BD9-81ED-4DB2-BD59-A6C34878D82A}">
                    <a16:rowId xmlns:a16="http://schemas.microsoft.com/office/drawing/2014/main" val="10005"/>
                  </a:ext>
                </a:extLst>
              </a:tr>
            </a:tbl>
          </a:graphicData>
        </a:graphic>
      </p:graphicFrame>
      <p:cxnSp>
        <p:nvCxnSpPr>
          <p:cNvPr id="65" name="Google Shape;65;p14"/>
          <p:cNvCxnSpPr/>
          <p:nvPr/>
        </p:nvCxnSpPr>
        <p:spPr>
          <a:xfrm rot="10800000">
            <a:off x="3857550" y="4098825"/>
            <a:ext cx="180900" cy="6600"/>
          </a:xfrm>
          <a:prstGeom prst="straightConnector1">
            <a:avLst/>
          </a:prstGeom>
          <a:noFill/>
          <a:ln w="9525" cap="flat" cmpd="sng">
            <a:solidFill>
              <a:schemeClr val="dk2"/>
            </a:solidFill>
            <a:prstDash val="solid"/>
            <a:round/>
            <a:headEnd type="none" w="med" len="med"/>
            <a:tailEnd type="triangle" w="med" len="med"/>
          </a:ln>
        </p:spPr>
      </p:cxnSp>
      <p:sp>
        <p:nvSpPr>
          <p:cNvPr id="66" name="Google Shape;66;p14"/>
          <p:cNvSpPr txBox="1"/>
          <p:nvPr/>
        </p:nvSpPr>
        <p:spPr>
          <a:xfrm>
            <a:off x="2317125" y="3794325"/>
            <a:ext cx="1473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0000"/>
                </a:solidFill>
                <a:latin typeface="Times New Roman"/>
                <a:ea typeface="Times New Roman"/>
                <a:cs typeface="Times New Roman"/>
                <a:sym typeface="Times New Roman"/>
              </a:rPr>
              <a:t>Parallel/series modules</a:t>
            </a:r>
            <a:endParaRPr>
              <a:solidFill>
                <a:srgbClr val="FF0000"/>
              </a:solidFill>
              <a:latin typeface="Times New Roman"/>
              <a:ea typeface="Times New Roman"/>
              <a:cs typeface="Times New Roman"/>
              <a:sym typeface="Times New Roman"/>
            </a:endParaRPr>
          </a:p>
        </p:txBody>
      </p:sp>
      <p:sp>
        <p:nvSpPr>
          <p:cNvPr id="67" name="Google Shape;67;p14"/>
          <p:cNvSpPr txBox="1"/>
          <p:nvPr/>
        </p:nvSpPr>
        <p:spPr>
          <a:xfrm>
            <a:off x="2380875" y="4239300"/>
            <a:ext cx="1332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0000"/>
                </a:solidFill>
                <a:latin typeface="Times New Roman"/>
                <a:ea typeface="Times New Roman"/>
                <a:cs typeface="Times New Roman"/>
                <a:sym typeface="Times New Roman"/>
              </a:rPr>
              <a:t>Series/Parallel modules</a:t>
            </a:r>
            <a:endParaRPr>
              <a:solidFill>
                <a:srgbClr val="FF0000"/>
              </a:solidFill>
              <a:latin typeface="Times New Roman"/>
              <a:ea typeface="Times New Roman"/>
              <a:cs typeface="Times New Roman"/>
              <a:sym typeface="Times New Roman"/>
            </a:endParaRPr>
          </a:p>
        </p:txBody>
      </p:sp>
      <p:cxnSp>
        <p:nvCxnSpPr>
          <p:cNvPr id="68" name="Google Shape;68;p14"/>
          <p:cNvCxnSpPr/>
          <p:nvPr/>
        </p:nvCxnSpPr>
        <p:spPr>
          <a:xfrm flipH="1">
            <a:off x="3844350" y="4438650"/>
            <a:ext cx="194100" cy="1500"/>
          </a:xfrm>
          <a:prstGeom prst="straightConnector1">
            <a:avLst/>
          </a:prstGeom>
          <a:noFill/>
          <a:ln w="9525" cap="flat" cmpd="sng">
            <a:solidFill>
              <a:schemeClr val="dk2"/>
            </a:solidFill>
            <a:prstDash val="solid"/>
            <a:round/>
            <a:headEnd type="none" w="med" len="med"/>
            <a:tailEnd type="triangle" w="med" len="med"/>
          </a:ln>
        </p:spPr>
      </p:cxnSp>
      <p:sp>
        <p:nvSpPr>
          <p:cNvPr id="69" name="Google Shape;69;p14"/>
          <p:cNvSpPr txBox="1"/>
          <p:nvPr/>
        </p:nvSpPr>
        <p:spPr>
          <a:xfrm>
            <a:off x="2451100" y="3481325"/>
            <a:ext cx="1332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0000"/>
                </a:solidFill>
                <a:latin typeface="Times New Roman"/>
                <a:ea typeface="Times New Roman"/>
                <a:cs typeface="Times New Roman"/>
                <a:sym typeface="Times New Roman"/>
              </a:rPr>
              <a:t>Series modules</a:t>
            </a:r>
            <a:endParaRPr>
              <a:solidFill>
                <a:srgbClr val="FF0000"/>
              </a:solidFill>
              <a:latin typeface="Times New Roman"/>
              <a:ea typeface="Times New Roman"/>
              <a:cs typeface="Times New Roman"/>
              <a:sym typeface="Times New Roman"/>
            </a:endParaRPr>
          </a:p>
        </p:txBody>
      </p:sp>
      <p:cxnSp>
        <p:nvCxnSpPr>
          <p:cNvPr id="70" name="Google Shape;70;p14"/>
          <p:cNvCxnSpPr/>
          <p:nvPr/>
        </p:nvCxnSpPr>
        <p:spPr>
          <a:xfrm rot="10800000">
            <a:off x="3817350" y="3676925"/>
            <a:ext cx="221100" cy="9000"/>
          </a:xfrm>
          <a:prstGeom prst="straightConnector1">
            <a:avLst/>
          </a:prstGeom>
          <a:noFill/>
          <a:ln w="9525" cap="flat" cmpd="sng">
            <a:solidFill>
              <a:schemeClr val="dk2"/>
            </a:solidFill>
            <a:prstDash val="solid"/>
            <a:round/>
            <a:headEnd type="none" w="med" len="med"/>
            <a:tailEnd type="triangle" w="med" len="med"/>
          </a:ln>
        </p:spPr>
      </p:cxnSp>
      <p:sp>
        <p:nvSpPr>
          <p:cNvPr id="71" name="Google Shape;71;p14"/>
          <p:cNvSpPr txBox="1"/>
          <p:nvPr/>
        </p:nvSpPr>
        <p:spPr>
          <a:xfrm>
            <a:off x="2317125" y="3115663"/>
            <a:ext cx="147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rgbClr val="FF0000"/>
                </a:solidFill>
                <a:latin typeface="Times New Roman"/>
                <a:ea typeface="Times New Roman"/>
                <a:cs typeface="Times New Roman"/>
                <a:sym typeface="Times New Roman"/>
              </a:rPr>
              <a:t>Parallel modules</a:t>
            </a:r>
            <a:endParaRPr>
              <a:solidFill>
                <a:srgbClr val="FF0000"/>
              </a:solidFill>
              <a:latin typeface="Times New Roman"/>
              <a:ea typeface="Times New Roman"/>
              <a:cs typeface="Times New Roman"/>
              <a:sym typeface="Times New Roman"/>
            </a:endParaRPr>
          </a:p>
        </p:txBody>
      </p:sp>
      <p:cxnSp>
        <p:nvCxnSpPr>
          <p:cNvPr id="72" name="Google Shape;72;p14"/>
          <p:cNvCxnSpPr>
            <a:endCxn id="71" idx="3"/>
          </p:cNvCxnSpPr>
          <p:nvPr/>
        </p:nvCxnSpPr>
        <p:spPr>
          <a:xfrm flipH="1">
            <a:off x="3790725" y="3309763"/>
            <a:ext cx="247800" cy="6000"/>
          </a:xfrm>
          <a:prstGeom prst="straightConnector1">
            <a:avLst/>
          </a:prstGeom>
          <a:noFill/>
          <a:ln w="9525" cap="flat" cmpd="sng">
            <a:solidFill>
              <a:schemeClr val="dk2"/>
            </a:solidFill>
            <a:prstDash val="solid"/>
            <a:round/>
            <a:headEnd type="none" w="med" len="med"/>
            <a:tailEnd type="triangle" w="med" len="med"/>
          </a:ln>
        </p:spPr>
      </p:cxnSp>
      <p:sp>
        <p:nvSpPr>
          <p:cNvPr id="73" name="Google Shape;73;p14"/>
          <p:cNvSpPr txBox="1"/>
          <p:nvPr/>
        </p:nvSpPr>
        <p:spPr>
          <a:xfrm>
            <a:off x="36950" y="2653325"/>
            <a:ext cx="23808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tr" dirty="0"/>
              <a:t>1.The boost inductor becomes the major component that increases the volume, weight, and cost of the system.</a:t>
            </a:r>
            <a:endParaRPr dirty="0"/>
          </a:p>
          <a:p>
            <a:pPr marL="0" lvl="0" indent="0" algn="just" rtl="0">
              <a:spcBef>
                <a:spcPts val="0"/>
              </a:spcBef>
              <a:spcAft>
                <a:spcPts val="0"/>
              </a:spcAft>
              <a:buNone/>
            </a:pPr>
            <a:r>
              <a:rPr lang="tr" dirty="0"/>
              <a:t>2. High-voltage switches must be used, which, in turn,causes higher losses.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353325" y="118925"/>
            <a:ext cx="3743325" cy="3181350"/>
          </a:xfrm>
          <a:prstGeom prst="rect">
            <a:avLst/>
          </a:prstGeom>
          <a:noFill/>
          <a:ln>
            <a:noFill/>
          </a:ln>
        </p:spPr>
      </p:pic>
      <p:sp>
        <p:nvSpPr>
          <p:cNvPr id="79" name="Google Shape;79;p15"/>
          <p:cNvSpPr txBox="1"/>
          <p:nvPr/>
        </p:nvSpPr>
        <p:spPr>
          <a:xfrm>
            <a:off x="1558538" y="3292200"/>
            <a:ext cx="1332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Times New Roman"/>
                <a:ea typeface="Times New Roman"/>
                <a:cs typeface="Times New Roman"/>
                <a:sym typeface="Times New Roman"/>
              </a:rPr>
              <a:t>Parallel  modules</a:t>
            </a:r>
            <a:endParaRPr>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(IPOP)</a:t>
            </a:r>
            <a:endParaRPr>
              <a:latin typeface="Times New Roman"/>
              <a:ea typeface="Times New Roman"/>
              <a:cs typeface="Times New Roman"/>
              <a:sym typeface="Times New Roman"/>
            </a:endParaRPr>
          </a:p>
        </p:txBody>
      </p:sp>
      <p:pic>
        <p:nvPicPr>
          <p:cNvPr id="80" name="Google Shape;80;p15"/>
          <p:cNvPicPr preferRelativeResize="0"/>
          <p:nvPr/>
        </p:nvPicPr>
        <p:blipFill>
          <a:blip r:embed="rId4">
            <a:alphaModFix/>
          </a:blip>
          <a:stretch>
            <a:fillRect/>
          </a:stretch>
        </p:blipFill>
        <p:spPr>
          <a:xfrm>
            <a:off x="6226750" y="755550"/>
            <a:ext cx="2106050" cy="1971925"/>
          </a:xfrm>
          <a:prstGeom prst="rect">
            <a:avLst/>
          </a:prstGeom>
          <a:noFill/>
          <a:ln>
            <a:noFill/>
          </a:ln>
        </p:spPr>
      </p:pic>
      <p:sp>
        <p:nvSpPr>
          <p:cNvPr id="81" name="Google Shape;81;p15"/>
          <p:cNvSpPr txBox="1"/>
          <p:nvPr/>
        </p:nvSpPr>
        <p:spPr>
          <a:xfrm>
            <a:off x="6074225" y="2995300"/>
            <a:ext cx="241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Times New Roman"/>
                <a:ea typeface="Times New Roman"/>
                <a:cs typeface="Times New Roman"/>
                <a:sym typeface="Times New Roman"/>
              </a:rPr>
              <a:t>Interleaved boost converter</a:t>
            </a:r>
            <a:endParaRPr>
              <a:latin typeface="Times New Roman"/>
              <a:ea typeface="Times New Roman"/>
              <a:cs typeface="Times New Roman"/>
              <a:sym typeface="Times New Roman"/>
            </a:endParaRPr>
          </a:p>
        </p:txBody>
      </p:sp>
      <p:cxnSp>
        <p:nvCxnSpPr>
          <p:cNvPr id="82" name="Google Shape;82;p15"/>
          <p:cNvCxnSpPr/>
          <p:nvPr/>
        </p:nvCxnSpPr>
        <p:spPr>
          <a:xfrm rot="10800000" flipH="1">
            <a:off x="4172400" y="1968900"/>
            <a:ext cx="1667700" cy="135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5"/>
          <p:cNvSpPr txBox="1"/>
          <p:nvPr/>
        </p:nvSpPr>
        <p:spPr>
          <a:xfrm>
            <a:off x="3574700" y="35370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a:t> 1. Peak inductor current ↓</a:t>
            </a:r>
            <a:endParaRPr dirty="0"/>
          </a:p>
          <a:p>
            <a:pPr marL="0" lvl="0" indent="0" algn="l" rtl="0">
              <a:spcBef>
                <a:spcPts val="0"/>
              </a:spcBef>
              <a:spcAft>
                <a:spcPts val="0"/>
              </a:spcAft>
              <a:buNone/>
            </a:pPr>
            <a:r>
              <a:rPr lang="tr" dirty="0"/>
              <a:t> 2. </a:t>
            </a:r>
            <a:r>
              <a:rPr lang="tr" dirty="0">
                <a:solidFill>
                  <a:schemeClr val="dk1"/>
                </a:solidFill>
              </a:rPr>
              <a:t>Input current ripple     ↓</a:t>
            </a:r>
            <a:endParaRPr dirty="0">
              <a:solidFill>
                <a:schemeClr val="dk1"/>
              </a:solidFill>
            </a:endParaRPr>
          </a:p>
          <a:p>
            <a:pPr marL="0" lvl="0" indent="0" algn="l" rtl="0">
              <a:spcBef>
                <a:spcPts val="0"/>
              </a:spcBef>
              <a:spcAft>
                <a:spcPts val="0"/>
              </a:spcAft>
              <a:buNone/>
            </a:pPr>
            <a:r>
              <a:rPr lang="tr" dirty="0">
                <a:solidFill>
                  <a:schemeClr val="dk1"/>
                </a:solidFill>
              </a:rPr>
              <a:t> 3. Inductance value        ↑</a:t>
            </a:r>
            <a:endParaRPr dirty="0">
              <a:solidFill>
                <a:schemeClr val="dk1"/>
              </a:solidFill>
            </a:endParaRPr>
          </a:p>
          <a:p>
            <a:pPr marL="0" lvl="0" indent="0" algn="l" rtl="0">
              <a:spcBef>
                <a:spcPts val="0"/>
              </a:spcBef>
              <a:spcAft>
                <a:spcPts val="0"/>
              </a:spcAft>
              <a:buNone/>
            </a:pPr>
            <a:r>
              <a:rPr lang="tr" dirty="0">
                <a:solidFill>
                  <a:schemeClr val="dk1"/>
                </a:solidFill>
              </a:rPr>
              <a:t> 4. Core size                    ↓  </a:t>
            </a:r>
            <a:endParaRPr dirty="0">
              <a:solidFill>
                <a:schemeClr val="dk1"/>
              </a:solidFill>
            </a:endParaRPr>
          </a:p>
          <a:p>
            <a:pPr marL="0" lvl="0" indent="0" algn="l" rtl="0">
              <a:spcBef>
                <a:spcPts val="0"/>
              </a:spcBef>
              <a:spcAft>
                <a:spcPts val="0"/>
              </a:spcAft>
              <a:buNone/>
            </a:pPr>
            <a:r>
              <a:rPr lang="tr" dirty="0">
                <a:solidFill>
                  <a:schemeClr val="dk1"/>
                </a:solidFill>
              </a:rPr>
              <a:t> 5. Voltage Stress           ↔</a:t>
            </a:r>
            <a:endParaRPr dirty="0">
              <a:solidFill>
                <a:schemeClr val="dk1"/>
              </a:solidFill>
            </a:endParaRPr>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6093137" y="691301"/>
            <a:ext cx="2468747" cy="1792375"/>
          </a:xfrm>
          <a:prstGeom prst="rect">
            <a:avLst/>
          </a:prstGeom>
          <a:noFill/>
          <a:ln>
            <a:noFill/>
          </a:ln>
        </p:spPr>
      </p:pic>
      <p:sp>
        <p:nvSpPr>
          <p:cNvPr id="89" name="Google Shape;89;p16"/>
          <p:cNvSpPr txBox="1"/>
          <p:nvPr/>
        </p:nvSpPr>
        <p:spPr>
          <a:xfrm>
            <a:off x="6006063" y="2571750"/>
            <a:ext cx="241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Times New Roman"/>
                <a:ea typeface="Times New Roman"/>
                <a:cs typeface="Times New Roman"/>
                <a:sym typeface="Times New Roman"/>
              </a:rPr>
              <a:t>Three level boost converter</a:t>
            </a:r>
            <a:endParaRPr>
              <a:latin typeface="Times New Roman"/>
              <a:ea typeface="Times New Roman"/>
              <a:cs typeface="Times New Roman"/>
              <a:sym typeface="Times New Roman"/>
            </a:endParaRPr>
          </a:p>
        </p:txBody>
      </p:sp>
      <p:pic>
        <p:nvPicPr>
          <p:cNvPr id="90" name="Google Shape;90;p16"/>
          <p:cNvPicPr preferRelativeResize="0"/>
          <p:nvPr/>
        </p:nvPicPr>
        <p:blipFill>
          <a:blip r:embed="rId4">
            <a:alphaModFix/>
          </a:blip>
          <a:stretch>
            <a:fillRect/>
          </a:stretch>
        </p:blipFill>
        <p:spPr>
          <a:xfrm>
            <a:off x="735025" y="179200"/>
            <a:ext cx="3600450" cy="2886075"/>
          </a:xfrm>
          <a:prstGeom prst="rect">
            <a:avLst/>
          </a:prstGeom>
          <a:noFill/>
          <a:ln>
            <a:noFill/>
          </a:ln>
        </p:spPr>
      </p:pic>
      <p:sp>
        <p:nvSpPr>
          <p:cNvPr id="91" name="Google Shape;91;p16"/>
          <p:cNvSpPr txBox="1"/>
          <p:nvPr/>
        </p:nvSpPr>
        <p:spPr>
          <a:xfrm>
            <a:off x="1687500" y="3065275"/>
            <a:ext cx="1473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Times New Roman"/>
                <a:ea typeface="Times New Roman"/>
                <a:cs typeface="Times New Roman"/>
                <a:sym typeface="Times New Roman"/>
              </a:rPr>
              <a:t>Series modules</a:t>
            </a:r>
            <a:endParaRPr>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tr">
                <a:solidFill>
                  <a:schemeClr val="dk1"/>
                </a:solidFill>
                <a:latin typeface="Times New Roman"/>
                <a:ea typeface="Times New Roman"/>
                <a:cs typeface="Times New Roman"/>
                <a:sym typeface="Times New Roman"/>
              </a:rPr>
              <a:t>(ISOS)</a:t>
            </a:r>
            <a:endParaRPr>
              <a:latin typeface="Times New Roman"/>
              <a:ea typeface="Times New Roman"/>
              <a:cs typeface="Times New Roman"/>
              <a:sym typeface="Times New Roman"/>
            </a:endParaRPr>
          </a:p>
        </p:txBody>
      </p:sp>
      <p:cxnSp>
        <p:nvCxnSpPr>
          <p:cNvPr id="92" name="Google Shape;92;p16"/>
          <p:cNvCxnSpPr/>
          <p:nvPr/>
        </p:nvCxnSpPr>
        <p:spPr>
          <a:xfrm rot="10800000" flipH="1">
            <a:off x="4232650" y="1615488"/>
            <a:ext cx="1667700" cy="13500"/>
          </a:xfrm>
          <a:prstGeom prst="straightConnector1">
            <a:avLst/>
          </a:prstGeom>
          <a:noFill/>
          <a:ln w="9525" cap="flat" cmpd="sng">
            <a:solidFill>
              <a:schemeClr val="dk2"/>
            </a:solidFill>
            <a:prstDash val="solid"/>
            <a:round/>
            <a:headEnd type="none" w="med" len="med"/>
            <a:tailEnd type="triangle" w="med" len="med"/>
          </a:ln>
        </p:spPr>
      </p:cxnSp>
      <p:sp>
        <p:nvSpPr>
          <p:cNvPr id="93" name="Google Shape;93;p16"/>
          <p:cNvSpPr txBox="1"/>
          <p:nvPr/>
        </p:nvSpPr>
        <p:spPr>
          <a:xfrm>
            <a:off x="3373775" y="32892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a:t> 1. Peak inductor current </a:t>
            </a:r>
            <a:r>
              <a:rPr lang="tr" dirty="0">
                <a:solidFill>
                  <a:schemeClr val="dk1"/>
                </a:solidFill>
              </a:rPr>
              <a:t>↔</a:t>
            </a:r>
            <a:endParaRPr dirty="0"/>
          </a:p>
          <a:p>
            <a:pPr marL="0" lvl="0" indent="0" algn="l" rtl="0">
              <a:spcBef>
                <a:spcPts val="0"/>
              </a:spcBef>
              <a:spcAft>
                <a:spcPts val="0"/>
              </a:spcAft>
              <a:buNone/>
            </a:pPr>
            <a:r>
              <a:rPr lang="tr" dirty="0"/>
              <a:t> 2. </a:t>
            </a:r>
            <a:r>
              <a:rPr lang="tr" dirty="0">
                <a:solidFill>
                  <a:schemeClr val="dk1"/>
                </a:solidFill>
              </a:rPr>
              <a:t>Input current ripple     ↓</a:t>
            </a:r>
            <a:endParaRPr dirty="0">
              <a:solidFill>
                <a:schemeClr val="dk1"/>
              </a:solidFill>
            </a:endParaRPr>
          </a:p>
          <a:p>
            <a:pPr marL="0" lvl="0" indent="0" algn="l" rtl="0">
              <a:spcBef>
                <a:spcPts val="0"/>
              </a:spcBef>
              <a:spcAft>
                <a:spcPts val="0"/>
              </a:spcAft>
              <a:buNone/>
            </a:pPr>
            <a:r>
              <a:rPr lang="tr" dirty="0">
                <a:solidFill>
                  <a:schemeClr val="dk1"/>
                </a:solidFill>
              </a:rPr>
              <a:t> 3. Inductance value        ↓</a:t>
            </a:r>
            <a:endParaRPr dirty="0">
              <a:solidFill>
                <a:schemeClr val="dk1"/>
              </a:solidFill>
            </a:endParaRPr>
          </a:p>
          <a:p>
            <a:pPr marL="0" lvl="0" indent="0" algn="l" rtl="0">
              <a:spcBef>
                <a:spcPts val="0"/>
              </a:spcBef>
              <a:spcAft>
                <a:spcPts val="0"/>
              </a:spcAft>
              <a:buNone/>
            </a:pPr>
            <a:r>
              <a:rPr lang="tr" dirty="0">
                <a:solidFill>
                  <a:schemeClr val="dk1"/>
                </a:solidFill>
              </a:rPr>
              <a:t> 4. Core size                    ↓  </a:t>
            </a:r>
            <a:endParaRPr dirty="0">
              <a:solidFill>
                <a:schemeClr val="dk1"/>
              </a:solidFill>
            </a:endParaRPr>
          </a:p>
          <a:p>
            <a:pPr marL="0" lvl="0" indent="0" algn="l" rtl="0">
              <a:spcBef>
                <a:spcPts val="0"/>
              </a:spcBef>
              <a:spcAft>
                <a:spcPts val="0"/>
              </a:spcAft>
              <a:buNone/>
            </a:pPr>
            <a:r>
              <a:rPr lang="tr" dirty="0">
                <a:solidFill>
                  <a:schemeClr val="dk1"/>
                </a:solidFill>
              </a:rPr>
              <a:t> 5. Voltage Stress            ↓</a:t>
            </a:r>
            <a:endParaRPr dirty="0">
              <a:solidFill>
                <a:schemeClr val="dk1"/>
              </a:solidFill>
            </a:endParaRPr>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567625" y="232775"/>
            <a:ext cx="3543300" cy="3162300"/>
          </a:xfrm>
          <a:prstGeom prst="rect">
            <a:avLst/>
          </a:prstGeom>
          <a:noFill/>
          <a:ln>
            <a:noFill/>
          </a:ln>
        </p:spPr>
      </p:pic>
      <p:sp>
        <p:nvSpPr>
          <p:cNvPr id="99" name="Google Shape;99;p17"/>
          <p:cNvSpPr txBox="1"/>
          <p:nvPr/>
        </p:nvSpPr>
        <p:spPr>
          <a:xfrm>
            <a:off x="830675" y="356152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chemeClr val="dk1"/>
                </a:solidFill>
                <a:latin typeface="Times New Roman"/>
                <a:ea typeface="Times New Roman"/>
                <a:cs typeface="Times New Roman"/>
                <a:sym typeface="Times New Roman"/>
              </a:rPr>
              <a:t>Input series output parallel modules</a:t>
            </a: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tr">
                <a:solidFill>
                  <a:schemeClr val="dk1"/>
                </a:solidFill>
                <a:latin typeface="Times New Roman"/>
                <a:ea typeface="Times New Roman"/>
                <a:cs typeface="Times New Roman"/>
                <a:sym typeface="Times New Roman"/>
              </a:rPr>
              <a:t>(ISOP)</a:t>
            </a:r>
            <a:endParaRPr>
              <a:solidFill>
                <a:schemeClr val="dk1"/>
              </a:solidFill>
              <a:latin typeface="Times New Roman"/>
              <a:ea typeface="Times New Roman"/>
              <a:cs typeface="Times New Roman"/>
              <a:sym typeface="Times New Roman"/>
            </a:endParaRPr>
          </a:p>
        </p:txBody>
      </p:sp>
      <p:pic>
        <p:nvPicPr>
          <p:cNvPr id="100" name="Google Shape;100;p17"/>
          <p:cNvPicPr preferRelativeResize="0"/>
          <p:nvPr/>
        </p:nvPicPr>
        <p:blipFill>
          <a:blip r:embed="rId4">
            <a:alphaModFix/>
          </a:blip>
          <a:stretch>
            <a:fillRect/>
          </a:stretch>
        </p:blipFill>
        <p:spPr>
          <a:xfrm>
            <a:off x="5096263" y="534150"/>
            <a:ext cx="3667125" cy="2828925"/>
          </a:xfrm>
          <a:prstGeom prst="rect">
            <a:avLst/>
          </a:prstGeom>
          <a:noFill/>
          <a:ln>
            <a:noFill/>
          </a:ln>
        </p:spPr>
      </p:pic>
      <p:sp>
        <p:nvSpPr>
          <p:cNvPr id="101" name="Google Shape;101;p17"/>
          <p:cNvSpPr txBox="1"/>
          <p:nvPr/>
        </p:nvSpPr>
        <p:spPr>
          <a:xfrm>
            <a:off x="5460050" y="3642888"/>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solidFill>
                  <a:schemeClr val="dk1"/>
                </a:solidFill>
                <a:latin typeface="Times New Roman"/>
                <a:ea typeface="Times New Roman"/>
                <a:cs typeface="Times New Roman"/>
                <a:sym typeface="Times New Roman"/>
              </a:rPr>
              <a:t>Input series output parallel modules</a:t>
            </a: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tr">
                <a:solidFill>
                  <a:schemeClr val="dk1"/>
                </a:solidFill>
                <a:latin typeface="Times New Roman"/>
                <a:ea typeface="Times New Roman"/>
                <a:cs typeface="Times New Roman"/>
                <a:sym typeface="Times New Roman"/>
              </a:rPr>
              <a:t>(IPOS)</a:t>
            </a:r>
            <a:endParaRPr>
              <a:solidFill>
                <a:schemeClr val="dk1"/>
              </a:solidFill>
              <a:latin typeface="Times New Roman"/>
              <a:ea typeface="Times New Roman"/>
              <a:cs typeface="Times New Roman"/>
              <a:sym typeface="Times New Roman"/>
            </a:endParaRPr>
          </a:p>
        </p:txBody>
      </p:sp>
      <p:sp>
        <p:nvSpPr>
          <p:cNvPr id="102" name="Google Shape;102;p17"/>
          <p:cNvSpPr txBox="1"/>
          <p:nvPr/>
        </p:nvSpPr>
        <p:spPr>
          <a:xfrm>
            <a:off x="1063225" y="41892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1"/>
                </a:solidFill>
              </a:rPr>
              <a:t>Voltage Stress </a:t>
            </a:r>
            <a:r>
              <a:rPr lang="tr">
                <a:solidFill>
                  <a:schemeClr val="dk1"/>
                </a:solidFill>
                <a:latin typeface="Times New Roman"/>
                <a:ea typeface="Times New Roman"/>
                <a:cs typeface="Times New Roman"/>
                <a:sym typeface="Times New Roman"/>
              </a:rPr>
              <a:t>𝛂</a:t>
            </a:r>
            <a:r>
              <a:rPr lang="tr">
                <a:solidFill>
                  <a:schemeClr val="dk1"/>
                </a:solidFill>
              </a:rPr>
              <a:t>  Vo</a:t>
            </a:r>
            <a:endParaRPr/>
          </a:p>
        </p:txBody>
      </p:sp>
      <p:cxnSp>
        <p:nvCxnSpPr>
          <p:cNvPr id="103" name="Google Shape;103;p17"/>
          <p:cNvCxnSpPr/>
          <p:nvPr/>
        </p:nvCxnSpPr>
        <p:spPr>
          <a:xfrm flipH="1">
            <a:off x="729875" y="421925"/>
            <a:ext cx="3007200" cy="3127500"/>
          </a:xfrm>
          <a:prstGeom prst="straightConnector1">
            <a:avLst/>
          </a:prstGeom>
          <a:noFill/>
          <a:ln w="9525" cap="flat" cmpd="sng">
            <a:solidFill>
              <a:schemeClr val="dk2"/>
            </a:solidFill>
            <a:prstDash val="solid"/>
            <a:round/>
            <a:headEnd type="none" w="med" len="med"/>
            <a:tailEnd type="none" w="med" len="med"/>
          </a:ln>
          <a:effectLst>
            <a:outerShdw blurRad="57150" dist="114300" dir="5400000" algn="bl" rotWithShape="0">
              <a:srgbClr val="FF0000">
                <a:alpha val="50000"/>
              </a:srgbClr>
            </a:outerShdw>
          </a:effectLst>
        </p:spPr>
      </p:cxnSp>
      <p:cxnSp>
        <p:nvCxnSpPr>
          <p:cNvPr id="104" name="Google Shape;104;p17"/>
          <p:cNvCxnSpPr/>
          <p:nvPr/>
        </p:nvCxnSpPr>
        <p:spPr>
          <a:xfrm rot="10800000">
            <a:off x="790325" y="475400"/>
            <a:ext cx="3080700" cy="2946900"/>
          </a:xfrm>
          <a:prstGeom prst="straightConnector1">
            <a:avLst/>
          </a:prstGeom>
          <a:noFill/>
          <a:ln w="9525" cap="flat" cmpd="sng">
            <a:solidFill>
              <a:schemeClr val="dk2"/>
            </a:solidFill>
            <a:prstDash val="solid"/>
            <a:round/>
            <a:headEnd type="none" w="med" len="med"/>
            <a:tailEnd type="none" w="med" len="med"/>
          </a:ln>
          <a:effectLst>
            <a:outerShdw blurRad="57150" dist="114300" dir="5400000" algn="bl" rotWithShape="0">
              <a:srgbClr val="FF0000">
                <a:alpha val="50000"/>
              </a:srgbClr>
            </a:outerShdw>
          </a:effectLst>
        </p:spPr>
      </p:cxnSp>
      <p:cxnSp>
        <p:nvCxnSpPr>
          <p:cNvPr id="105" name="Google Shape;105;p17"/>
          <p:cNvCxnSpPr/>
          <p:nvPr/>
        </p:nvCxnSpPr>
        <p:spPr>
          <a:xfrm flipH="1">
            <a:off x="5359250" y="475400"/>
            <a:ext cx="3007200" cy="3127500"/>
          </a:xfrm>
          <a:prstGeom prst="straightConnector1">
            <a:avLst/>
          </a:prstGeom>
          <a:noFill/>
          <a:ln w="9525" cap="flat" cmpd="sng">
            <a:solidFill>
              <a:schemeClr val="dk2"/>
            </a:solidFill>
            <a:prstDash val="solid"/>
            <a:round/>
            <a:headEnd type="none" w="med" len="med"/>
            <a:tailEnd type="none" w="med" len="med"/>
          </a:ln>
          <a:effectLst>
            <a:outerShdw blurRad="57150" dist="114300" dir="5400000" algn="bl" rotWithShape="0">
              <a:srgbClr val="FF0000">
                <a:alpha val="50000"/>
              </a:srgbClr>
            </a:outerShdw>
          </a:effectLst>
        </p:spPr>
      </p:cxnSp>
      <p:cxnSp>
        <p:nvCxnSpPr>
          <p:cNvPr id="106" name="Google Shape;106;p17"/>
          <p:cNvCxnSpPr/>
          <p:nvPr/>
        </p:nvCxnSpPr>
        <p:spPr>
          <a:xfrm rot="10800000">
            <a:off x="5419700" y="528875"/>
            <a:ext cx="3080700" cy="2946900"/>
          </a:xfrm>
          <a:prstGeom prst="straightConnector1">
            <a:avLst/>
          </a:prstGeom>
          <a:noFill/>
          <a:ln w="9525" cap="flat" cmpd="sng">
            <a:solidFill>
              <a:schemeClr val="dk2"/>
            </a:solidFill>
            <a:prstDash val="solid"/>
            <a:round/>
            <a:headEnd type="none" w="med" len="med"/>
            <a:tailEnd type="none" w="med" len="med"/>
          </a:ln>
          <a:effectLst>
            <a:outerShdw blurRad="57150" dist="114300" dir="5400000" algn="bl" rotWithShape="0">
              <a:srgbClr val="FF0000">
                <a:alpha val="50000"/>
              </a:srgbClr>
            </a:outerShdw>
          </a:effectLst>
        </p:spPr>
      </p:cxnSp>
      <p:graphicFrame>
        <p:nvGraphicFramePr>
          <p:cNvPr id="107" name="Google Shape;107;p17"/>
          <p:cNvGraphicFramePr/>
          <p:nvPr/>
        </p:nvGraphicFramePr>
        <p:xfrm>
          <a:off x="4681400" y="4190225"/>
          <a:ext cx="4362900" cy="796400"/>
        </p:xfrm>
        <a:graphic>
          <a:graphicData uri="http://schemas.openxmlformats.org/drawingml/2006/table">
            <a:tbl>
              <a:tblPr>
                <a:noFill/>
                <a:tableStyleId>{14CE6D5F-6946-4F33-A84B-A391773A32DD}</a:tableStyleId>
              </a:tblPr>
              <a:tblGrid>
                <a:gridCol w="1454300">
                  <a:extLst>
                    <a:ext uri="{9D8B030D-6E8A-4147-A177-3AD203B41FA5}">
                      <a16:colId xmlns:a16="http://schemas.microsoft.com/office/drawing/2014/main" val="20000"/>
                    </a:ext>
                  </a:extLst>
                </a:gridCol>
                <a:gridCol w="1454300">
                  <a:extLst>
                    <a:ext uri="{9D8B030D-6E8A-4147-A177-3AD203B41FA5}">
                      <a16:colId xmlns:a16="http://schemas.microsoft.com/office/drawing/2014/main" val="20001"/>
                    </a:ext>
                  </a:extLst>
                </a:gridCol>
                <a:gridCol w="1454300">
                  <a:extLst>
                    <a:ext uri="{9D8B030D-6E8A-4147-A177-3AD203B41FA5}">
                      <a16:colId xmlns:a16="http://schemas.microsoft.com/office/drawing/2014/main" val="20002"/>
                    </a:ext>
                  </a:extLst>
                </a:gridCol>
              </a:tblGrid>
              <a:tr h="398200">
                <a:tc>
                  <a:txBody>
                    <a:bodyPr/>
                    <a:lstStyle/>
                    <a:p>
                      <a:pPr marL="0" lvl="0" indent="0" algn="l" rtl="0">
                        <a:spcBef>
                          <a:spcPts val="0"/>
                        </a:spcBef>
                        <a:spcAft>
                          <a:spcPts val="0"/>
                        </a:spcAft>
                        <a:buNone/>
                      </a:pPr>
                      <a:r>
                        <a:rPr lang="tr"/>
                        <a:t>1-1</a:t>
                      </a:r>
                      <a:endParaRPr/>
                    </a:p>
                  </a:txBody>
                  <a:tcPr marL="91425" marR="91425" marT="91425" marB="91425"/>
                </a:tc>
                <a:tc>
                  <a:txBody>
                    <a:bodyPr/>
                    <a:lstStyle/>
                    <a:p>
                      <a:pPr marL="0" lvl="0" indent="0" algn="l" rtl="0">
                        <a:spcBef>
                          <a:spcPts val="0"/>
                        </a:spcBef>
                        <a:spcAft>
                          <a:spcPts val="0"/>
                        </a:spcAft>
                        <a:buNone/>
                      </a:pPr>
                      <a:r>
                        <a:rPr lang="tr"/>
                        <a:t>Vin- Vout</a:t>
                      </a:r>
                      <a:endParaRPr/>
                    </a:p>
                  </a:txBody>
                  <a:tcPr marL="91425" marR="91425" marT="91425" marB="91425"/>
                </a:tc>
                <a:tc>
                  <a:txBody>
                    <a:bodyPr/>
                    <a:lstStyle/>
                    <a:p>
                      <a:pPr marL="0" lvl="0" indent="0" algn="l" rtl="0">
                        <a:spcBef>
                          <a:spcPts val="0"/>
                        </a:spcBef>
                        <a:spcAft>
                          <a:spcPts val="0"/>
                        </a:spcAft>
                        <a:buNone/>
                      </a:pPr>
                      <a:r>
                        <a:rPr lang="tr"/>
                        <a:t>800-1300 V</a:t>
                      </a:r>
                      <a:endParaRPr/>
                    </a:p>
                  </a:txBody>
                  <a:tcPr marL="91425" marR="91425" marT="91425" marB="91425"/>
                </a:tc>
                <a:extLst>
                  <a:ext uri="{0D108BD9-81ED-4DB2-BD59-A6C34878D82A}">
                    <a16:rowId xmlns:a16="http://schemas.microsoft.com/office/drawing/2014/main" val="10000"/>
                  </a:ext>
                </a:extLst>
              </a:tr>
              <a:tr h="398200">
                <a:tc>
                  <a:txBody>
                    <a:bodyPr/>
                    <a:lstStyle/>
                    <a:p>
                      <a:pPr marL="0" lvl="0" indent="0" algn="l" rtl="0">
                        <a:spcBef>
                          <a:spcPts val="0"/>
                        </a:spcBef>
                        <a:spcAft>
                          <a:spcPts val="0"/>
                        </a:spcAft>
                        <a:buNone/>
                      </a:pPr>
                      <a:r>
                        <a:rPr lang="tr">
                          <a:solidFill>
                            <a:schemeClr val="dk1"/>
                          </a:solidFill>
                        </a:rPr>
                        <a:t>SP</a:t>
                      </a: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Vin- Vout</a:t>
                      </a:r>
                      <a:endParaRPr/>
                    </a:p>
                  </a:txBody>
                  <a:tcPr marL="91425" marR="91425" marT="91425" marB="91425"/>
                </a:tc>
                <a:tc>
                  <a:txBody>
                    <a:bodyPr/>
                    <a:lstStyle/>
                    <a:p>
                      <a:pPr marL="0" lvl="0" indent="0" algn="l" rtl="0">
                        <a:spcBef>
                          <a:spcPts val="0"/>
                        </a:spcBef>
                        <a:spcAft>
                          <a:spcPts val="0"/>
                        </a:spcAft>
                        <a:buNone/>
                      </a:pPr>
                      <a:r>
                        <a:rPr lang="tr"/>
                        <a:t>800-650V</a:t>
                      </a:r>
                      <a:endParaRPr/>
                    </a:p>
                  </a:txBody>
                  <a:tcPr marL="91425" marR="91425" marT="91425" marB="91425"/>
                </a:tc>
                <a:extLst>
                  <a:ext uri="{0D108BD9-81ED-4DB2-BD59-A6C34878D82A}">
                    <a16:rowId xmlns:a16="http://schemas.microsoft.com/office/drawing/2014/main" val="10001"/>
                  </a:ext>
                </a:extLst>
              </a:tr>
            </a:tbl>
          </a:graphicData>
        </a:graphic>
      </p:graphicFrame>
      <p:sp>
        <p:nvSpPr>
          <p:cNvPr id="108" name="Google Shape;108;p17"/>
          <p:cNvSpPr txBox="1"/>
          <p:nvPr/>
        </p:nvSpPr>
        <p:spPr>
          <a:xfrm>
            <a:off x="3187900" y="4708175"/>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aphicFrame>
        <p:nvGraphicFramePr>
          <p:cNvPr id="113" name="Google Shape;113;p18"/>
          <p:cNvGraphicFramePr/>
          <p:nvPr/>
        </p:nvGraphicFramePr>
        <p:xfrm>
          <a:off x="905625" y="704700"/>
          <a:ext cx="7239000" cy="1798200"/>
        </p:xfrm>
        <a:graphic>
          <a:graphicData uri="http://schemas.openxmlformats.org/drawingml/2006/table">
            <a:tbl>
              <a:tblPr>
                <a:noFill/>
                <a:tableStyleId>{14CE6D5F-6946-4F33-A84B-A391773A32DD}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457200" lvl="0" indent="0" algn="l" rtl="0">
                        <a:spcBef>
                          <a:spcPts val="0"/>
                        </a:spcBef>
                        <a:spcAft>
                          <a:spcPts val="0"/>
                        </a:spcAft>
                        <a:buClr>
                          <a:schemeClr val="dk1"/>
                        </a:buClr>
                        <a:buSzPts val="1100"/>
                        <a:buFont typeface="Arial"/>
                        <a:buNone/>
                      </a:pPr>
                      <a:r>
                        <a:rPr lang="tr">
                          <a:solidFill>
                            <a:schemeClr val="dk1"/>
                          </a:solidFill>
                        </a:rPr>
                        <a:t>Losses</a:t>
                      </a:r>
                      <a:endParaRPr/>
                    </a:p>
                  </a:txBody>
                  <a:tcPr marL="91425" marR="91425" marT="91425" marB="91425"/>
                </a:tc>
                <a:tc>
                  <a:txBody>
                    <a:bodyPr/>
                    <a:lstStyle/>
                    <a:p>
                      <a:pPr marL="0" lvl="0" indent="0" algn="l" rtl="0">
                        <a:spcBef>
                          <a:spcPts val="0"/>
                        </a:spcBef>
                        <a:spcAft>
                          <a:spcPts val="0"/>
                        </a:spcAft>
                        <a:buNone/>
                      </a:pPr>
                      <a:r>
                        <a:rPr lang="tr"/>
                        <a:t> </a:t>
                      </a:r>
                      <a:r>
                        <a:rPr lang="tr">
                          <a:latin typeface="Times New Roman"/>
                          <a:ea typeface="Times New Roman"/>
                          <a:cs typeface="Times New Roman"/>
                          <a:sym typeface="Times New Roman"/>
                        </a:rPr>
                        <a:t>Interleaved boost converter</a:t>
                      </a:r>
                      <a:endParaRPr/>
                    </a:p>
                  </a:txBody>
                  <a:tcPr marL="91425" marR="91425" marT="91425" marB="91425"/>
                </a:tc>
                <a:tc>
                  <a:txBody>
                    <a:bodyPr/>
                    <a:lstStyle/>
                    <a:p>
                      <a:pPr marL="0" lvl="0" indent="0" algn="ctr" rtl="0">
                        <a:spcBef>
                          <a:spcPts val="0"/>
                        </a:spcBef>
                        <a:spcAft>
                          <a:spcPts val="0"/>
                        </a:spcAft>
                        <a:buNone/>
                      </a:pPr>
                      <a:r>
                        <a:rPr lang="tr">
                          <a:latin typeface="Times New Roman"/>
                          <a:ea typeface="Times New Roman"/>
                          <a:cs typeface="Times New Roman"/>
                          <a:sym typeface="Times New Roman"/>
                        </a:rPr>
                        <a:t>Multi-level boost converter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tr">
                          <a:solidFill>
                            <a:schemeClr val="dk1"/>
                          </a:solidFill>
                        </a:rPr>
                        <a:t>Switching losses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tr">
                          <a:solidFill>
                            <a:schemeClr val="dk1"/>
                          </a:solidFill>
                        </a:rPr>
                        <a:t>Conduction losses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tr">
                          <a:solidFill>
                            <a:schemeClr val="dk1"/>
                          </a:solidFill>
                        </a:rPr>
                        <a:t>Inductor losses (Copper-Core)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tr">
                          <a:solidFill>
                            <a:schemeClr val="dk1"/>
                          </a:solidFill>
                        </a:rPr>
                        <a:t>↓↓</a:t>
                      </a:r>
                      <a:endParaRPr/>
                    </a:p>
                  </a:txBody>
                  <a:tcPr marL="91425" marR="91425" marT="91425" marB="91425"/>
                </a:tc>
                <a:extLst>
                  <a:ext uri="{0D108BD9-81ED-4DB2-BD59-A6C34878D82A}">
                    <a16:rowId xmlns:a16="http://schemas.microsoft.com/office/drawing/2014/main" val="10003"/>
                  </a:ext>
                </a:extLst>
              </a:tr>
            </a:tbl>
          </a:graphicData>
        </a:graphic>
      </p:graphicFrame>
      <p:sp>
        <p:nvSpPr>
          <p:cNvPr id="114" name="Google Shape;114;p18"/>
          <p:cNvSpPr txBox="1"/>
          <p:nvPr/>
        </p:nvSpPr>
        <p:spPr>
          <a:xfrm>
            <a:off x="1721200" y="2853050"/>
            <a:ext cx="512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Frequency </a:t>
            </a:r>
            <a:r>
              <a:rPr lang="tr">
                <a:solidFill>
                  <a:schemeClr val="dk1"/>
                </a:solidFill>
              </a:rPr>
              <a:t>↑  </a:t>
            </a:r>
            <a:r>
              <a:rPr lang="tr"/>
              <a:t> efficiency of MBC </a:t>
            </a:r>
            <a:r>
              <a:rPr lang="tr">
                <a:solidFill>
                  <a:schemeClr val="dk1"/>
                </a:solidFill>
              </a:rPr>
              <a:t>&gt;efficiency of IBC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2817925" y="78725"/>
            <a:ext cx="3429517"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subTitle" idx="1"/>
          </p:nvPr>
        </p:nvSpPr>
        <p:spPr>
          <a:xfrm>
            <a:off x="311700" y="57975"/>
            <a:ext cx="8520600" cy="560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tr" sz="2500"/>
              <a:t>Resonant Boost Yapılar</a:t>
            </a:r>
            <a:endParaRPr sz="2500"/>
          </a:p>
        </p:txBody>
      </p:sp>
      <p:pic>
        <p:nvPicPr>
          <p:cNvPr id="125" name="Google Shape;125;p20"/>
          <p:cNvPicPr preferRelativeResize="0"/>
          <p:nvPr/>
        </p:nvPicPr>
        <p:blipFill>
          <a:blip r:embed="rId3">
            <a:alphaModFix/>
          </a:blip>
          <a:stretch>
            <a:fillRect/>
          </a:stretch>
        </p:blipFill>
        <p:spPr>
          <a:xfrm>
            <a:off x="622600" y="1194975"/>
            <a:ext cx="4457700" cy="1762125"/>
          </a:xfrm>
          <a:prstGeom prst="rect">
            <a:avLst/>
          </a:prstGeom>
          <a:noFill/>
          <a:ln>
            <a:noFill/>
          </a:ln>
        </p:spPr>
      </p:pic>
      <p:pic>
        <p:nvPicPr>
          <p:cNvPr id="126" name="Google Shape;126;p20"/>
          <p:cNvPicPr preferRelativeResize="0"/>
          <p:nvPr/>
        </p:nvPicPr>
        <p:blipFill rotWithShape="1">
          <a:blip r:embed="rId4">
            <a:alphaModFix/>
          </a:blip>
          <a:srcRect r="9066"/>
          <a:stretch/>
        </p:blipFill>
        <p:spPr>
          <a:xfrm>
            <a:off x="729125" y="3432675"/>
            <a:ext cx="4969875" cy="634750"/>
          </a:xfrm>
          <a:prstGeom prst="rect">
            <a:avLst/>
          </a:prstGeom>
          <a:noFill/>
          <a:ln>
            <a:noFill/>
          </a:ln>
        </p:spPr>
      </p:pic>
      <p:sp>
        <p:nvSpPr>
          <p:cNvPr id="127" name="Google Shape;127;p20"/>
          <p:cNvSpPr txBox="1"/>
          <p:nvPr/>
        </p:nvSpPr>
        <p:spPr>
          <a:xfrm>
            <a:off x="5916650" y="2199850"/>
            <a:ext cx="171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Vsw,peak ≈ 2*Vo</a:t>
            </a:r>
            <a:endParaRPr/>
          </a:p>
          <a:p>
            <a:pPr marL="0" lvl="0" indent="0" algn="l" rtl="0">
              <a:spcBef>
                <a:spcPts val="0"/>
              </a:spcBef>
              <a:spcAft>
                <a:spcPts val="0"/>
              </a:spcAft>
              <a:buNone/>
            </a:pPr>
            <a:r>
              <a:rPr lang="tr"/>
              <a:t>Uygun değil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2398350" y="555675"/>
            <a:ext cx="4347300" cy="2222675"/>
          </a:xfrm>
          <a:prstGeom prst="rect">
            <a:avLst/>
          </a:prstGeom>
          <a:noFill/>
          <a:ln>
            <a:noFill/>
          </a:ln>
        </p:spPr>
      </p:pic>
      <p:sp>
        <p:nvSpPr>
          <p:cNvPr id="133" name="Google Shape;133;p21"/>
          <p:cNvSpPr txBox="1"/>
          <p:nvPr/>
        </p:nvSpPr>
        <p:spPr>
          <a:xfrm>
            <a:off x="2435775" y="2957325"/>
            <a:ext cx="5431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Voltage clamp diyot</a:t>
            </a:r>
            <a:endParaRPr/>
          </a:p>
          <a:p>
            <a:pPr marL="0" lvl="0" indent="0" algn="l" rtl="0">
              <a:spcBef>
                <a:spcPts val="0"/>
              </a:spcBef>
              <a:spcAft>
                <a:spcPts val="0"/>
              </a:spcAft>
              <a:buClr>
                <a:schemeClr val="dk1"/>
              </a:buClr>
              <a:buSzPts val="1100"/>
              <a:buFont typeface="Arial"/>
              <a:buNone/>
            </a:pPr>
            <a:r>
              <a:rPr lang="tr">
                <a:solidFill>
                  <a:schemeClr val="dk1"/>
                </a:solidFill>
              </a:rPr>
              <a:t>Ek 3 Diyot, 2 kapasitör 1 bobin </a:t>
            </a:r>
            <a:endParaRPr/>
          </a:p>
          <a:p>
            <a:pPr marL="0" lvl="0" indent="0" algn="l" rtl="0">
              <a:spcBef>
                <a:spcPts val="0"/>
              </a:spcBef>
              <a:spcAft>
                <a:spcPts val="0"/>
              </a:spcAft>
              <a:buNone/>
            </a:pPr>
            <a:r>
              <a:rPr lang="tr"/>
              <a:t>Vsw,peak = Vo</a:t>
            </a:r>
            <a:endParaRPr/>
          </a:p>
          <a:p>
            <a:pPr marL="0" lvl="0" indent="0" algn="l" rtl="0">
              <a:spcBef>
                <a:spcPts val="0"/>
              </a:spcBef>
              <a:spcAft>
                <a:spcPts val="0"/>
              </a:spcAft>
              <a:buNone/>
            </a:pPr>
            <a:r>
              <a:rPr lang="tr"/>
              <a:t>Isw ≈ 2*IL</a:t>
            </a:r>
            <a:endParaRPr/>
          </a:p>
          <a:p>
            <a:pPr marL="0" lvl="0" indent="0" algn="l" rtl="0">
              <a:spcBef>
                <a:spcPts val="0"/>
              </a:spcBef>
              <a:spcAft>
                <a:spcPts val="0"/>
              </a:spcAft>
              <a:buNone/>
            </a:pPr>
            <a:endParaRPr/>
          </a:p>
          <a:p>
            <a:pPr marL="0" lvl="0" indent="0" algn="l" rtl="0">
              <a:spcBef>
                <a:spcPts val="0"/>
              </a:spcBef>
              <a:spcAft>
                <a:spcPts val="0"/>
              </a:spcAft>
              <a:buNone/>
            </a:pPr>
            <a:r>
              <a:rPr lang="tr"/>
              <a:t>C2M0080170P SiC MOSFET     1700V 40A 120mΩ</a:t>
            </a:r>
            <a:endParaRPr/>
          </a:p>
          <a:p>
            <a:pPr marL="0" lvl="0" indent="0" algn="l" rtl="0">
              <a:spcBef>
                <a:spcPts val="0"/>
              </a:spcBef>
              <a:spcAft>
                <a:spcPts val="0"/>
              </a:spcAft>
              <a:buNone/>
            </a:pPr>
            <a:r>
              <a:rPr lang="tr"/>
              <a:t>~100W Conduction loss    850V → 1200V f=30kHz</a:t>
            </a:r>
            <a:endParaRPr/>
          </a:p>
          <a:p>
            <a:pPr marL="0" lvl="0" indent="0" algn="l" rtl="0">
              <a:spcBef>
                <a:spcPts val="0"/>
              </a:spcBef>
              <a:spcAft>
                <a:spcPts val="0"/>
              </a:spcAft>
              <a:buNone/>
            </a:pPr>
            <a:r>
              <a:rPr lang="tr"/>
              <a:t>ZVS Turn-Off</a:t>
            </a:r>
            <a:endParaRPr/>
          </a:p>
          <a:p>
            <a:pPr marL="0" lvl="0" indent="0" algn="l" rtl="0">
              <a:spcBef>
                <a:spcPts val="0"/>
              </a:spcBef>
              <a:spcAft>
                <a:spcPts val="0"/>
              </a:spcAft>
              <a:buNone/>
            </a:pPr>
            <a:r>
              <a:rPr lang="tr"/>
              <a:t>ZCS Turn 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945</Words>
  <Application>Microsoft Office PowerPoint</Application>
  <PresentationFormat>On-screen Show (16:9)</PresentationFormat>
  <Paragraphs>147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TUBİTAK MAM-1004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TUBİTAK MAM-1004</dc:title>
  <cp:lastModifiedBy>Enes AYAZ</cp:lastModifiedBy>
  <cp:revision>2</cp:revision>
  <dcterms:modified xsi:type="dcterms:W3CDTF">2021-07-09T12:21:38Z</dcterms:modified>
</cp:coreProperties>
</file>