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8F72-0A42-45C1-A578-682A27F34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BC59F-2739-4439-9D7F-FEBFC609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BBAF7-D6A1-457A-AAF0-92E0AF5A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F6A4-13CA-459E-A3C4-5626F813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58482-314A-45E4-A9EB-17DBD259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85F6-54F3-4F53-BB25-F8412177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CAE8E-6FCF-4DBA-8E9B-DC1CEA70A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2DDF-4987-4E59-93A8-37EB02D7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3972-D997-4030-BB6F-12270350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902D-D59E-4FA1-B2A7-D74ADAD6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5B795-FF3C-446E-9F1B-12322CE6C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56689-7A1F-4A0F-A115-8D671CA84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8022-4ED4-4AD9-A98C-027ED00D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CF3B-E5A7-4F5C-BC76-2A8BF5CC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32EB-CCA1-45D6-9910-0742CE95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428D-6CCB-46FC-BD6F-CC6315B0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766F-B5BC-4070-B749-44774D0A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8D6D-42CF-43FF-8D61-49A89B7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ECD2-08DA-4D53-8D26-42610571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B82A2-3755-4A65-B30B-29F0D2EA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1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33FB-CA81-413F-B4B5-B2AC538B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ACE3E-AD2B-4083-BF29-1E8D8E41A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5A0E-8A72-47D7-A24E-215BC537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25F6-F9C7-4D25-BF12-5E6DC001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CA32D-3773-45F2-A66F-0C54F0BE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0BF4-E043-4292-94B1-A172B660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D62D-2B8C-4FAD-880B-39324F559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09677-B652-4182-BCB9-7D51D54BF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3C44F-C7AF-4457-AB32-97C59642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B0EA3-21C8-4DF7-9FC3-DB129C41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3781-19A2-4BC5-9918-16973CE9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2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B43E-CB53-4523-86D2-7BB33193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C556B-7A0D-4D82-8162-1ADDE2267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807A0-3C06-4468-A496-E5A6F50A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DCF7E-42E0-4C95-8649-ABA714958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A5FD1-1A2C-45B0-A8CF-1C5B4145B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CFC7E-32EE-440D-B09B-9BA3F222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3912E-ABCE-4DC3-AA9D-5137F770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7A0F7-617F-4965-88B5-37779F8F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740E-67A6-4869-8341-8C82A6C9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A3528-F479-4BCE-B020-306D5B4C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9AB7D-56F8-47A0-A8B0-07F07646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AA94B-49EE-4B03-ACF0-A8BFD096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C35FB-9A0F-4CFB-8D6A-022226EC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2DBF2-8897-4F02-AA24-E07215D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B635-8248-4E97-8905-488178A1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5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DA9-178B-472F-A8F1-2C15175F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1FE0-F652-4565-9D99-0D99B178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EAC3A-5721-46A2-A0F4-13AF2B004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3537A-67AA-4899-8380-A7C0E9C6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17FF8-1DD0-47C7-8034-736E624D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FF2FD-9C81-46A2-99F6-8501B098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D370-34A5-4537-A0C4-C9A51724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5ED95-3441-4F70-BFB3-AEE2ACDEA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9E0C7-19A1-47FF-90F5-EDCA45B56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109B1-7A02-4847-AE2A-88FC2EDB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036D1-E988-4E60-88AE-E793107D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15E9F-66B5-45FB-B79F-7B092C17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36063-3EF7-448A-B520-5AF9EC20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A7CE-8078-40EE-9804-577B7A8F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B364-AA6E-43ED-B126-014E42504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599F-BB50-456D-A116-8599907E7F7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2C99-1066-4138-9B1D-B21C9439F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6E45-F9FC-44B9-9E1A-F25D824CA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4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C82CA-F3D0-4A79-AA2E-71D1DBB55BB9}"/>
              </a:ext>
            </a:extLst>
          </p:cNvPr>
          <p:cNvSpPr txBox="1"/>
          <p:nvPr/>
        </p:nvSpPr>
        <p:spPr>
          <a:xfrm>
            <a:off x="5080716" y="366459"/>
            <a:ext cx="4687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6E98D-D94E-4630-A5AE-3B5255B4D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82" y="1138363"/>
            <a:ext cx="4943475" cy="2743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CAAFD8-7A42-4897-A26B-538014416400}"/>
              </a:ext>
            </a:extLst>
          </p:cNvPr>
          <p:cNvCxnSpPr>
            <a:cxnSpLocks/>
          </p:cNvCxnSpPr>
          <p:nvPr/>
        </p:nvCxnSpPr>
        <p:spPr>
          <a:xfrm>
            <a:off x="5737817" y="2455868"/>
            <a:ext cx="1265640" cy="14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ABFEAA-933A-48A1-BFB2-C022118C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973" y="1581866"/>
            <a:ext cx="2650987" cy="176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A8A5EC-3290-4812-8FFC-7273378ED9E8}"/>
              </a:ext>
            </a:extLst>
          </p:cNvPr>
          <p:cNvSpPr txBox="1"/>
          <p:nvPr/>
        </p:nvSpPr>
        <p:spPr>
          <a:xfrm>
            <a:off x="3686491" y="4253356"/>
            <a:ext cx="5924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fluctuation of neutral-point potential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(due to an NPC type inverter)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inverter is equivalent to variable resistive loads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590227-6B83-4E45-AA55-F1D1C4818C55}"/>
              </a:ext>
            </a:extLst>
          </p:cNvPr>
          <p:cNvSpPr/>
          <p:nvPr/>
        </p:nvSpPr>
        <p:spPr>
          <a:xfrm>
            <a:off x="3337239" y="1255893"/>
            <a:ext cx="1629177" cy="254314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83CDFA-97AF-4B3B-B912-D84B4C9ADC2C}"/>
              </a:ext>
            </a:extLst>
          </p:cNvPr>
          <p:cNvSpPr/>
          <p:nvPr/>
        </p:nvSpPr>
        <p:spPr>
          <a:xfrm>
            <a:off x="7237928" y="1238388"/>
            <a:ext cx="2469952" cy="254314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3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853392-398D-45CA-B66F-4AEB346A1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1" y="3527401"/>
            <a:ext cx="5753972" cy="3010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73FB8-FEFC-417E-A149-B7A7AE25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3" y="320495"/>
            <a:ext cx="5512628" cy="2904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6D80CD-E165-4D39-8F53-5B9EB98E3DB8}"/>
              </a:ext>
            </a:extLst>
          </p:cNvPr>
          <p:cNvSpPr txBox="1"/>
          <p:nvPr/>
        </p:nvSpPr>
        <p:spPr>
          <a:xfrm>
            <a:off x="6096000" y="3244334"/>
            <a:ext cx="162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Vout</a:t>
            </a:r>
            <a:r>
              <a:rPr lang="en-US" dirty="0"/>
              <a:t> = 1190 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86A97-A6E6-47E9-B13D-98DC593C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629" y="2117407"/>
            <a:ext cx="3132585" cy="22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FDFC3-8647-4010-B2CB-F708EB1A5BC6}"/>
              </a:ext>
            </a:extLst>
          </p:cNvPr>
          <p:cNvSpPr txBox="1"/>
          <p:nvPr/>
        </p:nvSpPr>
        <p:spPr>
          <a:xfrm>
            <a:off x="5457022" y="312365"/>
            <a:ext cx="219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845AC-75B2-4C8D-BBF6-01719BCD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251"/>
            <a:ext cx="4391025" cy="219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87EF06-1693-4003-935E-B043D359A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97"/>
          <a:stretch/>
        </p:blipFill>
        <p:spPr>
          <a:xfrm>
            <a:off x="7871073" y="874562"/>
            <a:ext cx="4149479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A117E-E0DF-44FC-991F-C081D98DB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48923"/>
            <a:ext cx="4057650" cy="2038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FBDDDC-B679-40BE-ADA8-DB99E6B8EA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0" b="3993"/>
          <a:stretch/>
        </p:blipFill>
        <p:spPr>
          <a:xfrm>
            <a:off x="8134352" y="4158198"/>
            <a:ext cx="3886200" cy="193827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8C3B050-4405-4F99-97D5-72BA53765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46178"/>
              </p:ext>
            </p:extLst>
          </p:nvPr>
        </p:nvGraphicFramePr>
        <p:xfrm>
          <a:off x="4813077" y="2458928"/>
          <a:ext cx="2987900" cy="1938272"/>
        </p:xfrm>
        <a:graphic>
          <a:graphicData uri="http://schemas.openxmlformats.org/drawingml/2006/table">
            <a:tbl>
              <a:tblPr/>
              <a:tblGrid>
                <a:gridCol w="597580">
                  <a:extLst>
                    <a:ext uri="{9D8B030D-6E8A-4147-A177-3AD203B41FA5}">
                      <a16:colId xmlns:a16="http://schemas.microsoft.com/office/drawing/2014/main" val="1992047490"/>
                    </a:ext>
                  </a:extLst>
                </a:gridCol>
                <a:gridCol w="597580">
                  <a:extLst>
                    <a:ext uri="{9D8B030D-6E8A-4147-A177-3AD203B41FA5}">
                      <a16:colId xmlns:a16="http://schemas.microsoft.com/office/drawing/2014/main" val="908152902"/>
                    </a:ext>
                  </a:extLst>
                </a:gridCol>
                <a:gridCol w="597580">
                  <a:extLst>
                    <a:ext uri="{9D8B030D-6E8A-4147-A177-3AD203B41FA5}">
                      <a16:colId xmlns:a16="http://schemas.microsoft.com/office/drawing/2014/main" val="1430192080"/>
                    </a:ext>
                  </a:extLst>
                </a:gridCol>
                <a:gridCol w="597580">
                  <a:extLst>
                    <a:ext uri="{9D8B030D-6E8A-4147-A177-3AD203B41FA5}">
                      <a16:colId xmlns:a16="http://schemas.microsoft.com/office/drawing/2014/main" val="2253622899"/>
                    </a:ext>
                  </a:extLst>
                </a:gridCol>
                <a:gridCol w="597580">
                  <a:extLst>
                    <a:ext uri="{9D8B030D-6E8A-4147-A177-3AD203B41FA5}">
                      <a16:colId xmlns:a16="http://schemas.microsoft.com/office/drawing/2014/main" val="1504381429"/>
                    </a:ext>
                  </a:extLst>
                </a:gridCol>
              </a:tblGrid>
              <a:tr h="367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105214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1345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847282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386070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1036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5924E9-7300-4C14-A933-FE0F62A93F3A}"/>
              </a:ext>
            </a:extLst>
          </p:cNvPr>
          <p:cNvSpPr txBox="1"/>
          <p:nvPr/>
        </p:nvSpPr>
        <p:spPr>
          <a:xfrm>
            <a:off x="1680693" y="3058732"/>
            <a:ext cx="151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D79EA-DF71-47FE-98AD-19EFCC8B5EF6}"/>
              </a:ext>
            </a:extLst>
          </p:cNvPr>
          <p:cNvSpPr txBox="1"/>
          <p:nvPr/>
        </p:nvSpPr>
        <p:spPr>
          <a:xfrm>
            <a:off x="9681294" y="3087773"/>
            <a:ext cx="151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24519-0A6B-436B-8919-A2D9A65CA9D8}"/>
              </a:ext>
            </a:extLst>
          </p:cNvPr>
          <p:cNvSpPr txBox="1"/>
          <p:nvPr/>
        </p:nvSpPr>
        <p:spPr>
          <a:xfrm>
            <a:off x="1591215" y="6189435"/>
            <a:ext cx="151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9F28D-3B95-46A3-9970-285DA83F1081}"/>
              </a:ext>
            </a:extLst>
          </p:cNvPr>
          <p:cNvSpPr txBox="1"/>
          <p:nvPr/>
        </p:nvSpPr>
        <p:spPr>
          <a:xfrm>
            <a:off x="9945812" y="6266709"/>
            <a:ext cx="151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529FEE-1D19-4032-B764-96FD1CF87DE1}"/>
              </a:ext>
            </a:extLst>
          </p:cNvPr>
          <p:cNvCxnSpPr/>
          <p:nvPr/>
        </p:nvCxnSpPr>
        <p:spPr>
          <a:xfrm>
            <a:off x="5621628" y="4481848"/>
            <a:ext cx="0" cy="534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65BC8A-6DE2-4136-A923-241E7CAEAD15}"/>
              </a:ext>
            </a:extLst>
          </p:cNvPr>
          <p:cNvSpPr txBox="1"/>
          <p:nvPr/>
        </p:nvSpPr>
        <p:spPr>
          <a:xfrm>
            <a:off x="4966961" y="5024303"/>
            <a:ext cx="112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Discharge </a:t>
            </a:r>
          </a:p>
          <a:p>
            <a:pPr algn="ctr"/>
            <a:r>
              <a:rPr lang="en-US" dirty="0"/>
              <a:t>C1, C2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BC2734-1587-4960-A5E8-FC9E62E1E66F}"/>
              </a:ext>
            </a:extLst>
          </p:cNvPr>
          <p:cNvCxnSpPr>
            <a:cxnSpLocks/>
          </p:cNvCxnSpPr>
          <p:nvPr/>
        </p:nvCxnSpPr>
        <p:spPr>
          <a:xfrm>
            <a:off x="6272683" y="4481847"/>
            <a:ext cx="0" cy="1526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840807-6A4E-4364-9E59-2AB3944526A7}"/>
              </a:ext>
            </a:extLst>
          </p:cNvPr>
          <p:cNvSpPr txBox="1"/>
          <p:nvPr/>
        </p:nvSpPr>
        <p:spPr>
          <a:xfrm>
            <a:off x="5321061" y="6128209"/>
            <a:ext cx="19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Discharge C1</a:t>
            </a:r>
          </a:p>
          <a:p>
            <a:pPr algn="ctr"/>
            <a:r>
              <a:rPr lang="en-US" dirty="0"/>
              <a:t>Charge C2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909427-EF55-41D6-905A-98906B512CC4}"/>
              </a:ext>
            </a:extLst>
          </p:cNvPr>
          <p:cNvCxnSpPr>
            <a:cxnSpLocks/>
          </p:cNvCxnSpPr>
          <p:nvPr/>
        </p:nvCxnSpPr>
        <p:spPr>
          <a:xfrm>
            <a:off x="6862964" y="4452265"/>
            <a:ext cx="0" cy="765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4F8E6B-B0F2-48C8-8127-6850D641A7BD}"/>
              </a:ext>
            </a:extLst>
          </p:cNvPr>
          <p:cNvSpPr txBox="1"/>
          <p:nvPr/>
        </p:nvSpPr>
        <p:spPr>
          <a:xfrm>
            <a:off x="5967830" y="5144518"/>
            <a:ext cx="19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Charge C1</a:t>
            </a:r>
          </a:p>
          <a:p>
            <a:pPr algn="ctr"/>
            <a:r>
              <a:rPr lang="en-US" dirty="0"/>
              <a:t>Discharge C2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F85A2B-722F-4677-9FCC-6E6F26D70B57}"/>
              </a:ext>
            </a:extLst>
          </p:cNvPr>
          <p:cNvCxnSpPr>
            <a:cxnSpLocks/>
          </p:cNvCxnSpPr>
          <p:nvPr/>
        </p:nvCxnSpPr>
        <p:spPr>
          <a:xfrm>
            <a:off x="7543398" y="4397200"/>
            <a:ext cx="0" cy="1814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4773A6-E3F8-4682-8EB3-C3840BD4F2C8}"/>
              </a:ext>
            </a:extLst>
          </p:cNvPr>
          <p:cNvSpPr txBox="1"/>
          <p:nvPr/>
        </p:nvSpPr>
        <p:spPr>
          <a:xfrm>
            <a:off x="6591776" y="6235561"/>
            <a:ext cx="19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Charge </a:t>
            </a:r>
          </a:p>
          <a:p>
            <a:pPr algn="ctr"/>
            <a:r>
              <a:rPr lang="en-US" dirty="0"/>
              <a:t>C1,C2</a:t>
            </a:r>
          </a:p>
        </p:txBody>
      </p:sp>
    </p:spTree>
    <p:extLst>
      <p:ext uri="{BB962C8B-B14F-4D97-AF65-F5344CB8AC3E}">
        <p14:creationId xmlns:p14="http://schemas.microsoft.com/office/powerpoint/2010/main" val="110357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AEEECF-0DDF-4D2E-B9A5-0E150A70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8" y="882202"/>
            <a:ext cx="4476750" cy="441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CB2FD-02C9-46B2-B9AB-0FDB5589FC07}"/>
              </a:ext>
            </a:extLst>
          </p:cNvPr>
          <p:cNvSpPr txBox="1"/>
          <p:nvPr/>
        </p:nvSpPr>
        <p:spPr>
          <a:xfrm>
            <a:off x="798490" y="5447763"/>
            <a:ext cx="336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D&gt;0.5   b) D&lt;0.5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E49012-8D85-4FA2-B2AD-747F7D8610ED}"/>
              </a:ext>
            </a:extLst>
          </p:cNvPr>
          <p:cNvSpPr/>
          <p:nvPr/>
        </p:nvSpPr>
        <p:spPr>
          <a:xfrm>
            <a:off x="482958" y="3097368"/>
            <a:ext cx="3760631" cy="2058473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1D0282-0526-48C1-A880-177F37CCAF07}"/>
                  </a:ext>
                </a:extLst>
              </p:cNvPr>
              <p:cNvSpPr txBox="1"/>
              <p:nvPr/>
            </p:nvSpPr>
            <p:spPr>
              <a:xfrm>
                <a:off x="5415565" y="1345843"/>
                <a:ext cx="57375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reduce unbalance of the neutral-point potential, we can adjust the amount of  modes #2 and #3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Changing phase-shift value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S1 and S2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1D0282-0526-48C1-A880-177F37CC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65" y="1345843"/>
                <a:ext cx="5737538" cy="1200329"/>
              </a:xfrm>
              <a:prstGeom prst="rect">
                <a:avLst/>
              </a:prstGeom>
              <a:blipFill>
                <a:blip r:embed="rId3"/>
                <a:stretch>
                  <a:fillRect l="-849" t="-3046" r="-21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821595-AA25-43DD-8AEE-4EE1B3A5B106}"/>
                  </a:ext>
                </a:extLst>
              </p:cNvPr>
              <p:cNvSpPr txBox="1"/>
              <p:nvPr/>
            </p:nvSpPr>
            <p:spPr>
              <a:xfrm>
                <a:off x="5325414" y="3329189"/>
                <a:ext cx="4649273" cy="1591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these two methods, the voltage gain ratio of the boost converter stay the same. (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 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821595-AA25-43DD-8AEE-4EE1B3A5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414" y="3329189"/>
                <a:ext cx="4649273" cy="1591461"/>
              </a:xfrm>
              <a:prstGeom prst="rect">
                <a:avLst/>
              </a:prstGeom>
              <a:blipFill>
                <a:blip r:embed="rId4"/>
                <a:stretch>
                  <a:fillRect l="-118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23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003E1E-97B6-47E2-AD57-454A5F14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77" y="3070236"/>
            <a:ext cx="4638675" cy="2419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B8B85-A806-46B3-9DC4-C011E8E3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22" y="253492"/>
            <a:ext cx="3477934" cy="18916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78A941-CED6-4E37-8B97-7D2553622007}"/>
              </a:ext>
            </a:extLst>
          </p:cNvPr>
          <p:cNvCxnSpPr>
            <a:cxnSpLocks/>
          </p:cNvCxnSpPr>
          <p:nvPr/>
        </p:nvCxnSpPr>
        <p:spPr>
          <a:xfrm flipV="1">
            <a:off x="7151496" y="2897746"/>
            <a:ext cx="10563" cy="2537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D383C7-4CC6-494C-A5A2-BCE00B318C88}"/>
              </a:ext>
            </a:extLst>
          </p:cNvPr>
          <p:cNvCxnSpPr>
            <a:cxnSpLocks/>
          </p:cNvCxnSpPr>
          <p:nvPr/>
        </p:nvCxnSpPr>
        <p:spPr>
          <a:xfrm flipV="1">
            <a:off x="7151496" y="5434885"/>
            <a:ext cx="280387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33CF6-4D96-4BEB-975A-6F763E535370}"/>
              </a:ext>
            </a:extLst>
          </p:cNvPr>
          <p:cNvCxnSpPr>
            <a:cxnSpLocks/>
          </p:cNvCxnSpPr>
          <p:nvPr/>
        </p:nvCxnSpPr>
        <p:spPr>
          <a:xfrm flipV="1">
            <a:off x="7151495" y="3848637"/>
            <a:ext cx="280387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291181-722A-41D8-9897-9FA921392076}"/>
              </a:ext>
            </a:extLst>
          </p:cNvPr>
          <p:cNvCxnSpPr>
            <a:cxnSpLocks/>
          </p:cNvCxnSpPr>
          <p:nvPr/>
        </p:nvCxnSpPr>
        <p:spPr>
          <a:xfrm flipV="1">
            <a:off x="7151494" y="4414234"/>
            <a:ext cx="280387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19BE8E-953D-48F4-A4C3-F30B54DB1F31}"/>
              </a:ext>
            </a:extLst>
          </p:cNvPr>
          <p:cNvCxnSpPr>
            <a:cxnSpLocks/>
          </p:cNvCxnSpPr>
          <p:nvPr/>
        </p:nvCxnSpPr>
        <p:spPr>
          <a:xfrm>
            <a:off x="7151494" y="3573887"/>
            <a:ext cx="9267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2ADA51-68D7-4A39-AAB3-4BA037A8388C}"/>
              </a:ext>
            </a:extLst>
          </p:cNvPr>
          <p:cNvCxnSpPr>
            <a:cxnSpLocks/>
          </p:cNvCxnSpPr>
          <p:nvPr/>
        </p:nvCxnSpPr>
        <p:spPr>
          <a:xfrm>
            <a:off x="8078238" y="3573887"/>
            <a:ext cx="0" cy="274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F8C054-54E4-44F2-A872-CD2F920FFD79}"/>
              </a:ext>
            </a:extLst>
          </p:cNvPr>
          <p:cNvCxnSpPr>
            <a:cxnSpLocks/>
          </p:cNvCxnSpPr>
          <p:nvPr/>
        </p:nvCxnSpPr>
        <p:spPr>
          <a:xfrm>
            <a:off x="8696645" y="3284113"/>
            <a:ext cx="1282" cy="255645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FC2833-0784-4055-9F06-8A1475409152}"/>
              </a:ext>
            </a:extLst>
          </p:cNvPr>
          <p:cNvCxnSpPr>
            <a:cxnSpLocks/>
          </p:cNvCxnSpPr>
          <p:nvPr/>
        </p:nvCxnSpPr>
        <p:spPr>
          <a:xfrm flipH="1">
            <a:off x="8192370" y="3284113"/>
            <a:ext cx="16111" cy="255645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2515B4-7A1B-42B8-8FD4-512EADB28433}"/>
              </a:ext>
            </a:extLst>
          </p:cNvPr>
          <p:cNvCxnSpPr>
            <a:cxnSpLocks/>
          </p:cNvCxnSpPr>
          <p:nvPr/>
        </p:nvCxnSpPr>
        <p:spPr>
          <a:xfrm>
            <a:off x="9300692" y="2962141"/>
            <a:ext cx="0" cy="283013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DC5072-E8C2-4BBC-A097-E1629ABB5551}"/>
              </a:ext>
            </a:extLst>
          </p:cNvPr>
          <p:cNvCxnSpPr>
            <a:cxnSpLocks/>
          </p:cNvCxnSpPr>
          <p:nvPr/>
        </p:nvCxnSpPr>
        <p:spPr>
          <a:xfrm>
            <a:off x="8078238" y="3848637"/>
            <a:ext cx="1222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873A7E-A6DE-49BE-AAC5-C2D4D9D6D9C1}"/>
              </a:ext>
            </a:extLst>
          </p:cNvPr>
          <p:cNvCxnSpPr>
            <a:cxnSpLocks/>
          </p:cNvCxnSpPr>
          <p:nvPr/>
        </p:nvCxnSpPr>
        <p:spPr>
          <a:xfrm>
            <a:off x="9300694" y="3573887"/>
            <a:ext cx="0" cy="274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6E7B16-87C1-49DB-B24B-7EAC5A79D725}"/>
              </a:ext>
            </a:extLst>
          </p:cNvPr>
          <p:cNvCxnSpPr>
            <a:cxnSpLocks/>
          </p:cNvCxnSpPr>
          <p:nvPr/>
        </p:nvCxnSpPr>
        <p:spPr>
          <a:xfrm>
            <a:off x="9300694" y="3578180"/>
            <a:ext cx="6546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D18C-2C17-40D3-B6EF-D9A1CDDC2309}"/>
              </a:ext>
            </a:extLst>
          </p:cNvPr>
          <p:cNvCxnSpPr>
            <a:cxnSpLocks/>
          </p:cNvCxnSpPr>
          <p:nvPr/>
        </p:nvCxnSpPr>
        <p:spPr>
          <a:xfrm>
            <a:off x="7151494" y="4414234"/>
            <a:ext cx="10630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A8B970-6C4F-4C7E-8A31-9E2E89665A92}"/>
              </a:ext>
            </a:extLst>
          </p:cNvPr>
          <p:cNvCxnSpPr>
            <a:cxnSpLocks/>
          </p:cNvCxnSpPr>
          <p:nvPr/>
        </p:nvCxnSpPr>
        <p:spPr>
          <a:xfrm>
            <a:off x="8214575" y="4139484"/>
            <a:ext cx="0" cy="274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6E25AD-66DB-4928-9511-FE21798BD053}"/>
              </a:ext>
            </a:extLst>
          </p:cNvPr>
          <p:cNvCxnSpPr>
            <a:cxnSpLocks/>
          </p:cNvCxnSpPr>
          <p:nvPr/>
        </p:nvCxnSpPr>
        <p:spPr>
          <a:xfrm>
            <a:off x="8214575" y="4139484"/>
            <a:ext cx="4940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1FE2FC-C849-4E24-B60A-EDC832B5FF3F}"/>
              </a:ext>
            </a:extLst>
          </p:cNvPr>
          <p:cNvCxnSpPr>
            <a:cxnSpLocks/>
          </p:cNvCxnSpPr>
          <p:nvPr/>
        </p:nvCxnSpPr>
        <p:spPr>
          <a:xfrm>
            <a:off x="8697927" y="4139484"/>
            <a:ext cx="0" cy="274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49F05D-CB4A-49A6-A648-506B7ADF135F}"/>
              </a:ext>
            </a:extLst>
          </p:cNvPr>
          <p:cNvCxnSpPr>
            <a:cxnSpLocks/>
          </p:cNvCxnSpPr>
          <p:nvPr/>
        </p:nvCxnSpPr>
        <p:spPr>
          <a:xfrm>
            <a:off x="8708659" y="4414234"/>
            <a:ext cx="10630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ED25D38-DD06-44A2-818E-314B235AF060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7151494" y="4907644"/>
            <a:ext cx="3466972" cy="12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D2B02C-6B44-4906-8D6D-7084188389D8}"/>
              </a:ext>
            </a:extLst>
          </p:cNvPr>
          <p:cNvCxnSpPr>
            <a:cxnSpLocks/>
          </p:cNvCxnSpPr>
          <p:nvPr/>
        </p:nvCxnSpPr>
        <p:spPr>
          <a:xfrm>
            <a:off x="8071598" y="3284113"/>
            <a:ext cx="1542" cy="255645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66B7CE-C011-49CB-B744-0C89393CB7CF}"/>
              </a:ext>
            </a:extLst>
          </p:cNvPr>
          <p:cNvCxnSpPr>
            <a:cxnSpLocks/>
          </p:cNvCxnSpPr>
          <p:nvPr/>
        </p:nvCxnSpPr>
        <p:spPr>
          <a:xfrm flipV="1">
            <a:off x="7151494" y="4642834"/>
            <a:ext cx="926744" cy="544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AE3471-8E2B-4DF7-9C5A-5AB208E33C1E}"/>
              </a:ext>
            </a:extLst>
          </p:cNvPr>
          <p:cNvCxnSpPr>
            <a:cxnSpLocks/>
          </p:cNvCxnSpPr>
          <p:nvPr/>
        </p:nvCxnSpPr>
        <p:spPr>
          <a:xfrm>
            <a:off x="8068040" y="4649944"/>
            <a:ext cx="178606" cy="376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635452-04BA-469E-9CF9-93FEB73F221F}"/>
              </a:ext>
            </a:extLst>
          </p:cNvPr>
          <p:cNvCxnSpPr>
            <a:cxnSpLocks/>
          </p:cNvCxnSpPr>
          <p:nvPr/>
        </p:nvCxnSpPr>
        <p:spPr>
          <a:xfrm flipH="1">
            <a:off x="8219509" y="4808082"/>
            <a:ext cx="477136" cy="217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FACEE7-6184-43D7-B9B7-6E5E5570CF3E}"/>
              </a:ext>
            </a:extLst>
          </p:cNvPr>
          <p:cNvCxnSpPr>
            <a:cxnSpLocks/>
          </p:cNvCxnSpPr>
          <p:nvPr/>
        </p:nvCxnSpPr>
        <p:spPr>
          <a:xfrm flipH="1" flipV="1">
            <a:off x="8685617" y="4781416"/>
            <a:ext cx="615075" cy="374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09B59-988B-46B3-AB2D-B004ABC13845}"/>
              </a:ext>
            </a:extLst>
          </p:cNvPr>
          <p:cNvCxnSpPr>
            <a:cxnSpLocks/>
          </p:cNvCxnSpPr>
          <p:nvPr/>
        </p:nvCxnSpPr>
        <p:spPr>
          <a:xfrm flipV="1">
            <a:off x="9300692" y="4784503"/>
            <a:ext cx="654675" cy="37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C409B98-D42B-40DE-8382-6AD3BD8531BF}"/>
              </a:ext>
            </a:extLst>
          </p:cNvPr>
          <p:cNvSpPr txBox="1"/>
          <p:nvPr/>
        </p:nvSpPr>
        <p:spPr>
          <a:xfrm>
            <a:off x="6633658" y="3526596"/>
            <a:ext cx="48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42A1CB-5758-49FF-A2BE-5F42806EBFDC}"/>
              </a:ext>
            </a:extLst>
          </p:cNvPr>
          <p:cNvSpPr txBox="1"/>
          <p:nvPr/>
        </p:nvSpPr>
        <p:spPr>
          <a:xfrm>
            <a:off x="6624685" y="4003448"/>
            <a:ext cx="48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774E37-559C-46B5-B619-26BA3863C6E0}"/>
              </a:ext>
            </a:extLst>
          </p:cNvPr>
          <p:cNvSpPr txBox="1"/>
          <p:nvPr/>
        </p:nvSpPr>
        <p:spPr>
          <a:xfrm>
            <a:off x="10618466" y="4722978"/>
            <a:ext cx="48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D647736-7BA0-4107-9751-7D96E4FF2520}"/>
              </a:ext>
            </a:extLst>
          </p:cNvPr>
          <p:cNvCxnSpPr>
            <a:cxnSpLocks/>
          </p:cNvCxnSpPr>
          <p:nvPr/>
        </p:nvCxnSpPr>
        <p:spPr>
          <a:xfrm>
            <a:off x="7162059" y="3071611"/>
            <a:ext cx="2114900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04789BE-23A2-492B-AA79-AC753A4B714A}"/>
              </a:ext>
            </a:extLst>
          </p:cNvPr>
          <p:cNvSpPr txBox="1"/>
          <p:nvPr/>
        </p:nvSpPr>
        <p:spPr>
          <a:xfrm>
            <a:off x="8146729" y="2700904"/>
            <a:ext cx="48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AEB8B7B-5D7A-4EB0-8F2C-FD7C316C9F63}"/>
              </a:ext>
            </a:extLst>
          </p:cNvPr>
          <p:cNvCxnSpPr>
            <a:cxnSpLocks/>
          </p:cNvCxnSpPr>
          <p:nvPr/>
        </p:nvCxnSpPr>
        <p:spPr>
          <a:xfrm>
            <a:off x="7162059" y="3429000"/>
            <a:ext cx="905981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07A3211-1D31-4134-951B-469502D3F83F}"/>
                  </a:ext>
                </a:extLst>
              </p:cNvPr>
              <p:cNvSpPr/>
              <p:nvPr/>
            </p:nvSpPr>
            <p:spPr>
              <a:xfrm>
                <a:off x="7239795" y="3165955"/>
                <a:ext cx="7964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07A3211-1D31-4134-951B-469502D3F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795" y="3165955"/>
                <a:ext cx="79643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F02CA70-DD3A-4984-88FE-6BA7AF8A0049}"/>
                  </a:ext>
                </a:extLst>
              </p:cNvPr>
              <p:cNvSpPr/>
              <p:nvPr/>
            </p:nvSpPr>
            <p:spPr>
              <a:xfrm>
                <a:off x="8113188" y="3207089"/>
                <a:ext cx="69685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sz="10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F02CA70-DD3A-4984-88FE-6BA7AF8A0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188" y="3207089"/>
                <a:ext cx="696857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553457E-0470-4F19-8B3E-A01D3C8152C8}"/>
              </a:ext>
            </a:extLst>
          </p:cNvPr>
          <p:cNvCxnSpPr>
            <a:cxnSpLocks/>
          </p:cNvCxnSpPr>
          <p:nvPr/>
        </p:nvCxnSpPr>
        <p:spPr>
          <a:xfrm>
            <a:off x="8219509" y="3453310"/>
            <a:ext cx="457941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BC1F14-941C-4EFB-ACA0-563B33E2FC95}"/>
              </a:ext>
            </a:extLst>
          </p:cNvPr>
          <p:cNvCxnSpPr>
            <a:cxnSpLocks/>
          </p:cNvCxnSpPr>
          <p:nvPr/>
        </p:nvCxnSpPr>
        <p:spPr>
          <a:xfrm flipH="1" flipV="1">
            <a:off x="6950871" y="4642834"/>
            <a:ext cx="3534249" cy="71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AF06B1F-693A-4484-A94E-31939F72BCEA}"/>
              </a:ext>
            </a:extLst>
          </p:cNvPr>
          <p:cNvCxnSpPr>
            <a:cxnSpLocks/>
          </p:cNvCxnSpPr>
          <p:nvPr/>
        </p:nvCxnSpPr>
        <p:spPr>
          <a:xfrm flipH="1" flipV="1">
            <a:off x="6950871" y="5190053"/>
            <a:ext cx="3534249" cy="71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EE7EEC2-5180-4F57-A1C1-222E7C2F54ED}"/>
              </a:ext>
            </a:extLst>
          </p:cNvPr>
          <p:cNvSpPr txBox="1"/>
          <p:nvPr/>
        </p:nvSpPr>
        <p:spPr>
          <a:xfrm>
            <a:off x="9919605" y="5250219"/>
            <a:ext cx="48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7432E85-824B-4809-8B3E-BC6486C18BDD}"/>
              </a:ext>
            </a:extLst>
          </p:cNvPr>
          <p:cNvSpPr txBox="1"/>
          <p:nvPr/>
        </p:nvSpPr>
        <p:spPr>
          <a:xfrm>
            <a:off x="9919605" y="4205179"/>
            <a:ext cx="48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928107-4C92-43D3-802F-DE7BA93C9213}"/>
              </a:ext>
            </a:extLst>
          </p:cNvPr>
          <p:cNvSpPr txBox="1"/>
          <p:nvPr/>
        </p:nvSpPr>
        <p:spPr>
          <a:xfrm>
            <a:off x="9934844" y="3651181"/>
            <a:ext cx="48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3B6841B-9938-4FAD-B6E9-3F69ED1C82A7}"/>
              </a:ext>
            </a:extLst>
          </p:cNvPr>
          <p:cNvSpPr txBox="1"/>
          <p:nvPr/>
        </p:nvSpPr>
        <p:spPr>
          <a:xfrm>
            <a:off x="6297159" y="4466000"/>
            <a:ext cx="97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ILmax2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416FF3B-EA1F-4F04-A46F-EB882AF44272}"/>
              </a:ext>
            </a:extLst>
          </p:cNvPr>
          <p:cNvCxnSpPr>
            <a:cxnSpLocks/>
          </p:cNvCxnSpPr>
          <p:nvPr/>
        </p:nvCxnSpPr>
        <p:spPr>
          <a:xfrm flipH="1" flipV="1">
            <a:off x="6941534" y="4787422"/>
            <a:ext cx="3534249" cy="71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4420C65-5D0B-4D78-B0FC-957F53A466CA}"/>
              </a:ext>
            </a:extLst>
          </p:cNvPr>
          <p:cNvSpPr txBox="1"/>
          <p:nvPr/>
        </p:nvSpPr>
        <p:spPr>
          <a:xfrm>
            <a:off x="6294999" y="4639747"/>
            <a:ext cx="97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ILmax1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E163F4-E6C5-41E0-B089-C97D0697EF99}"/>
              </a:ext>
            </a:extLst>
          </p:cNvPr>
          <p:cNvSpPr txBox="1"/>
          <p:nvPr/>
        </p:nvSpPr>
        <p:spPr>
          <a:xfrm>
            <a:off x="6327561" y="4995076"/>
            <a:ext cx="97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ILmin</a:t>
            </a:r>
            <a:endParaRPr lang="en-US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B37DADA-60BC-4184-8EC5-F67731DE93EB}"/>
              </a:ext>
            </a:extLst>
          </p:cNvPr>
          <p:cNvSpPr txBox="1"/>
          <p:nvPr/>
        </p:nvSpPr>
        <p:spPr>
          <a:xfrm>
            <a:off x="1943100" y="2283684"/>
            <a:ext cx="23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Phase-Shift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35358E-8CF2-4D10-B7B4-DFF3523CEB39}"/>
              </a:ext>
            </a:extLst>
          </p:cNvPr>
          <p:cNvSpPr txBox="1"/>
          <p:nvPr/>
        </p:nvSpPr>
        <p:spPr>
          <a:xfrm>
            <a:off x="7465765" y="2218460"/>
            <a:ext cx="23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Duty-Cycle Change</a:t>
            </a:r>
          </a:p>
        </p:txBody>
      </p:sp>
    </p:spTree>
    <p:extLst>
      <p:ext uri="{BB962C8B-B14F-4D97-AF65-F5344CB8AC3E}">
        <p14:creationId xmlns:p14="http://schemas.microsoft.com/office/powerpoint/2010/main" val="175824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2B392C-1103-40B9-9FE6-E828E4068232}"/>
              </a:ext>
            </a:extLst>
          </p:cNvPr>
          <p:cNvSpPr txBox="1"/>
          <p:nvPr/>
        </p:nvSpPr>
        <p:spPr>
          <a:xfrm>
            <a:off x="4562556" y="282639"/>
            <a:ext cx="4687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D with unequal resistances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26F95-096D-49C6-AE14-B14B6602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4" y="1054073"/>
            <a:ext cx="6861404" cy="3458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E92D8-E774-4743-AF9E-D4075D08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951" y="1166913"/>
            <a:ext cx="4586575" cy="33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8DD349-5AD5-4998-ACF1-8D553877C612}"/>
                  </a:ext>
                </a:extLst>
              </p:cNvPr>
              <p:cNvSpPr txBox="1"/>
              <p:nvPr/>
            </p:nvSpPr>
            <p:spPr>
              <a:xfrm>
                <a:off x="4562556" y="282639"/>
                <a:ext cx="468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Added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unequal resistances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8DD349-5AD5-4998-ACF1-8D553877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556" y="282639"/>
                <a:ext cx="4687910" cy="400110"/>
              </a:xfrm>
              <a:prstGeom prst="rect">
                <a:avLst/>
              </a:prstGeom>
              <a:blipFill>
                <a:blip r:embed="rId2"/>
                <a:stretch>
                  <a:fillRect l="-130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9325EE-8FF4-4864-AEC3-250CECD9B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3" y="1658922"/>
            <a:ext cx="6490348" cy="3253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9F9C69-4B37-4161-9531-316832828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799" y="1658922"/>
            <a:ext cx="4617718" cy="33807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FCCC84-1440-4ED3-AC76-F607C6082F7F}"/>
              </a:ext>
            </a:extLst>
          </p:cNvPr>
          <p:cNvSpPr/>
          <p:nvPr/>
        </p:nvSpPr>
        <p:spPr>
          <a:xfrm>
            <a:off x="2971800" y="542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Low-frequency ripple of input current and output voltage increases.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Unbalance between the modules is decreased.</a:t>
            </a:r>
          </a:p>
        </p:txBody>
      </p:sp>
    </p:spTree>
    <p:extLst>
      <p:ext uri="{BB962C8B-B14F-4D97-AF65-F5344CB8AC3E}">
        <p14:creationId xmlns:p14="http://schemas.microsoft.com/office/powerpoint/2010/main" val="199960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BBA3-225D-40DF-BB9A-2B542F80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[1] Neutral-Point Potential Balancing of Three-Level Inverters in Direct-Driven Wind Energy Conversion System</a:t>
            </a:r>
          </a:p>
          <a:p>
            <a:endParaRPr lang="en-US" dirty="0"/>
          </a:p>
          <a:p>
            <a:r>
              <a:rPr lang="en-US" dirty="0"/>
              <a:t>[2] Pulse delay control for capacitor voltage balancing in a three-level boost neutral point clamped inverter</a:t>
            </a:r>
          </a:p>
        </p:txBody>
      </p:sp>
    </p:spTree>
    <p:extLst>
      <p:ext uri="{BB962C8B-B14F-4D97-AF65-F5344CB8AC3E}">
        <p14:creationId xmlns:p14="http://schemas.microsoft.com/office/powerpoint/2010/main" val="275520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227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31</cp:revision>
  <dcterms:created xsi:type="dcterms:W3CDTF">2021-06-23T06:53:55Z</dcterms:created>
  <dcterms:modified xsi:type="dcterms:W3CDTF">2021-06-23T13:25:41Z</dcterms:modified>
</cp:coreProperties>
</file>