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00" r:id="rId2"/>
    <p:sldId id="979" r:id="rId3"/>
    <p:sldId id="256" r:id="rId4"/>
    <p:sldId id="980" r:id="rId5"/>
    <p:sldId id="981" r:id="rId6"/>
    <p:sldId id="982" r:id="rId7"/>
    <p:sldId id="983" r:id="rId8"/>
    <p:sldId id="989" r:id="rId9"/>
    <p:sldId id="984" r:id="rId10"/>
    <p:sldId id="985" r:id="rId11"/>
    <p:sldId id="986" r:id="rId12"/>
    <p:sldId id="987" r:id="rId13"/>
    <p:sldId id="991" r:id="rId14"/>
    <p:sldId id="992" r:id="rId15"/>
    <p:sldId id="993" r:id="rId16"/>
    <p:sldId id="994" r:id="rId17"/>
    <p:sldId id="995" r:id="rId18"/>
    <p:sldId id="996" r:id="rId19"/>
    <p:sldId id="997" r:id="rId20"/>
    <p:sldId id="998" r:id="rId21"/>
    <p:sldId id="990" r:id="rId22"/>
    <p:sldId id="8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584F7-F241-49B8-9E94-7E200E62D27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B038-FB13-4D89-B13E-07497BA0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8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9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FE3F-470F-4746-B641-69C305AE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AD801-11D9-403B-B6B7-4D396B24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39E7B-AA2B-4E17-8529-F0840841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808A3-2533-4065-AF9E-05C4B928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2053-11A3-4E61-B60B-DE9C5DF6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4435-323A-4F0D-BA99-6A123468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AFB1B-DD9A-4FAA-9D9A-673526DB8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55FA-AD1E-473B-837A-17916E1A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D183-F774-4995-81DA-90896B9C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1EAC-1802-4337-948D-C46CF839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44298-999F-48A2-B926-3316CEFBD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06456-61F5-4F33-AB0B-0C7654A69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D273C-8148-4972-B8BA-92829B41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D451-544D-4060-8F3A-613F1971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8540-A3A1-4118-BAFE-7BFCF3D8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40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0971-A5F3-4135-A459-6E15F28E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6645-FE5F-4380-84E2-290819C1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7F75-C025-47C3-9777-F58CFD78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0CC98-3764-446C-8D98-5A0AC16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BA17-163B-42ED-9DE8-64A64F32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A0F4-C6EC-4E89-A15A-4E8BB51A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50E7-3410-47E2-A1D5-07F94D2E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5A50-AE5C-4F2A-A199-C4F6CBA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AEF8B-720E-406C-8B72-891288A7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76E3-9466-48AC-B519-D4C53D5D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654A-EC83-4B97-94AC-5AC891A2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4F1F-5ACC-4E73-9140-6BCF795F3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26C00-DBD0-4964-BFC7-683895812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2572F-1627-43F3-BACD-B5B78F43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D9135-7D72-4EEE-9E47-B6C14A44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2EC1E-65B6-4289-8D52-0E2CC8F2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83E9-F0BD-458D-BB3B-8EFB5B1B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366D5-75D4-45B9-A2EA-DFC8A1F40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6C2F9-FB48-4364-A13C-81323CD33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338E-8689-4365-9E31-D4D0C1E81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00C7F-39AC-4F8E-A425-2B76F58EE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5359F-2539-4E12-81B6-3D921E54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0EFB1-AD1B-4936-AD29-576D5935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C168A-CFDC-49D7-8C98-86757DCE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0166-6A3C-4A83-A2DF-82B32361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F259F-0ED1-47D8-8345-156F4518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1FA6E-641B-47D0-8116-E9F089EC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BF7B7-4D33-4C0C-846F-302546B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5D8EC-2097-4A5A-A205-C1140B0A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19B58-20CE-47F7-8F7D-BFA7BE5F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2C7F3-9DC7-42E8-9239-D4806C79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F52F-9852-4D46-8038-C9B43A22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AFCA-512B-4B59-8CD0-39D9F316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F9D0D-E607-4EE1-86AB-34E63A1D5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2F01-2B76-403F-A6A8-1DCBC777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762B7-09E8-44D9-B657-8DA3A4F5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1F28F-AABD-4C5B-A8F5-545388D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16E3-14E9-4B74-9087-4F094216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39DE3-D5E5-49BE-9475-BA67060F9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6572B-6854-43F2-AFD8-EAEBBEC2A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CEA55-B5DF-4C41-9793-BF0EA60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80ACB-7E5D-4B94-BDE4-2FAB9F24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468B7-2BC1-4943-A2DE-FD23BF37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2A05E-5C61-46CD-AACF-CF4540E8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4146A-B903-400F-B429-C47FF7DD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F848-0C55-438E-8CCD-07463259C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536A-83F9-45D9-B4ED-F0990B76B12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7EC5-5B94-4775-8332-AAB265B3F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7F6-7F8B-48CA-8B46-DD0435DA0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08FA-8EC3-4F8F-B5C4-81E3F5419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sayaz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2030" y="225631"/>
            <a:ext cx="11527770" cy="25725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Nutshell: Wireless Power Transfer Systems 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122647" y="2969129"/>
            <a:ext cx="9966536" cy="13973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2600" baseline="30000" dirty="0">
              <a:solidFill>
                <a:sysClr val="windowText" lastClr="000000"/>
              </a:solidFill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2" name="Subtitle 2"/>
          <p:cNvSpPr txBox="1">
            <a:spLocks/>
          </p:cNvSpPr>
          <p:nvPr/>
        </p:nvSpPr>
        <p:spPr>
          <a:xfrm>
            <a:off x="795477" y="3209785"/>
            <a:ext cx="9966536" cy="13973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Enes Ayaz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6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10/04/2023</a:t>
            </a:r>
          </a:p>
        </p:txBody>
      </p:sp>
    </p:spTree>
    <p:extLst>
      <p:ext uri="{BB962C8B-B14F-4D97-AF65-F5344CB8AC3E}">
        <p14:creationId xmlns:p14="http://schemas.microsoft.com/office/powerpoint/2010/main" val="179718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37956-C062-4D32-A8D9-CE026FBF104B}"/>
              </a:ext>
            </a:extLst>
          </p:cNvPr>
          <p:cNvSpPr txBox="1">
            <a:spLocks/>
          </p:cNvSpPr>
          <p:nvPr/>
        </p:nvSpPr>
        <p:spPr>
          <a:xfrm>
            <a:off x="609600" y="18294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Narrowband and Wideband Dual-mode Wireless Power Transfer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280FD-7422-4E91-95EB-B0AD0ECE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8" y="1393015"/>
            <a:ext cx="6437376" cy="2762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F0086-71AF-4F05-A5BC-F985B96B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445" y="2006352"/>
            <a:ext cx="4773619" cy="4049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68985-50C5-49D2-8F63-5B17610BD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11" y="4030946"/>
            <a:ext cx="4675410" cy="27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37956-C062-4D32-A8D9-CE026FBF104B}"/>
              </a:ext>
            </a:extLst>
          </p:cNvPr>
          <p:cNvSpPr txBox="1">
            <a:spLocks/>
          </p:cNvSpPr>
          <p:nvPr/>
        </p:nvSpPr>
        <p:spPr>
          <a:xfrm>
            <a:off x="609600" y="18294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Narrowband and Wideband Dual-mode Wireless Power Transfer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44553-FAE7-472A-9D0F-1CB0A1591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05"/>
          <a:stretch/>
        </p:blipFill>
        <p:spPr>
          <a:xfrm>
            <a:off x="563432" y="1557152"/>
            <a:ext cx="4765180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4A12E-DF52-47B5-8689-C250C6F1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0" y="3055186"/>
            <a:ext cx="5590759" cy="3349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0C5138-39D8-4F02-B0AE-ADFF4F1C5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390" y="1541071"/>
            <a:ext cx="3967367" cy="1282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E051CC-9C73-4655-B49A-042184D90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905" y="3133311"/>
            <a:ext cx="5195149" cy="29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37956-C062-4D32-A8D9-CE026FBF104B}"/>
              </a:ext>
            </a:extLst>
          </p:cNvPr>
          <p:cNvSpPr txBox="1">
            <a:spLocks/>
          </p:cNvSpPr>
          <p:nvPr/>
        </p:nvSpPr>
        <p:spPr>
          <a:xfrm>
            <a:off x="609600" y="18294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Narrowband and Wideband Dual-mode Wireless Power Transfer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ABA96F-1CE3-4B67-8AD2-A75615B7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101" y="1950405"/>
            <a:ext cx="5455235" cy="2957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D66216-BE26-4E36-AA4C-978B2CBA0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1" b="21799"/>
          <a:stretch/>
        </p:blipFill>
        <p:spPr>
          <a:xfrm>
            <a:off x="1015615" y="2296633"/>
            <a:ext cx="3857625" cy="29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5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37956-C062-4D32-A8D9-CE026FBF104B}"/>
              </a:ext>
            </a:extLst>
          </p:cNvPr>
          <p:cNvSpPr txBox="1">
            <a:spLocks/>
          </p:cNvSpPr>
          <p:nvPr/>
        </p:nvSpPr>
        <p:spPr>
          <a:xfrm>
            <a:off x="609600" y="18294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Pending researches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89D82-289F-4E46-8EEB-3FDA7289E8A1}"/>
              </a:ext>
            </a:extLst>
          </p:cNvPr>
          <p:cNvSpPr/>
          <p:nvPr/>
        </p:nvSpPr>
        <p:spPr>
          <a:xfrm>
            <a:off x="7616325" y="2571850"/>
            <a:ext cx="1781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8FD58-2AC4-42DC-9B90-C73D83B5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0" y="1964740"/>
            <a:ext cx="4416133" cy="446847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0146F09-E61E-4B0F-A878-1D7E8793590F}"/>
              </a:ext>
            </a:extLst>
          </p:cNvPr>
          <p:cNvGrpSpPr/>
          <p:nvPr/>
        </p:nvGrpSpPr>
        <p:grpSpPr>
          <a:xfrm>
            <a:off x="6096000" y="3020624"/>
            <a:ext cx="4416133" cy="1978440"/>
            <a:chOff x="6096000" y="1964740"/>
            <a:chExt cx="4416133" cy="19784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926F0D-9C5F-473C-B723-2981C3D39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215" t="58758" b="18998"/>
            <a:stretch/>
          </p:blipFill>
          <p:spPr>
            <a:xfrm>
              <a:off x="6439218" y="1964740"/>
              <a:ext cx="4072915" cy="133964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828F02-E190-4DA6-A9D5-568E9C834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88" t="65952" r="54441" b="22400"/>
            <a:stretch/>
          </p:blipFill>
          <p:spPr>
            <a:xfrm>
              <a:off x="7951517" y="2382574"/>
              <a:ext cx="555437" cy="70153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049CFE-4D46-4BFD-A37E-FA3EF9792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081" r="66192" b="20052"/>
            <a:stretch/>
          </p:blipFill>
          <p:spPr>
            <a:xfrm>
              <a:off x="6096000" y="2225420"/>
              <a:ext cx="1793249" cy="101584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0BC141F-ECAA-468C-A075-2787D6319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144" t="80962" b="8469"/>
            <a:stretch/>
          </p:blipFill>
          <p:spPr>
            <a:xfrm>
              <a:off x="8769350" y="3306666"/>
              <a:ext cx="1742783" cy="63651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4CFA542-DCA6-416F-B3A1-981781795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144" t="80962" r="10828" b="11237"/>
            <a:stretch/>
          </p:blipFill>
          <p:spPr>
            <a:xfrm>
              <a:off x="7608093" y="3304383"/>
              <a:ext cx="1168400" cy="4698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E6AC10-4769-4DCB-BADB-FDC9A3814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13" t="85715" r="43786" b="11438"/>
            <a:stretch/>
          </p:blipFill>
          <p:spPr>
            <a:xfrm>
              <a:off x="7818068" y="3589956"/>
              <a:ext cx="869951" cy="171450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E479561-93DB-412C-8B92-4FB6C8609078}"/>
              </a:ext>
            </a:extLst>
          </p:cNvPr>
          <p:cNvSpPr/>
          <p:nvPr/>
        </p:nvSpPr>
        <p:spPr>
          <a:xfrm>
            <a:off x="762000" y="1559056"/>
            <a:ext cx="618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Self-Excited Synchronous Machine Using Airgap Harmonics: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0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46F100-AD58-4137-AF8A-97981FAC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956" y="278490"/>
            <a:ext cx="4739006" cy="387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75D13-1089-4F63-B2BA-795D1228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" y="176721"/>
            <a:ext cx="5829527" cy="3695700"/>
          </a:xfrm>
          <a:prstGeom prst="rect">
            <a:avLst/>
          </a:prstGeom>
        </p:spPr>
      </p:pic>
      <p:pic>
        <p:nvPicPr>
          <p:cNvPr id="2050" name="Picture 2" descr="Sinusoidal Pulse Width Modulation - an overview | ScienceDirect Topics">
            <a:extLst>
              <a:ext uri="{FF2B5EF4-FFF2-40B4-BE49-F238E27FC236}">
                <a16:creationId xmlns:a16="http://schemas.microsoft.com/office/drawing/2014/main" id="{0ACF7F35-10C8-4266-ABB0-767977BA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10" y="4172495"/>
            <a:ext cx="3649597" cy="24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8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2E16C9-969B-4BCE-A610-F92F05C7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82" y="1224417"/>
            <a:ext cx="5964638" cy="46305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09A641-B6D1-44C1-88D8-0D548A8E3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911" y="1124226"/>
            <a:ext cx="3575343" cy="40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0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58A870-C7F2-4012-B187-C20EB73F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2" y="376653"/>
            <a:ext cx="4743450" cy="5962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89869-588E-4C42-84A5-B50589577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37" y="687140"/>
            <a:ext cx="220027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387C1-1AB7-4A54-BCB9-B9FFCF171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887" y="706191"/>
            <a:ext cx="2286000" cy="210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7E7F2-2DDE-40F3-BA39-DA4275CF6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137" y="3013784"/>
            <a:ext cx="3076575" cy="2352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49B69-14C8-431A-B710-9135EB018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874" y="3429000"/>
            <a:ext cx="28162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3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37956-C062-4D32-A8D9-CE026FBF104B}"/>
              </a:ext>
            </a:extLst>
          </p:cNvPr>
          <p:cNvSpPr txBox="1">
            <a:spLocks/>
          </p:cNvSpPr>
          <p:nvPr/>
        </p:nvSpPr>
        <p:spPr>
          <a:xfrm>
            <a:off x="609600" y="18294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Pending researches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479561-93DB-412C-8B92-4FB6C8609078}"/>
              </a:ext>
            </a:extLst>
          </p:cNvPr>
          <p:cNvSpPr/>
          <p:nvPr/>
        </p:nvSpPr>
        <p:spPr>
          <a:xfrm>
            <a:off x="762000" y="1559056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frequency modulation method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6AC766-971D-48FC-9604-63CB2D32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052637"/>
            <a:ext cx="4286250" cy="42767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2E47BC-C2CB-4C71-91E2-F41B77822098}"/>
              </a:ext>
            </a:extLst>
          </p:cNvPr>
          <p:cNvCxnSpPr/>
          <p:nvPr/>
        </p:nvCxnSpPr>
        <p:spPr>
          <a:xfrm>
            <a:off x="4914900" y="3028950"/>
            <a:ext cx="16192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6C485B-FFDE-4420-9B51-246AD2D6735F}"/>
              </a:ext>
            </a:extLst>
          </p:cNvPr>
          <p:cNvSpPr txBox="1"/>
          <p:nvPr/>
        </p:nvSpPr>
        <p:spPr>
          <a:xfrm>
            <a:off x="6896102" y="2428785"/>
            <a:ext cx="344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 frequency output with f1,f2,f3 and their higher order harmonics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multi-level converter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951969-E0DD-44E2-9F73-7121F92DEDCC}"/>
              </a:ext>
            </a:extLst>
          </p:cNvPr>
          <p:cNvCxnSpPr/>
          <p:nvPr/>
        </p:nvCxnSpPr>
        <p:spPr>
          <a:xfrm>
            <a:off x="4914900" y="5400675"/>
            <a:ext cx="16192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E284EC-D96F-4F2F-B500-09AB8ABE94F8}"/>
              </a:ext>
            </a:extLst>
          </p:cNvPr>
          <p:cNvSpPr txBox="1"/>
          <p:nvPr/>
        </p:nvSpPr>
        <p:spPr>
          <a:xfrm>
            <a:off x="6896102" y="4800510"/>
            <a:ext cx="344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 frequency output with complex frequencies stemmed from the multiplication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two-level converter</a:t>
            </a:r>
          </a:p>
        </p:txBody>
      </p:sp>
    </p:spTree>
    <p:extLst>
      <p:ext uri="{BB962C8B-B14F-4D97-AF65-F5344CB8AC3E}">
        <p14:creationId xmlns:p14="http://schemas.microsoft.com/office/powerpoint/2010/main" val="237432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18E10E-050B-4049-93A4-CBB2464D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04800"/>
            <a:ext cx="10353675" cy="2628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63F9C-A37F-4806-BA18-099763CC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3550682"/>
            <a:ext cx="5019675" cy="94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B1B5A-8C90-4334-93AE-9A60C56AF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" y="4624864"/>
            <a:ext cx="4391025" cy="714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B2C5A-7305-4F80-BB3D-222A6A302B0A}"/>
              </a:ext>
            </a:extLst>
          </p:cNvPr>
          <p:cNvSpPr txBox="1"/>
          <p:nvPr/>
        </p:nvSpPr>
        <p:spPr>
          <a:xfrm>
            <a:off x="5981700" y="4170491"/>
            <a:ext cx="325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domain multiplication </a:t>
            </a:r>
          </a:p>
          <a:p>
            <a:r>
              <a:rPr lang="en-US" dirty="0"/>
              <a:t>Frequency domain convolution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07B30-3C97-495E-82AC-87CD9829724B}"/>
              </a:ext>
            </a:extLst>
          </p:cNvPr>
          <p:cNvSpPr txBox="1"/>
          <p:nvPr/>
        </p:nvSpPr>
        <p:spPr>
          <a:xfrm>
            <a:off x="471486" y="5667375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it can be formulated considering duty cycle</a:t>
            </a:r>
          </a:p>
        </p:txBody>
      </p:sp>
    </p:spTree>
    <p:extLst>
      <p:ext uri="{BB962C8B-B14F-4D97-AF65-F5344CB8AC3E}">
        <p14:creationId xmlns:p14="http://schemas.microsoft.com/office/powerpoint/2010/main" val="304800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FC3043-6DF2-4E66-ACA0-3843E0D6C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21839"/>
              </p:ext>
            </p:extLst>
          </p:nvPr>
        </p:nvGraphicFramePr>
        <p:xfrm>
          <a:off x="1380648" y="704849"/>
          <a:ext cx="9229730" cy="1337310"/>
        </p:xfrm>
        <a:graphic>
          <a:graphicData uri="http://schemas.openxmlformats.org/drawingml/2006/table">
            <a:tbl>
              <a:tblPr/>
              <a:tblGrid>
                <a:gridCol w="922973">
                  <a:extLst>
                    <a:ext uri="{9D8B030D-6E8A-4147-A177-3AD203B41FA5}">
                      <a16:colId xmlns:a16="http://schemas.microsoft.com/office/drawing/2014/main" val="1841822993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428719812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929395654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674733630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920241510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571145330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478699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587588588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774441548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27031917"/>
                    </a:ext>
                  </a:extLst>
                </a:gridCol>
              </a:tblGrid>
              <a:tr h="29337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7247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dirty="0"/>
                        <a:t>PWM1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42888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PWM2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09435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B6AB97F-6B51-456D-A453-FE29E290C76C}"/>
              </a:ext>
            </a:extLst>
          </p:cNvPr>
          <p:cNvSpPr/>
          <p:nvPr/>
        </p:nvSpPr>
        <p:spPr>
          <a:xfrm>
            <a:off x="4865519" y="2463284"/>
            <a:ext cx="2690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PWMres</a:t>
            </a:r>
            <a:r>
              <a:rPr lang="en-US" dirty="0"/>
              <a:t> = PWM1 x PWM2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156825-62C9-4796-BAF3-8AC613C50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98253"/>
              </p:ext>
            </p:extLst>
          </p:nvPr>
        </p:nvGraphicFramePr>
        <p:xfrm>
          <a:off x="232889" y="3109615"/>
          <a:ext cx="11726221" cy="1586656"/>
        </p:xfrm>
        <a:graphic>
          <a:graphicData uri="http://schemas.openxmlformats.org/drawingml/2006/table">
            <a:tbl>
              <a:tblPr/>
              <a:tblGrid>
                <a:gridCol w="1201014">
                  <a:extLst>
                    <a:ext uri="{9D8B030D-6E8A-4147-A177-3AD203B41FA5}">
                      <a16:colId xmlns:a16="http://schemas.microsoft.com/office/drawing/2014/main" val="820118780"/>
                    </a:ext>
                  </a:extLst>
                </a:gridCol>
                <a:gridCol w="474160">
                  <a:extLst>
                    <a:ext uri="{9D8B030D-6E8A-4147-A177-3AD203B41FA5}">
                      <a16:colId xmlns:a16="http://schemas.microsoft.com/office/drawing/2014/main" val="2080484852"/>
                    </a:ext>
                  </a:extLst>
                </a:gridCol>
                <a:gridCol w="837588">
                  <a:extLst>
                    <a:ext uri="{9D8B030D-6E8A-4147-A177-3AD203B41FA5}">
                      <a16:colId xmlns:a16="http://schemas.microsoft.com/office/drawing/2014/main" val="3540079185"/>
                    </a:ext>
                  </a:extLst>
                </a:gridCol>
                <a:gridCol w="837588">
                  <a:extLst>
                    <a:ext uri="{9D8B030D-6E8A-4147-A177-3AD203B41FA5}">
                      <a16:colId xmlns:a16="http://schemas.microsoft.com/office/drawing/2014/main" val="856012666"/>
                    </a:ext>
                  </a:extLst>
                </a:gridCol>
                <a:gridCol w="837588">
                  <a:extLst>
                    <a:ext uri="{9D8B030D-6E8A-4147-A177-3AD203B41FA5}">
                      <a16:colId xmlns:a16="http://schemas.microsoft.com/office/drawing/2014/main" val="4286905789"/>
                    </a:ext>
                  </a:extLst>
                </a:gridCol>
                <a:gridCol w="837588">
                  <a:extLst>
                    <a:ext uri="{9D8B030D-6E8A-4147-A177-3AD203B41FA5}">
                      <a16:colId xmlns:a16="http://schemas.microsoft.com/office/drawing/2014/main" val="1066548099"/>
                    </a:ext>
                  </a:extLst>
                </a:gridCol>
                <a:gridCol w="1109431">
                  <a:extLst>
                    <a:ext uri="{9D8B030D-6E8A-4147-A177-3AD203B41FA5}">
                      <a16:colId xmlns:a16="http://schemas.microsoft.com/office/drawing/2014/main" val="1936266792"/>
                    </a:ext>
                  </a:extLst>
                </a:gridCol>
                <a:gridCol w="720392">
                  <a:extLst>
                    <a:ext uri="{9D8B030D-6E8A-4147-A177-3AD203B41FA5}">
                      <a16:colId xmlns:a16="http://schemas.microsoft.com/office/drawing/2014/main" val="2138754700"/>
                    </a:ext>
                  </a:extLst>
                </a:gridCol>
                <a:gridCol w="941157">
                  <a:extLst>
                    <a:ext uri="{9D8B030D-6E8A-4147-A177-3AD203B41FA5}">
                      <a16:colId xmlns:a16="http://schemas.microsoft.com/office/drawing/2014/main" val="3704086176"/>
                    </a:ext>
                  </a:extLst>
                </a:gridCol>
                <a:gridCol w="653116">
                  <a:extLst>
                    <a:ext uri="{9D8B030D-6E8A-4147-A177-3AD203B41FA5}">
                      <a16:colId xmlns:a16="http://schemas.microsoft.com/office/drawing/2014/main" val="2890830557"/>
                    </a:ext>
                  </a:extLst>
                </a:gridCol>
                <a:gridCol w="924898">
                  <a:extLst>
                    <a:ext uri="{9D8B030D-6E8A-4147-A177-3AD203B41FA5}">
                      <a16:colId xmlns:a16="http://schemas.microsoft.com/office/drawing/2014/main" val="2411530192"/>
                    </a:ext>
                  </a:extLst>
                </a:gridCol>
                <a:gridCol w="684827">
                  <a:extLst>
                    <a:ext uri="{9D8B030D-6E8A-4147-A177-3AD203B41FA5}">
                      <a16:colId xmlns:a16="http://schemas.microsoft.com/office/drawing/2014/main" val="38189154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4027231041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1579977288"/>
                    </a:ext>
                  </a:extLst>
                </a:gridCol>
              </a:tblGrid>
              <a:tr h="67225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f2-f1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f2+f1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2f1-f2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2f2-f1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2f1+f2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3f1-f2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2f2+f1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484371"/>
                  </a:ext>
                </a:extLst>
              </a:tr>
              <a:tr h="665054">
                <a:tc>
                  <a:txBody>
                    <a:bodyPr/>
                    <a:lstStyle/>
                    <a:p>
                      <a:r>
                        <a:rPr lang="en-US" dirty="0" err="1"/>
                        <a:t>PWMres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A0x</a:t>
                      </a:r>
                    </a:p>
                    <a:p>
                      <a:r>
                        <a:rPr lang="en-US" dirty="0"/>
                        <a:t>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A1/2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A1/2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A2/2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A2/2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A2/2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A2/2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A3/2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A3/2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A1/2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B2/2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36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48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1922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Previously on the 30-min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9EAE124-626A-491E-A20D-1FB0D35DF4E3}"/>
              </a:ext>
            </a:extLst>
          </p:cNvPr>
          <p:cNvSpPr txBox="1">
            <a:spLocks/>
          </p:cNvSpPr>
          <p:nvPr/>
        </p:nvSpPr>
        <p:spPr>
          <a:xfrm>
            <a:off x="609600" y="3714698"/>
            <a:ext cx="7274237" cy="253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7D0300C-F79E-409F-B955-E1A95D448D67}"/>
              </a:ext>
            </a:extLst>
          </p:cNvPr>
          <p:cNvSpPr txBox="1">
            <a:spLocks/>
          </p:cNvSpPr>
          <p:nvPr/>
        </p:nvSpPr>
        <p:spPr>
          <a:xfrm>
            <a:off x="609600" y="1385863"/>
            <a:ext cx="7274237" cy="81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334EC81B-6101-4836-BC29-8ED303D3FA7E}"/>
              </a:ext>
            </a:extLst>
          </p:cNvPr>
          <p:cNvSpPr txBox="1">
            <a:spLocks/>
          </p:cNvSpPr>
          <p:nvPr/>
        </p:nvSpPr>
        <p:spPr>
          <a:xfrm>
            <a:off x="609600" y="2530864"/>
            <a:ext cx="7274237" cy="81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76629-50C3-4AE6-A8DC-CEF816BA3D20}"/>
              </a:ext>
            </a:extLst>
          </p:cNvPr>
          <p:cNvSpPr txBox="1"/>
          <p:nvPr/>
        </p:nvSpPr>
        <p:spPr>
          <a:xfrm>
            <a:off x="1364294" y="997470"/>
            <a:ext cx="97726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Synchronous motor journal  : Written, but some experimental results are needed.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Preparing Wide/narrow bandgap  wireless power transfer journal draft 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Review (almost made)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modelling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SPWM is ready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SPWM with additional harmonic is standing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Of-the-shelf inductance for the story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is about 30W to 5W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6.78 MHz with 80kHz-200kHz or 900kHz-1000kHz  with 80kHz-200KHz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3-Preparing Balancing  journal draft ( we can focus TPEL special section about high power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misalingment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Discussions to get into focus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power, series/parallel connection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feasibility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ED7AA-E4F6-4B2A-9104-3715A82A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437" y="873118"/>
            <a:ext cx="20097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181551-F355-4AAB-8605-0578C737FC9E}"/>
              </a:ext>
            </a:extLst>
          </p:cNvPr>
          <p:cNvSpPr txBox="1"/>
          <p:nvPr/>
        </p:nvSpPr>
        <p:spPr>
          <a:xfrm>
            <a:off x="493160" y="335845"/>
            <a:ext cx="6362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want to utilize frequencies of 50 kHz, 120 kHz, and 180 kHz with magnitudes of Fa, Fb, Fc.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unknown pulses with frequencies of f1 , f2,  and f3.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which resultant frequencies , from convolution, is selected as the desired frequencies of 50kHz, 100kHz, and 200kHz.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f1=50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f2+f1=120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f3+f1=180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f1=50kHz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f2=70kHz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f3=130 kHz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Fa=A1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Fb=A1/2+B1/2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Fc=A1/2+ C1/2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63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D2F8B4-FA42-417D-88D7-187BB61AC2B6}"/>
              </a:ext>
            </a:extLst>
          </p:cNvPr>
          <p:cNvSpPr txBox="1"/>
          <p:nvPr/>
        </p:nvSpPr>
        <p:spPr>
          <a:xfrm>
            <a:off x="1147531" y="1133553"/>
            <a:ext cx="9772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Wide/narrow bandgap  wireless power transfer : Written, but experimental results are needed.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Preparing a concept design of contactless field excitation for axial flux- PCB stator synchronous motor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028678-D03E-462A-B2A2-ED7AF09C1DBD}"/>
              </a:ext>
            </a:extLst>
          </p:cNvPr>
          <p:cNvSpPr txBox="1">
            <a:spLocks/>
          </p:cNvSpPr>
          <p:nvPr/>
        </p:nvSpPr>
        <p:spPr>
          <a:xfrm>
            <a:off x="467557" y="15035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Calibri (Headings)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Üniversitelinin 'Hoçça Ğalın Ben Gidiyom' Paylaşımına Soruşturma">
            <a:extLst>
              <a:ext uri="{FF2B5EF4-FFF2-40B4-BE49-F238E27FC236}">
                <a16:creationId xmlns:a16="http://schemas.microsoft.com/office/drawing/2014/main" id="{34314EE1-B7D5-4CBC-8A8B-671FE4260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5" r="31499" b="41133"/>
          <a:stretch/>
        </p:blipFill>
        <p:spPr bwMode="auto">
          <a:xfrm>
            <a:off x="1679914" y="2994409"/>
            <a:ext cx="2892086" cy="11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9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 txBox="1">
            <a:spLocks/>
          </p:cNvSpPr>
          <p:nvPr/>
        </p:nvSpPr>
        <p:spPr>
          <a:xfrm>
            <a:off x="1122647" y="3219194"/>
            <a:ext cx="9966536" cy="5859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ysClr val="windowText" lastClr="000000"/>
                </a:solidFill>
              </a:rPr>
              <a:t>Thanks!</a:t>
            </a:r>
            <a:endParaRPr lang="tr-TR" sz="2800" b="1" noProof="1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B194606-34B8-48CE-BCF4-CF24C7FD6AA7}"/>
              </a:ext>
            </a:extLst>
          </p:cNvPr>
          <p:cNvSpPr/>
          <p:nvPr/>
        </p:nvSpPr>
        <p:spPr>
          <a:xfrm>
            <a:off x="3819718" y="5295076"/>
            <a:ext cx="5024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about me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https://enesayaz.github.io/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2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37956-C062-4D32-A8D9-CE026FBF104B}"/>
              </a:ext>
            </a:extLst>
          </p:cNvPr>
          <p:cNvSpPr txBox="1">
            <a:spLocks/>
          </p:cNvSpPr>
          <p:nvPr/>
        </p:nvSpPr>
        <p:spPr>
          <a:xfrm>
            <a:off x="609600" y="11192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Contactless Field Excitation System of Electrically</a:t>
            </a:r>
            <a:b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Excited Synchronous Motors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7703A-2042-4FC2-805D-245D108A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12" y="1526959"/>
            <a:ext cx="4513850" cy="4132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E09DF-908C-4CD7-95AD-C03EEFB27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878" y="2331035"/>
            <a:ext cx="3981213" cy="25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37956-C062-4D32-A8D9-CE026FBF104B}"/>
              </a:ext>
            </a:extLst>
          </p:cNvPr>
          <p:cNvSpPr txBox="1">
            <a:spLocks/>
          </p:cNvSpPr>
          <p:nvPr/>
        </p:nvSpPr>
        <p:spPr>
          <a:xfrm>
            <a:off x="609600" y="11192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Contactless Field Excitation System of Electrically</a:t>
            </a:r>
            <a:b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Excited Synchronous Motors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AEE37-CBE2-4FBE-AA45-F676C55F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68" y="1305880"/>
            <a:ext cx="4726064" cy="38592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EB77C0-4F01-46CC-AEFE-5782458A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01" y="5359972"/>
            <a:ext cx="3958185" cy="1386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27870-A541-4C30-86C7-D6C5F607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00651"/>
            <a:ext cx="4380020" cy="9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37956-C062-4D32-A8D9-CE026FBF104B}"/>
              </a:ext>
            </a:extLst>
          </p:cNvPr>
          <p:cNvSpPr txBox="1">
            <a:spLocks/>
          </p:cNvSpPr>
          <p:nvPr/>
        </p:nvSpPr>
        <p:spPr>
          <a:xfrm>
            <a:off x="609600" y="11192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Contactless Field Excitation System of Electrically</a:t>
            </a:r>
            <a:b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Excited Synchronous Motors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30074-A56B-4BF4-9EA7-AEDA8F0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2" y="2228295"/>
            <a:ext cx="5195638" cy="3456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B17B7-E8A9-4690-827A-7A64735E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91" y="1562469"/>
            <a:ext cx="6030241" cy="43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37956-C062-4D32-A8D9-CE026FBF104B}"/>
              </a:ext>
            </a:extLst>
          </p:cNvPr>
          <p:cNvSpPr txBox="1">
            <a:spLocks/>
          </p:cNvSpPr>
          <p:nvPr/>
        </p:nvSpPr>
        <p:spPr>
          <a:xfrm>
            <a:off x="609600" y="11192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Contactless Field Excitation System of Electrically</a:t>
            </a:r>
            <a:b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Excited Synchronous Motors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0DA298-17CC-4A4C-9AB5-22CC36B6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5" y="1660564"/>
            <a:ext cx="6127772" cy="4753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E867D-13AC-40FF-9232-2A42086E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605" y="1130635"/>
            <a:ext cx="3902664" cy="54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6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37956-C062-4D32-A8D9-CE026FBF104B}"/>
              </a:ext>
            </a:extLst>
          </p:cNvPr>
          <p:cNvSpPr txBox="1">
            <a:spLocks/>
          </p:cNvSpPr>
          <p:nvPr/>
        </p:nvSpPr>
        <p:spPr>
          <a:xfrm>
            <a:off x="609600" y="11192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Contactless Field Excitation System of Electrically</a:t>
            </a:r>
            <a:b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Excited Synchronous Motors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8F0E6-FBBD-4734-953C-1745C827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529"/>
            <a:ext cx="5227825" cy="3933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15C24-2D94-4C6A-B7D6-66155C478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16" y="1189608"/>
            <a:ext cx="58959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0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318E8A-C3EA-49C0-A949-EB9464D67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422555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/>
              <a:t>Motivations: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To Increase 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C00000"/>
                </a:solidFill>
              </a:rPr>
              <a:t>To reduce switching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To increase DC-link utilization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004A99"/>
                </a:solidFill>
              </a:rPr>
              <a:t>To provide operation for more than one standards</a:t>
            </a:r>
          </a:p>
          <a:p>
            <a:pPr marL="0" indent="0">
              <a:buNone/>
            </a:pPr>
            <a:r>
              <a:rPr lang="en-US" sz="2500" dirty="0"/>
              <a:t>Some Topologies: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Multi-converter and multi-resonant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Single-converter and multi-resonant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C00000"/>
                </a:solidFill>
              </a:rPr>
              <a:t>Single-converter and multi-load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24FD0-A810-495E-BCF6-31279D5A492F}"/>
              </a:ext>
            </a:extLst>
          </p:cNvPr>
          <p:cNvSpPr/>
          <p:nvPr/>
        </p:nvSpPr>
        <p:spPr>
          <a:xfrm>
            <a:off x="6715666" y="1319489"/>
            <a:ext cx="404873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4A99"/>
                </a:solidFill>
              </a:rPr>
              <a:t>Standards: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Wireless Power Consortium (WPC)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Power Matters Alliance (PMA)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Alliance for Wireless Power (A4WP)</a:t>
            </a:r>
          </a:p>
          <a:p>
            <a:endParaRPr lang="en-US" dirty="0">
              <a:solidFill>
                <a:srgbClr val="004A9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7594B4-C47B-49E6-B87D-06370CBF70C9}"/>
              </a:ext>
            </a:extLst>
          </p:cNvPr>
          <p:cNvSpPr/>
          <p:nvPr/>
        </p:nvSpPr>
        <p:spPr>
          <a:xfrm>
            <a:off x="6175899" y="27589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100 - 205/300 kHz for magnetic resonant and induction technology for mobile devices; WPT systems for consumer devices, power transfer typically &lt; 200 W; plan to be used worldwide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1E39C-CEE8-4F25-BC11-DD64140ABE33}"/>
              </a:ext>
            </a:extLst>
          </p:cNvPr>
          <p:cNvSpPr/>
          <p:nvPr/>
        </p:nvSpPr>
        <p:spPr>
          <a:xfrm>
            <a:off x="6175899" y="39782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6765 - 6795 kHz for magnetic resonant technology for mobile devices; WPT systems for consumer devices, power transfer typically &lt; 30 W; plan to be used.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D7AD5-5C38-44D5-ADC5-8216A28BFF1E}"/>
              </a:ext>
            </a:extLst>
          </p:cNvPr>
          <p:cNvSpPr/>
          <p:nvPr/>
        </p:nvSpPr>
        <p:spPr>
          <a:xfrm>
            <a:off x="6175899" y="49484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300 - 500 kHz: WPT systems for consumer devices, power transfer typically &lt; 5 W; plan to be used for smaller devices.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7F347-4EE6-40EA-9ECB-B6EDE845FB16}"/>
              </a:ext>
            </a:extLst>
          </p:cNvPr>
          <p:cNvSpPr/>
          <p:nvPr/>
        </p:nvSpPr>
        <p:spPr>
          <a:xfrm>
            <a:off x="6175899" y="58452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900 - 1 000 kHz: WPT systems for consumer devices, power transfer typically &lt; 5 W; plan to be used for smaller devices.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4E44B1-4176-4AC3-A929-EA50A37ACAB5}"/>
              </a:ext>
            </a:extLst>
          </p:cNvPr>
          <p:cNvSpPr txBox="1">
            <a:spLocks/>
          </p:cNvSpPr>
          <p:nvPr/>
        </p:nvSpPr>
        <p:spPr>
          <a:xfrm>
            <a:off x="609600" y="8271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Narrowband and Wideband Dual-mode Wireless Power Transfer System</a:t>
            </a:r>
          </a:p>
        </p:txBody>
      </p:sp>
    </p:spTree>
    <p:extLst>
      <p:ext uri="{BB962C8B-B14F-4D97-AF65-F5344CB8AC3E}">
        <p14:creationId xmlns:p14="http://schemas.microsoft.com/office/powerpoint/2010/main" val="273935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37956-C062-4D32-A8D9-CE026FBF104B}"/>
              </a:ext>
            </a:extLst>
          </p:cNvPr>
          <p:cNvSpPr txBox="1">
            <a:spLocks/>
          </p:cNvSpPr>
          <p:nvPr/>
        </p:nvSpPr>
        <p:spPr>
          <a:xfrm>
            <a:off x="609600" y="18294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Narrowband and Wideband Dual-mode Wireless Power Transfer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56B6E5-6CB4-4AC6-A871-91E55657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9" y="1557708"/>
            <a:ext cx="5669019" cy="3436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CDA603-60B8-4568-BA21-B6DA3C7C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366" y="5147003"/>
            <a:ext cx="3292981" cy="1281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86F71-FC64-4BEE-A49B-A802B92E04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71"/>
          <a:stretch/>
        </p:blipFill>
        <p:spPr>
          <a:xfrm>
            <a:off x="6203305" y="1710996"/>
            <a:ext cx="5265237" cy="31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845</Words>
  <Application>Microsoft Office PowerPoint</Application>
  <PresentationFormat>Widescreen</PresentationFormat>
  <Paragraphs>200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Previously on the 30-min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48</cp:revision>
  <dcterms:created xsi:type="dcterms:W3CDTF">2023-04-10T09:36:41Z</dcterms:created>
  <dcterms:modified xsi:type="dcterms:W3CDTF">2023-04-10T14:47:25Z</dcterms:modified>
</cp:coreProperties>
</file>