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FE4DEC-CA5E-4160-96E6-9DA52E5FE5E6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>
        <p:scale>
          <a:sx n="100" d="100"/>
          <a:sy n="100" d="100"/>
        </p:scale>
        <p:origin x="4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C0FA-3588-46EC-9A08-E22E87EF4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95684-4ACA-4B21-BA29-19C568EB9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89F09-121D-4258-A020-435A2FEC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BBE25-2979-4758-82E6-C8E7FE45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D6B6-F284-4AE3-978E-AEDEA7F1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4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3E2-10FB-4ECE-9AEF-34E29352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7C16A-1631-4460-8811-8D0556ACE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06F1-703C-44B9-9153-6B5629A7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2E70D-77E5-4CAE-8C09-CE5EE279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D9DCC-3B83-42D8-A6CD-FD177396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38589-06E4-492E-AFFD-A8C5C15B6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57AD4-D49D-4B30-85BF-C0143A0B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6D62-DF0C-4C7C-9DF1-AB6C66AF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C96E8-8A6B-4232-BB32-0A74A483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0F699-611A-45A9-8C7E-0754CBB1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7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51F4-CBC8-4935-BE1A-81CFBAD9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7610-9B48-477E-9FAD-4302BCBF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23F7-3203-46CD-A89B-117DAC3B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B5B8E-BEDE-4AC7-A1A5-849A54F2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CA6C-9127-41D6-93E2-94A47C7F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299D-2F10-4BFF-AD36-43745E08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E890-BB20-4523-B7A9-F3BF5F40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58C6-8694-474F-9E12-900AC9B8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02C7-A7C0-4678-839E-D21BAE98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03310-79AA-4720-AE0D-E34A5294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6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9A7A-E52A-4F7F-9E58-3B0A60E4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9F1A-2599-4D9B-A0F4-657C4496F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6946F-5C49-4A8A-99D5-B0F3A90F4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6C928-0C82-4151-870D-C8DCA746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6AE15-A7E7-4680-8414-868C1B59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964C-9085-4F2D-819C-40BF763E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0DD3-9A61-443C-B74A-A8BC1C9E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26C34-8F1C-444C-A0D4-C0B265BA0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EF139-9D91-401D-909C-006475C3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75A04-DA47-478D-AF3C-65351EF9C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78FEB-B33A-48B3-B955-C72D79C08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623B5-94B1-43E4-81C2-419281D7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F73E7-E68E-468D-AF32-58AC09D1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155B1-4CB9-4D9E-BDAB-7FE62800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0218-6702-457A-857D-2EBBFF9C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BCE87-2EB3-439C-ACDB-3CE32E6E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DB629-11B9-4D30-AC42-4F6F2D6F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E159-4ED6-44AB-8447-C8C5714F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3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C74A0-D643-4E15-B8F0-FA52866A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09C3E-77B0-4F8D-A1AB-21BDC2DD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CAC22-7B28-4654-B2FA-410A4346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6A86-B3C8-40B4-A8F7-5E7DF4E2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516A-30D4-4159-8FD4-8D3F10331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F46E3-1E6F-4A5B-8958-617FB222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7AD2D-DAD9-4F5F-B0A5-EC513D1D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F5405-0456-46E6-A52C-5C57F8BA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7DDCB-291A-45A3-A029-40C725AB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D2F3-CB9F-4FEF-BD94-36CC0BE4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66D57-5662-4636-B71E-E1B365CA5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8CA75-F253-4380-B9ED-925464F46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562FD-A6D2-49DF-B695-9A01A139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77B1C-8065-44E6-AA75-5134255F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ABED9-DBBC-4EC2-80BF-AD2B067D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87A1A-EEE1-4BFA-94C5-2FF204D4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77228-5C80-4E30-AF5F-0BC410F98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DABF6-E7F2-40F8-84F5-7DCE9386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0337-9DE0-481A-9DA4-22E60F37390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E2BAD-8DAB-4203-B21D-C5841AF67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17768-6E66-4C32-935B-E0BB4FEBF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21A0AC-404B-46F8-B4E3-D377CC7A8F88}"/>
              </a:ext>
            </a:extLst>
          </p:cNvPr>
          <p:cNvSpPr/>
          <p:nvPr/>
        </p:nvSpPr>
        <p:spPr>
          <a:xfrm>
            <a:off x="448007" y="482599"/>
            <a:ext cx="2923265" cy="1614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Motor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DC-link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Phase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Field Voltage/Current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4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37DB7-4EC5-48EC-A176-DB974B53CB2D}"/>
              </a:ext>
            </a:extLst>
          </p:cNvPr>
          <p:cNvSpPr txBox="1"/>
          <p:nvPr/>
        </p:nvSpPr>
        <p:spPr>
          <a:xfrm>
            <a:off x="809625" y="790575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Shaft 32mm</a:t>
            </a:r>
          </a:p>
        </p:txBody>
      </p:sp>
    </p:spTree>
    <p:extLst>
      <p:ext uri="{BB962C8B-B14F-4D97-AF65-F5344CB8AC3E}">
        <p14:creationId xmlns:p14="http://schemas.microsoft.com/office/powerpoint/2010/main" val="327366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50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38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31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47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52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42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AC1E-FAE2-4908-BED1-6CA25F7C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17" y="782854"/>
            <a:ext cx="6856985" cy="4065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D84AD-8462-42F2-9F66-9EF022743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730" y="2466875"/>
            <a:ext cx="17049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6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023C89-3453-4F5A-A7BE-2451F03E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4" y="303458"/>
            <a:ext cx="7319069" cy="4339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6140A-5BF4-475B-AE48-10746CAEF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85" y="1882146"/>
            <a:ext cx="1914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5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A2158F-E188-4238-88E4-79C88433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65" y="880507"/>
            <a:ext cx="7184311" cy="4259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885A89-8C8A-42AE-972B-E9A6DFF8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253" y="2748400"/>
            <a:ext cx="18859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8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6E1A2AF-28C5-40FE-A09C-2D1BB3CE28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8738591"/>
                  </p:ext>
                </p:extLst>
              </p:nvPr>
            </p:nvGraphicFramePr>
            <p:xfrm>
              <a:off x="928704" y="1054790"/>
              <a:ext cx="10334592" cy="190444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22424">
                      <a:extLst>
                        <a:ext uri="{9D8B030D-6E8A-4147-A177-3AD203B41FA5}">
                          <a16:colId xmlns:a16="http://schemas.microsoft.com/office/drawing/2014/main" val="3792330964"/>
                        </a:ext>
                      </a:extLst>
                    </a:gridCol>
                    <a:gridCol w="1189607">
                      <a:extLst>
                        <a:ext uri="{9D8B030D-6E8A-4147-A177-3AD203B41FA5}">
                          <a16:colId xmlns:a16="http://schemas.microsoft.com/office/drawing/2014/main" val="4047730702"/>
                        </a:ext>
                      </a:extLst>
                    </a:gridCol>
                    <a:gridCol w="1988598">
                      <a:extLst>
                        <a:ext uri="{9D8B030D-6E8A-4147-A177-3AD203B41FA5}">
                          <a16:colId xmlns:a16="http://schemas.microsoft.com/office/drawing/2014/main" val="3014606110"/>
                        </a:ext>
                      </a:extLst>
                    </a:gridCol>
                    <a:gridCol w="1988598">
                      <a:extLst>
                        <a:ext uri="{9D8B030D-6E8A-4147-A177-3AD203B41FA5}">
                          <a16:colId xmlns:a16="http://schemas.microsoft.com/office/drawing/2014/main" val="232192002"/>
                        </a:ext>
                      </a:extLst>
                    </a:gridCol>
                    <a:gridCol w="2414727">
                      <a:extLst>
                        <a:ext uri="{9D8B030D-6E8A-4147-A177-3AD203B41FA5}">
                          <a16:colId xmlns:a16="http://schemas.microsoft.com/office/drawing/2014/main" val="3942515347"/>
                        </a:ext>
                      </a:extLst>
                    </a:gridCol>
                    <a:gridCol w="2130638">
                      <a:extLst>
                        <a:ext uri="{9D8B030D-6E8A-4147-A177-3AD203B41FA5}">
                          <a16:colId xmlns:a16="http://schemas.microsoft.com/office/drawing/2014/main" val="1277185909"/>
                        </a:ext>
                      </a:extLst>
                    </a:gridCol>
                  </a:tblGrid>
                  <a:tr h="435752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Aligned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Misaligned- 10mm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Misaligned- 20mm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Change (%) </a:t>
                          </a:r>
                          <a:r>
                            <a:rPr lang="en-US" sz="1400" dirty="0"/>
                            <a:t>(for 10mm)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Change (%) </a:t>
                          </a:r>
                          <a:r>
                            <a:rPr lang="en-US" sz="1400" dirty="0"/>
                            <a:t>(for 20mm)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443602"/>
                      </a:ext>
                    </a:extLst>
                  </a:tr>
                  <a:tr h="35755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8.6  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8.46  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8.15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1.62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5.23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0434262"/>
                      </a:ext>
                    </a:extLst>
                  </a:tr>
                  <a:tr h="37141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Rx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2330 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2335 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2336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6578927"/>
                      </a:ext>
                    </a:extLst>
                  </a:tr>
                  <a:tr h="35755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119.5  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113.8  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99.7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4.77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16.57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8303739"/>
                      </a:ext>
                    </a:extLst>
                  </a:tr>
                  <a:tr h="35755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 0.84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0.81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0.72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3.57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14.3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41579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6E1A2AF-28C5-40FE-A09C-2D1BB3CE28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8738591"/>
                  </p:ext>
                </p:extLst>
              </p:nvPr>
            </p:nvGraphicFramePr>
            <p:xfrm>
              <a:off x="928704" y="1054790"/>
              <a:ext cx="10334592" cy="190444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22424">
                      <a:extLst>
                        <a:ext uri="{9D8B030D-6E8A-4147-A177-3AD203B41FA5}">
                          <a16:colId xmlns:a16="http://schemas.microsoft.com/office/drawing/2014/main" val="3792330964"/>
                        </a:ext>
                      </a:extLst>
                    </a:gridCol>
                    <a:gridCol w="1189607">
                      <a:extLst>
                        <a:ext uri="{9D8B030D-6E8A-4147-A177-3AD203B41FA5}">
                          <a16:colId xmlns:a16="http://schemas.microsoft.com/office/drawing/2014/main" val="4047730702"/>
                        </a:ext>
                      </a:extLst>
                    </a:gridCol>
                    <a:gridCol w="1988598">
                      <a:extLst>
                        <a:ext uri="{9D8B030D-6E8A-4147-A177-3AD203B41FA5}">
                          <a16:colId xmlns:a16="http://schemas.microsoft.com/office/drawing/2014/main" val="3014606110"/>
                        </a:ext>
                      </a:extLst>
                    </a:gridCol>
                    <a:gridCol w="1988598">
                      <a:extLst>
                        <a:ext uri="{9D8B030D-6E8A-4147-A177-3AD203B41FA5}">
                          <a16:colId xmlns:a16="http://schemas.microsoft.com/office/drawing/2014/main" val="232192002"/>
                        </a:ext>
                      </a:extLst>
                    </a:gridCol>
                    <a:gridCol w="2414727">
                      <a:extLst>
                        <a:ext uri="{9D8B030D-6E8A-4147-A177-3AD203B41FA5}">
                          <a16:colId xmlns:a16="http://schemas.microsoft.com/office/drawing/2014/main" val="3942515347"/>
                        </a:ext>
                      </a:extLst>
                    </a:gridCol>
                    <a:gridCol w="2130638">
                      <a:extLst>
                        <a:ext uri="{9D8B030D-6E8A-4147-A177-3AD203B41FA5}">
                          <a16:colId xmlns:a16="http://schemas.microsoft.com/office/drawing/2014/main" val="1277185909"/>
                        </a:ext>
                      </a:extLst>
                    </a:gridCol>
                  </a:tblGrid>
                  <a:tr h="435752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Aligned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Misaligned- 10mm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Misaligned- 20mm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Change (%) </a:t>
                          </a:r>
                          <a:r>
                            <a:rPr lang="en-US" sz="1400" dirty="0"/>
                            <a:t>(for 10mm)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Change (%) </a:t>
                          </a:r>
                          <a:r>
                            <a:rPr lang="en-US" sz="1400" dirty="0"/>
                            <a:t>(for 20mm)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443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1" t="-128333" r="-71846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131" t="-128333" r="-32844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718" t="-128333" r="-229448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1.62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5.23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0434262"/>
                      </a:ext>
                    </a:extLst>
                  </a:tr>
                  <a:tr h="37141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Rx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1" t="-224590" r="-718462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131" t="-224590" r="-32844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718" t="-224590" r="-229448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65789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1" t="-330000" r="-71846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131" t="-330000" r="-32844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718" t="-330000" r="-22944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4.77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16.57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83037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 0.84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0.81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0.72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3.57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14.3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415798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D388415-63E6-45DB-BD16-0CC10FE63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51" y="3832090"/>
            <a:ext cx="1704975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C4C8C7-4F21-4311-9360-26FCB1614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479" y="3836852"/>
            <a:ext cx="1885950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DE6AC8-5F7A-4AFA-8BCC-3BA3EF680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452" y="3898765"/>
            <a:ext cx="1914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9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0D9143-F8A5-4BD6-B870-06CE28E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7" y="472136"/>
            <a:ext cx="7423879" cy="44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4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952ED-A5C3-4FE8-9C87-4B3E106E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53" y="481013"/>
            <a:ext cx="6361334" cy="392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2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7D9AEB-0093-4047-A1F1-B39C3347A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23" y="1609852"/>
            <a:ext cx="5157787" cy="3183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B1BF33-4380-4520-911F-C000F237F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23" y="1735575"/>
            <a:ext cx="4750354" cy="29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5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78B566-7F3B-463C-AB1A-A362D5964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608" y="887449"/>
            <a:ext cx="4586287" cy="2541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5B1545-0120-4ED2-883E-0E8A8EF49081}"/>
              </a:ext>
            </a:extLst>
          </p:cNvPr>
          <p:cNvSpPr/>
          <p:nvPr/>
        </p:nvSpPr>
        <p:spPr>
          <a:xfrm>
            <a:off x="790575" y="33584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Name	Value	Unit	"Evaluated Value"	Type</a:t>
            </a:r>
            <a:r>
              <a:rPr lang="en-US" dirty="0"/>
              <a:t> </a:t>
            </a:r>
            <a:r>
              <a:rPr lang="en-US" dirty="0" err="1"/>
              <a:t>shaft_radius</a:t>
            </a:r>
            <a:r>
              <a:rPr lang="en-US" dirty="0"/>
              <a:t>	10	mm	10mm	Design </a:t>
            </a:r>
            <a:r>
              <a:rPr lang="en-US" dirty="0" err="1"/>
              <a:t>shaft_height</a:t>
            </a:r>
            <a:r>
              <a:rPr lang="en-US" dirty="0"/>
              <a:t>	40	mm	40mm	Design </a:t>
            </a:r>
            <a:r>
              <a:rPr lang="en-US" dirty="0" err="1"/>
              <a:t>r_inner_Rx</a:t>
            </a:r>
            <a:r>
              <a:rPr lang="en-US" dirty="0"/>
              <a:t>	15	mm	15mm	Design </a:t>
            </a:r>
            <a:r>
              <a:rPr lang="en-US" dirty="0" err="1"/>
              <a:t>w_Rx_copper</a:t>
            </a:r>
            <a:r>
              <a:rPr lang="en-US" dirty="0"/>
              <a:t>	2.5	mm	2.5mm	Design </a:t>
            </a:r>
            <a:r>
              <a:rPr lang="en-US" dirty="0" err="1"/>
              <a:t>layer_Rx</a:t>
            </a:r>
            <a:r>
              <a:rPr lang="en-US" dirty="0"/>
              <a:t>	 	1		1	Design </a:t>
            </a:r>
          </a:p>
          <a:p>
            <a:r>
              <a:rPr lang="en-US" dirty="0"/>
              <a:t>airgap		10	mm	10mm	Design </a:t>
            </a:r>
          </a:p>
          <a:p>
            <a:r>
              <a:rPr lang="en-US" dirty="0" err="1"/>
              <a:t>Nrx</a:t>
            </a:r>
            <a:r>
              <a:rPr lang="en-US" dirty="0"/>
              <a:t>		8		8	Design 	 f2Rx		2	mm	2mm	Design </a:t>
            </a:r>
            <a:r>
              <a:rPr lang="en-US" dirty="0" err="1"/>
              <a:t>w_Rx_fer</a:t>
            </a:r>
            <a:r>
              <a:rPr lang="en-US" dirty="0"/>
              <a:t>		8	mm	8mm	Design </a:t>
            </a:r>
            <a:r>
              <a:rPr lang="en-US" dirty="0" err="1"/>
              <a:t>h_Rx_fer</a:t>
            </a:r>
            <a:r>
              <a:rPr lang="en-US" dirty="0"/>
              <a:t>		2	mm	2mm	Design </a:t>
            </a:r>
            <a:r>
              <a:rPr lang="en-US" dirty="0" err="1"/>
              <a:t>L_Rx_fer</a:t>
            </a:r>
            <a:r>
              <a:rPr lang="en-US" dirty="0"/>
              <a:t>		20	mm	20mm	Design </a:t>
            </a:r>
            <a:r>
              <a:rPr lang="en-US" dirty="0" err="1"/>
              <a:t>r_inner_Tx</a:t>
            </a:r>
            <a:r>
              <a:rPr lang="en-US" dirty="0"/>
              <a:t>	15	mm	15mm	Design </a:t>
            </a:r>
            <a:r>
              <a:rPr lang="en-US" dirty="0" err="1"/>
              <a:t>w_Tx_copper</a:t>
            </a:r>
            <a:r>
              <a:rPr lang="en-US" dirty="0"/>
              <a:t>	1.25	mm	1.25mm	Design 	  </a:t>
            </a:r>
            <a:r>
              <a:rPr lang="en-US" dirty="0" err="1"/>
              <a:t>Ntx</a:t>
            </a:r>
            <a:r>
              <a:rPr lang="en-US" dirty="0"/>
              <a:t>		140		140	Design </a:t>
            </a:r>
            <a:r>
              <a:rPr lang="en-US" dirty="0" err="1"/>
              <a:t>layer_Tx</a:t>
            </a:r>
            <a:r>
              <a:rPr lang="en-US" dirty="0"/>
              <a:t>		6		6	Design </a:t>
            </a:r>
            <a:r>
              <a:rPr lang="en-US" dirty="0" err="1"/>
              <a:t>w_Tx_fer</a:t>
            </a:r>
            <a:r>
              <a:rPr lang="en-US" dirty="0"/>
              <a:t>		8	mm	8mm	Design        f2Tx		2	mm	2mm	Design </a:t>
            </a:r>
            <a:r>
              <a:rPr lang="en-US" dirty="0" err="1"/>
              <a:t>h_Tx_fer</a:t>
            </a:r>
            <a:r>
              <a:rPr lang="en-US" dirty="0"/>
              <a:t>		2	mm	2mm	Design </a:t>
            </a:r>
            <a:r>
              <a:rPr lang="en-US" dirty="0" err="1"/>
              <a:t>L_Tx_fer</a:t>
            </a:r>
            <a:r>
              <a:rPr lang="en-US" dirty="0"/>
              <a:t>		30	mm	30mm	Design rotation		0	deg	0deg	Design           </a:t>
            </a:r>
            <a:r>
              <a:rPr lang="en-US" dirty="0" err="1"/>
              <a:t>Irx</a:t>
            </a:r>
            <a:r>
              <a:rPr lang="en-US" dirty="0"/>
              <a:t>		15*</a:t>
            </a:r>
            <a:r>
              <a:rPr lang="en-US" dirty="0" err="1"/>
              <a:t>Nrx</a:t>
            </a:r>
            <a:r>
              <a:rPr lang="en-US" dirty="0"/>
              <a:t>		120	Design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04B825-F833-41DC-8786-CD47D70667E3}"/>
              </a:ext>
            </a:extLst>
          </p:cNvPr>
          <p:cNvCxnSpPr/>
          <p:nvPr/>
        </p:nvCxnSpPr>
        <p:spPr>
          <a:xfrm>
            <a:off x="8842651" y="1085850"/>
            <a:ext cx="8382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F31B5-1843-413A-A611-8C86628DFD26}"/>
              </a:ext>
            </a:extLst>
          </p:cNvPr>
          <p:cNvSpPr/>
          <p:nvPr/>
        </p:nvSpPr>
        <p:spPr>
          <a:xfrm>
            <a:off x="8893456" y="71651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20mm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B76F70-CA93-4C4A-AB12-464AE0483679}"/>
              </a:ext>
            </a:extLst>
          </p:cNvPr>
          <p:cNvCxnSpPr>
            <a:cxnSpLocks/>
          </p:cNvCxnSpPr>
          <p:nvPr/>
        </p:nvCxnSpPr>
        <p:spPr>
          <a:xfrm>
            <a:off x="7605081" y="2018511"/>
            <a:ext cx="320896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23395-E419-4804-89ED-2FA060325123}"/>
              </a:ext>
            </a:extLst>
          </p:cNvPr>
          <p:cNvSpPr/>
          <p:nvPr/>
        </p:nvSpPr>
        <p:spPr>
          <a:xfrm>
            <a:off x="8893456" y="1973558"/>
            <a:ext cx="86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70mm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31F8F8-DF95-467D-BF58-AF866F87EB97}"/>
              </a:ext>
            </a:extLst>
          </p:cNvPr>
          <p:cNvCxnSpPr>
            <a:cxnSpLocks/>
          </p:cNvCxnSpPr>
          <p:nvPr/>
        </p:nvCxnSpPr>
        <p:spPr>
          <a:xfrm>
            <a:off x="7172325" y="3056736"/>
            <a:ext cx="414337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9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332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10</cp:revision>
  <dcterms:created xsi:type="dcterms:W3CDTF">2022-04-07T09:36:09Z</dcterms:created>
  <dcterms:modified xsi:type="dcterms:W3CDTF">2022-04-20T14:12:28Z</dcterms:modified>
</cp:coreProperties>
</file>