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4022" r:id="rId1"/>
    <p:sldMasterId id="2147484035" r:id="rId2"/>
    <p:sldMasterId id="2147484040" r:id="rId3"/>
  </p:sldMasterIdLst>
  <p:notesMasterIdLst>
    <p:notesMasterId r:id="rId30"/>
  </p:notesMasterIdLst>
  <p:handoutMasterIdLst>
    <p:handoutMasterId r:id="rId31"/>
  </p:handoutMasterIdLst>
  <p:sldIdLst>
    <p:sldId id="700" r:id="rId4"/>
    <p:sldId id="979" r:id="rId5"/>
    <p:sldId id="980" r:id="rId6"/>
    <p:sldId id="981" r:id="rId7"/>
    <p:sldId id="983" r:id="rId8"/>
    <p:sldId id="982" r:id="rId9"/>
    <p:sldId id="985" r:id="rId10"/>
    <p:sldId id="986" r:id="rId11"/>
    <p:sldId id="987" r:id="rId12"/>
    <p:sldId id="991" r:id="rId13"/>
    <p:sldId id="994" r:id="rId14"/>
    <p:sldId id="995" r:id="rId15"/>
    <p:sldId id="988" r:id="rId16"/>
    <p:sldId id="993" r:id="rId17"/>
    <p:sldId id="996" r:id="rId18"/>
    <p:sldId id="989" r:id="rId19"/>
    <p:sldId id="984" r:id="rId20"/>
    <p:sldId id="997" r:id="rId21"/>
    <p:sldId id="999" r:id="rId22"/>
    <p:sldId id="998" r:id="rId23"/>
    <p:sldId id="1000" r:id="rId24"/>
    <p:sldId id="1001" r:id="rId25"/>
    <p:sldId id="1002" r:id="rId26"/>
    <p:sldId id="1003" r:id="rId27"/>
    <p:sldId id="1005" r:id="rId28"/>
    <p:sldId id="807" r:id="rId29"/>
  </p:sldIdLst>
  <p:sldSz cx="12192000" cy="6858000"/>
  <p:notesSz cx="6786563" cy="992346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9B22C-32C1-4237-97E4-56A1F62B7B60}">
          <p14:sldIdLst>
            <p14:sldId id="700"/>
            <p14:sldId id="979"/>
            <p14:sldId id="980"/>
            <p14:sldId id="981"/>
            <p14:sldId id="983"/>
            <p14:sldId id="982"/>
            <p14:sldId id="985"/>
            <p14:sldId id="986"/>
            <p14:sldId id="987"/>
            <p14:sldId id="991"/>
            <p14:sldId id="994"/>
            <p14:sldId id="995"/>
            <p14:sldId id="988"/>
            <p14:sldId id="993"/>
            <p14:sldId id="996"/>
            <p14:sldId id="989"/>
            <p14:sldId id="984"/>
            <p14:sldId id="997"/>
            <p14:sldId id="999"/>
            <p14:sldId id="998"/>
            <p14:sldId id="1000"/>
            <p14:sldId id="1001"/>
            <p14:sldId id="1002"/>
            <p14:sldId id="1003"/>
            <p14:sldId id="1005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99"/>
    <a:srgbClr val="C20024"/>
    <a:srgbClr val="FF64FF"/>
    <a:srgbClr val="62A4D3"/>
    <a:srgbClr val="E8D2D1"/>
    <a:srgbClr val="F2DCDB"/>
    <a:srgbClr val="0197DB"/>
    <a:srgbClr val="0175BD"/>
    <a:srgbClr val="027CC7"/>
    <a:srgbClr val="008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64774" autoAdjust="0"/>
  </p:normalViewPr>
  <p:slideViewPr>
    <p:cSldViewPr snapToGrid="0" snapToObjects="1">
      <p:cViewPr varScale="1">
        <p:scale>
          <a:sx n="112" d="100"/>
          <a:sy n="112" d="100"/>
        </p:scale>
        <p:origin x="792" y="78"/>
      </p:cViewPr>
      <p:guideLst>
        <p:guide orient="horz" pos="123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744538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657" y="4713645"/>
            <a:ext cx="5429250" cy="446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4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1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5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579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3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9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8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34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7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5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0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4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5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2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6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90164"/>
            <a:ext cx="12192000" cy="353909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Calibri (Headings)"/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183387" y="6509579"/>
            <a:ext cx="417189" cy="3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69331" y="6469649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900" b="0" i="0" baseline="0" noProof="0" dirty="0">
                <a:latin typeface="Calibri (Headings)"/>
              </a:rPr>
              <a:t>E</a:t>
            </a:r>
            <a:r>
              <a:rPr lang="tr-TR" sz="1900" b="0" i="0" baseline="0" noProof="0" dirty="0">
                <a:latin typeface="Calibri (Headings)"/>
              </a:rPr>
              <a:t>. </a:t>
            </a:r>
            <a:r>
              <a:rPr lang="en-US" sz="1900" b="0" i="0" baseline="0" noProof="0" dirty="0">
                <a:latin typeface="Calibri (Headings)"/>
              </a:rPr>
              <a:t>Ayaz</a:t>
            </a:r>
            <a:r>
              <a:rPr lang="tr-TR" sz="1900" b="0" i="0" baseline="0" noProof="0" dirty="0">
                <a:latin typeface="Calibri (Headings)"/>
              </a:rPr>
              <a:t>, </a:t>
            </a:r>
            <a:r>
              <a:rPr lang="en-US" sz="1900" b="0" i="0" baseline="0" dirty="0">
                <a:latin typeface="Calibri (Headings)"/>
              </a:rPr>
              <a:t>20</a:t>
            </a:r>
            <a:r>
              <a:rPr lang="tr-TR" sz="1900" b="0" i="0" baseline="0" dirty="0">
                <a:latin typeface="Calibri (Headings)"/>
              </a:rPr>
              <a:t>2</a:t>
            </a:r>
            <a:r>
              <a:rPr lang="en-US" sz="1900" b="0" i="0" baseline="0" dirty="0">
                <a:latin typeface="Calibri (Headings)"/>
              </a:rPr>
              <a:t>3</a:t>
            </a:r>
            <a:endParaRPr lang="en-US" sz="1900" b="0" i="0" dirty="0">
              <a:latin typeface="Calibri (Headings)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5636066" y="6459265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0" smtClean="0">
                <a:latin typeface="Calibri (Headings)"/>
              </a:rPr>
              <a:t>‹#›</a:t>
            </a:fld>
            <a:endParaRPr lang="en-US" sz="2000" b="0" dirty="0">
              <a:latin typeface="Calibri (Headings)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-2276026" y="6443030"/>
            <a:ext cx="10447218" cy="465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b="0" noProof="0" dirty="0">
              <a:latin typeface="Calibri (Headings)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4353" y="6469649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900" b="0" baseline="0" dirty="0">
                <a:latin typeface="Calibri (Headings)"/>
              </a:rPr>
              <a:t>METU</a:t>
            </a:r>
            <a:endParaRPr lang="en-US" sz="1900" b="0" dirty="0">
              <a:latin typeface="Calibri (Headings)"/>
            </a:endParaRPr>
          </a:p>
        </p:txBody>
      </p:sp>
      <p:pic>
        <p:nvPicPr>
          <p:cNvPr id="15" name="Resim 7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7" y="144108"/>
            <a:ext cx="566674" cy="56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Resim 7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" y="709129"/>
            <a:ext cx="736761" cy="9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8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3945" r:id="rId11"/>
    <p:sldLayoutId id="2147483946" r:id="rId12"/>
    <p:sldLayoutId id="2147483948" r:id="rId13"/>
    <p:sldLayoutId id="2147484034" r:id="rId14"/>
    <p:sldLayoutId id="214748403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Calibri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Calibri (Headings)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Calibri (Headings)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Calibri (Headings)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cxnSp>
        <p:nvCxnSpPr>
          <p:cNvPr id="26" name="Straight Connector 18"/>
          <p:cNvCxnSpPr/>
          <p:nvPr userDrawn="1"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7" name="Straight Connector 19"/>
          <p:cNvCxnSpPr/>
          <p:nvPr userDrawn="1"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0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C7661-419A-4ECC-B554-3F6C189F7926}"/>
              </a:ext>
            </a:extLst>
          </p:cNvPr>
          <p:cNvSpPr txBox="1">
            <a:spLocks/>
          </p:cNvSpPr>
          <p:nvPr userDrawn="1"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text styles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Second level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Third level</a:t>
            </a:r>
          </a:p>
          <a:p>
            <a:pPr lvl="3" fontAlgn="auto"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 fontAlgn="auto">
              <a:spcAft>
                <a:spcPts val="0"/>
              </a:spcAft>
            </a:pPr>
            <a:r>
              <a:rPr lang="en-US" dirty="0"/>
              <a:t>Fifth level</a:t>
            </a:r>
            <a:endParaRPr lang="tr-T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47A0E3-5F64-4E5C-9677-A332504B4411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Click to edit Master title style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25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2030" y="225631"/>
            <a:ext cx="11527770" cy="25725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A set of Wireless and Wired  Power Transfer Systems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Studies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22647" y="2969129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600" baseline="30000" dirty="0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" name="Subtitle 2"/>
          <p:cNvSpPr txBox="1">
            <a:spLocks/>
          </p:cNvSpPr>
          <p:nvPr/>
        </p:nvSpPr>
        <p:spPr>
          <a:xfrm>
            <a:off x="795477" y="3209785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+mj-lt"/>
              </a:rPr>
              <a:t>Enes Ayaz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aseline="30000" dirty="0">
                <a:solidFill>
                  <a:sysClr val="windowText" lastClr="000000"/>
                </a:solidFill>
                <a:latin typeface="+mj-lt"/>
              </a:rPr>
              <a:t>10/01/2023</a:t>
            </a:r>
          </a:p>
        </p:txBody>
      </p:sp>
    </p:spTree>
    <p:extLst>
      <p:ext uri="{BB962C8B-B14F-4D97-AF65-F5344CB8AC3E}">
        <p14:creationId xmlns:p14="http://schemas.microsoft.com/office/powerpoint/2010/main" val="179718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5FA51-0491-4708-90C5-0BFDC5AC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2900"/>
            <a:ext cx="6715125" cy="3457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Wideband Concurrent Wireless Power Transfer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D922A-E55C-4477-AADC-EA4EFE1C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276636"/>
            <a:ext cx="6638466" cy="19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575310" y="580826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GaN</a:t>
            </a:r>
            <a:r>
              <a:rPr lang="en-US" dirty="0"/>
              <a:t>-Based Dual-Mode Wireless Power Transfer Using Multifrequency Programmed Pulse Width Modulation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/ Wideband Concurrent Wireless Power Transfer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3B85D-F231-48B0-B5E8-457BA091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61" y="1152969"/>
            <a:ext cx="8170978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AD800-0AFD-439D-8707-FD82CBCB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61" y="3305617"/>
            <a:ext cx="7983506" cy="239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4C58-9E13-4F17-BB2E-D2A07209A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44" y="2126059"/>
            <a:ext cx="3790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and Wideband Concurrent Wireless Power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Transfer using a Single Transmitter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14BE4-459B-4927-92EE-F17A44D5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1" y="2102864"/>
            <a:ext cx="5853113" cy="40644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DCFEEB-3F3D-424E-A37E-18FB9D1350C4}"/>
              </a:ext>
            </a:extLst>
          </p:cNvPr>
          <p:cNvSpPr/>
          <p:nvPr/>
        </p:nvSpPr>
        <p:spPr>
          <a:xfrm>
            <a:off x="3169442" y="1538745"/>
            <a:ext cx="89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SPWM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55146-3F65-40EA-81A5-F039162F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2852757"/>
            <a:ext cx="5229225" cy="19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E03D0-7553-4E43-9648-CE1859F7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93" y="837426"/>
            <a:ext cx="3790950" cy="2152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5124450" y="4664107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6038850" y="3883057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7620000" y="3035332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8105775" y="2544794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8572500" y="3035331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/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blipFill>
                <a:blip r:embed="rId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424939" y="324908"/>
            <a:ext cx="4004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Wideband Concurrent Wireless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/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=6780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/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=6980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/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5E9EA9-4673-4479-AE38-74E69E2B2A28}"/>
              </a:ext>
            </a:extLst>
          </p:cNvPr>
          <p:cNvCxnSpPr/>
          <p:nvPr/>
        </p:nvCxnSpPr>
        <p:spPr>
          <a:xfrm flipH="1">
            <a:off x="5445921" y="1068135"/>
            <a:ext cx="1785937" cy="748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97D6CE-F330-403C-8CDE-855B30FE20A0}"/>
              </a:ext>
            </a:extLst>
          </p:cNvPr>
          <p:cNvCxnSpPr>
            <a:cxnSpLocks/>
          </p:cNvCxnSpPr>
          <p:nvPr/>
        </p:nvCxnSpPr>
        <p:spPr>
          <a:xfrm flipH="1" flipV="1">
            <a:off x="5598321" y="1125285"/>
            <a:ext cx="1495425" cy="7204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655EF646-8B21-4E45-A947-8214A9C40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29" y="2958361"/>
            <a:ext cx="4405314" cy="31151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B27B14-8D3E-48F5-B33B-BAD2123169A9}"/>
              </a:ext>
            </a:extLst>
          </p:cNvPr>
          <p:cNvSpPr txBox="1"/>
          <p:nvPr/>
        </p:nvSpPr>
        <p:spPr>
          <a:xfrm>
            <a:off x="8073436" y="1218738"/>
            <a:ext cx="288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</p:txBody>
      </p:sp>
    </p:spTree>
    <p:extLst>
      <p:ext uri="{BB962C8B-B14F-4D97-AF65-F5344CB8AC3E}">
        <p14:creationId xmlns:p14="http://schemas.microsoft.com/office/powerpoint/2010/main" val="246185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476250" y="3225842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578645" y="2460152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2727117" y="1612427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3457575" y="1106529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4227873" y="1548253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  <a:blipFill>
                <a:blip r:embed="rId5"/>
                <a:stretch>
                  <a:fillRect l="-25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157854" y="324908"/>
            <a:ext cx="42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Narrowband Concurrent Wireless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/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/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/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/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/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/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4940E5-3FA5-4B9E-BE1B-4F041D4E8FBF}"/>
              </a:ext>
            </a:extLst>
          </p:cNvPr>
          <p:cNvCxnSpPr>
            <a:cxnSpLocks/>
          </p:cNvCxnSpPr>
          <p:nvPr/>
        </p:nvCxnSpPr>
        <p:spPr>
          <a:xfrm flipH="1" flipV="1">
            <a:off x="2956186" y="3902731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15CA-2482-44D3-9207-5EB78CA90726}"/>
              </a:ext>
            </a:extLst>
          </p:cNvPr>
          <p:cNvCxnSpPr>
            <a:cxnSpLocks/>
          </p:cNvCxnSpPr>
          <p:nvPr/>
        </p:nvCxnSpPr>
        <p:spPr>
          <a:xfrm flipH="1">
            <a:off x="2867025" y="3853917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/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32A534-64EE-4354-B3D9-28845FE67402}"/>
              </a:ext>
            </a:extLst>
          </p:cNvPr>
          <p:cNvCxnSpPr>
            <a:cxnSpLocks/>
          </p:cNvCxnSpPr>
          <p:nvPr/>
        </p:nvCxnSpPr>
        <p:spPr>
          <a:xfrm flipH="1" flipV="1">
            <a:off x="660661" y="3957044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4FEA2F-4D4C-49C4-9E3A-75B8FE35F0E9}"/>
              </a:ext>
            </a:extLst>
          </p:cNvPr>
          <p:cNvCxnSpPr>
            <a:cxnSpLocks/>
          </p:cNvCxnSpPr>
          <p:nvPr/>
        </p:nvCxnSpPr>
        <p:spPr>
          <a:xfrm flipH="1">
            <a:off x="571500" y="3908230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/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𝑓𝑢𝑛𝑑𝑎𝑚𝑒𝑛𝑡𝑎𝑙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D3A3926-1552-49B0-B504-C0A64A654A09}"/>
              </a:ext>
            </a:extLst>
          </p:cNvPr>
          <p:cNvSpPr txBox="1"/>
          <p:nvPr/>
        </p:nvSpPr>
        <p:spPr>
          <a:xfrm>
            <a:off x="6378890" y="1226486"/>
            <a:ext cx="420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phase shift</a:t>
            </a:r>
          </a:p>
        </p:txBody>
      </p:sp>
    </p:spTree>
    <p:extLst>
      <p:ext uri="{BB962C8B-B14F-4D97-AF65-F5344CB8AC3E}">
        <p14:creationId xmlns:p14="http://schemas.microsoft.com/office/powerpoint/2010/main" val="399735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4BE7AEA-CB83-4B9B-ADAC-F108D536238F}"/>
              </a:ext>
            </a:extLst>
          </p:cNvPr>
          <p:cNvSpPr/>
          <p:nvPr/>
        </p:nvSpPr>
        <p:spPr>
          <a:xfrm>
            <a:off x="5229224" y="4645312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6CBB0-52F5-45D4-AB63-7003C2D40C8A}"/>
              </a:ext>
            </a:extLst>
          </p:cNvPr>
          <p:cNvSpPr/>
          <p:nvPr/>
        </p:nvSpPr>
        <p:spPr>
          <a:xfrm>
            <a:off x="2322248" y="254106"/>
            <a:ext cx="862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Additional Narrowband/Wideband Concurrent Wireless Power for HB configuration </a:t>
            </a:r>
            <a:endParaRPr lang="en-US" dirty="0"/>
          </a:p>
        </p:txBody>
      </p:sp>
      <p:pic>
        <p:nvPicPr>
          <p:cNvPr id="2052" name="Picture 4" descr="https://d3i71xaburhd42.cloudfront.net/0ad873058a0d5a69e8680aac6375f0f5045d0ca5/3-Figure4.1-1.png">
            <a:extLst>
              <a:ext uri="{FF2B5EF4-FFF2-40B4-BE49-F238E27FC236}">
                <a16:creationId xmlns:a16="http://schemas.microsoft.com/office/drawing/2014/main" id="{03D79599-DBAA-4106-AF42-F55D437E1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1"/>
          <a:stretch/>
        </p:blipFill>
        <p:spPr bwMode="auto">
          <a:xfrm>
            <a:off x="428625" y="1238249"/>
            <a:ext cx="4487244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9A2EB-9A5A-4A94-955B-6FF436F2F5B8}"/>
              </a:ext>
            </a:extLst>
          </p:cNvPr>
          <p:cNvCxnSpPr>
            <a:cxnSpLocks/>
          </p:cNvCxnSpPr>
          <p:nvPr/>
        </p:nvCxnSpPr>
        <p:spPr>
          <a:xfrm>
            <a:off x="5229225" y="3262611"/>
            <a:ext cx="6181725" cy="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37EED-07B4-470E-88D8-22BCC701C8A1}"/>
              </a:ext>
            </a:extLst>
          </p:cNvPr>
          <p:cNvCxnSpPr>
            <a:cxnSpLocks/>
          </p:cNvCxnSpPr>
          <p:nvPr/>
        </p:nvCxnSpPr>
        <p:spPr>
          <a:xfrm flipV="1">
            <a:off x="5886450" y="2481560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42CEE-9874-480F-B06E-CEE258A1E528}"/>
              </a:ext>
            </a:extLst>
          </p:cNvPr>
          <p:cNvCxnSpPr>
            <a:cxnSpLocks/>
          </p:cNvCxnSpPr>
          <p:nvPr/>
        </p:nvCxnSpPr>
        <p:spPr>
          <a:xfrm flipV="1">
            <a:off x="8877300" y="1638299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D65E9-70A7-4D7B-A9DB-6E66E505656A}"/>
              </a:ext>
            </a:extLst>
          </p:cNvPr>
          <p:cNvCxnSpPr>
            <a:cxnSpLocks/>
          </p:cNvCxnSpPr>
          <p:nvPr/>
        </p:nvCxnSpPr>
        <p:spPr>
          <a:xfrm flipV="1">
            <a:off x="9829800" y="1638298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/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/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/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/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8C954D-17D8-46C8-8C23-C0A85CEB6976}"/>
              </a:ext>
            </a:extLst>
          </p:cNvPr>
          <p:cNvCxnSpPr>
            <a:cxnSpLocks/>
          </p:cNvCxnSpPr>
          <p:nvPr/>
        </p:nvCxnSpPr>
        <p:spPr>
          <a:xfrm flipV="1">
            <a:off x="9363075" y="1038225"/>
            <a:ext cx="0" cy="2262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BF207C-3158-4348-BCF6-AD5FA7EE8462}"/>
              </a:ext>
            </a:extLst>
          </p:cNvPr>
          <p:cNvCxnSpPr>
            <a:cxnSpLocks/>
          </p:cNvCxnSpPr>
          <p:nvPr/>
        </p:nvCxnSpPr>
        <p:spPr>
          <a:xfrm flipV="1">
            <a:off x="6282802" y="2714625"/>
            <a:ext cx="14192" cy="5524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/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6CC98-AB5F-4FE2-93FA-72B544B49441}"/>
              </a:ext>
            </a:extLst>
          </p:cNvPr>
          <p:cNvCxnSpPr>
            <a:cxnSpLocks/>
          </p:cNvCxnSpPr>
          <p:nvPr/>
        </p:nvCxnSpPr>
        <p:spPr>
          <a:xfrm flipV="1">
            <a:off x="826531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E57DEF-60EE-4140-B9E2-7BC89FA2A072}"/>
              </a:ext>
            </a:extLst>
          </p:cNvPr>
          <p:cNvCxnSpPr>
            <a:cxnSpLocks/>
          </p:cNvCxnSpPr>
          <p:nvPr/>
        </p:nvCxnSpPr>
        <p:spPr>
          <a:xfrm flipV="1">
            <a:off x="1049416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42970-E5B9-4BA3-89F7-F207A83C1339}"/>
              </a:ext>
            </a:extLst>
          </p:cNvPr>
          <p:cNvSpPr txBox="1"/>
          <p:nvPr/>
        </p:nvSpPr>
        <p:spPr>
          <a:xfrm>
            <a:off x="266700" y="420054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HB: </a:t>
            </a:r>
          </a:p>
          <a:p>
            <a:r>
              <a:rPr lang="en-US" dirty="0"/>
              <a:t>It is not possible to introduce carrier or fundamental  phase shifts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F5FE1-65C0-41FF-9F56-F864D22F6A2D}"/>
              </a:ext>
            </a:extLst>
          </p:cNvPr>
          <p:cNvSpPr txBox="1"/>
          <p:nvPr/>
        </p:nvSpPr>
        <p:spPr>
          <a:xfrm>
            <a:off x="384944" y="519563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Harmonic modulation index (3</a:t>
            </a:r>
            <a:r>
              <a:rPr lang="en-US" baseline="30000" dirty="0"/>
              <a:t>rd</a:t>
            </a:r>
            <a:r>
              <a:rPr lang="en-US" dirty="0"/>
              <a:t> , 5</a:t>
            </a:r>
            <a:r>
              <a:rPr lang="en-US" baseline="30000" dirty="0"/>
              <a:t>th</a:t>
            </a:r>
            <a:r>
              <a:rPr lang="en-US" dirty="0"/>
              <a:t> , 7</a:t>
            </a:r>
            <a:r>
              <a:rPr lang="en-US" baseline="30000" dirty="0"/>
              <a:t>th</a:t>
            </a:r>
            <a:r>
              <a:rPr lang="en-US" dirty="0"/>
              <a:t> 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681C5-5B2B-4916-815D-2373D94F667D}"/>
              </a:ext>
            </a:extLst>
          </p:cNvPr>
          <p:cNvSpPr/>
          <p:nvPr/>
        </p:nvSpPr>
        <p:spPr>
          <a:xfrm>
            <a:off x="8671100" y="819151"/>
            <a:ext cx="1051161" cy="3009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/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/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blipFill>
                <a:blip r:embed="rId9"/>
                <a:stretch>
                  <a:fillRect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/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/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/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/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/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/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680 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/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780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/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880 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F0A57E1-B5A3-4E0F-AA6C-A7E76FB7976A}"/>
              </a:ext>
            </a:extLst>
          </p:cNvPr>
          <p:cNvSpPr/>
          <p:nvPr/>
        </p:nvSpPr>
        <p:spPr>
          <a:xfrm>
            <a:off x="9142576" y="971551"/>
            <a:ext cx="485774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F41371-E5CF-467B-B964-6CEEBA47716A}"/>
              </a:ext>
            </a:extLst>
          </p:cNvPr>
          <p:cNvSpPr/>
          <p:nvPr/>
        </p:nvSpPr>
        <p:spPr>
          <a:xfrm>
            <a:off x="5713750" y="971550"/>
            <a:ext cx="421096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BB7ED-CB23-40DB-8C6C-A8B223FF367E}"/>
              </a:ext>
            </a:extLst>
          </p:cNvPr>
          <p:cNvSpPr/>
          <p:nvPr/>
        </p:nvSpPr>
        <p:spPr>
          <a:xfrm>
            <a:off x="5229225" y="3920453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EB92A-36C4-4356-A506-477AF854EDB2}"/>
              </a:ext>
            </a:extLst>
          </p:cNvPr>
          <p:cNvSpPr txBox="1"/>
          <p:nvPr/>
        </p:nvSpPr>
        <p:spPr>
          <a:xfrm>
            <a:off x="10724998" y="384082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Band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CF96F8-82F7-448B-BE65-12C7D93B309C}"/>
              </a:ext>
            </a:extLst>
          </p:cNvPr>
          <p:cNvSpPr txBox="1"/>
          <p:nvPr/>
        </p:nvSpPr>
        <p:spPr>
          <a:xfrm>
            <a:off x="10793382" y="458816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Band</a:t>
            </a:r>
          </a:p>
        </p:txBody>
      </p:sp>
    </p:spTree>
    <p:extLst>
      <p:ext uri="{BB962C8B-B14F-4D97-AF65-F5344CB8AC3E}">
        <p14:creationId xmlns:p14="http://schemas.microsoft.com/office/powerpoint/2010/main" val="300389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24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66E6D-66A5-4DC3-B8E8-D6FF7B628FB0}"/>
              </a:ext>
            </a:extLst>
          </p:cNvPr>
          <p:cNvSpPr txBox="1"/>
          <p:nvPr/>
        </p:nvSpPr>
        <p:spPr>
          <a:xfrm>
            <a:off x="363848" y="5515659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Intentional de-tuning of the receiver resonant tank for unbalanced modules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24970B-3CD9-4D07-BCF4-FD4E513C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2" y="1104900"/>
            <a:ext cx="5257634" cy="38555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71756-C9BD-4106-8DE3-D2E87C06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66" y="889578"/>
            <a:ext cx="3936175" cy="2819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52262-642C-4ABA-9BC4-3ED866E2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48" y="3698345"/>
            <a:ext cx="3856642" cy="2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9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59C9D-0387-4D44-9233-210A9DDB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54"/>
          <a:stretch/>
        </p:blipFill>
        <p:spPr>
          <a:xfrm>
            <a:off x="1057274" y="1999397"/>
            <a:ext cx="3028950" cy="66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9C4CE-6FB7-41D3-BFD7-4936855C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02" y="3374095"/>
            <a:ext cx="4029094" cy="1723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AD5B7-993B-4995-93B0-59459B4F2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961" y="1012979"/>
            <a:ext cx="5708749" cy="51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CD683-855B-4D24-85F5-45AB1F0F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87" y="276225"/>
            <a:ext cx="6437075" cy="2876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0E3D2-3CFE-4C64-92BF-0237FD80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6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192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Previously on the 30-min Presentation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8F5A9-EDA7-40CC-A30F-394EB7FB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90" y="1226308"/>
            <a:ext cx="3780810" cy="497678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9EAE124-626A-491E-A20D-1FB0D35DF4E3}"/>
              </a:ext>
            </a:extLst>
          </p:cNvPr>
          <p:cNvSpPr txBox="1">
            <a:spLocks/>
          </p:cNvSpPr>
          <p:nvPr/>
        </p:nvSpPr>
        <p:spPr>
          <a:xfrm>
            <a:off x="609600" y="3714698"/>
            <a:ext cx="7274237" cy="253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DC-link utilization rate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power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break the restrictions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7D0300C-F79E-409F-B955-E1A95D448D67}"/>
              </a:ext>
            </a:extLst>
          </p:cNvPr>
          <p:cNvSpPr txBox="1">
            <a:spLocks/>
          </p:cNvSpPr>
          <p:nvPr/>
        </p:nvSpPr>
        <p:spPr>
          <a:xfrm>
            <a:off x="609600" y="1385863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have more than 2 wires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WPT systems have 2 wires 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46719" y="2196269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34EC81B-6101-4836-BC29-8ED303D3FA7E}"/>
              </a:ext>
            </a:extLst>
          </p:cNvPr>
          <p:cNvSpPr txBox="1">
            <a:spLocks/>
          </p:cNvSpPr>
          <p:nvPr/>
        </p:nvSpPr>
        <p:spPr>
          <a:xfrm>
            <a:off x="609600" y="2530864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Multi-phase WPT systems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1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AA5CD-8AA5-423F-BF31-9015E480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23" y="440562"/>
            <a:ext cx="5972553" cy="3040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7005C-7881-412F-B22D-222BF851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779526"/>
            <a:ext cx="11077575" cy="24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C00A1-074B-468A-8A36-39EBEC3A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300162"/>
            <a:ext cx="6419850" cy="391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73CF0-D661-41E2-807A-BF8872E95BEE}"/>
              </a:ext>
            </a:extLst>
          </p:cNvPr>
          <p:cNvSpPr txBox="1"/>
          <p:nvPr/>
        </p:nvSpPr>
        <p:spPr>
          <a:xfrm>
            <a:off x="8258175" y="152400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Saturable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Excitation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Trap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37B44-A9AF-411C-9C53-FA2FE30F172A}"/>
              </a:ext>
            </a:extLst>
          </p:cNvPr>
          <p:cNvSpPr txBox="1"/>
          <p:nvPr/>
        </p:nvSpPr>
        <p:spPr>
          <a:xfrm>
            <a:off x="8191500" y="3699391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Cost, Size comparison</a:t>
            </a:r>
          </a:p>
        </p:txBody>
      </p:sp>
    </p:spTree>
    <p:extLst>
      <p:ext uri="{BB962C8B-B14F-4D97-AF65-F5344CB8AC3E}">
        <p14:creationId xmlns:p14="http://schemas.microsoft.com/office/powerpoint/2010/main" val="397945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B1F7A-77C6-45F6-88B2-4FBFF35A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6700"/>
            <a:ext cx="7149610" cy="331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ED2BB-AF83-4432-B1BC-B4F1769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794506"/>
            <a:ext cx="10572750" cy="23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2C44B-8B2C-4058-82A4-10FD6A5D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 without additional converter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218256-C1A7-4DB5-9F82-5E38258F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6" y="1256886"/>
            <a:ext cx="9829800" cy="48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1AE03-59EA-49B7-8EF6-7134661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5" y="1800225"/>
            <a:ext cx="11374229" cy="24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0803-B477-4FA8-8E43-61FA928A35FD}"/>
              </a:ext>
            </a:extLst>
          </p:cNvPr>
          <p:cNvSpPr txBox="1"/>
          <p:nvPr/>
        </p:nvSpPr>
        <p:spPr>
          <a:xfrm>
            <a:off x="1133475" y="1314450"/>
            <a:ext cx="9772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Synchronous motor journal  : Written, but some experimental results are needed. </a:t>
            </a:r>
          </a:p>
          <a:p>
            <a:endParaRPr lang="en-US" dirty="0"/>
          </a:p>
          <a:p>
            <a:r>
              <a:rPr lang="en-US" dirty="0"/>
              <a:t>2- Preparing Wide/narrow bandgap  wireless power transfer journal draft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Literature Review (almost made)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 modelling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is ready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with additional harmonic is 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Experimental setup: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Find Of-the-shelf inductance for the 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Power is about 30W to 5W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6.78 MHz with 80kHz-200kHz or 900kHz-1000kHz  with 80kHz-200KHz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3-Preparing Balancing  journal draft ( we can focus TPEL special section about high power and </a:t>
            </a:r>
            <a:r>
              <a:rPr lang="en-US" dirty="0" err="1"/>
              <a:t>misalingment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Discussions to get into focus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 power, series/parallel connection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Cost and feasibility </a:t>
            </a:r>
          </a:p>
          <a:p>
            <a:pPr lvl="2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1122647" y="3219194"/>
            <a:ext cx="9966536" cy="585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ysClr val="windowText" lastClr="000000"/>
                </a:solidFill>
              </a:rPr>
              <a:t>Thanks!</a:t>
            </a:r>
            <a:endParaRPr lang="tr-TR" sz="2800" b="1" noProof="1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963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AE6C5-34BC-4686-99D4-1839081B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9" y="1621066"/>
            <a:ext cx="5679883" cy="4081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F6E9D-50B5-4DE9-B48F-71229F7A1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99" y="1624977"/>
            <a:ext cx="4586732" cy="40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Challenge- Calculation Burden!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27EF5-B1C0-4EAB-A58C-8A8813FF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84" y="1229616"/>
            <a:ext cx="4094616" cy="5015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4FCCA-EB90-4B5D-BE04-05B4EDCF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35" y="2728320"/>
            <a:ext cx="3443339" cy="15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D58D8-83AB-42CC-A2CD-21C3A7C1A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0" y="2871787"/>
            <a:ext cx="2314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23" y="95657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Variable Carrier Phase Shift Method for Integrated Contactless Field Excitation System of Electrically Excited Synchronous Motors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</p:cNvCxnSpPr>
          <p:nvPr/>
        </p:nvCxnSpPr>
        <p:spPr>
          <a:xfrm>
            <a:off x="5013794" y="2070792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C22322C-BBED-4C4F-B8E9-3041A33A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99" y="1580882"/>
            <a:ext cx="4606613" cy="34452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1EDC9D-B74A-400D-819F-761D23BE21FC}"/>
              </a:ext>
            </a:extLst>
          </p:cNvPr>
          <p:cNvSpPr/>
          <p:nvPr/>
        </p:nvSpPr>
        <p:spPr>
          <a:xfrm>
            <a:off x="1284599" y="5011400"/>
            <a:ext cx="4606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The circuit diagram of a conventional and proposed CFE based on a WPT system for EESMs. </a:t>
            </a:r>
          </a:p>
          <a:p>
            <a:r>
              <a:rPr lang="en-US" sz="1400" dirty="0">
                <a:latin typeface="+mj-lt"/>
              </a:rPr>
              <a:t>a) The conventional system. b) The proposed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7329E-FB36-430A-BBA7-A1F80894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87" y="1860485"/>
            <a:ext cx="4695825" cy="2886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ABEEBB-47C3-49C1-81D4-D0C7862A5B01}"/>
              </a:ext>
            </a:extLst>
          </p:cNvPr>
          <p:cNvSpPr/>
          <p:nvPr/>
        </p:nvSpPr>
        <p:spPr>
          <a:xfrm>
            <a:off x="7271964" y="4900687"/>
            <a:ext cx="3337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The circuit diagram of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98040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91D3-D15D-4724-92A7-41BDC0C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 Carrier Phase Shift- Time Domain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AF12D-72F3-4521-8301-7B46E192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49400"/>
            <a:ext cx="4943475" cy="34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36E54-224D-47D8-A2F1-F48C6668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5176837"/>
            <a:ext cx="3648075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B87B7-10A0-426F-B1E3-12520DD8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018" y="1417638"/>
            <a:ext cx="535305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A0275-BA2B-4C12-AD91-219F5DF6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12" y="3946525"/>
            <a:ext cx="3800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Multifrequency IPT Systems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318E8A-C3EA-49C0-A949-EB9464D6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22555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Motivations: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To reduce switching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DC-link utilization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004A99"/>
                </a:solidFill>
              </a:rPr>
              <a:t>To provide operation for more than one standards</a:t>
            </a:r>
          </a:p>
          <a:p>
            <a:pPr marL="0" indent="0">
              <a:buNone/>
            </a:pPr>
            <a:r>
              <a:rPr lang="en-US" sz="2500" dirty="0"/>
              <a:t>Some Topologies: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Multi-converter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Single-converter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Single-converter and multi-load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4FD0-A810-495E-BCF6-31279D5A492F}"/>
              </a:ext>
            </a:extLst>
          </p:cNvPr>
          <p:cNvSpPr/>
          <p:nvPr/>
        </p:nvSpPr>
        <p:spPr>
          <a:xfrm>
            <a:off x="6635767" y="1060374"/>
            <a:ext cx="40487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A99"/>
                </a:solidFill>
              </a:rPr>
              <a:t>Standards: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Wireless Power Consortium (WPC)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Power Matters Alliance (PMA)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Alliance for Wireless Power (A4WP)</a:t>
            </a:r>
          </a:p>
          <a:p>
            <a:endParaRPr lang="en-US" dirty="0">
              <a:solidFill>
                <a:srgbClr val="004A9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594B4-C47B-49E6-B87D-06370CBF70C9}"/>
              </a:ext>
            </a:extLst>
          </p:cNvPr>
          <p:cNvSpPr/>
          <p:nvPr/>
        </p:nvSpPr>
        <p:spPr>
          <a:xfrm>
            <a:off x="6096000" y="2315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100 - 205/300 kHz for magnetic resonant and induction technology for mobile devices; WPT systems for consumer devices, power transfer typically &lt; 200 W; plan to be used worldwide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1E39C-CEE8-4F25-BC11-DD64140ABE33}"/>
              </a:ext>
            </a:extLst>
          </p:cNvPr>
          <p:cNvSpPr/>
          <p:nvPr/>
        </p:nvSpPr>
        <p:spPr>
          <a:xfrm>
            <a:off x="6096000" y="35343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6765 - 6795 kHz for magnetic resonant technology for mobile devices; WPT systems for consumer devices, power transfer typically &lt; 30 W; plan to be used.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D7AD5-5C38-44D5-ADC5-8216A28BFF1E}"/>
              </a:ext>
            </a:extLst>
          </p:cNvPr>
          <p:cNvSpPr/>
          <p:nvPr/>
        </p:nvSpPr>
        <p:spPr>
          <a:xfrm>
            <a:off x="6096000" y="45045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300 - 500 kHz: WPT systems for consumer devices, power transfer typically &lt; 5 W; plan to be used for smaller devices.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7F347-4EE6-40EA-9ECB-B6EDE845FB16}"/>
              </a:ext>
            </a:extLst>
          </p:cNvPr>
          <p:cNvSpPr/>
          <p:nvPr/>
        </p:nvSpPr>
        <p:spPr>
          <a:xfrm>
            <a:off x="6096000" y="5401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900 - 1 000 kHz: WPT systems for consumer devices, power transfer typically &lt; 5 W; plan to be used for smaller devices.</a:t>
            </a:r>
          </a:p>
        </p:txBody>
      </p:sp>
    </p:spTree>
    <p:extLst>
      <p:ext uri="{BB962C8B-B14F-4D97-AF65-F5344CB8AC3E}">
        <p14:creationId xmlns:p14="http://schemas.microsoft.com/office/powerpoint/2010/main" val="27393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11BA-8789-424B-AC2D-04B295252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4"/>
          <a:stretch/>
        </p:blipFill>
        <p:spPr>
          <a:xfrm>
            <a:off x="418978" y="1654943"/>
            <a:ext cx="4820225" cy="352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B00F-9E5A-4A86-B374-55F51496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90524"/>
            <a:ext cx="5287601" cy="26877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6FFA19-B4E3-46E1-92E3-10158D3FDE8B}"/>
              </a:ext>
            </a:extLst>
          </p:cNvPr>
          <p:cNvSpPr/>
          <p:nvPr/>
        </p:nvSpPr>
        <p:spPr>
          <a:xfrm>
            <a:off x="565870" y="5505442"/>
            <a:ext cx="11060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Dual-Frequency Three-Dimensional WPT System with Directional Power Transfer</a:t>
            </a:r>
          </a:p>
          <a:p>
            <a:r>
              <a:rPr lang="en-US" dirty="0"/>
              <a:t>Capability at Two Separately Regulated Outputs</a:t>
            </a:r>
          </a:p>
        </p:txBody>
      </p:sp>
    </p:spTree>
    <p:extLst>
      <p:ext uri="{BB962C8B-B14F-4D97-AF65-F5344CB8AC3E}">
        <p14:creationId xmlns:p14="http://schemas.microsoft.com/office/powerpoint/2010/main" val="208988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F389B-AB7D-48DC-B69B-FA6F0A89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8" y="1951603"/>
            <a:ext cx="7349970" cy="247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AABA9-1F45-47C2-A1E1-BFB95244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3" y="1571625"/>
            <a:ext cx="4200530" cy="2963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062587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and Control of a Decoupled Multichannel Wireless Power Transfer System Based on Multilevel Inverters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40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1627</Words>
  <Application>Microsoft Office PowerPoint</Application>
  <PresentationFormat>Widescreen</PresentationFormat>
  <Paragraphs>282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(Headings)</vt:lpstr>
      <vt:lpstr>Cambria Math</vt:lpstr>
      <vt:lpstr>Century Gothic</vt:lpstr>
      <vt:lpstr>Constantia</vt:lpstr>
      <vt:lpstr>Times New Roman</vt:lpstr>
      <vt:lpstr>Office Theme</vt:lpstr>
      <vt:lpstr>Baslik</vt:lpstr>
      <vt:lpstr>1_Baslik</vt:lpstr>
      <vt:lpstr>PowerPoint Presentation</vt:lpstr>
      <vt:lpstr>Previously on the 30-min Presentation</vt:lpstr>
      <vt:lpstr>Future Works</vt:lpstr>
      <vt:lpstr>Challenge- Calculation Burden!</vt:lpstr>
      <vt:lpstr>Variable Carrier Phase Shift Method for Integrated Contactless Field Excitation System of Electrically Excited Synchronous Motors</vt:lpstr>
      <vt:lpstr>Variable Carrier Phase Shift- Time Domain Analysis</vt:lpstr>
      <vt:lpstr>Multifrequency IPT Systems </vt:lpstr>
      <vt:lpstr>Narrowband Concurrent Wireless Power Transfer (For use of single standard range) </vt:lpstr>
      <vt:lpstr>Narrowband Concurrent Wireless Power Transfer (For use of single standard range) </vt:lpstr>
      <vt:lpstr>Narrowband Concurrent Wireless Power Transfer </vt:lpstr>
      <vt:lpstr>Wideband Concurrent Wireless Power Transfer </vt:lpstr>
      <vt:lpstr>Narrowband / Wideband Concurrent Wireless Power Transfer </vt:lpstr>
      <vt:lpstr>Narrowband and Wideband Concurrent Wireless Power Transfer using a Single Transmitter</vt:lpstr>
      <vt:lpstr>PowerPoint Presentation</vt:lpstr>
      <vt:lpstr>PowerPoint Presentation</vt:lpstr>
      <vt:lpstr>PowerPoint Presentation</vt:lpstr>
      <vt:lpstr>Balancing with Soft-Magnetic Material based Inductors</vt:lpstr>
      <vt:lpstr>Balancing with Soft-Magnetic Material based Inductors</vt:lpstr>
      <vt:lpstr>PowerPoint Presentation</vt:lpstr>
      <vt:lpstr>PowerPoint Presentation</vt:lpstr>
      <vt:lpstr>Soft-Magnetic Material based Inductors</vt:lpstr>
      <vt:lpstr>PowerPoint Presentation</vt:lpstr>
      <vt:lpstr>Soft-Magnetic Material based Inductors without additional converter</vt:lpstr>
      <vt:lpstr>PowerPoint Presentation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2018-12-01T09:15:47Z</dcterms:created>
  <dcterms:modified xsi:type="dcterms:W3CDTF">2023-02-28T07:57:58Z</dcterms:modified>
</cp:coreProperties>
</file>