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4022" r:id="rId1"/>
    <p:sldMasterId id="2147484035" r:id="rId2"/>
    <p:sldMasterId id="2147484040" r:id="rId3"/>
  </p:sldMasterIdLst>
  <p:notesMasterIdLst>
    <p:notesMasterId r:id="rId30"/>
  </p:notesMasterIdLst>
  <p:handoutMasterIdLst>
    <p:handoutMasterId r:id="rId31"/>
  </p:handoutMasterIdLst>
  <p:sldIdLst>
    <p:sldId id="700" r:id="rId4"/>
    <p:sldId id="979" r:id="rId5"/>
    <p:sldId id="980" r:id="rId6"/>
    <p:sldId id="981" r:id="rId7"/>
    <p:sldId id="983" r:id="rId8"/>
    <p:sldId id="982" r:id="rId9"/>
    <p:sldId id="985" r:id="rId10"/>
    <p:sldId id="986" r:id="rId11"/>
    <p:sldId id="987" r:id="rId12"/>
    <p:sldId id="991" r:id="rId13"/>
    <p:sldId id="994" r:id="rId14"/>
    <p:sldId id="995" r:id="rId15"/>
    <p:sldId id="988" r:id="rId16"/>
    <p:sldId id="993" r:id="rId17"/>
    <p:sldId id="996" r:id="rId18"/>
    <p:sldId id="989" r:id="rId19"/>
    <p:sldId id="984" r:id="rId20"/>
    <p:sldId id="997" r:id="rId21"/>
    <p:sldId id="999" r:id="rId22"/>
    <p:sldId id="998" r:id="rId23"/>
    <p:sldId id="1000" r:id="rId24"/>
    <p:sldId id="1001" r:id="rId25"/>
    <p:sldId id="1002" r:id="rId26"/>
    <p:sldId id="1003" r:id="rId27"/>
    <p:sldId id="1005" r:id="rId28"/>
    <p:sldId id="807" r:id="rId29"/>
  </p:sldIdLst>
  <p:sldSz cx="12192000" cy="6858000"/>
  <p:notesSz cx="6786563" cy="992346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89B22C-32C1-4237-97E4-56A1F62B7B60}">
          <p14:sldIdLst>
            <p14:sldId id="700"/>
            <p14:sldId id="979"/>
            <p14:sldId id="980"/>
            <p14:sldId id="981"/>
            <p14:sldId id="983"/>
            <p14:sldId id="982"/>
            <p14:sldId id="985"/>
            <p14:sldId id="986"/>
            <p14:sldId id="987"/>
            <p14:sldId id="991"/>
            <p14:sldId id="994"/>
            <p14:sldId id="995"/>
            <p14:sldId id="988"/>
            <p14:sldId id="993"/>
            <p14:sldId id="996"/>
            <p14:sldId id="989"/>
            <p14:sldId id="984"/>
            <p14:sldId id="997"/>
            <p14:sldId id="999"/>
            <p14:sldId id="998"/>
            <p14:sldId id="1000"/>
            <p14:sldId id="1001"/>
            <p14:sldId id="1002"/>
            <p14:sldId id="1003"/>
            <p14:sldId id="1005"/>
            <p14:sldId id="8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99"/>
    <a:srgbClr val="C20024"/>
    <a:srgbClr val="FF64FF"/>
    <a:srgbClr val="62A4D3"/>
    <a:srgbClr val="E8D2D1"/>
    <a:srgbClr val="F2DCDB"/>
    <a:srgbClr val="0197DB"/>
    <a:srgbClr val="0175BD"/>
    <a:srgbClr val="027CC7"/>
    <a:srgbClr val="008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64774" autoAdjust="0"/>
  </p:normalViewPr>
  <p:slideViewPr>
    <p:cSldViewPr snapToGrid="0" snapToObjects="1">
      <p:cViewPr varScale="1">
        <p:scale>
          <a:sx n="112" d="100"/>
          <a:sy n="112" d="100"/>
        </p:scale>
        <p:origin x="792" y="78"/>
      </p:cViewPr>
      <p:guideLst>
        <p:guide orient="horz" pos="1230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2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4149" y="0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5568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4149" y="9425568"/>
            <a:ext cx="2940844" cy="49617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4149" y="0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" y="744538"/>
            <a:ext cx="661511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657" y="4713645"/>
            <a:ext cx="5429250" cy="446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4149" y="9425568"/>
            <a:ext cx="2940844" cy="49617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50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4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64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83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8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52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1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2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5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5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5793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2570"/>
            <a:ext cx="3617720" cy="2759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4780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C510B8-6146-408D-9D98-5CB776400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5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523038"/>
            <a:ext cx="53340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1" y="97014"/>
            <a:ext cx="11116159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1" y="97014"/>
            <a:ext cx="11116159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523038"/>
            <a:ext cx="53340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32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592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284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34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75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58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204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46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15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8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52570"/>
            <a:ext cx="3617720" cy="2759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4780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C510B8-6146-408D-9D98-5CB776400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2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52570"/>
            <a:ext cx="3617720" cy="2759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4780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C510B8-6146-408D-9D98-5CB776400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9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2570"/>
            <a:ext cx="3617720" cy="2759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4780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C510B8-6146-408D-9D98-5CB776400640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06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90164"/>
            <a:ext cx="12192000" cy="353909"/>
          </a:xfrm>
          <a:prstGeom prst="rect">
            <a:avLst/>
          </a:prstGeom>
          <a:solidFill>
            <a:srgbClr val="C200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Calibri (Headings)"/>
            </a:endParaRPr>
          </a:p>
        </p:txBody>
      </p:sp>
      <p:pic>
        <p:nvPicPr>
          <p:cNvPr id="9" name="Picture 14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4" r="15732" b="5603"/>
          <a:stretch/>
        </p:blipFill>
        <p:spPr bwMode="auto">
          <a:xfrm>
            <a:off x="183387" y="6509579"/>
            <a:ext cx="417189" cy="31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69331" y="6469649"/>
            <a:ext cx="5157456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900" b="0" i="0" baseline="0" noProof="0" dirty="0">
                <a:latin typeface="Calibri (Headings)"/>
              </a:rPr>
              <a:t>E</a:t>
            </a:r>
            <a:r>
              <a:rPr lang="tr-TR" sz="1900" b="0" i="0" baseline="0" noProof="0" dirty="0">
                <a:latin typeface="Calibri (Headings)"/>
              </a:rPr>
              <a:t>. </a:t>
            </a:r>
            <a:r>
              <a:rPr lang="en-US" sz="1900" b="0" i="0" baseline="0" noProof="0" dirty="0">
                <a:latin typeface="Calibri (Headings)"/>
              </a:rPr>
              <a:t>Ayaz</a:t>
            </a:r>
            <a:r>
              <a:rPr lang="tr-TR" sz="1900" b="0" i="0" baseline="0" noProof="0" dirty="0">
                <a:latin typeface="Calibri (Headings)"/>
              </a:rPr>
              <a:t>, </a:t>
            </a:r>
            <a:r>
              <a:rPr lang="en-US" sz="1900" b="0" i="0" baseline="0" dirty="0">
                <a:latin typeface="Calibri (Headings)"/>
              </a:rPr>
              <a:t>20</a:t>
            </a:r>
            <a:r>
              <a:rPr lang="tr-TR" sz="1900" b="0" i="0" baseline="0" dirty="0">
                <a:latin typeface="Calibri (Headings)"/>
              </a:rPr>
              <a:t>2</a:t>
            </a:r>
            <a:r>
              <a:rPr lang="en-US" sz="1900" b="0" i="0" baseline="0" dirty="0">
                <a:latin typeface="Calibri (Headings)"/>
              </a:rPr>
              <a:t>3</a:t>
            </a:r>
            <a:endParaRPr lang="en-US" sz="1900" b="0" i="0" dirty="0">
              <a:latin typeface="Calibri (Headings)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5636066" y="6459265"/>
            <a:ext cx="919868" cy="402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A5B596B7-E5D1-4535-B30E-BDAA45A83568}" type="slidenum">
              <a:rPr lang="tr-TR" sz="2000" b="0" smtClean="0">
                <a:latin typeface="Calibri (Headings)"/>
              </a:rPr>
              <a:t>‹#›</a:t>
            </a:fld>
            <a:endParaRPr lang="en-US" sz="2000" b="0" dirty="0">
              <a:latin typeface="Calibri (Headings)"/>
            </a:endParaRP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-2276026" y="6443030"/>
            <a:ext cx="10447218" cy="465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 b="0" noProof="0" dirty="0">
              <a:latin typeface="Calibri (Headings)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54353" y="6469649"/>
            <a:ext cx="853851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tr-TR" sz="1900" b="0" baseline="0" dirty="0">
                <a:latin typeface="Calibri (Headings)"/>
              </a:rPr>
              <a:t>METU</a:t>
            </a:r>
            <a:endParaRPr lang="en-US" sz="1900" b="0" dirty="0">
              <a:latin typeface="Calibri (Headings)"/>
            </a:endParaRPr>
          </a:p>
        </p:txBody>
      </p:sp>
      <p:pic>
        <p:nvPicPr>
          <p:cNvPr id="15" name="Resim 7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7" y="144108"/>
            <a:ext cx="566674" cy="567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Resim 7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7" y="709129"/>
            <a:ext cx="736761" cy="9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58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3945" r:id="rId11"/>
    <p:sldLayoutId id="2147483946" r:id="rId12"/>
    <p:sldLayoutId id="2147483948" r:id="rId13"/>
    <p:sldLayoutId id="2147484034" r:id="rId14"/>
    <p:sldLayoutId id="2147484038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Calibri (Headings)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Calibri (Headings)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/>
          </a:solidFill>
          <a:latin typeface="Calibri (Headings)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Calibri (Headings)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Calibri (Headings)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Calibri (Headings)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034544" y="6490164"/>
            <a:ext cx="5157456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sz="1800" b="0" i="0" baseline="0" noProof="0" dirty="0"/>
              <a:t>G. Cakal, September </a:t>
            </a:r>
            <a:r>
              <a:rPr lang="en-US" sz="1800" b="0" i="0" baseline="0" dirty="0"/>
              <a:t>20</a:t>
            </a:r>
            <a:r>
              <a:rPr lang="tr-TR" sz="1800" b="0" i="0" baseline="0" dirty="0"/>
              <a:t>20</a:t>
            </a:r>
            <a:endParaRPr lang="en-US" sz="1800" b="0" i="0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199137" y="6474714"/>
            <a:ext cx="919868" cy="402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A5B596B7-E5D1-4535-B30E-BDAA45A83568}" type="slidenum">
              <a:rPr lang="tr-TR" sz="2000" b="1" smtClean="0"/>
              <a:t>‹#›</a:t>
            </a:fld>
            <a:r>
              <a:rPr lang="tr-TR" sz="2000" b="1" dirty="0"/>
              <a:t>/24</a:t>
            </a:r>
            <a:endParaRPr lang="en-US" sz="2000" b="1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285545" y="6490164"/>
            <a:ext cx="853851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tr-TR" sz="1800" b="0" baseline="0" dirty="0"/>
              <a:t>METU</a:t>
            </a:r>
            <a:endParaRPr lang="en-US" sz="1800" b="0" dirty="0"/>
          </a:p>
        </p:txBody>
      </p:sp>
      <p:cxnSp>
        <p:nvCxnSpPr>
          <p:cNvPr id="26" name="Straight Connector 18"/>
          <p:cNvCxnSpPr/>
          <p:nvPr userDrawn="1"/>
        </p:nvCxnSpPr>
        <p:spPr>
          <a:xfrm>
            <a:off x="1068388" y="2768608"/>
            <a:ext cx="100584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7" name="Straight Connector 19"/>
          <p:cNvCxnSpPr/>
          <p:nvPr userDrawn="1"/>
        </p:nvCxnSpPr>
        <p:spPr>
          <a:xfrm>
            <a:off x="3034363" y="4160564"/>
            <a:ext cx="612648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28" name="Rectangle 21"/>
          <p:cNvSpPr/>
          <p:nvPr userDrawn="1"/>
        </p:nvSpPr>
        <p:spPr>
          <a:xfrm>
            <a:off x="0" y="6391275"/>
            <a:ext cx="12192000" cy="466725"/>
          </a:xfrm>
          <a:prstGeom prst="rect">
            <a:avLst/>
          </a:prstGeom>
          <a:solidFill>
            <a:srgbClr val="C2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4" r="15732" b="5603"/>
          <a:stretch/>
        </p:blipFill>
        <p:spPr bwMode="auto">
          <a:xfrm>
            <a:off x="5832875" y="6417466"/>
            <a:ext cx="529424" cy="39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01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034544" y="6490164"/>
            <a:ext cx="5157456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sz="1800" b="0" i="0" baseline="0" noProof="0" dirty="0"/>
              <a:t>G. Cakal, September </a:t>
            </a:r>
            <a:r>
              <a:rPr lang="en-US" sz="1800" b="0" i="0" baseline="0" dirty="0"/>
              <a:t>20</a:t>
            </a:r>
            <a:r>
              <a:rPr lang="tr-TR" sz="1800" b="0" i="0" baseline="0" dirty="0"/>
              <a:t>20</a:t>
            </a:r>
            <a:endParaRPr lang="en-US" sz="1800" b="0" i="0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199137" y="6474714"/>
            <a:ext cx="919868" cy="402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A5B596B7-E5D1-4535-B30E-BDAA45A83568}" type="slidenum">
              <a:rPr lang="tr-TR" sz="2000" b="1" smtClean="0"/>
              <a:t>‹#›</a:t>
            </a:fld>
            <a:r>
              <a:rPr lang="tr-TR" sz="2000" b="1" dirty="0"/>
              <a:t>/24</a:t>
            </a:r>
            <a:endParaRPr lang="en-US" sz="2000" b="1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285545" y="6490164"/>
            <a:ext cx="853851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tr-TR" sz="1800" b="0" baseline="0" dirty="0"/>
              <a:t>METU</a:t>
            </a:r>
            <a:endParaRPr lang="en-US" sz="1800" b="0" dirty="0"/>
          </a:p>
        </p:txBody>
      </p:sp>
      <p:sp>
        <p:nvSpPr>
          <p:cNvPr id="28" name="Rectangle 21"/>
          <p:cNvSpPr/>
          <p:nvPr userDrawn="1"/>
        </p:nvSpPr>
        <p:spPr>
          <a:xfrm>
            <a:off x="0" y="6391275"/>
            <a:ext cx="12192000" cy="466725"/>
          </a:xfrm>
          <a:prstGeom prst="rect">
            <a:avLst/>
          </a:prstGeom>
          <a:solidFill>
            <a:srgbClr val="C2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4" r="15732" b="5603"/>
          <a:stretch/>
        </p:blipFill>
        <p:spPr bwMode="auto">
          <a:xfrm>
            <a:off x="5832875" y="6417466"/>
            <a:ext cx="529424" cy="39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AC7661-419A-4ECC-B554-3F6C189F7926}"/>
              </a:ext>
            </a:extLst>
          </p:cNvPr>
          <p:cNvSpPr txBox="1">
            <a:spLocks/>
          </p:cNvSpPr>
          <p:nvPr userDrawn="1"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text styles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Second level</a:t>
            </a:r>
          </a:p>
          <a:p>
            <a:pPr lvl="2" fontAlgn="auto">
              <a:spcAft>
                <a:spcPts val="0"/>
              </a:spcAft>
            </a:pPr>
            <a:r>
              <a:rPr lang="en-US" dirty="0"/>
              <a:t>Third level</a:t>
            </a:r>
          </a:p>
          <a:p>
            <a:pPr lvl="3" fontAlgn="auto">
              <a:spcAft>
                <a:spcPts val="0"/>
              </a:spcAft>
            </a:pPr>
            <a:r>
              <a:rPr lang="en-US" dirty="0"/>
              <a:t>Fourth level</a:t>
            </a:r>
          </a:p>
          <a:p>
            <a:pPr lvl="4" fontAlgn="auto">
              <a:spcAft>
                <a:spcPts val="0"/>
              </a:spcAft>
            </a:pPr>
            <a:r>
              <a:rPr lang="en-US" dirty="0"/>
              <a:t>Fifth level</a:t>
            </a:r>
            <a:endParaRPr lang="tr-T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47A0E3-5F64-4E5C-9677-A332504B4411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Click to edit Master title style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256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2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42030" y="225631"/>
            <a:ext cx="11527770" cy="25725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latin typeface="+mj-lt"/>
              </a:rPr>
              <a:t>A set of Wireless and Wired  Power Transfer Systems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latin typeface="+mj-lt"/>
              </a:rPr>
              <a:t>Studies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122647" y="2969129"/>
            <a:ext cx="9966536" cy="13973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2600" baseline="30000" dirty="0">
              <a:solidFill>
                <a:sysClr val="windowText" lastClr="000000"/>
              </a:solidFill>
              <a:latin typeface="+mj-l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68388" y="2768608"/>
            <a:ext cx="100584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3034363" y="4160564"/>
            <a:ext cx="612648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2" name="Subtitle 2"/>
          <p:cNvSpPr txBox="1">
            <a:spLocks/>
          </p:cNvSpPr>
          <p:nvPr/>
        </p:nvSpPr>
        <p:spPr>
          <a:xfrm>
            <a:off x="795477" y="3209785"/>
            <a:ext cx="9966536" cy="13973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ysClr val="windowText" lastClr="000000"/>
                </a:solidFill>
                <a:latin typeface="+mj-lt"/>
              </a:rPr>
              <a:t>Enes Ayaz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600" baseline="30000" dirty="0">
                <a:solidFill>
                  <a:sysClr val="windowText" lastClr="000000"/>
                </a:solidFill>
                <a:latin typeface="+mj-lt"/>
              </a:rPr>
              <a:t>10/01/2023</a:t>
            </a:r>
          </a:p>
        </p:txBody>
      </p:sp>
    </p:spTree>
    <p:extLst>
      <p:ext uri="{BB962C8B-B14F-4D97-AF65-F5344CB8AC3E}">
        <p14:creationId xmlns:p14="http://schemas.microsoft.com/office/powerpoint/2010/main" val="179718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C96BD5-477D-4225-B405-F9298E85EF25}"/>
              </a:ext>
            </a:extLst>
          </p:cNvPr>
          <p:cNvSpPr/>
          <p:nvPr/>
        </p:nvSpPr>
        <p:spPr>
          <a:xfrm>
            <a:off x="745244" y="5161934"/>
            <a:ext cx="1070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Multi-Frequency Multi-Amplitude Superposition Modulation Method With Phase Shift Optimization for Single Inverter of Wireless Power Transfer System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67853-4F9D-4764-BEEF-757CA3E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Concurrent Wireless Power Transfer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25FA51-0491-4708-90C5-0BFDC5AC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72900"/>
            <a:ext cx="6715125" cy="3457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B94EB2-F04F-4EF8-BE9E-E02D991E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864" y="1471740"/>
            <a:ext cx="4164161" cy="328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6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C96BD5-477D-4225-B405-F9298E85EF25}"/>
              </a:ext>
            </a:extLst>
          </p:cNvPr>
          <p:cNvSpPr/>
          <p:nvPr/>
        </p:nvSpPr>
        <p:spPr>
          <a:xfrm>
            <a:off x="745244" y="5161934"/>
            <a:ext cx="1070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Multi-Frequency Multi-Amplitude Superposition Modulation Method With Phase Shift Optimization for Single Inverter of Wireless Power Transfer System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67853-4F9D-4764-BEEF-757CA3E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Wideband Concurrent Wireless Power Transfer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94EB2-F04F-4EF8-BE9E-E02D991E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864" y="1471740"/>
            <a:ext cx="4164161" cy="32817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7D922A-E55C-4477-AADC-EA4EFE1CA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276636"/>
            <a:ext cx="6638466" cy="19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7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C96BD5-477D-4225-B405-F9298E85EF25}"/>
              </a:ext>
            </a:extLst>
          </p:cNvPr>
          <p:cNvSpPr/>
          <p:nvPr/>
        </p:nvSpPr>
        <p:spPr>
          <a:xfrm>
            <a:off x="575310" y="5808264"/>
            <a:ext cx="1070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GaN</a:t>
            </a:r>
            <a:r>
              <a:rPr lang="en-US" dirty="0"/>
              <a:t>-Based Dual-Mode Wireless Power Transfer Using Multifrequency Programmed Pulse Width Modulation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67853-4F9D-4764-BEEF-757CA3E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/ Wideband Concurrent Wireless Power Transfer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3B85D-F231-48B0-B5E8-457BA091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761" y="1152969"/>
            <a:ext cx="8170978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AD800-0AFD-439D-8707-FD82CBCBC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61" y="3305617"/>
            <a:ext cx="7983506" cy="2399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254C58-9E13-4F17-BB2E-D2A07209A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44" y="2126059"/>
            <a:ext cx="37909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7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98604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and Wideband Concurrent Wireless Power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Transfer using a Single Transmitter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014BE4-459B-4927-92EE-F17A44D5C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21" y="2102864"/>
            <a:ext cx="5853113" cy="40644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DCFEEB-3F3D-424E-A37E-18FB9D1350C4}"/>
              </a:ext>
            </a:extLst>
          </p:cNvPr>
          <p:cNvSpPr/>
          <p:nvPr/>
        </p:nvSpPr>
        <p:spPr>
          <a:xfrm>
            <a:off x="3169442" y="1538745"/>
            <a:ext cx="898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SPWM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55146-3F65-40EA-81A5-F039162FB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5" y="2852757"/>
            <a:ext cx="5229225" cy="19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E03D0-7553-4E43-9648-CE1859F7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93" y="837426"/>
            <a:ext cx="3790950" cy="2152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21550F-C30A-4AD2-9602-25DC44AFE6B5}"/>
              </a:ext>
            </a:extLst>
          </p:cNvPr>
          <p:cNvCxnSpPr>
            <a:cxnSpLocks/>
          </p:cNvCxnSpPr>
          <p:nvPr/>
        </p:nvCxnSpPr>
        <p:spPr>
          <a:xfrm flipV="1">
            <a:off x="5124450" y="4664107"/>
            <a:ext cx="5029200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C6CB4E-30F1-4844-9E9A-7EF7FC24546A}"/>
              </a:ext>
            </a:extLst>
          </p:cNvPr>
          <p:cNvCxnSpPr>
            <a:cxnSpLocks/>
          </p:cNvCxnSpPr>
          <p:nvPr/>
        </p:nvCxnSpPr>
        <p:spPr>
          <a:xfrm flipV="1">
            <a:off x="6038850" y="3883057"/>
            <a:ext cx="0" cy="781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0E2E5-DB3D-4DB8-B030-A3919AABB29C}"/>
              </a:ext>
            </a:extLst>
          </p:cNvPr>
          <p:cNvCxnSpPr>
            <a:cxnSpLocks/>
          </p:cNvCxnSpPr>
          <p:nvPr/>
        </p:nvCxnSpPr>
        <p:spPr>
          <a:xfrm flipV="1">
            <a:off x="7620000" y="3035332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FC9600-2200-4A9D-8B99-32C2841E8DFE}"/>
              </a:ext>
            </a:extLst>
          </p:cNvPr>
          <p:cNvCxnSpPr>
            <a:cxnSpLocks/>
          </p:cNvCxnSpPr>
          <p:nvPr/>
        </p:nvCxnSpPr>
        <p:spPr>
          <a:xfrm flipV="1">
            <a:off x="8105775" y="2544794"/>
            <a:ext cx="0" cy="2119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6654B3-B256-4403-A27E-254BE2F83A07}"/>
              </a:ext>
            </a:extLst>
          </p:cNvPr>
          <p:cNvCxnSpPr>
            <a:cxnSpLocks/>
          </p:cNvCxnSpPr>
          <p:nvPr/>
        </p:nvCxnSpPr>
        <p:spPr>
          <a:xfrm flipV="1">
            <a:off x="8572500" y="3035331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813A1D-1201-41FE-AFF7-914BDC27BEE2}"/>
                  </a:ext>
                </a:extLst>
              </p:cNvPr>
              <p:cNvSpPr/>
              <p:nvPr/>
            </p:nvSpPr>
            <p:spPr>
              <a:xfrm>
                <a:off x="5818693" y="4679468"/>
                <a:ext cx="440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813A1D-1201-41FE-AFF7-914BDC27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93" y="4679468"/>
                <a:ext cx="44031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79B71A-E328-47BF-B4C7-CE81E974AD20}"/>
                  </a:ext>
                </a:extLst>
              </p:cNvPr>
              <p:cNvSpPr/>
              <p:nvPr/>
            </p:nvSpPr>
            <p:spPr>
              <a:xfrm>
                <a:off x="7375317" y="4679468"/>
                <a:ext cx="489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79B71A-E328-47BF-B4C7-CE81E974A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317" y="4679468"/>
                <a:ext cx="48936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39E7E3-3E6F-4132-AD1A-086FA24FA70C}"/>
                  </a:ext>
                </a:extLst>
              </p:cNvPr>
              <p:cNvSpPr/>
              <p:nvPr/>
            </p:nvSpPr>
            <p:spPr>
              <a:xfrm>
                <a:off x="7896423" y="4700663"/>
                <a:ext cx="557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39E7E3-3E6F-4132-AD1A-086FA24FA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423" y="4700663"/>
                <a:ext cx="55739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1294F-8D26-40F0-A1BF-785758472A6A}"/>
                  </a:ext>
                </a:extLst>
              </p:cNvPr>
              <p:cNvSpPr/>
              <p:nvPr/>
            </p:nvSpPr>
            <p:spPr>
              <a:xfrm>
                <a:off x="8371050" y="4703753"/>
                <a:ext cx="485973" cy="366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1294F-8D26-40F0-A1BF-785758472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050" y="4703753"/>
                <a:ext cx="485973" cy="366242"/>
              </a:xfrm>
              <a:prstGeom prst="rect">
                <a:avLst/>
              </a:prstGeom>
              <a:blipFill>
                <a:blip r:embed="rId6"/>
                <a:stretch>
                  <a:fillRect l="-25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CC4D9-F527-4FFD-8E97-33C735AAD2B8}"/>
                  </a:ext>
                </a:extLst>
              </p:cNvPr>
              <p:cNvSpPr txBox="1"/>
              <p:nvPr/>
            </p:nvSpPr>
            <p:spPr>
              <a:xfrm>
                <a:off x="7013836" y="5326610"/>
                <a:ext cx="1400175" cy="408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CC4D9-F527-4FFD-8E97-33C735AA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36" y="5326610"/>
                <a:ext cx="1400175" cy="408445"/>
              </a:xfrm>
              <a:prstGeom prst="rect">
                <a:avLst/>
              </a:prstGeom>
              <a:blipFill>
                <a:blip r:embed="rId7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CCAAD4AC-3342-4CBB-8DE5-B45DB49E5020}"/>
              </a:ext>
            </a:extLst>
          </p:cNvPr>
          <p:cNvSpPr/>
          <p:nvPr/>
        </p:nvSpPr>
        <p:spPr>
          <a:xfrm>
            <a:off x="4424939" y="324908"/>
            <a:ext cx="4004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Wideband Concurrent Wireless Power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C5C670-B3BF-4177-9EBB-08B1AE543EAA}"/>
                  </a:ext>
                </a:extLst>
              </p:cNvPr>
              <p:cNvSpPr txBox="1"/>
              <p:nvPr/>
            </p:nvSpPr>
            <p:spPr>
              <a:xfrm>
                <a:off x="5226845" y="3431574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C5C670-B3BF-4177-9EBB-08B1AE543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45" y="3431574"/>
                <a:ext cx="1757362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EB4477-1E26-4D6F-8442-35B9455B1D27}"/>
                  </a:ext>
                </a:extLst>
              </p:cNvPr>
              <p:cNvSpPr txBox="1"/>
              <p:nvPr/>
            </p:nvSpPr>
            <p:spPr>
              <a:xfrm>
                <a:off x="5168279" y="2126042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=6780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EB4477-1E26-4D6F-8442-35B9455B1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79" y="2126042"/>
                <a:ext cx="203358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D5BEF4-610A-43A4-9DC0-AB87A687C4EB}"/>
                  </a:ext>
                </a:extLst>
              </p:cNvPr>
              <p:cNvSpPr txBox="1"/>
              <p:nvPr/>
            </p:nvSpPr>
            <p:spPr>
              <a:xfrm>
                <a:off x="5264946" y="1142067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=6980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D5BEF4-610A-43A4-9DC0-AB87A687C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946" y="1142067"/>
                <a:ext cx="2033587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6BD75C-E548-4FCF-A672-EC0E5DA7BDAB}"/>
                  </a:ext>
                </a:extLst>
              </p:cNvPr>
              <p:cNvSpPr txBox="1"/>
              <p:nvPr/>
            </p:nvSpPr>
            <p:spPr>
              <a:xfrm>
                <a:off x="5264946" y="1446867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=6580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6BD75C-E548-4FCF-A672-EC0E5DA7B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946" y="1446867"/>
                <a:ext cx="2033587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5E9EA9-4673-4479-AE38-74E69E2B2A28}"/>
              </a:ext>
            </a:extLst>
          </p:cNvPr>
          <p:cNvCxnSpPr/>
          <p:nvPr/>
        </p:nvCxnSpPr>
        <p:spPr>
          <a:xfrm flipH="1">
            <a:off x="5445921" y="1068135"/>
            <a:ext cx="1785937" cy="7480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97D6CE-F330-403C-8CDE-855B30FE20A0}"/>
              </a:ext>
            </a:extLst>
          </p:cNvPr>
          <p:cNvCxnSpPr>
            <a:cxnSpLocks/>
          </p:cNvCxnSpPr>
          <p:nvPr/>
        </p:nvCxnSpPr>
        <p:spPr>
          <a:xfrm flipH="1" flipV="1">
            <a:off x="5598321" y="1125285"/>
            <a:ext cx="1495425" cy="7204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6385A7-F462-4C5D-90B8-74D44E7EBD8C}"/>
                  </a:ext>
                </a:extLst>
              </p:cNvPr>
              <p:cNvSpPr txBox="1"/>
              <p:nvPr/>
            </p:nvSpPr>
            <p:spPr>
              <a:xfrm>
                <a:off x="5816946" y="5767089"/>
                <a:ext cx="4136679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𝑐𝑎𝑟𝑟𝑖𝑒𝑟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6385A7-F462-4C5D-90B8-74D44E7EB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46" y="5767089"/>
                <a:ext cx="4136679" cy="612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655EF646-8B21-4E45-A947-8214A9C408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29" y="2958361"/>
            <a:ext cx="4405314" cy="311512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3B27B14-8D3E-48F5-B33B-BAD2123169A9}"/>
              </a:ext>
            </a:extLst>
          </p:cNvPr>
          <p:cNvSpPr txBox="1"/>
          <p:nvPr/>
        </p:nvSpPr>
        <p:spPr>
          <a:xfrm>
            <a:off x="8073436" y="1218738"/>
            <a:ext cx="288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parameters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Modulation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Carrier phase shift </a:t>
            </a:r>
          </a:p>
        </p:txBody>
      </p:sp>
    </p:spTree>
    <p:extLst>
      <p:ext uri="{BB962C8B-B14F-4D97-AF65-F5344CB8AC3E}">
        <p14:creationId xmlns:p14="http://schemas.microsoft.com/office/powerpoint/2010/main" val="246185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21550F-C30A-4AD2-9602-25DC44AFE6B5}"/>
              </a:ext>
            </a:extLst>
          </p:cNvPr>
          <p:cNvCxnSpPr>
            <a:cxnSpLocks/>
          </p:cNvCxnSpPr>
          <p:nvPr/>
        </p:nvCxnSpPr>
        <p:spPr>
          <a:xfrm flipV="1">
            <a:off x="476250" y="3225842"/>
            <a:ext cx="5029200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C6CB4E-30F1-4844-9E9A-7EF7FC24546A}"/>
              </a:ext>
            </a:extLst>
          </p:cNvPr>
          <p:cNvCxnSpPr>
            <a:cxnSpLocks/>
          </p:cNvCxnSpPr>
          <p:nvPr/>
        </p:nvCxnSpPr>
        <p:spPr>
          <a:xfrm flipV="1">
            <a:off x="578645" y="2460152"/>
            <a:ext cx="0" cy="781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0E2E5-DB3D-4DB8-B030-A3919AABB29C}"/>
              </a:ext>
            </a:extLst>
          </p:cNvPr>
          <p:cNvCxnSpPr>
            <a:cxnSpLocks/>
          </p:cNvCxnSpPr>
          <p:nvPr/>
        </p:nvCxnSpPr>
        <p:spPr>
          <a:xfrm flipV="1">
            <a:off x="2727117" y="1612427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FC9600-2200-4A9D-8B99-32C2841E8DFE}"/>
              </a:ext>
            </a:extLst>
          </p:cNvPr>
          <p:cNvCxnSpPr>
            <a:cxnSpLocks/>
          </p:cNvCxnSpPr>
          <p:nvPr/>
        </p:nvCxnSpPr>
        <p:spPr>
          <a:xfrm flipV="1">
            <a:off x="3457575" y="1106529"/>
            <a:ext cx="0" cy="2119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6654B3-B256-4403-A27E-254BE2F83A07}"/>
              </a:ext>
            </a:extLst>
          </p:cNvPr>
          <p:cNvCxnSpPr>
            <a:cxnSpLocks/>
          </p:cNvCxnSpPr>
          <p:nvPr/>
        </p:nvCxnSpPr>
        <p:spPr>
          <a:xfrm flipV="1">
            <a:off x="4227873" y="1548253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813A1D-1201-41FE-AFF7-914BDC27BEE2}"/>
                  </a:ext>
                </a:extLst>
              </p:cNvPr>
              <p:cNvSpPr/>
              <p:nvPr/>
            </p:nvSpPr>
            <p:spPr>
              <a:xfrm>
                <a:off x="1170493" y="3241203"/>
                <a:ext cx="440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813A1D-1201-41FE-AFF7-914BDC27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93" y="3241203"/>
                <a:ext cx="44031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79B71A-E328-47BF-B4C7-CE81E974AD20}"/>
                  </a:ext>
                </a:extLst>
              </p:cNvPr>
              <p:cNvSpPr/>
              <p:nvPr/>
            </p:nvSpPr>
            <p:spPr>
              <a:xfrm>
                <a:off x="2501485" y="3283194"/>
                <a:ext cx="489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79B71A-E328-47BF-B4C7-CE81E974A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85" y="3283194"/>
                <a:ext cx="48936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39E7E3-3E6F-4132-AD1A-086FA24FA70C}"/>
                  </a:ext>
                </a:extLst>
              </p:cNvPr>
              <p:cNvSpPr/>
              <p:nvPr/>
            </p:nvSpPr>
            <p:spPr>
              <a:xfrm>
                <a:off x="3248223" y="3262398"/>
                <a:ext cx="557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39E7E3-3E6F-4132-AD1A-086FA24FA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223" y="3262398"/>
                <a:ext cx="55739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1294F-8D26-40F0-A1BF-785758472A6A}"/>
                  </a:ext>
                </a:extLst>
              </p:cNvPr>
              <p:cNvSpPr/>
              <p:nvPr/>
            </p:nvSpPr>
            <p:spPr>
              <a:xfrm>
                <a:off x="3965836" y="3259467"/>
                <a:ext cx="485973" cy="366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1294F-8D26-40F0-A1BF-785758472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36" y="3259467"/>
                <a:ext cx="485973" cy="366242"/>
              </a:xfrm>
              <a:prstGeom prst="rect">
                <a:avLst/>
              </a:prstGeom>
              <a:blipFill>
                <a:blip r:embed="rId5"/>
                <a:stretch>
                  <a:fillRect l="-253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CCAAD4AC-3342-4CBB-8DE5-B45DB49E5020}"/>
              </a:ext>
            </a:extLst>
          </p:cNvPr>
          <p:cNvSpPr/>
          <p:nvPr/>
        </p:nvSpPr>
        <p:spPr>
          <a:xfrm>
            <a:off x="4157854" y="324908"/>
            <a:ext cx="4202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Narrowband Concurrent Wireless Power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C5C670-B3BF-4177-9EBB-08B1AE543EAA}"/>
                  </a:ext>
                </a:extLst>
              </p:cNvPr>
              <p:cNvSpPr txBox="1"/>
              <p:nvPr/>
            </p:nvSpPr>
            <p:spPr>
              <a:xfrm>
                <a:off x="1610806" y="1238655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C5C670-B3BF-4177-9EBB-08B1AE543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06" y="1238655"/>
                <a:ext cx="175736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6385A7-F462-4C5D-90B8-74D44E7EBD8C}"/>
                  </a:ext>
                </a:extLst>
              </p:cNvPr>
              <p:cNvSpPr txBox="1"/>
              <p:nvPr/>
            </p:nvSpPr>
            <p:spPr>
              <a:xfrm>
                <a:off x="6701393" y="3708540"/>
                <a:ext cx="4136679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𝑐𝑎𝑟𝑟𝑖𝑒𝑟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6385A7-F462-4C5D-90B8-74D44E7EB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393" y="3708540"/>
                <a:ext cx="4136679" cy="6127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9D4841-5F85-4B68-AC3D-93C3A12C0BB8}"/>
                  </a:ext>
                </a:extLst>
              </p:cNvPr>
              <p:cNvSpPr txBox="1"/>
              <p:nvPr/>
            </p:nvSpPr>
            <p:spPr>
              <a:xfrm>
                <a:off x="2648240" y="757865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9D4841-5F85-4B68-AC3D-93C3A12C0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240" y="757865"/>
                <a:ext cx="175736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6BD964-5200-4D65-87BC-1DFD1A9C3A4C}"/>
                  </a:ext>
                </a:extLst>
              </p:cNvPr>
              <p:cNvSpPr txBox="1"/>
              <p:nvPr/>
            </p:nvSpPr>
            <p:spPr>
              <a:xfrm>
                <a:off x="101185" y="2145709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6BD964-5200-4D65-87BC-1DFD1A9C3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5" y="2145709"/>
                <a:ext cx="1757362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17CE07-58A5-4B5F-AEB5-B74744BBB9A8}"/>
                  </a:ext>
                </a:extLst>
              </p:cNvPr>
              <p:cNvSpPr txBox="1"/>
              <p:nvPr/>
            </p:nvSpPr>
            <p:spPr>
              <a:xfrm>
                <a:off x="3498008" y="1198645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17CE07-58A5-4B5F-AEB5-B74744BBB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08" y="1198645"/>
                <a:ext cx="1757362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10A17-E88B-4D0C-98F1-2C9F51F733C0}"/>
                  </a:ext>
                </a:extLst>
              </p:cNvPr>
              <p:cNvSpPr txBox="1"/>
              <p:nvPr/>
            </p:nvSpPr>
            <p:spPr>
              <a:xfrm>
                <a:off x="2514446" y="5357787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10A17-E88B-4D0C-98F1-2C9F51F73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46" y="5357787"/>
                <a:ext cx="2033587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B58F0B-9A9E-4D7A-8A95-49B4C6B215F6}"/>
                  </a:ext>
                </a:extLst>
              </p:cNvPr>
              <p:cNvSpPr txBox="1"/>
              <p:nvPr/>
            </p:nvSpPr>
            <p:spPr>
              <a:xfrm>
                <a:off x="2611113" y="3952004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B58F0B-9A9E-4D7A-8A95-49B4C6B2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113" y="3952004"/>
                <a:ext cx="2033587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7C105D-43F4-46A4-A07B-448D7BD091F6}"/>
                  </a:ext>
                </a:extLst>
              </p:cNvPr>
              <p:cNvSpPr txBox="1"/>
              <p:nvPr/>
            </p:nvSpPr>
            <p:spPr>
              <a:xfrm>
                <a:off x="2514446" y="4998224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7C105D-43F4-46A4-A07B-448D7BD09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46" y="4998224"/>
                <a:ext cx="2033587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4940E5-3FA5-4B9E-BE1B-4F041D4E8FBF}"/>
              </a:ext>
            </a:extLst>
          </p:cNvPr>
          <p:cNvCxnSpPr>
            <a:cxnSpLocks/>
          </p:cNvCxnSpPr>
          <p:nvPr/>
        </p:nvCxnSpPr>
        <p:spPr>
          <a:xfrm flipH="1" flipV="1">
            <a:off x="2956186" y="3902731"/>
            <a:ext cx="1201668" cy="6372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AB15CA-2482-44D3-9207-5EB78CA90726}"/>
              </a:ext>
            </a:extLst>
          </p:cNvPr>
          <p:cNvCxnSpPr>
            <a:cxnSpLocks/>
          </p:cNvCxnSpPr>
          <p:nvPr/>
        </p:nvCxnSpPr>
        <p:spPr>
          <a:xfrm flipH="1">
            <a:off x="2867025" y="3853917"/>
            <a:ext cx="1360848" cy="6057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5B2187-4F03-4BBE-A9B3-8C1D5871A3D1}"/>
                  </a:ext>
                </a:extLst>
              </p:cNvPr>
              <p:cNvSpPr txBox="1"/>
              <p:nvPr/>
            </p:nvSpPr>
            <p:spPr>
              <a:xfrm>
                <a:off x="315588" y="4006317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5B2187-4F03-4BBE-A9B3-8C1D5871A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8" y="4006317"/>
                <a:ext cx="2033587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032A534-64EE-4354-B3D9-28845FE67402}"/>
              </a:ext>
            </a:extLst>
          </p:cNvPr>
          <p:cNvCxnSpPr>
            <a:cxnSpLocks/>
          </p:cNvCxnSpPr>
          <p:nvPr/>
        </p:nvCxnSpPr>
        <p:spPr>
          <a:xfrm flipH="1" flipV="1">
            <a:off x="660661" y="3957044"/>
            <a:ext cx="1201668" cy="6372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4FEA2F-4D4C-49C4-9E3A-75B8FE35F0E9}"/>
              </a:ext>
            </a:extLst>
          </p:cNvPr>
          <p:cNvCxnSpPr>
            <a:cxnSpLocks/>
          </p:cNvCxnSpPr>
          <p:nvPr/>
        </p:nvCxnSpPr>
        <p:spPr>
          <a:xfrm flipH="1">
            <a:off x="571500" y="3908230"/>
            <a:ext cx="1360848" cy="6057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FFE465-DE7F-4227-8F2B-3576239324A8}"/>
                  </a:ext>
                </a:extLst>
              </p:cNvPr>
              <p:cNvSpPr txBox="1"/>
              <p:nvPr/>
            </p:nvSpPr>
            <p:spPr>
              <a:xfrm>
                <a:off x="6203452" y="4527982"/>
                <a:ext cx="5800749" cy="65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𝑐𝑎𝑟𝑟𝑖𝑒𝑟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𝑓𝑢𝑛𝑑𝑎𝑚𝑒𝑛𝑡𝑎𝑙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FFE465-DE7F-4227-8F2B-357623932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452" y="4527982"/>
                <a:ext cx="5800749" cy="6574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DD3A3926-1552-49B0-B504-C0A64A654A09}"/>
              </a:ext>
            </a:extLst>
          </p:cNvPr>
          <p:cNvSpPr txBox="1"/>
          <p:nvPr/>
        </p:nvSpPr>
        <p:spPr>
          <a:xfrm>
            <a:off x="6378890" y="1226486"/>
            <a:ext cx="420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parameters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Modulation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Carrier phase shift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phase shift</a:t>
            </a:r>
          </a:p>
        </p:txBody>
      </p:sp>
    </p:spTree>
    <p:extLst>
      <p:ext uri="{BB962C8B-B14F-4D97-AF65-F5344CB8AC3E}">
        <p14:creationId xmlns:p14="http://schemas.microsoft.com/office/powerpoint/2010/main" val="399735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4BE7AEA-CB83-4B9B-ADAC-F108D536238F}"/>
              </a:ext>
            </a:extLst>
          </p:cNvPr>
          <p:cNvSpPr/>
          <p:nvPr/>
        </p:nvSpPr>
        <p:spPr>
          <a:xfrm>
            <a:off x="5229224" y="4645312"/>
            <a:ext cx="5381621" cy="6155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4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6CBB0-52F5-45D4-AB63-7003C2D40C8A}"/>
              </a:ext>
            </a:extLst>
          </p:cNvPr>
          <p:cNvSpPr/>
          <p:nvPr/>
        </p:nvSpPr>
        <p:spPr>
          <a:xfrm>
            <a:off x="2322248" y="254106"/>
            <a:ext cx="8629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Additional Narrowband/Wideband Concurrent Wireless Power for HB configuration </a:t>
            </a:r>
            <a:endParaRPr lang="en-US" dirty="0"/>
          </a:p>
        </p:txBody>
      </p:sp>
      <p:pic>
        <p:nvPicPr>
          <p:cNvPr id="2052" name="Picture 4" descr="https://d3i71xaburhd42.cloudfront.net/0ad873058a0d5a69e8680aac6375f0f5045d0ca5/3-Figure4.1-1.png">
            <a:extLst>
              <a:ext uri="{FF2B5EF4-FFF2-40B4-BE49-F238E27FC236}">
                <a16:creationId xmlns:a16="http://schemas.microsoft.com/office/drawing/2014/main" id="{03D79599-DBAA-4106-AF42-F55D437E1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1"/>
          <a:stretch/>
        </p:blipFill>
        <p:spPr bwMode="auto">
          <a:xfrm>
            <a:off x="428625" y="1238249"/>
            <a:ext cx="4487244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89A2EB-9A5A-4A94-955B-6FF436F2F5B8}"/>
              </a:ext>
            </a:extLst>
          </p:cNvPr>
          <p:cNvCxnSpPr>
            <a:cxnSpLocks/>
          </p:cNvCxnSpPr>
          <p:nvPr/>
        </p:nvCxnSpPr>
        <p:spPr>
          <a:xfrm>
            <a:off x="5229225" y="3262611"/>
            <a:ext cx="6181725" cy="4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237EED-07B4-470E-88D8-22BCC701C8A1}"/>
              </a:ext>
            </a:extLst>
          </p:cNvPr>
          <p:cNvCxnSpPr>
            <a:cxnSpLocks/>
          </p:cNvCxnSpPr>
          <p:nvPr/>
        </p:nvCxnSpPr>
        <p:spPr>
          <a:xfrm flipV="1">
            <a:off x="5886450" y="2481560"/>
            <a:ext cx="0" cy="781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342CEE-9874-480F-B06E-CEE258A1E528}"/>
              </a:ext>
            </a:extLst>
          </p:cNvPr>
          <p:cNvCxnSpPr>
            <a:cxnSpLocks/>
          </p:cNvCxnSpPr>
          <p:nvPr/>
        </p:nvCxnSpPr>
        <p:spPr>
          <a:xfrm flipV="1">
            <a:off x="8877300" y="1638299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5D65E9-70A7-4D7B-A9DB-6E66E505656A}"/>
              </a:ext>
            </a:extLst>
          </p:cNvPr>
          <p:cNvCxnSpPr>
            <a:cxnSpLocks/>
          </p:cNvCxnSpPr>
          <p:nvPr/>
        </p:nvCxnSpPr>
        <p:spPr>
          <a:xfrm flipV="1">
            <a:off x="9829800" y="1638298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0CD7B7-386E-4313-BA46-57FB408088EA}"/>
                  </a:ext>
                </a:extLst>
              </p:cNvPr>
              <p:cNvSpPr/>
              <p:nvPr/>
            </p:nvSpPr>
            <p:spPr>
              <a:xfrm>
                <a:off x="5704281" y="3306720"/>
                <a:ext cx="440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0CD7B7-386E-4313-BA46-57FB40808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281" y="3306720"/>
                <a:ext cx="4403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4607E8-0845-426D-AA4C-26526F234FA6}"/>
                  </a:ext>
                </a:extLst>
              </p:cNvPr>
              <p:cNvSpPr/>
              <p:nvPr/>
            </p:nvSpPr>
            <p:spPr>
              <a:xfrm>
                <a:off x="8632617" y="3282435"/>
                <a:ext cx="489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4607E8-0845-426D-AA4C-26526F234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617" y="3282435"/>
                <a:ext cx="48936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8A1A87-41B4-408D-80A0-67B9F631DF89}"/>
                  </a:ext>
                </a:extLst>
              </p:cNvPr>
              <p:cNvSpPr/>
              <p:nvPr/>
            </p:nvSpPr>
            <p:spPr>
              <a:xfrm>
                <a:off x="9153723" y="3303630"/>
                <a:ext cx="557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8A1A87-41B4-408D-80A0-67B9F631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723" y="3303630"/>
                <a:ext cx="557397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260D13-88FB-45BF-B321-800476A47605}"/>
                  </a:ext>
                </a:extLst>
              </p:cNvPr>
              <p:cNvSpPr/>
              <p:nvPr/>
            </p:nvSpPr>
            <p:spPr>
              <a:xfrm>
                <a:off x="9628350" y="3306720"/>
                <a:ext cx="485973" cy="366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260D13-88FB-45BF-B321-800476A47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350" y="3306720"/>
                <a:ext cx="485973" cy="366242"/>
              </a:xfrm>
              <a:prstGeom prst="rect">
                <a:avLst/>
              </a:prstGeom>
              <a:blipFill>
                <a:blip r:embed="rId6"/>
                <a:stretch>
                  <a:fillRect l="-25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8C954D-17D8-46C8-8C23-C0A85CEB6976}"/>
              </a:ext>
            </a:extLst>
          </p:cNvPr>
          <p:cNvCxnSpPr>
            <a:cxnSpLocks/>
          </p:cNvCxnSpPr>
          <p:nvPr/>
        </p:nvCxnSpPr>
        <p:spPr>
          <a:xfrm flipV="1">
            <a:off x="9363075" y="1038225"/>
            <a:ext cx="0" cy="2262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BF207C-3158-4348-BCF6-AD5FA7EE8462}"/>
              </a:ext>
            </a:extLst>
          </p:cNvPr>
          <p:cNvCxnSpPr>
            <a:cxnSpLocks/>
          </p:cNvCxnSpPr>
          <p:nvPr/>
        </p:nvCxnSpPr>
        <p:spPr>
          <a:xfrm flipV="1">
            <a:off x="6282802" y="2714625"/>
            <a:ext cx="14192" cy="5524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E0E7CA2-AAC5-406C-8B75-84454E6B56FF}"/>
                  </a:ext>
                </a:extLst>
              </p:cNvPr>
              <p:cNvSpPr/>
              <p:nvPr/>
            </p:nvSpPr>
            <p:spPr>
              <a:xfrm>
                <a:off x="6148729" y="3308866"/>
                <a:ext cx="56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E0E7CA2-AAC5-406C-8B75-84454E6B5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729" y="3308866"/>
                <a:ext cx="56855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96CC98-AB5F-4FE2-93FA-72B544B49441}"/>
              </a:ext>
            </a:extLst>
          </p:cNvPr>
          <p:cNvCxnSpPr>
            <a:cxnSpLocks/>
          </p:cNvCxnSpPr>
          <p:nvPr/>
        </p:nvCxnSpPr>
        <p:spPr>
          <a:xfrm flipV="1">
            <a:off x="8265319" y="2567908"/>
            <a:ext cx="0" cy="714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E57DEF-60EE-4140-B9E2-7BC89FA2A072}"/>
              </a:ext>
            </a:extLst>
          </p:cNvPr>
          <p:cNvCxnSpPr>
            <a:cxnSpLocks/>
          </p:cNvCxnSpPr>
          <p:nvPr/>
        </p:nvCxnSpPr>
        <p:spPr>
          <a:xfrm flipV="1">
            <a:off x="10494169" y="2567908"/>
            <a:ext cx="0" cy="714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42970-E5B9-4BA3-89F7-F207A83C1339}"/>
              </a:ext>
            </a:extLst>
          </p:cNvPr>
          <p:cNvSpPr txBox="1"/>
          <p:nvPr/>
        </p:nvSpPr>
        <p:spPr>
          <a:xfrm>
            <a:off x="266700" y="4200549"/>
            <a:ext cx="496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HB: </a:t>
            </a:r>
          </a:p>
          <a:p>
            <a:r>
              <a:rPr lang="en-US" dirty="0"/>
              <a:t>It is not possible to introduce carrier or fundamental  phase shifts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3F5FE1-65C0-41FF-9F56-F864D22F6A2D}"/>
              </a:ext>
            </a:extLst>
          </p:cNvPr>
          <p:cNvSpPr txBox="1"/>
          <p:nvPr/>
        </p:nvSpPr>
        <p:spPr>
          <a:xfrm>
            <a:off x="384944" y="5195639"/>
            <a:ext cx="496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parameters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modulation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Harmonic modulation index (3</a:t>
            </a:r>
            <a:r>
              <a:rPr lang="en-US" baseline="30000" dirty="0"/>
              <a:t>rd</a:t>
            </a:r>
            <a:r>
              <a:rPr lang="en-US" dirty="0"/>
              <a:t> , 5</a:t>
            </a:r>
            <a:r>
              <a:rPr lang="en-US" baseline="30000" dirty="0"/>
              <a:t>th</a:t>
            </a:r>
            <a:r>
              <a:rPr lang="en-US" dirty="0"/>
              <a:t> , 7</a:t>
            </a:r>
            <a:r>
              <a:rPr lang="en-US" baseline="30000" dirty="0"/>
              <a:t>th</a:t>
            </a:r>
            <a:r>
              <a:rPr lang="en-US" dirty="0"/>
              <a:t> 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4681C5-5B2B-4916-815D-2373D94F667D}"/>
              </a:ext>
            </a:extLst>
          </p:cNvPr>
          <p:cNvSpPr/>
          <p:nvPr/>
        </p:nvSpPr>
        <p:spPr>
          <a:xfrm>
            <a:off x="8671100" y="819151"/>
            <a:ext cx="1051161" cy="3009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8DBA6F-2DED-4280-B7AE-DC694EED2E95}"/>
                  </a:ext>
                </a:extLst>
              </p:cNvPr>
              <p:cNvSpPr txBox="1"/>
              <p:nvPr/>
            </p:nvSpPr>
            <p:spPr>
              <a:xfrm>
                <a:off x="5538533" y="3957314"/>
                <a:ext cx="741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8DBA6F-2DED-4280-B7AE-DC694EED2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533" y="3957314"/>
                <a:ext cx="74184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1877EC-B782-4303-B886-49A658DECBD7}"/>
                  </a:ext>
                </a:extLst>
              </p:cNvPr>
              <p:cNvSpPr txBox="1"/>
              <p:nvPr/>
            </p:nvSpPr>
            <p:spPr>
              <a:xfrm>
                <a:off x="6209145" y="3920453"/>
                <a:ext cx="631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1877EC-B782-4303-B886-49A658DEC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145" y="3920453"/>
                <a:ext cx="631681" cy="646331"/>
              </a:xfrm>
              <a:prstGeom prst="rect">
                <a:avLst/>
              </a:prstGeom>
              <a:blipFill>
                <a:blip r:embed="rId9"/>
                <a:stretch>
                  <a:fillRect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7BC07E-6EC9-44DF-971C-87ADB7ACCB6C}"/>
                  </a:ext>
                </a:extLst>
              </p:cNvPr>
              <p:cNvSpPr txBox="1"/>
              <p:nvPr/>
            </p:nvSpPr>
            <p:spPr>
              <a:xfrm>
                <a:off x="8398337" y="3910921"/>
                <a:ext cx="78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7BC07E-6EC9-44DF-971C-87ADB7ACC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337" y="3910921"/>
                <a:ext cx="78647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EB82908-8E52-4C0C-B7CC-2A6419197009}"/>
                  </a:ext>
                </a:extLst>
              </p:cNvPr>
              <p:cNvSpPr txBox="1"/>
              <p:nvPr/>
            </p:nvSpPr>
            <p:spPr>
              <a:xfrm>
                <a:off x="8956632" y="3920454"/>
                <a:ext cx="8386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EB82908-8E52-4C0C-B7CC-2A6419197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632" y="3920454"/>
                <a:ext cx="83864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0366C8-E2BC-4C6A-8499-EF6E634C9925}"/>
                  </a:ext>
                </a:extLst>
              </p:cNvPr>
              <p:cNvSpPr txBox="1"/>
              <p:nvPr/>
            </p:nvSpPr>
            <p:spPr>
              <a:xfrm>
                <a:off x="9567092" y="3910921"/>
                <a:ext cx="78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60 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0366C8-E2BC-4C6A-8499-EF6E634C9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092" y="3910921"/>
                <a:ext cx="786478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105C7A-92BA-4C89-9F05-1DD44DD12ADC}"/>
                  </a:ext>
                </a:extLst>
              </p:cNvPr>
              <p:cNvSpPr txBox="1"/>
              <p:nvPr/>
            </p:nvSpPr>
            <p:spPr>
              <a:xfrm>
                <a:off x="5548052" y="4674492"/>
                <a:ext cx="741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00 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105C7A-92BA-4C89-9F05-1DD44DD12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52" y="4674492"/>
                <a:ext cx="741846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1544CB-70D7-4670-ABE6-68C94A952F5E}"/>
                  </a:ext>
                </a:extLst>
              </p:cNvPr>
              <p:cNvSpPr txBox="1"/>
              <p:nvPr/>
            </p:nvSpPr>
            <p:spPr>
              <a:xfrm>
                <a:off x="6165196" y="4711932"/>
                <a:ext cx="631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1544CB-70D7-4670-ABE6-68C94A952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96" y="4711932"/>
                <a:ext cx="631681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EE2324-8A71-41BA-B4A8-039BA514352C}"/>
                  </a:ext>
                </a:extLst>
              </p:cNvPr>
              <p:cNvSpPr txBox="1"/>
              <p:nvPr/>
            </p:nvSpPr>
            <p:spPr>
              <a:xfrm>
                <a:off x="8413007" y="4676751"/>
                <a:ext cx="78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680 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EE2324-8A71-41BA-B4A8-039BA5143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007" y="4676751"/>
                <a:ext cx="786478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1F48AC-7C99-4F03-9045-97D44AFB4081}"/>
                  </a:ext>
                </a:extLst>
              </p:cNvPr>
              <p:cNvSpPr txBox="1"/>
              <p:nvPr/>
            </p:nvSpPr>
            <p:spPr>
              <a:xfrm>
                <a:off x="8971302" y="4686284"/>
                <a:ext cx="8386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780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1F48AC-7C99-4F03-9045-97D44AFB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302" y="4686284"/>
                <a:ext cx="838643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E6A985-629B-40D4-B86F-0F4A53E95C30}"/>
                  </a:ext>
                </a:extLst>
              </p:cNvPr>
              <p:cNvSpPr txBox="1"/>
              <p:nvPr/>
            </p:nvSpPr>
            <p:spPr>
              <a:xfrm>
                <a:off x="9581762" y="4676751"/>
                <a:ext cx="78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880 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E6A985-629B-40D4-B86F-0F4A53E9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62" y="4676751"/>
                <a:ext cx="786478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0F0A57E1-B5A3-4E0F-AA6C-A7E76FB7976A}"/>
              </a:ext>
            </a:extLst>
          </p:cNvPr>
          <p:cNvSpPr/>
          <p:nvPr/>
        </p:nvSpPr>
        <p:spPr>
          <a:xfrm>
            <a:off x="9142576" y="971551"/>
            <a:ext cx="485774" cy="28198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4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F41371-E5CF-467B-B964-6CEEBA47716A}"/>
              </a:ext>
            </a:extLst>
          </p:cNvPr>
          <p:cNvSpPr/>
          <p:nvPr/>
        </p:nvSpPr>
        <p:spPr>
          <a:xfrm>
            <a:off x="5713750" y="971550"/>
            <a:ext cx="421096" cy="28198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4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2BB7ED-CB23-40DB-8C6C-A8B223FF367E}"/>
              </a:ext>
            </a:extLst>
          </p:cNvPr>
          <p:cNvSpPr/>
          <p:nvPr/>
        </p:nvSpPr>
        <p:spPr>
          <a:xfrm>
            <a:off x="5229225" y="3920453"/>
            <a:ext cx="5381621" cy="6155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3EB92A-36C4-4356-A506-477AF854EDB2}"/>
              </a:ext>
            </a:extLst>
          </p:cNvPr>
          <p:cNvSpPr txBox="1"/>
          <p:nvPr/>
        </p:nvSpPr>
        <p:spPr>
          <a:xfrm>
            <a:off x="10724998" y="3840823"/>
            <a:ext cx="127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Narrow Band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CF96F8-82F7-448B-BE65-12C7D93B309C}"/>
              </a:ext>
            </a:extLst>
          </p:cNvPr>
          <p:cNvSpPr txBox="1"/>
          <p:nvPr/>
        </p:nvSpPr>
        <p:spPr>
          <a:xfrm>
            <a:off x="10793382" y="4588163"/>
            <a:ext cx="127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Wide Band</a:t>
            </a:r>
          </a:p>
        </p:txBody>
      </p:sp>
    </p:spTree>
    <p:extLst>
      <p:ext uri="{BB962C8B-B14F-4D97-AF65-F5344CB8AC3E}">
        <p14:creationId xmlns:p14="http://schemas.microsoft.com/office/powerpoint/2010/main" val="300389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524" y="352425"/>
            <a:ext cx="7343775" cy="6605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Balancing with Soft-Magnetic Material based Inductors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66E6D-66A5-4DC3-B8E8-D6FF7B628FB0}"/>
              </a:ext>
            </a:extLst>
          </p:cNvPr>
          <p:cNvSpPr txBox="1"/>
          <p:nvPr/>
        </p:nvSpPr>
        <p:spPr>
          <a:xfrm>
            <a:off x="363848" y="5515659"/>
            <a:ext cx="659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Intentional de-tuning of the receiver resonant tank for unbalanced modules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24970B-3CD9-4D07-BCF4-FD4E513C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2" y="1104900"/>
            <a:ext cx="5257634" cy="38555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271756-C9BD-4106-8DE3-D2E87C067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66" y="889578"/>
            <a:ext cx="3936175" cy="2819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452262-642C-4ABA-9BC4-3ED866E29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148" y="3698345"/>
            <a:ext cx="3856642" cy="27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5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49" y="352425"/>
            <a:ext cx="7343775" cy="6605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Balancing with Soft-Magnetic Material based Inductors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59C9D-0387-4D44-9233-210A9DDBF3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54"/>
          <a:stretch/>
        </p:blipFill>
        <p:spPr>
          <a:xfrm>
            <a:off x="1057274" y="1999397"/>
            <a:ext cx="3028950" cy="660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9C4CE-6FB7-41D3-BFD7-4936855CF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02" y="3374095"/>
            <a:ext cx="4029094" cy="1723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AD5B7-993B-4995-93B0-59459B4F2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961" y="1012979"/>
            <a:ext cx="5708749" cy="51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7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CCD683-855B-4D24-85F5-45AB1F0F5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87" y="276225"/>
            <a:ext cx="6437075" cy="28762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70E3D2-3CFE-4C64-92BF-0237FD807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6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8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1922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Previously on the 30-min Presentation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8F5A9-EDA7-40CC-A30F-394EB7FB8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590" y="1226308"/>
            <a:ext cx="3780810" cy="4976780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9EAE124-626A-491E-A20D-1FB0D35DF4E3}"/>
              </a:ext>
            </a:extLst>
          </p:cNvPr>
          <p:cNvSpPr txBox="1">
            <a:spLocks/>
          </p:cNvSpPr>
          <p:nvPr/>
        </p:nvSpPr>
        <p:spPr>
          <a:xfrm>
            <a:off x="609600" y="3714698"/>
            <a:ext cx="7274237" cy="253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Motivations: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DC-link utilization rate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power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break the restrictions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7D0300C-F79E-409F-B955-E1A95D448D67}"/>
              </a:ext>
            </a:extLst>
          </p:cNvPr>
          <p:cNvSpPr txBox="1">
            <a:spLocks/>
          </p:cNvSpPr>
          <p:nvPr/>
        </p:nvSpPr>
        <p:spPr>
          <a:xfrm>
            <a:off x="609600" y="1385863"/>
            <a:ext cx="7274237" cy="81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drives have more than 2 wires</a:t>
            </a:r>
          </a:p>
          <a:p>
            <a:pPr fontAlgn="auto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WPT systems have 2 wires 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3291C-74F9-49DE-B027-94C59D939EE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246719" y="2196269"/>
            <a:ext cx="0" cy="25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334EC81B-6101-4836-BC29-8ED303D3FA7E}"/>
              </a:ext>
            </a:extLst>
          </p:cNvPr>
          <p:cNvSpPr txBox="1">
            <a:spLocks/>
          </p:cNvSpPr>
          <p:nvPr/>
        </p:nvSpPr>
        <p:spPr>
          <a:xfrm>
            <a:off x="609600" y="2530864"/>
            <a:ext cx="7274237" cy="81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Multi-phase WPT systems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1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FAA5CD-8AA5-423F-BF31-9015E4802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723" y="440562"/>
            <a:ext cx="5972553" cy="3040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C7005C-7881-412F-B22D-222BF851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3779526"/>
            <a:ext cx="11077575" cy="241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78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424" y="342900"/>
            <a:ext cx="7343775" cy="6605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Soft-Magnetic Material based Inductors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C00A1-074B-468A-8A36-39EBEC3A9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300162"/>
            <a:ext cx="6419850" cy="3914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B73CF0-D661-41E2-807A-BF8872E95BEE}"/>
              </a:ext>
            </a:extLst>
          </p:cNvPr>
          <p:cNvSpPr txBox="1"/>
          <p:nvPr/>
        </p:nvSpPr>
        <p:spPr>
          <a:xfrm>
            <a:off x="8258175" y="1524000"/>
            <a:ext cx="291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Saturable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Excitation Circuit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Trap Filter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37B44-A9AF-411C-9C53-FA2FE30F172A}"/>
              </a:ext>
            </a:extLst>
          </p:cNvPr>
          <p:cNvSpPr txBox="1"/>
          <p:nvPr/>
        </p:nvSpPr>
        <p:spPr>
          <a:xfrm>
            <a:off x="8191500" y="3699391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Cost, Size comparison</a:t>
            </a:r>
          </a:p>
        </p:txBody>
      </p:sp>
    </p:spTree>
    <p:extLst>
      <p:ext uri="{BB962C8B-B14F-4D97-AF65-F5344CB8AC3E}">
        <p14:creationId xmlns:p14="http://schemas.microsoft.com/office/powerpoint/2010/main" val="3979457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7B1F7A-77C6-45F6-88B2-4FBFF35A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66700"/>
            <a:ext cx="7149610" cy="3319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DED2BB-AF83-4432-B1BC-B4F17693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794506"/>
            <a:ext cx="10572750" cy="23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3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2C44B-8B2C-4058-82A4-10FD6A5D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424" y="342900"/>
            <a:ext cx="7343775" cy="6605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Soft-Magnetic Material based Inductors without additional converter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218256-C1A7-4DB5-9F82-5E38258F7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6" y="1256886"/>
            <a:ext cx="9829800" cy="480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04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1AE03-59EA-49B7-8EF6-71346613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5" y="1800225"/>
            <a:ext cx="11374229" cy="24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3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Future Works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40803-B477-4FA8-8E43-61FA928A35FD}"/>
              </a:ext>
            </a:extLst>
          </p:cNvPr>
          <p:cNvSpPr txBox="1"/>
          <p:nvPr/>
        </p:nvSpPr>
        <p:spPr>
          <a:xfrm>
            <a:off x="1133475" y="1314450"/>
            <a:ext cx="97726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Synchronous motor journal  : Written, but some experimental results are needed. </a:t>
            </a:r>
          </a:p>
          <a:p>
            <a:endParaRPr lang="en-US" dirty="0"/>
          </a:p>
          <a:p>
            <a:r>
              <a:rPr lang="en-US" dirty="0"/>
              <a:t>2- Preparing Wide/narrow bandgap  wireless power transfer journal draft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Literature Review (almost made)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Analytic modelling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SPWM is ready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SPWM with additional harmonic is 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Experimental setup: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Find Of-the-shelf inductance for the story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Power is about 30W to 5W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6.78 MHz with 80kHz-200kHz or 900kHz-1000kHz  with 80kHz-200KHz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3-Preparing Balancing  journal draft ( we can </a:t>
            </a:r>
            <a:r>
              <a:rPr lang="en-US" dirty="0" err="1"/>
              <a:t>focusTPEL</a:t>
            </a:r>
            <a:r>
              <a:rPr lang="en-US" dirty="0"/>
              <a:t> special section about high power and </a:t>
            </a:r>
            <a:r>
              <a:rPr lang="en-US" dirty="0" err="1"/>
              <a:t>misalingment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Discussions to get into focus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High power, series/parallel connection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Cost and feasibility </a:t>
            </a:r>
          </a:p>
          <a:p>
            <a:pPr lvl="2"/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08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/>
          <p:cNvSpPr txBox="1">
            <a:spLocks/>
          </p:cNvSpPr>
          <p:nvPr/>
        </p:nvSpPr>
        <p:spPr>
          <a:xfrm>
            <a:off x="1122647" y="3219194"/>
            <a:ext cx="9966536" cy="5859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ysClr val="windowText" lastClr="000000"/>
                </a:solidFill>
              </a:rPr>
              <a:t>Thanks!</a:t>
            </a:r>
            <a:endParaRPr lang="tr-TR" sz="2800" b="1" noProof="1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68388" y="2768608"/>
            <a:ext cx="100584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3034363" y="4160564"/>
            <a:ext cx="612648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69632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Future Works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AE6C5-34BC-4686-99D4-1839081B8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9" y="1621066"/>
            <a:ext cx="5679883" cy="4081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EF6E9D-50B5-4DE9-B48F-71229F7A1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999" y="1624977"/>
            <a:ext cx="4586732" cy="40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8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Challenge- Calculation Burden!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227EF5-B1C0-4EAB-A58C-8A8813FF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784" y="1229616"/>
            <a:ext cx="4094616" cy="5015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64FCCA-EB90-4B5D-BE04-05B4EDCF8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035" y="2728320"/>
            <a:ext cx="3443339" cy="1566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CD58D8-83AB-42CC-A2CD-21C3A7C1A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30" y="2871787"/>
            <a:ext cx="2314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6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923" y="95657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Variable Carrier Phase Shift Method for Integrated Contactless Field Excitation System of Electrically Excited Synchronous Motors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3291C-74F9-49DE-B027-94C59D939EE1}"/>
              </a:ext>
            </a:extLst>
          </p:cNvPr>
          <p:cNvCxnSpPr>
            <a:cxnSpLocks/>
          </p:cNvCxnSpPr>
          <p:nvPr/>
        </p:nvCxnSpPr>
        <p:spPr>
          <a:xfrm>
            <a:off x="5013794" y="2070792"/>
            <a:ext cx="0" cy="25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C22322C-BBED-4C4F-B8E9-3041A33AA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99" y="1580882"/>
            <a:ext cx="4606613" cy="34452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1EDC9D-B74A-400D-819F-761D23BE21FC}"/>
              </a:ext>
            </a:extLst>
          </p:cNvPr>
          <p:cNvSpPr/>
          <p:nvPr/>
        </p:nvSpPr>
        <p:spPr>
          <a:xfrm>
            <a:off x="1284599" y="5011400"/>
            <a:ext cx="46066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The circuit diagram of a conventional and proposed CFE based on a WPT system for EESMs. </a:t>
            </a:r>
          </a:p>
          <a:p>
            <a:r>
              <a:rPr lang="en-US" sz="1400" dirty="0">
                <a:latin typeface="+mj-lt"/>
              </a:rPr>
              <a:t>a) The conventional system. b) The proposed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7329E-FB36-430A-BBA7-A1F808947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87" y="1860485"/>
            <a:ext cx="4695825" cy="2886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ABEEBB-47C3-49C1-81D4-D0C7862A5B01}"/>
              </a:ext>
            </a:extLst>
          </p:cNvPr>
          <p:cNvSpPr/>
          <p:nvPr/>
        </p:nvSpPr>
        <p:spPr>
          <a:xfrm>
            <a:off x="7271964" y="4900687"/>
            <a:ext cx="3337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The circuit diagram of the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198040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91D3-D15D-4724-92A7-41BDC0C4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Variable Carrier Phase Shift- Time Domain 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AF12D-72F3-4521-8301-7B46E192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549400"/>
            <a:ext cx="4943475" cy="3495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36E54-224D-47D8-A2F1-F48C66683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6" y="5176837"/>
            <a:ext cx="3648075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B87B7-10A0-426F-B1E3-12520DD89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018" y="1417638"/>
            <a:ext cx="5353050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8A0275-BA2B-4C12-AD91-219F5DF6F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512" y="3946525"/>
            <a:ext cx="38004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8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98604"/>
            <a:ext cx="8426154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Multifrequency IPT Systems</a:t>
            </a:r>
            <a:br>
              <a:rPr lang="en-US" sz="2400" dirty="0">
                <a:solidFill>
                  <a:srgbClr val="C00000"/>
                </a:solidFill>
              </a:rPr>
            </a:b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9318E8A-C3EA-49C0-A949-EB9464D67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422555"/>
            <a:ext cx="538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Motivations: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To Increase power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solidFill>
                  <a:srgbClr val="C00000"/>
                </a:solidFill>
              </a:rPr>
              <a:t>To reduce switching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To increase DC-link utilization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solidFill>
                  <a:srgbClr val="004A99"/>
                </a:solidFill>
              </a:rPr>
              <a:t>To provide operation for more than one standards</a:t>
            </a:r>
          </a:p>
          <a:p>
            <a:pPr marL="0" indent="0">
              <a:buNone/>
            </a:pPr>
            <a:r>
              <a:rPr lang="en-US" sz="2500" dirty="0"/>
              <a:t>Some Topologies: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Multi-converter and multi-resonant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Single-converter and multi-resonant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solidFill>
                  <a:srgbClr val="C00000"/>
                </a:solidFill>
              </a:rPr>
              <a:t>Single-converter and multi-load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24FD0-A810-495E-BCF6-31279D5A492F}"/>
              </a:ext>
            </a:extLst>
          </p:cNvPr>
          <p:cNvSpPr/>
          <p:nvPr/>
        </p:nvSpPr>
        <p:spPr>
          <a:xfrm>
            <a:off x="6635767" y="1060374"/>
            <a:ext cx="404873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4A99"/>
                </a:solidFill>
              </a:rPr>
              <a:t>Standards: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99"/>
                </a:solidFill>
              </a:rPr>
              <a:t>Wireless Power Consortium (WPC)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99"/>
                </a:solidFill>
              </a:rPr>
              <a:t>Power Matters Alliance (PMA)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99"/>
                </a:solidFill>
              </a:rPr>
              <a:t>Alliance for Wireless Power (A4WP)</a:t>
            </a:r>
          </a:p>
          <a:p>
            <a:endParaRPr lang="en-US" dirty="0">
              <a:solidFill>
                <a:srgbClr val="004A9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7594B4-C47B-49E6-B87D-06370CBF70C9}"/>
              </a:ext>
            </a:extLst>
          </p:cNvPr>
          <p:cNvSpPr/>
          <p:nvPr/>
        </p:nvSpPr>
        <p:spPr>
          <a:xfrm>
            <a:off x="6096000" y="23150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100 - 205/300 kHz for magnetic resonant and induction technology for mobile devices; WPT systems for consumer devices, power transfer typically &lt; 200 W; plan to be used worldwide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1E39C-CEE8-4F25-BC11-DD64140ABE33}"/>
              </a:ext>
            </a:extLst>
          </p:cNvPr>
          <p:cNvSpPr/>
          <p:nvPr/>
        </p:nvSpPr>
        <p:spPr>
          <a:xfrm>
            <a:off x="6096000" y="35343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6765 - 6795 kHz for magnetic resonant technology for mobile devices; WPT systems for consumer devices, power transfer typically &lt; 30 W; plan to be used.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D7AD5-5C38-44D5-ADC5-8216A28BFF1E}"/>
              </a:ext>
            </a:extLst>
          </p:cNvPr>
          <p:cNvSpPr/>
          <p:nvPr/>
        </p:nvSpPr>
        <p:spPr>
          <a:xfrm>
            <a:off x="6096000" y="45045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300 - 500 kHz: WPT systems for consumer devices, power transfer typically &lt; 5 W; plan to be used for smaller devices.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7F347-4EE6-40EA-9ECB-B6EDE845FB16}"/>
              </a:ext>
            </a:extLst>
          </p:cNvPr>
          <p:cNvSpPr/>
          <p:nvPr/>
        </p:nvSpPr>
        <p:spPr>
          <a:xfrm>
            <a:off x="6096000" y="54013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900 - 1 000 kHz: WPT systems for consumer devices, power transfer typically &lt; 5 W; plan to be used for smaller devices.</a:t>
            </a:r>
          </a:p>
        </p:txBody>
      </p:sp>
    </p:spTree>
    <p:extLst>
      <p:ext uri="{BB962C8B-B14F-4D97-AF65-F5344CB8AC3E}">
        <p14:creationId xmlns:p14="http://schemas.microsoft.com/office/powerpoint/2010/main" val="273935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Concurrent Wireless Power Transfer (For use of single standard range)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C11BA-8789-424B-AC2D-04B295252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74"/>
          <a:stretch/>
        </p:blipFill>
        <p:spPr>
          <a:xfrm>
            <a:off x="418978" y="1654943"/>
            <a:ext cx="4820225" cy="3522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EB00F-9E5A-4A86-B374-55F51496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890524"/>
            <a:ext cx="5287601" cy="26877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6FFA19-B4E3-46E1-92E3-10158D3FDE8B}"/>
              </a:ext>
            </a:extLst>
          </p:cNvPr>
          <p:cNvSpPr/>
          <p:nvPr/>
        </p:nvSpPr>
        <p:spPr>
          <a:xfrm>
            <a:off x="565870" y="5505442"/>
            <a:ext cx="11060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Dual-Frequency Three-Dimensional WPT System with Directional Power Transfer</a:t>
            </a:r>
          </a:p>
          <a:p>
            <a:r>
              <a:rPr lang="en-US" dirty="0"/>
              <a:t>Capability at Two Separately Regulated Outputs</a:t>
            </a:r>
          </a:p>
        </p:txBody>
      </p:sp>
    </p:spTree>
    <p:extLst>
      <p:ext uri="{BB962C8B-B14F-4D97-AF65-F5344CB8AC3E}">
        <p14:creationId xmlns:p14="http://schemas.microsoft.com/office/powerpoint/2010/main" val="208988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F389B-AB7D-48DC-B69B-FA6F0A890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8" y="1951603"/>
            <a:ext cx="7349970" cy="2475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AABA9-1F45-47C2-A1E1-BFB952444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913" y="1571625"/>
            <a:ext cx="4200530" cy="29633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C96BD5-477D-4225-B405-F9298E85EF25}"/>
              </a:ext>
            </a:extLst>
          </p:cNvPr>
          <p:cNvSpPr/>
          <p:nvPr/>
        </p:nvSpPr>
        <p:spPr>
          <a:xfrm>
            <a:off x="745244" y="5062587"/>
            <a:ext cx="1070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Design and Control of a Decoupled Multichannel Wireless Power Transfer System Based on Multilevel Inverters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67853-4F9D-4764-BEEF-757CA3E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Concurrent Wireless Power Transfer (For use of single standard range)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402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sli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ctr">
        <a:noAutofit/>
      </a:bodyPr>
      <a:lstStyle>
        <a:defPPr fontAlgn="auto">
          <a:spcAft>
            <a:spcPts val="0"/>
          </a:spcAft>
          <a:defRPr sz="3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Basli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ctr">
        <a:noAutofit/>
      </a:bodyPr>
      <a:lstStyle>
        <a:defPPr fontAlgn="auto">
          <a:spcAft>
            <a:spcPts val="0"/>
          </a:spcAft>
          <a:defRPr sz="36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1626</Words>
  <Application>Microsoft Office PowerPoint</Application>
  <PresentationFormat>Widescreen</PresentationFormat>
  <Paragraphs>282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(Headings)</vt:lpstr>
      <vt:lpstr>Cambria Math</vt:lpstr>
      <vt:lpstr>Century Gothic</vt:lpstr>
      <vt:lpstr>Constantia</vt:lpstr>
      <vt:lpstr>Times New Roman</vt:lpstr>
      <vt:lpstr>Office Theme</vt:lpstr>
      <vt:lpstr>Baslik</vt:lpstr>
      <vt:lpstr>1_Baslik</vt:lpstr>
      <vt:lpstr>PowerPoint Presentation</vt:lpstr>
      <vt:lpstr>Previously on the 30-min Presentation</vt:lpstr>
      <vt:lpstr>Future Works</vt:lpstr>
      <vt:lpstr>Challenge- Calculation Burden!</vt:lpstr>
      <vt:lpstr>Variable Carrier Phase Shift Method for Integrated Contactless Field Excitation System of Electrically Excited Synchronous Motors</vt:lpstr>
      <vt:lpstr>Variable Carrier Phase Shift- Time Domain Analysis</vt:lpstr>
      <vt:lpstr>Multifrequency IPT Systems </vt:lpstr>
      <vt:lpstr>Narrowband Concurrent Wireless Power Transfer (For use of single standard range) </vt:lpstr>
      <vt:lpstr>Narrowband Concurrent Wireless Power Transfer (For use of single standard range) </vt:lpstr>
      <vt:lpstr>Narrowband Concurrent Wireless Power Transfer </vt:lpstr>
      <vt:lpstr>Wideband Concurrent Wireless Power Transfer </vt:lpstr>
      <vt:lpstr>Narrowband / Wideband Concurrent Wireless Power Transfer </vt:lpstr>
      <vt:lpstr>Narrowband and Wideband Concurrent Wireless Power Transfer using a Single Transmitter</vt:lpstr>
      <vt:lpstr>PowerPoint Presentation</vt:lpstr>
      <vt:lpstr>PowerPoint Presentation</vt:lpstr>
      <vt:lpstr>PowerPoint Presentation</vt:lpstr>
      <vt:lpstr>Balancing with Soft-Magnetic Material based Inductors</vt:lpstr>
      <vt:lpstr>Balancing with Soft-Magnetic Material based Inductors</vt:lpstr>
      <vt:lpstr>PowerPoint Presentation</vt:lpstr>
      <vt:lpstr>PowerPoint Presentation</vt:lpstr>
      <vt:lpstr>Soft-Magnetic Material based Inductors</vt:lpstr>
      <vt:lpstr>PowerPoint Presentation</vt:lpstr>
      <vt:lpstr>Soft-Magnetic Material based Inductors without additional converter</vt:lpstr>
      <vt:lpstr>PowerPoint Presentation</vt:lpstr>
      <vt:lpstr>Future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2018-12-01T09:15:47Z</dcterms:created>
  <dcterms:modified xsi:type="dcterms:W3CDTF">2023-01-10T11:41:50Z</dcterms:modified>
</cp:coreProperties>
</file>