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2A48-A890-4FB5-A3A7-5126AC4A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BC381-B3E4-4F2C-B5C6-1FDDC554E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FBE16-966C-4F45-8288-FD4152DF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EB52-AFD1-4795-A25F-90DD9C4A531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82807-8883-40B5-B0D6-463CCE27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90A4-DE84-44CF-B39F-F0FE27B3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725A-60C8-4182-9265-544EF997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4C30-9E02-45C8-9169-ACA69393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59D6E-6965-43E4-9283-A8ADAD677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B368D-010F-45E7-A0BC-3003410A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EB52-AFD1-4795-A25F-90DD9C4A531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E642-4BD7-4E94-9BA8-92FB757A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423F8-55E9-4C34-A2F6-C465F2C9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725A-60C8-4182-9265-544EF997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46C7C-6210-4E63-8088-5E7683D96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8E568-D200-45F0-B469-D7E021ED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A244D-419F-4140-AB2A-47DF0F16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EB52-AFD1-4795-A25F-90DD9C4A531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2EF84-A977-4C6F-B9FA-878D4689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C1041-22F8-4B7F-B076-F65330A5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725A-60C8-4182-9265-544EF997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5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82B3-04E6-4A39-88F8-FC9A199A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5D7D-BB87-42A7-A4AA-88FA377D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AEB00-B293-402A-B707-F86806D7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EB52-AFD1-4795-A25F-90DD9C4A531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144B-B4A4-4F49-988A-E8F9BF9D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223D6-5D18-4309-B097-F165DA03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725A-60C8-4182-9265-544EF997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6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EA0E-F00F-4650-8E05-C744ADEC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7EAEA-2C7F-4D15-9BE3-47CD8861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325E-78C6-492A-BCF4-2C64A13D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EB52-AFD1-4795-A25F-90DD9C4A531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1D74-949B-442C-9521-EC9840B8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06F5-242E-4EDB-9314-A2AF48C0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725A-60C8-4182-9265-544EF997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7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9BFC-0560-4E2E-8A6A-7A4D9916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B3FD-9D5C-4381-8520-A6CFE237A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508C4-DCD9-448D-9F75-8E025AD94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AC08F-6A3A-497C-9FEF-AE11126E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EB52-AFD1-4795-A25F-90DD9C4A531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580DD-4242-48F8-ABA2-1CC8FE0A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2E327-309E-4DF6-B6DB-A03858DC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725A-60C8-4182-9265-544EF997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5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2D00-6572-4F83-A8A8-14F2C9E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CB86B-16E4-4BC8-B790-B7381493B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8A580-0DA0-4CFF-83E5-354AD8999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1633E-279F-4604-91CE-AE89E1D28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45AD0-E1D6-449C-8AAF-7CC2130DB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9EABD-23C6-470C-A377-818E564F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EB52-AFD1-4795-A25F-90DD9C4A531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4E2DD-405E-413E-8320-89BF2FD0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76AA5-C42C-48A2-9383-3AC8E43C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725A-60C8-4182-9265-544EF997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2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47D3-FB32-425E-ADC9-A43E24AA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B3AE6-B8FF-4AD5-A57F-C0A7E652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EB52-AFD1-4795-A25F-90DD9C4A531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82327-1821-46B4-A506-7FDC1FDF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CCF4D-45E6-4939-8637-6D77E898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725A-60C8-4182-9265-544EF997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8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8BB2C-9050-4DA2-B0BD-8BCACE03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EB52-AFD1-4795-A25F-90DD9C4A531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CEC8E-414C-443B-AD88-454817EF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40B1-ED29-4C60-9870-EF69D3C7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725A-60C8-4182-9265-544EF997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7536-2356-4AF7-B5E3-F84A4F9B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8BCCE-FEF0-4534-9C63-6A7DF73E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EDD32-A63F-43A7-BF64-4B54301EE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59719-FD61-48B4-B177-7933D828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EB52-AFD1-4795-A25F-90DD9C4A531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DB633-4A1C-4B11-AA66-AC4E14D8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2272A-9031-4CBB-B9BF-F827E51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725A-60C8-4182-9265-544EF997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4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9106-DF9B-457A-9938-A3B2442C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B5D23-6894-41F3-93C6-B331C6875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548DE-BB35-4F43-B24B-9BC38BFE0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0A899-53E1-432C-9C0B-F8075FEA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EB52-AFD1-4795-A25F-90DD9C4A531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2BCDE-43AB-4692-8173-24BA7D3A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33744-8A07-45BC-89D0-050F85F5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725A-60C8-4182-9265-544EF997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5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C1F07-9BD4-4FF9-81EB-312E50A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623A7-47D5-4AA9-ADC8-5F51335EF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5D004-78B8-4D2B-BD75-31CD919AC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4EB52-AFD1-4795-A25F-90DD9C4A531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EBC5-20BF-46B2-BBE4-171A3D515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52872-7374-4764-9860-BB1DFF609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6725A-60C8-4182-9265-544EF997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8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3DFEBD-7B8A-4914-A081-9148245513AC}"/>
              </a:ext>
            </a:extLst>
          </p:cNvPr>
          <p:cNvSpPr txBox="1"/>
          <p:nvPr/>
        </p:nvSpPr>
        <p:spPr>
          <a:xfrm>
            <a:off x="5150498" y="401216"/>
            <a:ext cx="524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C2418-4846-4888-B0F5-5F95BC9560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14393" y="1492897"/>
            <a:ext cx="4865843" cy="3513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B6259B-5D0C-4F3F-B897-DC3812D651F6}"/>
              </a:ext>
            </a:extLst>
          </p:cNvPr>
          <p:cNvSpPr txBox="1"/>
          <p:nvPr/>
        </p:nvSpPr>
        <p:spPr>
          <a:xfrm>
            <a:off x="1222311" y="2151727"/>
            <a:ext cx="39281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SS-IPT Tests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Duty Cycle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motor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Duty Cycle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ripple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IPT and Motor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Isohips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</a:p>
        </p:txBody>
      </p:sp>
    </p:spTree>
    <p:extLst>
      <p:ext uri="{BB962C8B-B14F-4D97-AF65-F5344CB8AC3E}">
        <p14:creationId xmlns:p14="http://schemas.microsoft.com/office/powerpoint/2010/main" val="428742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9EB2599-5DE1-45DA-A679-277C03801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32831"/>
                  </p:ext>
                </p:extLst>
              </p:nvPr>
            </p:nvGraphicFramePr>
            <p:xfrm>
              <a:off x="2991271" y="393719"/>
              <a:ext cx="6209458" cy="2921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104729">
                      <a:extLst>
                        <a:ext uri="{9D8B030D-6E8A-4147-A177-3AD203B41FA5}">
                          <a16:colId xmlns:a16="http://schemas.microsoft.com/office/drawing/2014/main" val="4240226083"/>
                        </a:ext>
                      </a:extLst>
                    </a:gridCol>
                    <a:gridCol w="3104729">
                      <a:extLst>
                        <a:ext uri="{9D8B030D-6E8A-4147-A177-3AD203B41FA5}">
                          <a16:colId xmlns:a16="http://schemas.microsoft.com/office/drawing/2014/main" val="544495701"/>
                        </a:ext>
                      </a:extLst>
                    </a:gridCol>
                  </a:tblGrid>
                  <a:tr h="38895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Values</a:t>
                          </a:r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0318658"/>
                      </a:ext>
                    </a:extLst>
                  </a:tr>
                  <a:tr h="4508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𝐋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205 </m:t>
                                </m:r>
                                <m:r>
                                  <a:rPr lang="en-US" sz="20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en-US" sz="20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  <m:r>
                                  <a:rPr lang="en-US" sz="20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5772982"/>
                      </a:ext>
                    </a:extLst>
                  </a:tr>
                  <a:tr h="40899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𝐋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51</m:t>
                              </m:r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0093201"/>
                      </a:ext>
                    </a:extLst>
                  </a:tr>
                  <a:tr h="40899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37.5</m:t>
                              </m:r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4830794"/>
                      </a:ext>
                    </a:extLst>
                  </a:tr>
                  <a:tr h="44575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28</m:t>
                              </m:r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𝑛𝐹</m:t>
                              </m:r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324265"/>
                      </a:ext>
                    </a:extLst>
                  </a:tr>
                  <a:tr h="40899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116.5</m:t>
                              </m:r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𝑛𝐹</m:t>
                              </m:r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4651469"/>
                      </a:ext>
                    </a:extLst>
                  </a:tr>
                  <a:tr h="40899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8.554 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52718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9EB2599-5DE1-45DA-A679-277C038017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32831"/>
                  </p:ext>
                </p:extLst>
              </p:nvPr>
            </p:nvGraphicFramePr>
            <p:xfrm>
              <a:off x="2991271" y="393719"/>
              <a:ext cx="6209458" cy="2921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104729">
                      <a:extLst>
                        <a:ext uri="{9D8B030D-6E8A-4147-A177-3AD203B41FA5}">
                          <a16:colId xmlns:a16="http://schemas.microsoft.com/office/drawing/2014/main" val="4240226083"/>
                        </a:ext>
                      </a:extLst>
                    </a:gridCol>
                    <a:gridCol w="3104729">
                      <a:extLst>
                        <a:ext uri="{9D8B030D-6E8A-4147-A177-3AD203B41FA5}">
                          <a16:colId xmlns:a16="http://schemas.microsoft.com/office/drawing/2014/main" val="544495701"/>
                        </a:ext>
                      </a:extLst>
                    </a:gridCol>
                  </a:tblGrid>
                  <a:tr h="38895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Values</a:t>
                          </a:r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0318658"/>
                      </a:ext>
                    </a:extLst>
                  </a:tr>
                  <a:tr h="450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102703" r="-100392" b="-46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96" t="-102703" r="-392" b="-46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772982"/>
                      </a:ext>
                    </a:extLst>
                  </a:tr>
                  <a:tr h="4089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223881" r="-100392" b="-4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96" t="-223881" r="-392" b="-4134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0093201"/>
                      </a:ext>
                    </a:extLst>
                  </a:tr>
                  <a:tr h="4089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323881" r="-100392" b="-3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96" t="-323881" r="-392" b="-3134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830794"/>
                      </a:ext>
                    </a:extLst>
                  </a:tr>
                  <a:tr h="4457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383784" r="-100392" b="-1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96" t="-383784" r="-392" b="-183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324265"/>
                      </a:ext>
                    </a:extLst>
                  </a:tr>
                  <a:tr h="4089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534328" r="-100392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96" t="-534328" r="-392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651469"/>
                      </a:ext>
                    </a:extLst>
                  </a:tr>
                  <a:tr h="4089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634328" r="-100392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96" t="-634328" r="-392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527183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5889B20-9672-4B84-B5E8-266BC9EAB5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83582" y="3656603"/>
            <a:ext cx="4090851" cy="1839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E55A8-ADDE-4703-A9E4-BEAC10144ED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648" y="3429000"/>
            <a:ext cx="3101340" cy="23247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9660AD-9F75-47CE-9468-588344526E6A}"/>
              </a:ext>
            </a:extLst>
          </p:cNvPr>
          <p:cNvSpPr txBox="1"/>
          <p:nvPr/>
        </p:nvSpPr>
        <p:spPr>
          <a:xfrm>
            <a:off x="2360645" y="5859624"/>
            <a:ext cx="27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65376-A2C1-4E3C-BC96-9501A018B031}"/>
              </a:ext>
            </a:extLst>
          </p:cNvPr>
          <p:cNvSpPr txBox="1"/>
          <p:nvPr/>
        </p:nvSpPr>
        <p:spPr>
          <a:xfrm>
            <a:off x="8820539" y="5981337"/>
            <a:ext cx="27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Duty</a:t>
            </a:r>
          </a:p>
        </p:txBody>
      </p:sp>
    </p:spTree>
    <p:extLst>
      <p:ext uri="{BB962C8B-B14F-4D97-AF65-F5344CB8AC3E}">
        <p14:creationId xmlns:p14="http://schemas.microsoft.com/office/powerpoint/2010/main" val="24450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9660AD-9F75-47CE-9468-588344526E6A}"/>
              </a:ext>
            </a:extLst>
          </p:cNvPr>
          <p:cNvSpPr txBox="1"/>
          <p:nvPr/>
        </p:nvSpPr>
        <p:spPr>
          <a:xfrm>
            <a:off x="2435290" y="2107946"/>
            <a:ext cx="27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65376-A2C1-4E3C-BC96-9501A018B031}"/>
              </a:ext>
            </a:extLst>
          </p:cNvPr>
          <p:cNvSpPr txBox="1"/>
          <p:nvPr/>
        </p:nvSpPr>
        <p:spPr>
          <a:xfrm>
            <a:off x="8643258" y="1923280"/>
            <a:ext cx="27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A80B1-A3C8-4FA5-9A96-94B26EAF3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6" y="2477278"/>
            <a:ext cx="5334000" cy="400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EF170-A583-4AC7-9476-119BC5639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061" y="2567085"/>
            <a:ext cx="5334000" cy="4000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73713B-5ABA-4F2A-B1EA-341FDD121D6A}"/>
              </a:ext>
            </a:extLst>
          </p:cNvPr>
          <p:cNvSpPr txBox="1"/>
          <p:nvPr/>
        </p:nvSpPr>
        <p:spPr>
          <a:xfrm>
            <a:off x="4982547" y="655791"/>
            <a:ext cx="524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IPT-Tests</a:t>
            </a:r>
          </a:p>
        </p:txBody>
      </p:sp>
    </p:spTree>
    <p:extLst>
      <p:ext uri="{BB962C8B-B14F-4D97-AF65-F5344CB8AC3E}">
        <p14:creationId xmlns:p14="http://schemas.microsoft.com/office/powerpoint/2010/main" val="378190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1B85C7-56FE-41F4-9239-14AB343D9D85}"/>
              </a:ext>
            </a:extLst>
          </p:cNvPr>
          <p:cNvPicPr/>
          <p:nvPr/>
        </p:nvPicPr>
        <p:blipFill rotWithShape="1">
          <a:blip r:embed="rId2"/>
          <a:srcRect l="-129" r="1154" b="1655"/>
          <a:stretch/>
        </p:blipFill>
        <p:spPr bwMode="auto">
          <a:xfrm>
            <a:off x="2828109" y="630374"/>
            <a:ext cx="5882640" cy="22009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937B29-3454-4D1A-AC2A-30EED1B5BA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21563" y="3864221"/>
            <a:ext cx="5943600" cy="19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1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CF716D-D287-41DD-B87D-EB640B8541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23553"/>
                  </p:ext>
                </p:extLst>
              </p:nvPr>
            </p:nvGraphicFramePr>
            <p:xfrm>
              <a:off x="3424335" y="905071"/>
              <a:ext cx="5840263" cy="35078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38385">
                      <a:extLst>
                        <a:ext uri="{9D8B030D-6E8A-4147-A177-3AD203B41FA5}">
                          <a16:colId xmlns:a16="http://schemas.microsoft.com/office/drawing/2014/main" val="1567171463"/>
                        </a:ext>
                      </a:extLst>
                    </a:gridCol>
                    <a:gridCol w="3301878">
                      <a:extLst>
                        <a:ext uri="{9D8B030D-6E8A-4147-A177-3AD203B41FA5}">
                          <a16:colId xmlns:a16="http://schemas.microsoft.com/office/drawing/2014/main" val="2877530793"/>
                        </a:ext>
                      </a:extLst>
                    </a:gridCol>
                  </a:tblGrid>
                  <a:tr h="46688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Motor and Generator Parameters</a:t>
                          </a:r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Values</a:t>
                          </a:r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78426165"/>
                      </a:ext>
                    </a:extLst>
                  </a:tr>
                  <a:tr h="46688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Ram</a:t>
                          </a:r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5818196"/>
                      </a:ext>
                    </a:extLst>
                  </a:tr>
                  <a:tr h="46688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Lam</a:t>
                          </a:r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7 </m:t>
                              </m:r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𝑚𝐻</m:t>
                              </m:r>
                            </m:oMath>
                          </a14:m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0871843"/>
                      </a:ext>
                    </a:extLst>
                  </a:tr>
                  <a:tr h="46688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Kam</a:t>
                          </a:r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0.1173 </m:t>
                              </m:r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𝑟𝑝𝑚</m:t>
                              </m:r>
                            </m:oMath>
                          </a14:m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2125252"/>
                      </a:ext>
                    </a:extLst>
                  </a:tr>
                  <a:tr h="46688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Rag</a:t>
                          </a:r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0156697"/>
                      </a:ext>
                    </a:extLst>
                  </a:tr>
                  <a:tr h="5431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Lag</a:t>
                          </a:r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5735253"/>
                      </a:ext>
                    </a:extLst>
                  </a:tr>
                  <a:tr h="46688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Kag</a:t>
                          </a:r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2068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CF716D-D287-41DD-B87D-EB640B8541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23553"/>
                  </p:ext>
                </p:extLst>
              </p:nvPr>
            </p:nvGraphicFramePr>
            <p:xfrm>
              <a:off x="3424335" y="905071"/>
              <a:ext cx="5840263" cy="35078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38385">
                      <a:extLst>
                        <a:ext uri="{9D8B030D-6E8A-4147-A177-3AD203B41FA5}">
                          <a16:colId xmlns:a16="http://schemas.microsoft.com/office/drawing/2014/main" val="1567171463"/>
                        </a:ext>
                      </a:extLst>
                    </a:gridCol>
                    <a:gridCol w="3301878">
                      <a:extLst>
                        <a:ext uri="{9D8B030D-6E8A-4147-A177-3AD203B41FA5}">
                          <a16:colId xmlns:a16="http://schemas.microsoft.com/office/drawing/2014/main" val="2877530793"/>
                        </a:ext>
                      </a:extLst>
                    </a:gridCol>
                  </a:tblGrid>
                  <a:tr h="63023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Motor and Generator Parameters</a:t>
                          </a:r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Values</a:t>
                          </a:r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78426165"/>
                      </a:ext>
                    </a:extLst>
                  </a:tr>
                  <a:tr h="46688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Ram</a:t>
                          </a:r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122" t="-150649" r="-369" b="-5168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818196"/>
                      </a:ext>
                    </a:extLst>
                  </a:tr>
                  <a:tr h="46688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Lam</a:t>
                          </a:r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122" t="-250649" r="-369" b="-4168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0871843"/>
                      </a:ext>
                    </a:extLst>
                  </a:tr>
                  <a:tr h="46688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Kam</a:t>
                          </a:r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122" t="-355263" r="-369" b="-322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2125252"/>
                      </a:ext>
                    </a:extLst>
                  </a:tr>
                  <a:tr h="46688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Rag</a:t>
                          </a:r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0156697"/>
                      </a:ext>
                    </a:extLst>
                  </a:tr>
                  <a:tr h="5431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Lag</a:t>
                          </a:r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5735253"/>
                      </a:ext>
                    </a:extLst>
                  </a:tr>
                  <a:tr h="46688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Kag</a:t>
                          </a:r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20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2068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DA4BCE-4330-46F2-AF5D-D39867B894BD}"/>
              </a:ext>
            </a:extLst>
          </p:cNvPr>
          <p:cNvCxnSpPr/>
          <p:nvPr/>
        </p:nvCxnSpPr>
        <p:spPr>
          <a:xfrm>
            <a:off x="8826759" y="2211355"/>
            <a:ext cx="14089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D2A6AF-E49F-45EF-A9B1-C8E83580438A}"/>
              </a:ext>
            </a:extLst>
          </p:cNvPr>
          <p:cNvSpPr txBox="1"/>
          <p:nvPr/>
        </p:nvSpPr>
        <p:spPr>
          <a:xfrm>
            <a:off x="10320357" y="1888189"/>
            <a:ext cx="116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No </a:t>
            </a:r>
            <a:r>
              <a:rPr lang="en-US" dirty="0" err="1"/>
              <a:t>Interpole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894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B6776-F8CD-40AE-9350-E85565224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99" y="326572"/>
            <a:ext cx="8086530" cy="606489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1B575E-FAF5-494E-B2E2-4BED9ED5AF95}"/>
              </a:ext>
            </a:extLst>
          </p:cNvPr>
          <p:cNvCxnSpPr>
            <a:cxnSpLocks/>
          </p:cNvCxnSpPr>
          <p:nvPr/>
        </p:nvCxnSpPr>
        <p:spPr>
          <a:xfrm>
            <a:off x="6204857" y="3237722"/>
            <a:ext cx="35176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DA1A83-7BC0-4D01-91FD-843D7686A0EF}"/>
              </a:ext>
            </a:extLst>
          </p:cNvPr>
          <p:cNvSpPr txBox="1"/>
          <p:nvPr/>
        </p:nvSpPr>
        <p:spPr>
          <a:xfrm>
            <a:off x="9797143" y="2914556"/>
            <a:ext cx="200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375 rpm </a:t>
            </a:r>
            <a:r>
              <a:rPr lang="en-US" dirty="0">
                <a:sym typeface="Wingdings" panose="05000000000000000000" pitchFamily="2" charset="2"/>
              </a:rPr>
              <a:t> 180 Hz</a:t>
            </a:r>
          </a:p>
          <a:p>
            <a:r>
              <a:rPr lang="en-US" dirty="0">
                <a:sym typeface="Wingdings" panose="05000000000000000000" pitchFamily="2" charset="2"/>
              </a:rPr>
              <a:t>503 rpm  250 Hz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800B0D-C3CA-4579-8128-603B5C3D4D00}"/>
              </a:ext>
            </a:extLst>
          </p:cNvPr>
          <p:cNvSpPr txBox="1"/>
          <p:nvPr/>
        </p:nvSpPr>
        <p:spPr>
          <a:xfrm>
            <a:off x="9601200" y="326572"/>
            <a:ext cx="131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Agilent, No driver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0577B-7C31-4A76-88F2-02B120A40015}"/>
              </a:ext>
            </a:extLst>
          </p:cNvPr>
          <p:cNvSpPr txBox="1"/>
          <p:nvPr/>
        </p:nvSpPr>
        <p:spPr>
          <a:xfrm>
            <a:off x="9601200" y="1110343"/>
            <a:ext cx="220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Commutator number 80-90</a:t>
            </a:r>
          </a:p>
          <a:p>
            <a:r>
              <a:rPr lang="en-US" dirty="0"/>
              <a:t>Brush ?</a:t>
            </a:r>
          </a:p>
        </p:txBody>
      </p:sp>
    </p:spTree>
    <p:extLst>
      <p:ext uri="{BB962C8B-B14F-4D97-AF65-F5344CB8AC3E}">
        <p14:creationId xmlns:p14="http://schemas.microsoft.com/office/powerpoint/2010/main" val="395608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7EAD6-D2F9-43D9-BA19-9A63B9BDB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0" y="257384"/>
            <a:ext cx="7856376" cy="589228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D9AD29-E31E-406E-A270-9DABE2B08A2D}"/>
              </a:ext>
            </a:extLst>
          </p:cNvPr>
          <p:cNvCxnSpPr/>
          <p:nvPr/>
        </p:nvCxnSpPr>
        <p:spPr>
          <a:xfrm flipV="1">
            <a:off x="4376057" y="2220686"/>
            <a:ext cx="4879910" cy="10543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28D27C-2BEB-4EFE-A6CE-32F053036340}"/>
              </a:ext>
            </a:extLst>
          </p:cNvPr>
          <p:cNvSpPr txBox="1"/>
          <p:nvPr/>
        </p:nvSpPr>
        <p:spPr>
          <a:xfrm>
            <a:off x="9255967" y="1676104"/>
            <a:ext cx="196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frequency are still present.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8D70B-1CD1-4390-B4E5-1B17CCD15D96}"/>
              </a:ext>
            </a:extLst>
          </p:cNvPr>
          <p:cNvSpPr txBox="1"/>
          <p:nvPr/>
        </p:nvSpPr>
        <p:spPr>
          <a:xfrm>
            <a:off x="9389706" y="3601320"/>
            <a:ext cx="1968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Also, we observe switching harmonics ?? Why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1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115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7</cp:revision>
  <dcterms:created xsi:type="dcterms:W3CDTF">2021-02-21T13:55:14Z</dcterms:created>
  <dcterms:modified xsi:type="dcterms:W3CDTF">2021-02-21T14:33:04Z</dcterms:modified>
</cp:coreProperties>
</file>