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D3D-5F9E-4840-B696-FE6BD2DC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878E4-7180-4EAC-A850-C07CE8B8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1541-CCE2-484D-AD31-676022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1AA-B8E3-483B-AC9B-74AF6DF7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D10B-42EC-4B31-9037-B8EE51B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51C-1CF4-4B22-8818-7805FE1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24C42-1C06-4B5F-9DC0-6B2F9F36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5450-9D47-4DF2-9A78-B385450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12A8-8A08-4285-9839-CF59DD7D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2ABE-D7A4-47E2-A15F-683640E8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9C95-945B-4D6A-89E5-56F0EFE09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50D4-3A75-4952-800B-C350E079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1892-8C72-477A-B5D3-88A7E9D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2A-DE09-4B2B-BE75-0FDF7EDE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F6E5-50C3-4D43-8245-38567B80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072-8D08-42F0-825B-EC7BFE17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F5-F81D-488A-9DFD-F986ABB0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A025-2148-4191-BFC7-BDC0165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9CB9-1A55-46A4-B6F5-939F4DE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47E-83B7-4025-9C8F-8067A8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A37-9CC8-4747-812C-5A4AEC4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3628-56F7-4A2A-9F62-64A25BCD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620D-6B45-470F-884A-981821E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AEA5-E4F6-4DFA-8819-E303F0D6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4FEC-434D-4F5C-844C-789ACF85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32B-F901-4ACB-BB99-0E0242A9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EA91-FCA7-45E9-9089-24430A7FA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61EFD-1A08-4C95-A205-30F7C576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9B71-17B1-44C9-BD3E-D1A11422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7A7-8F38-4285-82BD-1F7F6389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CA21-E437-4681-94BB-69A4B4E3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C16-D9C7-4652-A711-48074AD4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6CC3-572E-484E-AD7C-214A98C51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36779-8A06-4557-974B-32567FF0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1A8E-C4C3-456C-9E4D-5C713A2A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0C97A-9B8F-47A9-AFF6-4A9728E7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CBD1-734A-4F1D-961B-E7EFF727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4AE7A-5BB2-4288-BB2E-2CC13BA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B9F1A-9C6E-4C43-B6D4-60AAAD2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1AC1-B6A3-4385-A6F8-11659F59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3BF82-AECA-4B47-90DC-8C29CAA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60C9D-C68D-48E9-BF73-5E5C8909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AE41-9B50-40A2-A375-825EACB9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761F5-E74F-4461-A53E-05482F2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2063-EF3F-4825-9E4D-69E9B850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4576-8890-4B6C-92EB-467522CA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789-659E-4C4A-BC04-D7F90338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037E-D8C5-4A80-B075-1BBA933F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16BCE-F07D-40DA-9054-EEFFD94D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8043-27C2-4D0E-B4A7-3438D2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E43B-0F2E-4CF0-B153-7B9F840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CF75-FDAE-41A2-B666-D32AFD70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4BE-BF69-4D67-A334-1E9E4FEF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F785E-C19D-4BD0-A1E9-72A58CFC7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0A47-376C-4ECB-BE12-A3472543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D801-7248-4839-B0FB-4A84A2AC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74EC4-74C5-4F87-AC07-2DEC5F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0B25-DE58-4F04-B24D-2F4F86E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8FED1-0451-4EE8-9602-BA1F679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3C5A-5D80-455E-B862-66CBD7C4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F3DD-93E6-4FA3-8BC0-9465D447B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BE10-9D9F-4B7B-95CC-EECC3455423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8632-6532-4964-A073-2E2340F32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3B37-6EF6-4556-84D1-3E0447B5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19B1-3D30-4B2A-AE3D-C3DFF665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5253136" y="195944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A68ACE-3231-4FB1-891A-F6B0148B2F9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1589316" y="903830"/>
            <a:ext cx="4792824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E67AB1-E052-424A-8BDC-D2C71D481EAF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4893908" y="903830"/>
            <a:ext cx="1488232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4D44A6-4A2D-4B3F-86D9-FDE014D8C5BA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382140" y="903830"/>
            <a:ext cx="1244081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12A129-FBE9-495B-89D5-D25C6E150FB4}"/>
              </a:ext>
            </a:extLst>
          </p:cNvPr>
          <p:cNvSpPr txBox="1"/>
          <p:nvPr/>
        </p:nvSpPr>
        <p:spPr>
          <a:xfrm>
            <a:off x="460312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DA5A-CA3D-4DA5-AA1E-C8CD6AA675A4}"/>
              </a:ext>
            </a:extLst>
          </p:cNvPr>
          <p:cNvSpPr txBox="1"/>
          <p:nvPr/>
        </p:nvSpPr>
        <p:spPr>
          <a:xfrm>
            <a:off x="3764904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Transfer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D7324-0E07-4756-9101-C4996CA9648E}"/>
              </a:ext>
            </a:extLst>
          </p:cNvPr>
          <p:cNvSpPr txBox="1"/>
          <p:nvPr/>
        </p:nvSpPr>
        <p:spPr>
          <a:xfrm>
            <a:off x="6497217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Slip-Ring Applications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B533E-0B95-4941-8695-74B643DCCCF1}"/>
              </a:ext>
            </a:extLst>
          </p:cNvPr>
          <p:cNvSpPr txBox="1"/>
          <p:nvPr/>
        </p:nvSpPr>
        <p:spPr>
          <a:xfrm>
            <a:off x="9604309" y="1716833"/>
            <a:ext cx="2258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Single-Stage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Transfers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7CA1FC-72E9-4FF9-A349-8EB8EF3EE0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6382140" y="903830"/>
            <a:ext cx="4351173" cy="813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D3ED-26FA-47B7-8FE9-6043CAF6069E}"/>
              </a:ext>
            </a:extLst>
          </p:cNvPr>
          <p:cNvSpPr txBox="1"/>
          <p:nvPr/>
        </p:nvSpPr>
        <p:spPr>
          <a:xfrm>
            <a:off x="3567404" y="6563312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Mendeley : </a:t>
            </a:r>
            <a:r>
              <a:rPr lang="en-US" dirty="0" err="1"/>
              <a:t>PowerLab</a:t>
            </a:r>
            <a:r>
              <a:rPr lang="en-US" dirty="0"/>
              <a:t>/Enes/WPT-Motor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0506A-1BD3-4162-AE85-609496D7CED4}"/>
              </a:ext>
            </a:extLst>
          </p:cNvPr>
          <p:cNvSpPr txBox="1"/>
          <p:nvPr/>
        </p:nvSpPr>
        <p:spPr>
          <a:xfrm>
            <a:off x="192838" y="2348987"/>
            <a:ext cx="30977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Simultaneous Wireless Information and Power Transfer (SWIPT): Recent Advances and Future Challenges 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Integrated Resonant Structure for Simultaneous Wireless Power Transfer and Data Telemetry(2012)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Generalized Methodology to Generate, Amplify and Compensate Multi-Frequency Power for a Single-Inverter-Based MF-MR-S-WPT System(2020)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 Simultaneous Wireless Power and Data Transmission Method for Multi-Output WPT Systems: Analysis, Design, and Experimental Verification 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Single-Inductor Multiple-Output (SIMO) Buck Hybrid Converter for Simultaneous Wireless and Wired Power Transfer(2020)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Cross Interference Minimization and Simultaneous Wireless Power Transfer to Multiple Frequency Loads Using Frequency Bifurcation Approach(2019)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FDF82-1D3F-46EA-9AE2-E8F497FFCDCA}"/>
              </a:ext>
            </a:extLst>
          </p:cNvPr>
          <p:cNvSpPr txBox="1"/>
          <p:nvPr/>
        </p:nvSpPr>
        <p:spPr>
          <a:xfrm>
            <a:off x="3567404" y="2348987"/>
            <a:ext cx="30977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Omnidirectional Magnetic Resonant Coupling Wireless Power Transfer With Multiple-Receiver System(2018)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Design and Analysis of Wireless Switched Reluctance Motor Drives(2019)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Frequency Splitting-Based Wireless Power Transfer and Simultaneous Propulsion Generation to Multiple Micro-Robots(2018)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Comparative Analysis of Frequency-Selective Wireless Power Transfer for Multiple-Rx Systems(2020)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 Frequency-Selective EMI Reduction Method for Tightly Coupled Wireless Power Transfer Systems Using Resonant Frequency Control of a Shielding Coil in Smartphone Application(2020)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Selective Wireless Power Transfer for Smart Power Distribution in a Miniature-Sized Multiple-Receiver System(2016)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</a:rPr>
              <a:t>A Multifrequency Superposition Methodology to Achieve High Efficiency and Targeted Power Distribution for a Multiload MCRWPT System(2018</a:t>
            </a:r>
            <a:r>
              <a:rPr lang="en-US" sz="10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Cross Interference Minimization and Simultaneous Wireless Power Transfer to Multiple Frequency Loads Using Frequency Bifurcation Approach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2B090B-3584-4D85-A051-DE0EDC99FA31}"/>
              </a:ext>
            </a:extLst>
          </p:cNvPr>
          <p:cNvSpPr txBox="1"/>
          <p:nvPr/>
        </p:nvSpPr>
        <p:spPr>
          <a:xfrm>
            <a:off x="6677603" y="2348987"/>
            <a:ext cx="309776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 Primary-Side Control Method of Wireless Power Transfer for Motor Electric Excitation(2019)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DC Motor Drives with </a:t>
            </a:r>
            <a:r>
              <a:rPr lang="en-US" sz="1100" dirty="0" err="1">
                <a:solidFill>
                  <a:schemeClr val="accent1"/>
                </a:solidFill>
              </a:rPr>
              <a:t>Selectability</a:t>
            </a:r>
            <a:r>
              <a:rPr lang="en-US" sz="1100" dirty="0">
                <a:solidFill>
                  <a:schemeClr val="accent1"/>
                </a:solidFill>
              </a:rPr>
              <a:t> and Controllability(2017)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An Airborne Radar Power Supply With Contactless Transfer of Energy—Part I: Rotating Transformer (2007)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Aerodynamic Fluid Bearings for Translational and Rotating Capacitors in Noncontact Capacitive Power Transfer Systems(2014)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Synchronous Generator Brushless Field Excitation and Voltage Regulation via Capacitive Coupling Through Journal Bearings(2017)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Operation of an Electrical Excited Synchronous Machine by Contactless Energy Transfer to the Rotor(2018)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Rotation-Lightweight Wireless Power Transfer System for Solar Wing Driving(2019)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Wireless Power Transfer for Smart Industrial and Home Applications(2019</a:t>
            </a:r>
            <a:r>
              <a:rPr lang="en-US" sz="1200" dirty="0">
                <a:solidFill>
                  <a:schemeClr val="accent1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63DFD4-372F-4629-9931-8D88858D2F19}"/>
              </a:ext>
            </a:extLst>
          </p:cNvPr>
          <p:cNvSpPr txBox="1"/>
          <p:nvPr/>
        </p:nvSpPr>
        <p:spPr>
          <a:xfrm>
            <a:off x="9682067" y="2424719"/>
            <a:ext cx="23170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High-Efficiency </a:t>
            </a:r>
            <a:r>
              <a:rPr lang="en-US" sz="1100" dirty="0" err="1">
                <a:solidFill>
                  <a:schemeClr val="accent1"/>
                </a:solidFill>
              </a:rPr>
              <a:t>GaN</a:t>
            </a:r>
            <a:r>
              <a:rPr lang="en-US" sz="1100" dirty="0">
                <a:solidFill>
                  <a:schemeClr val="accent1"/>
                </a:solidFill>
              </a:rPr>
              <a:t>-Based Single-Stage 6.78 MHz Transmitter for Wireless Power Transfer Applications(2019)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Cooperative Integration of RF Energy Harvesting and Dedicated WPT for Wireless Sensor Networks(2019)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accent1"/>
                </a:solidFill>
              </a:rPr>
              <a:t>A Three-Phase Single-Stage AC–DC Wireless-Power-Transfer Converter With Power Factor Correction and Bus Voltage Control(2020)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Individually Regulated Multiple-Output WPT System With a Single PWM and Single Transformer (2020)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598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7FE2F52-0176-4131-B58E-128A3193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354563"/>
            <a:ext cx="8198497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2429B1-4313-43BB-843C-C1C62755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3286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D662F6-5D71-495F-8547-58AAA9B1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0" y="811764"/>
            <a:ext cx="4857748" cy="364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BB398-1461-444E-B1E7-A283DABD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2" y="1079872"/>
            <a:ext cx="4521848" cy="33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71DBF-4B7A-455E-952B-58F626BCF459}"/>
              </a:ext>
            </a:extLst>
          </p:cNvPr>
          <p:cNvSpPr txBox="1"/>
          <p:nvPr/>
        </p:nvSpPr>
        <p:spPr>
          <a:xfrm>
            <a:off x="3977952" y="186614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Duty Cycle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79F25-370A-4206-BF5D-551FB13E16FC}"/>
              </a:ext>
            </a:extLst>
          </p:cNvPr>
          <p:cNvSpPr txBox="1"/>
          <p:nvPr/>
        </p:nvSpPr>
        <p:spPr>
          <a:xfrm>
            <a:off x="559837" y="35589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80kHz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15696-F2A1-4310-A4B2-53277DF7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37" y="1035698"/>
            <a:ext cx="5933016" cy="41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3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AD5B9-D586-451F-A10D-3ECC79AD9147}"/>
              </a:ext>
            </a:extLst>
          </p:cNvPr>
          <p:cNvSpPr txBox="1"/>
          <p:nvPr/>
        </p:nvSpPr>
        <p:spPr>
          <a:xfrm>
            <a:off x="3921969" y="373226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0C64-4A37-4576-A60D-A9B3A0E6009F}"/>
              </a:ext>
            </a:extLst>
          </p:cNvPr>
          <p:cNvSpPr/>
          <p:nvPr/>
        </p:nvSpPr>
        <p:spPr>
          <a:xfrm>
            <a:off x="640702" y="1166327"/>
            <a:ext cx="11115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Analytical model with motor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----Cp----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'(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Lp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-M)---|---Ls'(Ls-M)--Cs-|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    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--|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V_in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|--        |             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Lm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RLoad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    |                           |                 | 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          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Rmotor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                      |                 |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   |--------------|---------------------------|-------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rs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--------|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11FC7-9A4A-4BAD-936F-F69CA121176B}"/>
              </a:ext>
            </a:extLst>
          </p:cNvPr>
          <p:cNvSpPr/>
          <p:nvPr/>
        </p:nvSpPr>
        <p:spPr>
          <a:xfrm>
            <a:off x="4948335" y="3791729"/>
            <a:ext cx="179147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Parameters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 0.3; </a:t>
            </a:r>
            <a:r>
              <a:rPr lang="en-US" sz="1300" dirty="0">
                <a:solidFill>
                  <a:srgbClr val="028009"/>
                </a:solidFill>
                <a:latin typeface="Courier New" panose="02070309020205020404" pitchFamily="49" charset="0"/>
              </a:rPr>
              <a:t>% ohm 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=205e-6;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Ls=51e-6;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M=41e-6;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RL=8.44;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Cs=115e-9;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Cp=28.5e-9;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Ls_p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=Ls-M;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=2;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Lmotor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=1e-3;</a:t>
            </a:r>
          </a:p>
        </p:txBody>
      </p:sp>
    </p:spTree>
    <p:extLst>
      <p:ext uri="{BB962C8B-B14F-4D97-AF65-F5344CB8AC3E}">
        <p14:creationId xmlns:p14="http://schemas.microsoft.com/office/powerpoint/2010/main" val="27787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FE72A-CD8C-4F37-97B4-C259014B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593" y="222924"/>
            <a:ext cx="12085320" cy="5311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716E6B-98E6-4AA3-A035-96824045C415}"/>
              </a:ext>
            </a:extLst>
          </p:cNvPr>
          <p:cNvSpPr/>
          <p:nvPr/>
        </p:nvSpPr>
        <p:spPr>
          <a:xfrm>
            <a:off x="1399592" y="298580"/>
            <a:ext cx="3219059" cy="6167534"/>
          </a:xfrm>
          <a:prstGeom prst="rect">
            <a:avLst/>
          </a:prstGeom>
          <a:noFill/>
          <a:ln w="38100">
            <a:solidFill>
              <a:srgbClr val="FF898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2E298-599F-4D79-B0C6-6D0E30185EC1}"/>
              </a:ext>
            </a:extLst>
          </p:cNvPr>
          <p:cNvSpPr txBox="1"/>
          <p:nvPr/>
        </p:nvSpPr>
        <p:spPr>
          <a:xfrm>
            <a:off x="1548881" y="5257065"/>
            <a:ext cx="29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826970-EAD5-481D-884D-2CD1A557DBDA}"/>
              </a:ext>
            </a:extLst>
          </p:cNvPr>
          <p:cNvSpPr/>
          <p:nvPr/>
        </p:nvSpPr>
        <p:spPr>
          <a:xfrm>
            <a:off x="8733452" y="222924"/>
            <a:ext cx="2058955" cy="6167534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386B7-B28E-4E76-BBB5-BAA528FFC970}"/>
              </a:ext>
            </a:extLst>
          </p:cNvPr>
          <p:cNvSpPr txBox="1"/>
          <p:nvPr/>
        </p:nvSpPr>
        <p:spPr>
          <a:xfrm>
            <a:off x="8899849" y="5257065"/>
            <a:ext cx="1726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7CC51D-12FC-41F5-9A7E-45696FE8657D}"/>
              </a:ext>
            </a:extLst>
          </p:cNvPr>
          <p:cNvCxnSpPr/>
          <p:nvPr/>
        </p:nvCxnSpPr>
        <p:spPr>
          <a:xfrm>
            <a:off x="7063273" y="647466"/>
            <a:ext cx="1287625" cy="13529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8539A2-274D-4E68-B1E7-F09D5FE38320}"/>
              </a:ext>
            </a:extLst>
          </p:cNvPr>
          <p:cNvSpPr txBox="1"/>
          <p:nvPr/>
        </p:nvSpPr>
        <p:spPr>
          <a:xfrm>
            <a:off x="5495731" y="102637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This point parallel resonance 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7CBADB-802F-4076-8C69-D4D85A8AD160}"/>
              </a:ext>
            </a:extLst>
          </p:cNvPr>
          <p:cNvSpPr txBox="1"/>
          <p:nvPr/>
        </p:nvSpPr>
        <p:spPr>
          <a:xfrm>
            <a:off x="5393094" y="867747"/>
            <a:ext cx="175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add parasitic line impedances???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8C6E7-FB78-4391-B8E4-35DC071FA16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H="1" flipV="1">
            <a:off x="6270171" y="1791077"/>
            <a:ext cx="538843" cy="3742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4B4E6C-D99B-4088-990D-0F85F5DDC0AA}"/>
              </a:ext>
            </a:extLst>
          </p:cNvPr>
          <p:cNvSpPr txBox="1"/>
          <p:nvPr/>
        </p:nvSpPr>
        <p:spPr>
          <a:xfrm>
            <a:off x="5267130" y="5534064"/>
            <a:ext cx="308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frekansda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bakıcam</a:t>
            </a:r>
            <a:r>
              <a:rPr lang="en-US" dirty="0"/>
              <a:t>, </a:t>
            </a:r>
            <a:r>
              <a:rPr lang="en-US" dirty="0" err="1"/>
              <a:t>unuttum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Bir </a:t>
            </a:r>
            <a:r>
              <a:rPr lang="en-US" dirty="0" err="1">
                <a:sym typeface="Wingdings" panose="05000000000000000000" pitchFamily="2" charset="2"/>
              </a:rPr>
              <a:t>şey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olmadı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frekansta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aklım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çok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karışık</a:t>
            </a:r>
            <a:r>
              <a:rPr lang="en-US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4304524" y="289250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Current 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EE2BF-A6A6-43DB-B94C-D58F4C6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11" y="1277051"/>
            <a:ext cx="9448164" cy="57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02969-5A6F-4335-8F99-7C12C9B3A70C}"/>
              </a:ext>
            </a:extLst>
          </p:cNvPr>
          <p:cNvSpPr txBox="1"/>
          <p:nvPr/>
        </p:nvSpPr>
        <p:spPr>
          <a:xfrm>
            <a:off x="2932925" y="9454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OUTPUT VOLTAGE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2BEBF-F4B8-4A1F-B148-DA73EA60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64" y="581134"/>
            <a:ext cx="5110063" cy="2608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DAFB0-BD54-4EE2-86C7-7CF6EDB05954}"/>
              </a:ext>
            </a:extLst>
          </p:cNvPr>
          <p:cNvSpPr txBox="1"/>
          <p:nvPr/>
        </p:nvSpPr>
        <p:spPr>
          <a:xfrm>
            <a:off x="2872273" y="3075057"/>
            <a:ext cx="63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WPT INPUT CURRENT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F493-D3AF-4B86-B48B-ED2829AD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34" y="3847823"/>
            <a:ext cx="5211093" cy="27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FEDCE-D449-4407-A27D-71255139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5" y="1129004"/>
            <a:ext cx="7819052" cy="5522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283028" y="3429000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73EB64-1B6C-4E4B-AE17-0BF8F12C3B67}"/>
              </a:ext>
            </a:extLst>
          </p:cNvPr>
          <p:cNvCxnSpPr>
            <a:cxnSpLocks/>
          </p:cNvCxnSpPr>
          <p:nvPr/>
        </p:nvCxnSpPr>
        <p:spPr>
          <a:xfrm>
            <a:off x="8677469" y="793102"/>
            <a:ext cx="457200" cy="93306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1911AC-6D35-498D-A3A5-3CA03CE9E773}"/>
              </a:ext>
            </a:extLst>
          </p:cNvPr>
          <p:cNvCxnSpPr>
            <a:cxnSpLocks/>
          </p:cNvCxnSpPr>
          <p:nvPr/>
        </p:nvCxnSpPr>
        <p:spPr>
          <a:xfrm flipH="1">
            <a:off x="6624736" y="793102"/>
            <a:ext cx="1250301" cy="9237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4ED66A-B85B-4467-A3DE-326566F089C4}"/>
              </a:ext>
            </a:extLst>
          </p:cNvPr>
          <p:cNvSpPr txBox="1"/>
          <p:nvPr/>
        </p:nvSpPr>
        <p:spPr>
          <a:xfrm>
            <a:off x="7784841" y="149071"/>
            <a:ext cx="134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load torque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8AB2E-7C63-4242-A704-F63A7EDE468E}"/>
              </a:ext>
            </a:extLst>
          </p:cNvPr>
          <p:cNvCxnSpPr/>
          <p:nvPr/>
        </p:nvCxnSpPr>
        <p:spPr>
          <a:xfrm flipV="1">
            <a:off x="2808514" y="3890246"/>
            <a:ext cx="3816222" cy="7843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EDB0BE-6566-4F16-B33D-5C8783467FF4}"/>
              </a:ext>
            </a:extLst>
          </p:cNvPr>
          <p:cNvSpPr txBox="1"/>
          <p:nvPr/>
        </p:nvSpPr>
        <p:spPr>
          <a:xfrm>
            <a:off x="420656" y="4509758"/>
            <a:ext cx="26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Current changes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997FE-9E2D-4121-97A6-04E4AF1065D9}"/>
              </a:ext>
            </a:extLst>
          </p:cNvPr>
          <p:cNvCxnSpPr>
            <a:cxnSpLocks/>
          </p:cNvCxnSpPr>
          <p:nvPr/>
        </p:nvCxnSpPr>
        <p:spPr>
          <a:xfrm flipV="1">
            <a:off x="2808514" y="3982790"/>
            <a:ext cx="6097555" cy="7098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F7A91E-F043-44A8-80D2-BAC68A891207}"/>
              </a:ext>
            </a:extLst>
          </p:cNvPr>
          <p:cNvSpPr txBox="1"/>
          <p:nvPr/>
        </p:nvSpPr>
        <p:spPr>
          <a:xfrm>
            <a:off x="283028" y="1432560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WPT does not effected from change on motor load.</a:t>
            </a:r>
          </a:p>
        </p:txBody>
      </p:sp>
    </p:spTree>
    <p:extLst>
      <p:ext uri="{BB962C8B-B14F-4D97-AF65-F5344CB8AC3E}">
        <p14:creationId xmlns:p14="http://schemas.microsoft.com/office/powerpoint/2010/main" val="148915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9A48EF-DFF1-42C1-B9A3-4ED891D20272}"/>
              </a:ext>
            </a:extLst>
          </p:cNvPr>
          <p:cNvSpPr txBox="1"/>
          <p:nvPr/>
        </p:nvSpPr>
        <p:spPr>
          <a:xfrm>
            <a:off x="622042" y="206512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BC87-3B4D-47CB-A771-E08D665134B1}"/>
              </a:ext>
            </a:extLst>
          </p:cNvPr>
          <p:cNvSpPr txBox="1"/>
          <p:nvPr/>
        </p:nvSpPr>
        <p:spPr>
          <a:xfrm>
            <a:off x="0" y="2686553"/>
            <a:ext cx="328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Duty Cycle(0.8)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Frequency (80kHz)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AF190-EFCA-46AC-9235-00E93E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4" y="111968"/>
            <a:ext cx="6922653" cy="60371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84898-91D0-412D-B280-78B1BB89A7CA}"/>
              </a:ext>
            </a:extLst>
          </p:cNvPr>
          <p:cNvCxnSpPr/>
          <p:nvPr/>
        </p:nvCxnSpPr>
        <p:spPr>
          <a:xfrm flipV="1">
            <a:off x="5467738" y="5206482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787C0C-FAFB-4754-BBFB-8C5B56EBE795}"/>
              </a:ext>
            </a:extLst>
          </p:cNvPr>
          <p:cNvCxnSpPr>
            <a:cxnSpLocks/>
          </p:cNvCxnSpPr>
          <p:nvPr/>
        </p:nvCxnSpPr>
        <p:spPr>
          <a:xfrm flipV="1">
            <a:off x="7158777" y="5284238"/>
            <a:ext cx="503853" cy="11912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AC6AE-9B4F-4BF0-A6A3-D9B9765F3FCE}"/>
              </a:ext>
            </a:extLst>
          </p:cNvPr>
          <p:cNvCxnSpPr/>
          <p:nvPr/>
        </p:nvCxnSpPr>
        <p:spPr>
          <a:xfrm flipV="1">
            <a:off x="8849816" y="5206481"/>
            <a:ext cx="503853" cy="12689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EE7C3A-890D-48B8-A5B5-D3D16FCC045E}"/>
              </a:ext>
            </a:extLst>
          </p:cNvPr>
          <p:cNvSpPr txBox="1"/>
          <p:nvPr/>
        </p:nvSpPr>
        <p:spPr>
          <a:xfrm>
            <a:off x="2380571" y="2202737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6412E-7918-4B1D-A7D5-113D53A4CE9B}"/>
              </a:ext>
            </a:extLst>
          </p:cNvPr>
          <p:cNvCxnSpPr>
            <a:cxnSpLocks/>
          </p:cNvCxnSpPr>
          <p:nvPr/>
        </p:nvCxnSpPr>
        <p:spPr>
          <a:xfrm>
            <a:off x="3094653" y="2478087"/>
            <a:ext cx="2025987" cy="8642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6FD373-D4CD-4234-986F-E5DE2B3B99D5}"/>
              </a:ext>
            </a:extLst>
          </p:cNvPr>
          <p:cNvCxnSpPr>
            <a:cxnSpLocks/>
          </p:cNvCxnSpPr>
          <p:nvPr/>
        </p:nvCxnSpPr>
        <p:spPr>
          <a:xfrm flipV="1">
            <a:off x="2208245" y="3546806"/>
            <a:ext cx="3763346" cy="424344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9CA1D0-555C-4D4A-9657-3AC7D2034C7E}"/>
              </a:ext>
            </a:extLst>
          </p:cNvPr>
          <p:cNvSpPr txBox="1"/>
          <p:nvPr/>
        </p:nvSpPr>
        <p:spPr>
          <a:xfrm>
            <a:off x="2408272" y="424737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CEB38C-4E61-4F6A-8D59-3E10518165A4}"/>
              </a:ext>
            </a:extLst>
          </p:cNvPr>
          <p:cNvCxnSpPr>
            <a:cxnSpLocks/>
          </p:cNvCxnSpPr>
          <p:nvPr/>
        </p:nvCxnSpPr>
        <p:spPr>
          <a:xfrm flipV="1">
            <a:off x="2907459" y="3629608"/>
            <a:ext cx="6367170" cy="1293063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1A4489-A18B-4DC6-8ED7-02B7DA244516}"/>
              </a:ext>
            </a:extLst>
          </p:cNvPr>
          <p:cNvSpPr txBox="1"/>
          <p:nvPr/>
        </p:nvSpPr>
        <p:spPr>
          <a:xfrm>
            <a:off x="2308920" y="479437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98680-2EF5-4367-95AD-6F109CB5DA0C}"/>
              </a:ext>
            </a:extLst>
          </p:cNvPr>
          <p:cNvSpPr txBox="1"/>
          <p:nvPr/>
        </p:nvSpPr>
        <p:spPr>
          <a:xfrm>
            <a:off x="474571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Half-Resistance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3BDA1A-97E4-4919-AA08-3BFBD4EF808B}"/>
              </a:ext>
            </a:extLst>
          </p:cNvPr>
          <p:cNvSpPr txBox="1"/>
          <p:nvPr/>
        </p:nvSpPr>
        <p:spPr>
          <a:xfrm>
            <a:off x="6693616" y="6389922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89DDD1-7C50-4E2B-BB17-550887D68640}"/>
              </a:ext>
            </a:extLst>
          </p:cNvPr>
          <p:cNvSpPr txBox="1"/>
          <p:nvPr/>
        </p:nvSpPr>
        <p:spPr>
          <a:xfrm>
            <a:off x="8256223" y="6376700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4E9548-A830-4EEF-AE73-7E560FD42DEF}"/>
              </a:ext>
            </a:extLst>
          </p:cNvPr>
          <p:cNvCxnSpPr>
            <a:cxnSpLocks/>
          </p:cNvCxnSpPr>
          <p:nvPr/>
        </p:nvCxnSpPr>
        <p:spPr>
          <a:xfrm flipV="1">
            <a:off x="2951584" y="3483428"/>
            <a:ext cx="4863446" cy="933062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276FC0-1E2F-4513-BBCD-B7E55EF25A30}"/>
              </a:ext>
            </a:extLst>
          </p:cNvPr>
          <p:cNvSpPr txBox="1"/>
          <p:nvPr/>
        </p:nvSpPr>
        <p:spPr>
          <a:xfrm>
            <a:off x="1709057" y="376529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A646E-521C-4297-8944-54BD88C5BD76}"/>
              </a:ext>
            </a:extLst>
          </p:cNvPr>
          <p:cNvSpPr txBox="1"/>
          <p:nvPr/>
        </p:nvSpPr>
        <p:spPr>
          <a:xfrm>
            <a:off x="304798" y="881313"/>
            <a:ext cx="27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effected from change on WPT  load.</a:t>
            </a:r>
          </a:p>
        </p:txBody>
      </p:sp>
    </p:spTree>
    <p:extLst>
      <p:ext uri="{BB962C8B-B14F-4D97-AF65-F5344CB8AC3E}">
        <p14:creationId xmlns:p14="http://schemas.microsoft.com/office/powerpoint/2010/main" val="189347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86759-0562-470F-8D29-6FB65959BBB5}"/>
              </a:ext>
            </a:extLst>
          </p:cNvPr>
          <p:cNvSpPr txBox="1"/>
          <p:nvPr/>
        </p:nvSpPr>
        <p:spPr>
          <a:xfrm>
            <a:off x="3921969" y="139961"/>
            <a:ext cx="494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Modelling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79B00-C787-4413-A2DE-16BE4E0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247769"/>
            <a:ext cx="9641840" cy="47003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368EB-38D6-4262-9B2A-E4D5EC0B87FD}"/>
              </a:ext>
            </a:extLst>
          </p:cNvPr>
          <p:cNvCxnSpPr>
            <a:cxnSpLocks/>
          </p:cNvCxnSpPr>
          <p:nvPr/>
        </p:nvCxnSpPr>
        <p:spPr>
          <a:xfrm flipH="1" flipV="1">
            <a:off x="8778240" y="4754880"/>
            <a:ext cx="914400" cy="13106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7F007D-158C-44BB-8C3C-389452F673E2}"/>
              </a:ext>
            </a:extLst>
          </p:cNvPr>
          <p:cNvSpPr txBox="1"/>
          <p:nvPr/>
        </p:nvSpPr>
        <p:spPr>
          <a:xfrm>
            <a:off x="9753600" y="5748378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short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953E-5CAE-4588-BDDC-3C8EAB493CE1}"/>
              </a:ext>
            </a:extLst>
          </p:cNvPr>
          <p:cNvCxnSpPr>
            <a:cxnSpLocks/>
          </p:cNvCxnSpPr>
          <p:nvPr/>
        </p:nvCxnSpPr>
        <p:spPr>
          <a:xfrm flipV="1">
            <a:off x="7813040" y="5159575"/>
            <a:ext cx="822960" cy="11503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E00A61-429F-48DC-9250-01F886F1166E}"/>
              </a:ext>
            </a:extLst>
          </p:cNvPr>
          <p:cNvSpPr txBox="1"/>
          <p:nvPr/>
        </p:nvSpPr>
        <p:spPr>
          <a:xfrm>
            <a:off x="6812280" y="6031152"/>
            <a:ext cx="129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Behaves like short if open</a:t>
            </a:r>
          </a:p>
        </p:txBody>
      </p:sp>
    </p:spTree>
    <p:extLst>
      <p:ext uri="{BB962C8B-B14F-4D97-AF65-F5344CB8AC3E}">
        <p14:creationId xmlns:p14="http://schemas.microsoft.com/office/powerpoint/2010/main" val="989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7C569-B002-4331-8529-23379073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620488"/>
            <a:ext cx="5931862" cy="4020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32377-45EB-4FEA-8B96-38070934B223}"/>
              </a:ext>
            </a:extLst>
          </p:cNvPr>
          <p:cNvSpPr txBox="1"/>
          <p:nvPr/>
        </p:nvSpPr>
        <p:spPr>
          <a:xfrm>
            <a:off x="8071682" y="4550813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ABE4B-875F-4985-AB45-46CCAE25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66" y="604739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0CC347-7E74-4E39-AB75-E55407161684}"/>
              </a:ext>
            </a:extLst>
          </p:cNvPr>
          <p:cNvSpPr txBox="1"/>
          <p:nvPr/>
        </p:nvSpPr>
        <p:spPr>
          <a:xfrm>
            <a:off x="2233127" y="4587847"/>
            <a:ext cx="395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Duty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8EBBC-317F-472A-BE4F-FF362FB2C738}"/>
              </a:ext>
            </a:extLst>
          </p:cNvPr>
          <p:cNvSpPr txBox="1"/>
          <p:nvPr/>
        </p:nvSpPr>
        <p:spPr>
          <a:xfrm>
            <a:off x="681135" y="4991878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frequency 80 </a:t>
            </a:r>
            <a:r>
              <a:rPr lang="en-US" dirty="0" err="1"/>
              <a:t>khZ</a:t>
            </a:r>
            <a:r>
              <a:rPr lang="en-US" dirty="0"/>
              <a:t> : Gain 0.52</a:t>
            </a:r>
          </a:p>
          <a:p>
            <a:r>
              <a:rPr lang="en-US" dirty="0"/>
              <a:t>Maximum frequency 110kHz: Gain 0.16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3C131-D2D7-424A-B4B3-8AABA586A64E}"/>
              </a:ext>
            </a:extLst>
          </p:cNvPr>
          <p:cNvSpPr txBox="1"/>
          <p:nvPr/>
        </p:nvSpPr>
        <p:spPr>
          <a:xfrm>
            <a:off x="6905356" y="4991877"/>
            <a:ext cx="512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duty  0.5: Gain 1.27</a:t>
            </a:r>
          </a:p>
          <a:p>
            <a:r>
              <a:rPr lang="en-US" dirty="0"/>
              <a:t>Maximum duty 0.9: Gain 0.3935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B02DE6-B856-4017-992C-7194955294CB}"/>
              </a:ext>
            </a:extLst>
          </p:cNvPr>
          <p:cNvCxnSpPr>
            <a:cxnSpLocks/>
          </p:cNvCxnSpPr>
          <p:nvPr/>
        </p:nvCxnSpPr>
        <p:spPr>
          <a:xfrm>
            <a:off x="4655976" y="5150498"/>
            <a:ext cx="2249380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E43A3C-39CE-4813-984E-DA88A7445A71}"/>
              </a:ext>
            </a:extLst>
          </p:cNvPr>
          <p:cNvCxnSpPr>
            <a:cxnSpLocks/>
          </p:cNvCxnSpPr>
          <p:nvPr/>
        </p:nvCxnSpPr>
        <p:spPr>
          <a:xfrm flipH="1">
            <a:off x="4655976" y="5150498"/>
            <a:ext cx="2037886" cy="31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B2130B-5920-4F4B-950B-73223B70392A}"/>
              </a:ext>
            </a:extLst>
          </p:cNvPr>
          <p:cNvSpPr txBox="1"/>
          <p:nvPr/>
        </p:nvSpPr>
        <p:spPr>
          <a:xfrm>
            <a:off x="4565780" y="5854377"/>
            <a:ext cx="29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gain </a:t>
            </a:r>
            <a:r>
              <a:rPr lang="en-US" dirty="0">
                <a:sym typeface="Wingdings" panose="05000000000000000000" pitchFamily="2" charset="2"/>
              </a:rPr>
              <a:t> 0.6 (maximum)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8583C4-A19B-4F46-91E5-52CC3105B1F3}"/>
              </a:ext>
            </a:extLst>
          </p:cNvPr>
          <p:cNvSpPr txBox="1"/>
          <p:nvPr/>
        </p:nvSpPr>
        <p:spPr>
          <a:xfrm>
            <a:off x="4565780" y="6170444"/>
            <a:ext cx="28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gain </a:t>
            </a:r>
            <a:r>
              <a:rPr lang="en-US" dirty="0">
                <a:sym typeface="Wingdings" panose="05000000000000000000" pitchFamily="2" charset="2"/>
              </a:rPr>
              <a:t> 0.20  (constant)</a:t>
            </a: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4E5064E-DEB4-4D58-88CC-B0EA6E74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015" y="83641"/>
            <a:ext cx="5525278" cy="757627"/>
          </a:xfrm>
        </p:spPr>
        <p:txBody>
          <a:bodyPr/>
          <a:lstStyle/>
          <a:p>
            <a:r>
              <a:rPr lang="en-US" dirty="0"/>
              <a:t>Duty Cycle-Frequency </a:t>
            </a:r>
          </a:p>
        </p:txBody>
      </p:sp>
    </p:spTree>
    <p:extLst>
      <p:ext uri="{BB962C8B-B14F-4D97-AF65-F5344CB8AC3E}">
        <p14:creationId xmlns:p14="http://schemas.microsoft.com/office/powerpoint/2010/main" val="226266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738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Duty Cycle-Frequency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65</cp:revision>
  <dcterms:created xsi:type="dcterms:W3CDTF">2021-02-01T07:14:04Z</dcterms:created>
  <dcterms:modified xsi:type="dcterms:W3CDTF">2021-02-09T10:25:46Z</dcterms:modified>
</cp:coreProperties>
</file>