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4" r:id="rId7"/>
    <p:sldId id="275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0EE40-BF2E-4962-8354-EADBE0E90EF1}" v="243" dt="2022-11-10T13:18:01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A052C-CC14-48F2-9164-80ADE0F07E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15B97E-0629-4B9C-92D0-8333DE14DCFB}">
      <dgm:prSet/>
      <dgm:spPr/>
      <dgm:t>
        <a:bodyPr/>
        <a:lstStyle/>
        <a:p>
          <a:r>
            <a:rPr lang="tr-TR" dirty="0"/>
            <a:t>Dünyada 1500 civarında çeşidi olan kiraz gülgiller familyasındandır</a:t>
          </a:r>
          <a:endParaRPr lang="en-US" dirty="0"/>
        </a:p>
      </dgm:t>
    </dgm:pt>
    <dgm:pt modelId="{566701E2-C590-41CE-B433-032A36B91D0D}" type="parTrans" cxnId="{C530E69A-4966-49A6-B646-D70BE87B364F}">
      <dgm:prSet/>
      <dgm:spPr/>
      <dgm:t>
        <a:bodyPr/>
        <a:lstStyle/>
        <a:p>
          <a:endParaRPr lang="en-US"/>
        </a:p>
      </dgm:t>
    </dgm:pt>
    <dgm:pt modelId="{138F044E-0EAA-4E60-A813-0527BBDCA2C7}" type="sibTrans" cxnId="{C530E69A-4966-49A6-B646-D70BE87B364F}">
      <dgm:prSet/>
      <dgm:spPr/>
      <dgm:t>
        <a:bodyPr/>
        <a:lstStyle/>
        <a:p>
          <a:endParaRPr lang="en-US"/>
        </a:p>
      </dgm:t>
    </dgm:pt>
    <dgm:pt modelId="{EF487235-4E00-42ED-A48A-99CC85A5B158}">
      <dgm:prSet/>
      <dgm:spPr/>
      <dgm:t>
        <a:bodyPr/>
        <a:lstStyle/>
        <a:p>
          <a:r>
            <a:rPr lang="tr-TR" dirty="0"/>
            <a:t>kalsiyum, çinko, potasyum, lif, C vitamini, demir, tiamin, riboflavin, </a:t>
          </a:r>
          <a:r>
            <a:rPr lang="tr-TR" dirty="0" err="1"/>
            <a:t>niasin</a:t>
          </a:r>
          <a:r>
            <a:rPr lang="tr-TR" dirty="0"/>
            <a:t>, magnezyum, E ve B6 vitaminleri bakımından zengindir</a:t>
          </a:r>
          <a:endParaRPr lang="en-US" dirty="0"/>
        </a:p>
      </dgm:t>
    </dgm:pt>
    <dgm:pt modelId="{400553E7-3426-4A88-9D51-4116224E9928}" type="parTrans" cxnId="{20CF04C9-013E-4D4A-A7A0-CF9CF4F23253}">
      <dgm:prSet/>
      <dgm:spPr/>
      <dgm:t>
        <a:bodyPr/>
        <a:lstStyle/>
        <a:p>
          <a:endParaRPr lang="en-US"/>
        </a:p>
      </dgm:t>
    </dgm:pt>
    <dgm:pt modelId="{1A91A16F-6D0F-4B69-96E8-536C2C165048}" type="sibTrans" cxnId="{20CF04C9-013E-4D4A-A7A0-CF9CF4F23253}">
      <dgm:prSet/>
      <dgm:spPr/>
      <dgm:t>
        <a:bodyPr/>
        <a:lstStyle/>
        <a:p>
          <a:endParaRPr lang="en-US"/>
        </a:p>
      </dgm:t>
    </dgm:pt>
    <dgm:pt modelId="{CE697EB7-1711-416C-9D15-F2C169D2BA24}">
      <dgm:prSet/>
      <dgm:spPr/>
      <dgm:t>
        <a:bodyPr/>
        <a:lstStyle/>
        <a:p>
          <a:pPr rtl="0"/>
          <a:r>
            <a:rPr lang="tr-TR" dirty="0"/>
            <a:t>dünyada en çok kiraz üreten ilk 6 ülke arasında Türkiye %35’lik pay ile birinci </a:t>
          </a:r>
          <a:r>
            <a:rPr lang="tr-TR" dirty="0">
              <a:latin typeface="Calibri Light" panose="020F0302020204030204"/>
            </a:rPr>
            <a:t>sıradadır</a:t>
          </a:r>
        </a:p>
      </dgm:t>
    </dgm:pt>
    <dgm:pt modelId="{6132D8D9-8F21-42C4-B598-3EED9C241822}" type="parTrans" cxnId="{66985A41-A970-4D01-9344-028AF0BA33E6}">
      <dgm:prSet/>
      <dgm:spPr/>
      <dgm:t>
        <a:bodyPr/>
        <a:lstStyle/>
        <a:p>
          <a:endParaRPr lang="en-US"/>
        </a:p>
      </dgm:t>
    </dgm:pt>
    <dgm:pt modelId="{D06705B0-F3F6-48E3-A529-A56420CAFB7F}" type="sibTrans" cxnId="{66985A41-A970-4D01-9344-028AF0BA33E6}">
      <dgm:prSet/>
      <dgm:spPr/>
      <dgm:t>
        <a:bodyPr/>
        <a:lstStyle/>
        <a:p>
          <a:endParaRPr lang="en-US"/>
        </a:p>
      </dgm:t>
    </dgm:pt>
    <dgm:pt modelId="{E16D9019-17C9-4887-9900-EECD4E264FD0}">
      <dgm:prSet phldr="0"/>
      <dgm:spPr/>
      <dgm:t>
        <a:bodyPr/>
        <a:lstStyle/>
        <a:p>
          <a:pPr rtl="0"/>
          <a:r>
            <a:rPr lang="tr-TR" dirty="0"/>
            <a:t>Küreselleşen dünyada ürünlerin kalitesinin belirlenmesi ve tasnif edilmesi ticaretin en önemli unsurlarından biridir. Sebze ve meyveleri kalite ve özelliklerine göre sınıflandırma işlemi genellikle işçiler tarafından el ve göz ile yapılmaktadır</a:t>
          </a:r>
        </a:p>
      </dgm:t>
    </dgm:pt>
    <dgm:pt modelId="{BD68DC93-E69B-457D-A6F6-418B75702D82}" type="parTrans" cxnId="{A58D3D34-B140-40D3-B012-A0D35FE86F1B}">
      <dgm:prSet/>
      <dgm:spPr/>
    </dgm:pt>
    <dgm:pt modelId="{C954F000-36CD-4CCD-A797-EB0F594B229A}" type="sibTrans" cxnId="{A58D3D34-B140-40D3-B012-A0D35FE86F1B}">
      <dgm:prSet/>
      <dgm:spPr/>
    </dgm:pt>
    <dgm:pt modelId="{F88CEBDF-5281-44D3-AD5A-C0B6CAEF7214}" type="pres">
      <dgm:prSet presAssocID="{200A052C-CC14-48F2-9164-80ADE0F07E5C}" presName="linear" presStyleCnt="0">
        <dgm:presLayoutVars>
          <dgm:animLvl val="lvl"/>
          <dgm:resizeHandles val="exact"/>
        </dgm:presLayoutVars>
      </dgm:prSet>
      <dgm:spPr/>
    </dgm:pt>
    <dgm:pt modelId="{82F539AF-D22E-4D2C-B3A2-86EDEDF11175}" type="pres">
      <dgm:prSet presAssocID="{4515B97E-0629-4B9C-92D0-8333DE14DCF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5D1373-C77C-4DBB-B53D-895CE441B132}" type="pres">
      <dgm:prSet presAssocID="{138F044E-0EAA-4E60-A813-0527BBDCA2C7}" presName="spacer" presStyleCnt="0"/>
      <dgm:spPr/>
    </dgm:pt>
    <dgm:pt modelId="{9C46D526-4B40-40D5-A4D2-59E7163FC40A}" type="pres">
      <dgm:prSet presAssocID="{EF487235-4E00-42ED-A48A-99CC85A5B1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9C04C52-6CC1-4B7C-9620-7A80EDD7A0C4}" type="pres">
      <dgm:prSet presAssocID="{1A91A16F-6D0F-4B69-96E8-536C2C165048}" presName="spacer" presStyleCnt="0"/>
      <dgm:spPr/>
    </dgm:pt>
    <dgm:pt modelId="{E644063C-7C5A-4083-B362-5FD0DD13DB4D}" type="pres">
      <dgm:prSet presAssocID="{CE697EB7-1711-416C-9D15-F2C169D2BA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F285BC-25E5-40F2-8098-41528454BA89}" type="pres">
      <dgm:prSet presAssocID="{D06705B0-F3F6-48E3-A529-A56420CAFB7F}" presName="spacer" presStyleCnt="0"/>
      <dgm:spPr/>
    </dgm:pt>
    <dgm:pt modelId="{8C78D982-8F32-47EB-8DFD-F63893FFD395}" type="pres">
      <dgm:prSet presAssocID="{E16D9019-17C9-4887-9900-EECD4E264F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713D2D-88E5-468C-8AEC-4EDC998B5175}" type="presOf" srcId="{4515B97E-0629-4B9C-92D0-8333DE14DCFB}" destId="{82F539AF-D22E-4D2C-B3A2-86EDEDF11175}" srcOrd="0" destOrd="0" presId="urn:microsoft.com/office/officeart/2005/8/layout/vList2"/>
    <dgm:cxn modelId="{A58D3D34-B140-40D3-B012-A0D35FE86F1B}" srcId="{200A052C-CC14-48F2-9164-80ADE0F07E5C}" destId="{E16D9019-17C9-4887-9900-EECD4E264FD0}" srcOrd="3" destOrd="0" parTransId="{BD68DC93-E69B-457D-A6F6-418B75702D82}" sibTransId="{C954F000-36CD-4CCD-A797-EB0F594B229A}"/>
    <dgm:cxn modelId="{66985A41-A970-4D01-9344-028AF0BA33E6}" srcId="{200A052C-CC14-48F2-9164-80ADE0F07E5C}" destId="{CE697EB7-1711-416C-9D15-F2C169D2BA24}" srcOrd="2" destOrd="0" parTransId="{6132D8D9-8F21-42C4-B598-3EED9C241822}" sibTransId="{D06705B0-F3F6-48E3-A529-A56420CAFB7F}"/>
    <dgm:cxn modelId="{8B1E657A-B03A-4861-AEC5-59907CA5CF33}" type="presOf" srcId="{EF487235-4E00-42ED-A48A-99CC85A5B158}" destId="{9C46D526-4B40-40D5-A4D2-59E7163FC40A}" srcOrd="0" destOrd="0" presId="urn:microsoft.com/office/officeart/2005/8/layout/vList2"/>
    <dgm:cxn modelId="{C530E69A-4966-49A6-B646-D70BE87B364F}" srcId="{200A052C-CC14-48F2-9164-80ADE0F07E5C}" destId="{4515B97E-0629-4B9C-92D0-8333DE14DCFB}" srcOrd="0" destOrd="0" parTransId="{566701E2-C590-41CE-B433-032A36B91D0D}" sibTransId="{138F044E-0EAA-4E60-A813-0527BBDCA2C7}"/>
    <dgm:cxn modelId="{71DB5DA4-82A3-4B37-B5F9-C0CF4FBD5344}" type="presOf" srcId="{E16D9019-17C9-4887-9900-EECD4E264FD0}" destId="{8C78D982-8F32-47EB-8DFD-F63893FFD395}" srcOrd="0" destOrd="0" presId="urn:microsoft.com/office/officeart/2005/8/layout/vList2"/>
    <dgm:cxn modelId="{4568B0AA-AAC5-4E17-80A0-119477B0D0C3}" type="presOf" srcId="{200A052C-CC14-48F2-9164-80ADE0F07E5C}" destId="{F88CEBDF-5281-44D3-AD5A-C0B6CAEF7214}" srcOrd="0" destOrd="0" presId="urn:microsoft.com/office/officeart/2005/8/layout/vList2"/>
    <dgm:cxn modelId="{20CF04C9-013E-4D4A-A7A0-CF9CF4F23253}" srcId="{200A052C-CC14-48F2-9164-80ADE0F07E5C}" destId="{EF487235-4E00-42ED-A48A-99CC85A5B158}" srcOrd="1" destOrd="0" parTransId="{400553E7-3426-4A88-9D51-4116224E9928}" sibTransId="{1A91A16F-6D0F-4B69-96E8-536C2C165048}"/>
    <dgm:cxn modelId="{557D39FA-E1C7-46EE-820A-51D0E4E785B9}" type="presOf" srcId="{CE697EB7-1711-416C-9D15-F2C169D2BA24}" destId="{E644063C-7C5A-4083-B362-5FD0DD13DB4D}" srcOrd="0" destOrd="0" presId="urn:microsoft.com/office/officeart/2005/8/layout/vList2"/>
    <dgm:cxn modelId="{9FE36B38-98C7-46F2-8DF0-23D38DED84C5}" type="presParOf" srcId="{F88CEBDF-5281-44D3-AD5A-C0B6CAEF7214}" destId="{82F539AF-D22E-4D2C-B3A2-86EDEDF11175}" srcOrd="0" destOrd="0" presId="urn:microsoft.com/office/officeart/2005/8/layout/vList2"/>
    <dgm:cxn modelId="{80314749-9DA8-4FAA-8B83-C15EE3BE1038}" type="presParOf" srcId="{F88CEBDF-5281-44D3-AD5A-C0B6CAEF7214}" destId="{0A5D1373-C77C-4DBB-B53D-895CE441B132}" srcOrd="1" destOrd="0" presId="urn:microsoft.com/office/officeart/2005/8/layout/vList2"/>
    <dgm:cxn modelId="{E004B839-9649-4E5B-8935-A3513D0CD454}" type="presParOf" srcId="{F88CEBDF-5281-44D3-AD5A-C0B6CAEF7214}" destId="{9C46D526-4B40-40D5-A4D2-59E7163FC40A}" srcOrd="2" destOrd="0" presId="urn:microsoft.com/office/officeart/2005/8/layout/vList2"/>
    <dgm:cxn modelId="{B1BB3D13-89C4-46E2-A5CF-81E08EC6D659}" type="presParOf" srcId="{F88CEBDF-5281-44D3-AD5A-C0B6CAEF7214}" destId="{69C04C52-6CC1-4B7C-9620-7A80EDD7A0C4}" srcOrd="3" destOrd="0" presId="urn:microsoft.com/office/officeart/2005/8/layout/vList2"/>
    <dgm:cxn modelId="{01348FB6-FE9C-4A00-8A0A-63FB6347ACE1}" type="presParOf" srcId="{F88CEBDF-5281-44D3-AD5A-C0B6CAEF7214}" destId="{E644063C-7C5A-4083-B362-5FD0DD13DB4D}" srcOrd="4" destOrd="0" presId="urn:microsoft.com/office/officeart/2005/8/layout/vList2"/>
    <dgm:cxn modelId="{EBD9A13B-0B2B-4D7E-BE21-DB5F44578416}" type="presParOf" srcId="{F88CEBDF-5281-44D3-AD5A-C0B6CAEF7214}" destId="{1BF285BC-25E5-40F2-8098-41528454BA89}" srcOrd="5" destOrd="0" presId="urn:microsoft.com/office/officeart/2005/8/layout/vList2"/>
    <dgm:cxn modelId="{D79F5113-57E2-43CA-AD14-9FB6548974F1}" type="presParOf" srcId="{F88CEBDF-5281-44D3-AD5A-C0B6CAEF7214}" destId="{8C78D982-8F32-47EB-8DFD-F63893FFD3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A052C-CC14-48F2-9164-80ADE0F07E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15B97E-0629-4B9C-92D0-8333DE14DCFB}">
      <dgm:prSet/>
      <dgm:spPr/>
      <dgm:t>
        <a:bodyPr/>
        <a:lstStyle/>
        <a:p>
          <a:r>
            <a:rPr lang="tr-TR" dirty="0"/>
            <a:t>Matlab R2013a programı kullanılarak görüntü işleme yapılacak</a:t>
          </a:r>
          <a:endParaRPr lang="en-US" dirty="0"/>
        </a:p>
      </dgm:t>
    </dgm:pt>
    <dgm:pt modelId="{566701E2-C590-41CE-B433-032A36B91D0D}" type="parTrans" cxnId="{C530E69A-4966-49A6-B646-D70BE87B364F}">
      <dgm:prSet/>
      <dgm:spPr/>
      <dgm:t>
        <a:bodyPr/>
        <a:lstStyle/>
        <a:p>
          <a:endParaRPr lang="en-US"/>
        </a:p>
      </dgm:t>
    </dgm:pt>
    <dgm:pt modelId="{138F044E-0EAA-4E60-A813-0527BBDCA2C7}" type="sibTrans" cxnId="{C530E69A-4966-49A6-B646-D70BE87B364F}">
      <dgm:prSet/>
      <dgm:spPr/>
      <dgm:t>
        <a:bodyPr/>
        <a:lstStyle/>
        <a:p>
          <a:endParaRPr lang="en-US"/>
        </a:p>
      </dgm:t>
    </dgm:pt>
    <dgm:pt modelId="{EF487235-4E00-42ED-A48A-99CC85A5B158}">
      <dgm:prSet/>
      <dgm:spPr/>
      <dgm:t>
        <a:bodyPr/>
        <a:lstStyle/>
        <a:p>
          <a:r>
            <a:rPr lang="tr-TR" dirty="0"/>
            <a:t>meyveleri küçük boy, orta boy, büyük boy olarak sınıflandıracak</a:t>
          </a:r>
          <a:endParaRPr lang="en-US" dirty="0"/>
        </a:p>
      </dgm:t>
    </dgm:pt>
    <dgm:pt modelId="{400553E7-3426-4A88-9D51-4116224E9928}" type="parTrans" cxnId="{20CF04C9-013E-4D4A-A7A0-CF9CF4F23253}">
      <dgm:prSet/>
      <dgm:spPr/>
      <dgm:t>
        <a:bodyPr/>
        <a:lstStyle/>
        <a:p>
          <a:endParaRPr lang="en-US"/>
        </a:p>
      </dgm:t>
    </dgm:pt>
    <dgm:pt modelId="{1A91A16F-6D0F-4B69-96E8-536C2C165048}" type="sibTrans" cxnId="{20CF04C9-013E-4D4A-A7A0-CF9CF4F23253}">
      <dgm:prSet/>
      <dgm:spPr/>
      <dgm:t>
        <a:bodyPr/>
        <a:lstStyle/>
        <a:p>
          <a:endParaRPr lang="en-US"/>
        </a:p>
      </dgm:t>
    </dgm:pt>
    <dgm:pt modelId="{CE697EB7-1711-416C-9D15-F2C169D2BA24}">
      <dgm:prSet/>
      <dgm:spPr/>
      <dgm:t>
        <a:bodyPr/>
        <a:lstStyle/>
        <a:p>
          <a:r>
            <a:rPr lang="tr-TR" dirty="0"/>
            <a:t>ihracat ürünlerinden biri olan kiraz meyvesinin uluslararası standartlara uygun olarak tasnif edilmesi sağlanacak</a:t>
          </a:r>
          <a:endParaRPr lang="en-US" dirty="0"/>
        </a:p>
      </dgm:t>
    </dgm:pt>
    <dgm:pt modelId="{6132D8D9-8F21-42C4-B598-3EED9C241822}" type="parTrans" cxnId="{66985A41-A970-4D01-9344-028AF0BA33E6}">
      <dgm:prSet/>
      <dgm:spPr/>
      <dgm:t>
        <a:bodyPr/>
        <a:lstStyle/>
        <a:p>
          <a:endParaRPr lang="en-US"/>
        </a:p>
      </dgm:t>
    </dgm:pt>
    <dgm:pt modelId="{D06705B0-F3F6-48E3-A529-A56420CAFB7F}" type="sibTrans" cxnId="{66985A41-A970-4D01-9344-028AF0BA33E6}">
      <dgm:prSet/>
      <dgm:spPr/>
      <dgm:t>
        <a:bodyPr/>
        <a:lstStyle/>
        <a:p>
          <a:endParaRPr lang="en-US"/>
        </a:p>
      </dgm:t>
    </dgm:pt>
    <dgm:pt modelId="{F88CEBDF-5281-44D3-AD5A-C0B6CAEF7214}" type="pres">
      <dgm:prSet presAssocID="{200A052C-CC14-48F2-9164-80ADE0F07E5C}" presName="linear" presStyleCnt="0">
        <dgm:presLayoutVars>
          <dgm:animLvl val="lvl"/>
          <dgm:resizeHandles val="exact"/>
        </dgm:presLayoutVars>
      </dgm:prSet>
      <dgm:spPr/>
    </dgm:pt>
    <dgm:pt modelId="{82F539AF-D22E-4D2C-B3A2-86EDEDF11175}" type="pres">
      <dgm:prSet presAssocID="{4515B97E-0629-4B9C-92D0-8333DE14DC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5D1373-C77C-4DBB-B53D-895CE441B132}" type="pres">
      <dgm:prSet presAssocID="{138F044E-0EAA-4E60-A813-0527BBDCA2C7}" presName="spacer" presStyleCnt="0"/>
      <dgm:spPr/>
    </dgm:pt>
    <dgm:pt modelId="{9C46D526-4B40-40D5-A4D2-59E7163FC40A}" type="pres">
      <dgm:prSet presAssocID="{EF487235-4E00-42ED-A48A-99CC85A5B1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C04C52-6CC1-4B7C-9620-7A80EDD7A0C4}" type="pres">
      <dgm:prSet presAssocID="{1A91A16F-6D0F-4B69-96E8-536C2C165048}" presName="spacer" presStyleCnt="0"/>
      <dgm:spPr/>
    </dgm:pt>
    <dgm:pt modelId="{E644063C-7C5A-4083-B362-5FD0DD13DB4D}" type="pres">
      <dgm:prSet presAssocID="{CE697EB7-1711-416C-9D15-F2C169D2BA2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713D2D-88E5-468C-8AEC-4EDC998B5175}" type="presOf" srcId="{4515B97E-0629-4B9C-92D0-8333DE14DCFB}" destId="{82F539AF-D22E-4D2C-B3A2-86EDEDF11175}" srcOrd="0" destOrd="0" presId="urn:microsoft.com/office/officeart/2005/8/layout/vList2"/>
    <dgm:cxn modelId="{66985A41-A970-4D01-9344-028AF0BA33E6}" srcId="{200A052C-CC14-48F2-9164-80ADE0F07E5C}" destId="{CE697EB7-1711-416C-9D15-F2C169D2BA24}" srcOrd="2" destOrd="0" parTransId="{6132D8D9-8F21-42C4-B598-3EED9C241822}" sibTransId="{D06705B0-F3F6-48E3-A529-A56420CAFB7F}"/>
    <dgm:cxn modelId="{8B1E657A-B03A-4861-AEC5-59907CA5CF33}" type="presOf" srcId="{EF487235-4E00-42ED-A48A-99CC85A5B158}" destId="{9C46D526-4B40-40D5-A4D2-59E7163FC40A}" srcOrd="0" destOrd="0" presId="urn:microsoft.com/office/officeart/2005/8/layout/vList2"/>
    <dgm:cxn modelId="{C530E69A-4966-49A6-B646-D70BE87B364F}" srcId="{200A052C-CC14-48F2-9164-80ADE0F07E5C}" destId="{4515B97E-0629-4B9C-92D0-8333DE14DCFB}" srcOrd="0" destOrd="0" parTransId="{566701E2-C590-41CE-B433-032A36B91D0D}" sibTransId="{138F044E-0EAA-4E60-A813-0527BBDCA2C7}"/>
    <dgm:cxn modelId="{4568B0AA-AAC5-4E17-80A0-119477B0D0C3}" type="presOf" srcId="{200A052C-CC14-48F2-9164-80ADE0F07E5C}" destId="{F88CEBDF-5281-44D3-AD5A-C0B6CAEF7214}" srcOrd="0" destOrd="0" presId="urn:microsoft.com/office/officeart/2005/8/layout/vList2"/>
    <dgm:cxn modelId="{20CF04C9-013E-4D4A-A7A0-CF9CF4F23253}" srcId="{200A052C-CC14-48F2-9164-80ADE0F07E5C}" destId="{EF487235-4E00-42ED-A48A-99CC85A5B158}" srcOrd="1" destOrd="0" parTransId="{400553E7-3426-4A88-9D51-4116224E9928}" sibTransId="{1A91A16F-6D0F-4B69-96E8-536C2C165048}"/>
    <dgm:cxn modelId="{557D39FA-E1C7-46EE-820A-51D0E4E785B9}" type="presOf" srcId="{CE697EB7-1711-416C-9D15-F2C169D2BA24}" destId="{E644063C-7C5A-4083-B362-5FD0DD13DB4D}" srcOrd="0" destOrd="0" presId="urn:microsoft.com/office/officeart/2005/8/layout/vList2"/>
    <dgm:cxn modelId="{9FE36B38-98C7-46F2-8DF0-23D38DED84C5}" type="presParOf" srcId="{F88CEBDF-5281-44D3-AD5A-C0B6CAEF7214}" destId="{82F539AF-D22E-4D2C-B3A2-86EDEDF11175}" srcOrd="0" destOrd="0" presId="urn:microsoft.com/office/officeart/2005/8/layout/vList2"/>
    <dgm:cxn modelId="{80314749-9DA8-4FAA-8B83-C15EE3BE1038}" type="presParOf" srcId="{F88CEBDF-5281-44D3-AD5A-C0B6CAEF7214}" destId="{0A5D1373-C77C-4DBB-B53D-895CE441B132}" srcOrd="1" destOrd="0" presId="urn:microsoft.com/office/officeart/2005/8/layout/vList2"/>
    <dgm:cxn modelId="{E004B839-9649-4E5B-8935-A3513D0CD454}" type="presParOf" srcId="{F88CEBDF-5281-44D3-AD5A-C0B6CAEF7214}" destId="{9C46D526-4B40-40D5-A4D2-59E7163FC40A}" srcOrd="2" destOrd="0" presId="urn:microsoft.com/office/officeart/2005/8/layout/vList2"/>
    <dgm:cxn modelId="{B1BB3D13-89C4-46E2-A5CF-81E08EC6D659}" type="presParOf" srcId="{F88CEBDF-5281-44D3-AD5A-C0B6CAEF7214}" destId="{69C04C52-6CC1-4B7C-9620-7A80EDD7A0C4}" srcOrd="3" destOrd="0" presId="urn:microsoft.com/office/officeart/2005/8/layout/vList2"/>
    <dgm:cxn modelId="{01348FB6-FE9C-4A00-8A0A-63FB6347ACE1}" type="presParOf" srcId="{F88CEBDF-5281-44D3-AD5A-C0B6CAEF7214}" destId="{E644063C-7C5A-4083-B362-5FD0DD13DB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0A052C-CC14-48F2-9164-80ADE0F07E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15B97E-0629-4B9C-92D0-8333DE14DCFB}">
      <dgm:prSet/>
      <dgm:spPr/>
      <dgm:t>
        <a:bodyPr/>
        <a:lstStyle/>
        <a:p>
          <a:pPr rtl="0"/>
          <a:r>
            <a:rPr lang="tr-TR" dirty="0"/>
            <a:t>Sınıflandırma işlemi yapılacak kirazlar Türk Standardı Tasarısı 793’de belirlenen veriler ve diğer kaynaklardan elde edilen boyut standartlarına göre sınıflandırılmıştır</a:t>
          </a:r>
          <a:endParaRPr lang="en-US" dirty="0"/>
        </a:p>
      </dgm:t>
    </dgm:pt>
    <dgm:pt modelId="{566701E2-C590-41CE-B433-032A36B91D0D}" type="parTrans" cxnId="{C530E69A-4966-49A6-B646-D70BE87B364F}">
      <dgm:prSet/>
      <dgm:spPr/>
      <dgm:t>
        <a:bodyPr/>
        <a:lstStyle/>
        <a:p>
          <a:endParaRPr lang="en-US"/>
        </a:p>
      </dgm:t>
    </dgm:pt>
    <dgm:pt modelId="{138F044E-0EAA-4E60-A813-0527BBDCA2C7}" type="sibTrans" cxnId="{C530E69A-4966-49A6-B646-D70BE87B364F}">
      <dgm:prSet/>
      <dgm:spPr/>
      <dgm:t>
        <a:bodyPr/>
        <a:lstStyle/>
        <a:p>
          <a:endParaRPr lang="en-US"/>
        </a:p>
      </dgm:t>
    </dgm:pt>
    <dgm:pt modelId="{F88CEBDF-5281-44D3-AD5A-C0B6CAEF7214}" type="pres">
      <dgm:prSet presAssocID="{200A052C-CC14-48F2-9164-80ADE0F07E5C}" presName="linear" presStyleCnt="0">
        <dgm:presLayoutVars>
          <dgm:animLvl val="lvl"/>
          <dgm:resizeHandles val="exact"/>
        </dgm:presLayoutVars>
      </dgm:prSet>
      <dgm:spPr/>
    </dgm:pt>
    <dgm:pt modelId="{82F539AF-D22E-4D2C-B3A2-86EDEDF11175}" type="pres">
      <dgm:prSet presAssocID="{4515B97E-0629-4B9C-92D0-8333DE14DCF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6713D2D-88E5-468C-8AEC-4EDC998B5175}" type="presOf" srcId="{4515B97E-0629-4B9C-92D0-8333DE14DCFB}" destId="{82F539AF-D22E-4D2C-B3A2-86EDEDF11175}" srcOrd="0" destOrd="0" presId="urn:microsoft.com/office/officeart/2005/8/layout/vList2"/>
    <dgm:cxn modelId="{C530E69A-4966-49A6-B646-D70BE87B364F}" srcId="{200A052C-CC14-48F2-9164-80ADE0F07E5C}" destId="{4515B97E-0629-4B9C-92D0-8333DE14DCFB}" srcOrd="0" destOrd="0" parTransId="{566701E2-C590-41CE-B433-032A36B91D0D}" sibTransId="{138F044E-0EAA-4E60-A813-0527BBDCA2C7}"/>
    <dgm:cxn modelId="{4568B0AA-AAC5-4E17-80A0-119477B0D0C3}" type="presOf" srcId="{200A052C-CC14-48F2-9164-80ADE0F07E5C}" destId="{F88CEBDF-5281-44D3-AD5A-C0B6CAEF7214}" srcOrd="0" destOrd="0" presId="urn:microsoft.com/office/officeart/2005/8/layout/vList2"/>
    <dgm:cxn modelId="{9FE36B38-98C7-46F2-8DF0-23D38DED84C5}" type="presParOf" srcId="{F88CEBDF-5281-44D3-AD5A-C0B6CAEF7214}" destId="{82F539AF-D22E-4D2C-B3A2-86EDEDF111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0A052C-CC14-48F2-9164-80ADE0F07E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15B97E-0629-4B9C-92D0-8333DE14DCFB}">
      <dgm:prSet/>
      <dgm:spPr/>
      <dgm:t>
        <a:bodyPr/>
        <a:lstStyle/>
        <a:p>
          <a:pPr rtl="0"/>
          <a:r>
            <a:rPr lang="tr-TR" dirty="0"/>
            <a:t>kirazların hangi sınıfa dahil oldukları gösterilmiştir. Ancak bu boyutlar kiraz çeşidi ve sınıflandırma biçimine göre gerçekleştirilen program da değiştirilebilmektedir. Yapılan çalışmada, görüntüsü alınan kirazların Tablo</a:t>
          </a:r>
          <a:r>
            <a:rPr lang="tr-TR" dirty="0">
              <a:latin typeface="Calibri Light" panose="020F0302020204030204"/>
            </a:rPr>
            <a:t> da </a:t>
          </a:r>
          <a:r>
            <a:rPr lang="tr-TR" dirty="0"/>
            <a:t>belirlenen standartlara göre Matlab programı ile sınıflandırılması yapılmıştır. Kiraz meyvesinin sınıflandırılması için gerekli olan işlem adımları aşağıdaki Şekil </a:t>
          </a:r>
          <a:r>
            <a:rPr lang="tr-TR" dirty="0">
              <a:latin typeface="Calibri Light" panose="020F0302020204030204"/>
            </a:rPr>
            <a:t>de</a:t>
          </a:r>
          <a:r>
            <a:rPr lang="tr-TR" dirty="0"/>
            <a:t> gösterilmiştir.</a:t>
          </a:r>
          <a:r>
            <a:rPr lang="tr-TR" dirty="0">
              <a:latin typeface="Calibri Light" panose="020F0302020204030204"/>
            </a:rPr>
            <a:t> </a:t>
          </a:r>
          <a:endParaRPr lang="en-US" dirty="0"/>
        </a:p>
      </dgm:t>
    </dgm:pt>
    <dgm:pt modelId="{566701E2-C590-41CE-B433-032A36B91D0D}" type="parTrans" cxnId="{C530E69A-4966-49A6-B646-D70BE87B364F}">
      <dgm:prSet/>
      <dgm:spPr/>
      <dgm:t>
        <a:bodyPr/>
        <a:lstStyle/>
        <a:p>
          <a:endParaRPr lang="en-US"/>
        </a:p>
      </dgm:t>
    </dgm:pt>
    <dgm:pt modelId="{138F044E-0EAA-4E60-A813-0527BBDCA2C7}" type="sibTrans" cxnId="{C530E69A-4966-49A6-B646-D70BE87B364F}">
      <dgm:prSet/>
      <dgm:spPr/>
      <dgm:t>
        <a:bodyPr/>
        <a:lstStyle/>
        <a:p>
          <a:endParaRPr lang="en-US"/>
        </a:p>
      </dgm:t>
    </dgm:pt>
    <dgm:pt modelId="{F88CEBDF-5281-44D3-AD5A-C0B6CAEF7214}" type="pres">
      <dgm:prSet presAssocID="{200A052C-CC14-48F2-9164-80ADE0F07E5C}" presName="linear" presStyleCnt="0">
        <dgm:presLayoutVars>
          <dgm:animLvl val="lvl"/>
          <dgm:resizeHandles val="exact"/>
        </dgm:presLayoutVars>
      </dgm:prSet>
      <dgm:spPr/>
    </dgm:pt>
    <dgm:pt modelId="{82F539AF-D22E-4D2C-B3A2-86EDEDF11175}" type="pres">
      <dgm:prSet presAssocID="{4515B97E-0629-4B9C-92D0-8333DE14DCF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6713D2D-88E5-468C-8AEC-4EDC998B5175}" type="presOf" srcId="{4515B97E-0629-4B9C-92D0-8333DE14DCFB}" destId="{82F539AF-D22E-4D2C-B3A2-86EDEDF11175}" srcOrd="0" destOrd="0" presId="urn:microsoft.com/office/officeart/2005/8/layout/vList2"/>
    <dgm:cxn modelId="{C530E69A-4966-49A6-B646-D70BE87B364F}" srcId="{200A052C-CC14-48F2-9164-80ADE0F07E5C}" destId="{4515B97E-0629-4B9C-92D0-8333DE14DCFB}" srcOrd="0" destOrd="0" parTransId="{566701E2-C590-41CE-B433-032A36B91D0D}" sibTransId="{138F044E-0EAA-4E60-A813-0527BBDCA2C7}"/>
    <dgm:cxn modelId="{4568B0AA-AAC5-4E17-80A0-119477B0D0C3}" type="presOf" srcId="{200A052C-CC14-48F2-9164-80ADE0F07E5C}" destId="{F88CEBDF-5281-44D3-AD5A-C0B6CAEF7214}" srcOrd="0" destOrd="0" presId="urn:microsoft.com/office/officeart/2005/8/layout/vList2"/>
    <dgm:cxn modelId="{9FE36B38-98C7-46F2-8DF0-23D38DED84C5}" type="presParOf" srcId="{F88CEBDF-5281-44D3-AD5A-C0B6CAEF7214}" destId="{82F539AF-D22E-4D2C-B3A2-86EDEDF111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0A052C-CC14-48F2-9164-80ADE0F07E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15B97E-0629-4B9C-92D0-8333DE14DCFB}">
      <dgm:prSet phldr="0"/>
      <dgm:spPr/>
      <dgm:t>
        <a:bodyPr/>
        <a:lstStyle/>
        <a:p>
          <a:pPr rtl="0"/>
          <a:r>
            <a:rPr lang="tr-TR" dirty="0"/>
            <a:t>İşlenmiş olarak sisteme yüklenen resim siyah- beyaz piksellere </a:t>
          </a:r>
          <a:r>
            <a:rPr lang="tr-TR" dirty="0">
              <a:latin typeface="Calibri Light" panose="020F0302020204030204"/>
            </a:rPr>
            <a:t>dönüştürülmektedir resim</a:t>
          </a:r>
          <a:r>
            <a:rPr lang="tr-TR" dirty="0"/>
            <a:t> Matlab </a:t>
          </a:r>
          <a:r>
            <a:rPr lang="tr-TR" dirty="0" err="1"/>
            <a:t>bwboundaries</a:t>
          </a:r>
          <a:r>
            <a:rPr lang="tr-TR" dirty="0"/>
            <a:t> komutu ile ters çevrilerek arka plan siyaha sınıflandırılacak olan kirazlar beyaza dönüştürülmektedir</a:t>
          </a:r>
        </a:p>
      </dgm:t>
    </dgm:pt>
    <dgm:pt modelId="{566701E2-C590-41CE-B433-032A36B91D0D}" type="parTrans" cxnId="{C530E69A-4966-49A6-B646-D70BE87B364F}">
      <dgm:prSet/>
      <dgm:spPr/>
      <dgm:t>
        <a:bodyPr/>
        <a:lstStyle/>
        <a:p>
          <a:endParaRPr lang="en-US"/>
        </a:p>
      </dgm:t>
    </dgm:pt>
    <dgm:pt modelId="{138F044E-0EAA-4E60-A813-0527BBDCA2C7}" type="sibTrans" cxnId="{C530E69A-4966-49A6-B646-D70BE87B364F}">
      <dgm:prSet/>
      <dgm:spPr/>
      <dgm:t>
        <a:bodyPr/>
        <a:lstStyle/>
        <a:p>
          <a:endParaRPr lang="en-US"/>
        </a:p>
      </dgm:t>
    </dgm:pt>
    <dgm:pt modelId="{12A45619-D678-4C8C-A84D-6CCF6F200FCD}">
      <dgm:prSet phldr="0"/>
      <dgm:spPr/>
      <dgm:t>
        <a:bodyPr/>
        <a:lstStyle/>
        <a:p>
          <a:pPr rtl="0"/>
          <a:r>
            <a:rPr lang="tr-TR" dirty="0"/>
            <a:t>resim programa yüklenmelidir.</a:t>
          </a:r>
          <a:r>
            <a:rPr lang="tr-TR" dirty="0">
              <a:latin typeface="Calibri Light" panose="020F0302020204030204"/>
            </a:rPr>
            <a:t> Yan tarafta</a:t>
          </a:r>
          <a:r>
            <a:rPr lang="tr-TR" dirty="0"/>
            <a:t> sınıflandırma için programa yüklenecek olan işlenmemiş resim gösterilmiştir</a:t>
          </a:r>
          <a:endParaRPr lang="tr-TR" dirty="0">
            <a:latin typeface="Calibri Light" panose="020F0302020204030204"/>
          </a:endParaRPr>
        </a:p>
      </dgm:t>
    </dgm:pt>
    <dgm:pt modelId="{1EF8116C-D532-4A33-85C5-FB3DEB215890}" type="parTrans" cxnId="{3D0B7533-BD82-4AFA-9992-76C872134D24}">
      <dgm:prSet/>
      <dgm:spPr/>
    </dgm:pt>
    <dgm:pt modelId="{46CBF992-E772-44A4-A0D1-BB3E830E5684}" type="sibTrans" cxnId="{3D0B7533-BD82-4AFA-9992-76C872134D24}">
      <dgm:prSet/>
      <dgm:spPr/>
    </dgm:pt>
    <dgm:pt modelId="{273549D0-4B4F-426E-91A6-427C3F897984}">
      <dgm:prSet phldr="0"/>
      <dgm:spPr/>
      <dgm:t>
        <a:bodyPr/>
        <a:lstStyle/>
        <a:p>
          <a:pPr rtl="0"/>
          <a:r>
            <a:rPr lang="tr-TR" dirty="0"/>
            <a:t>Daha sonra program tarafından tespit edilen kirazların sınırları eşikleme yöntemi kullanılarak mavi renk ile belirlenmiş ve resimde bulunan nesne sayısı ekrana yansıtılmıştır</a:t>
          </a:r>
          <a:endParaRPr lang="tr-TR" dirty="0">
            <a:latin typeface="Calibri Light" panose="020F0302020204030204"/>
          </a:endParaRPr>
        </a:p>
      </dgm:t>
    </dgm:pt>
    <dgm:pt modelId="{F11C407E-B80A-402D-895B-1E2A138A4C9C}" type="parTrans" cxnId="{BA523132-05BD-4608-B072-83231C540197}">
      <dgm:prSet/>
      <dgm:spPr/>
    </dgm:pt>
    <dgm:pt modelId="{8209F61A-0354-4914-8236-59F39287EAE1}" type="sibTrans" cxnId="{BA523132-05BD-4608-B072-83231C540197}">
      <dgm:prSet/>
      <dgm:spPr/>
    </dgm:pt>
    <dgm:pt modelId="{6A5CD8A5-7D67-4BB7-9538-20AAB73A29D3}">
      <dgm:prSet phldr="0"/>
      <dgm:spPr/>
      <dgm:t>
        <a:bodyPr/>
        <a:lstStyle/>
        <a:p>
          <a:pPr rtl="0"/>
          <a:r>
            <a:rPr lang="tr-TR" dirty="0"/>
            <a:t>Yapılan çalışmada kirazlar üst üste gelmeden ayrık olarak resimlenmiştir. Bu sayede sınıflandırma başarısı %100 olarak gerçekleşmiştir. Ancak kirazların üst üste gelmesi durumunda sınıflandırma başarısının düşeceği değerlendirilmektedir.</a:t>
          </a:r>
          <a:endParaRPr lang="tr-TR" dirty="0">
            <a:latin typeface="Calibri Light" panose="020F0302020204030204"/>
          </a:endParaRPr>
        </a:p>
      </dgm:t>
    </dgm:pt>
    <dgm:pt modelId="{74BD9D04-6CD4-4404-BFDC-37397664342A}" type="parTrans" cxnId="{061C9891-5CE2-405A-BCF9-059E025D2F84}">
      <dgm:prSet/>
      <dgm:spPr/>
    </dgm:pt>
    <dgm:pt modelId="{F282254F-63DA-482D-8DE3-31AA21A786EE}" type="sibTrans" cxnId="{061C9891-5CE2-405A-BCF9-059E025D2F84}">
      <dgm:prSet/>
      <dgm:spPr/>
    </dgm:pt>
    <dgm:pt modelId="{F88CEBDF-5281-44D3-AD5A-C0B6CAEF7214}" type="pres">
      <dgm:prSet presAssocID="{200A052C-CC14-48F2-9164-80ADE0F07E5C}" presName="linear" presStyleCnt="0">
        <dgm:presLayoutVars>
          <dgm:animLvl val="lvl"/>
          <dgm:resizeHandles val="exact"/>
        </dgm:presLayoutVars>
      </dgm:prSet>
      <dgm:spPr/>
    </dgm:pt>
    <dgm:pt modelId="{8B722CD0-BD9E-4B7C-B0B6-4582E2634CCC}" type="pres">
      <dgm:prSet presAssocID="{12A45619-D678-4C8C-A84D-6CCF6F200F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F285D9-7970-4391-9090-B7C6E5229632}" type="pres">
      <dgm:prSet presAssocID="{46CBF992-E772-44A4-A0D1-BB3E830E5684}" presName="spacer" presStyleCnt="0"/>
      <dgm:spPr/>
    </dgm:pt>
    <dgm:pt modelId="{82F539AF-D22E-4D2C-B3A2-86EDEDF11175}" type="pres">
      <dgm:prSet presAssocID="{4515B97E-0629-4B9C-92D0-8333DE14DC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E43A35-AA3C-4BA4-A103-0B390DD16295}" type="pres">
      <dgm:prSet presAssocID="{138F044E-0EAA-4E60-A813-0527BBDCA2C7}" presName="spacer" presStyleCnt="0"/>
      <dgm:spPr/>
    </dgm:pt>
    <dgm:pt modelId="{268CAEA4-73D2-4330-8C06-B055DB0F67C9}" type="pres">
      <dgm:prSet presAssocID="{273549D0-4B4F-426E-91A6-427C3F8979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561CDF-1C9B-4F6C-9296-D7E16793EA8E}" type="pres">
      <dgm:prSet presAssocID="{8209F61A-0354-4914-8236-59F39287EAE1}" presName="spacer" presStyleCnt="0"/>
      <dgm:spPr/>
    </dgm:pt>
    <dgm:pt modelId="{360FE799-05A1-4F0B-BBAA-4372529B0D97}" type="pres">
      <dgm:prSet presAssocID="{6A5CD8A5-7D67-4BB7-9538-20AAB73A29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A523132-05BD-4608-B072-83231C540197}" srcId="{200A052C-CC14-48F2-9164-80ADE0F07E5C}" destId="{273549D0-4B4F-426E-91A6-427C3F897984}" srcOrd="2" destOrd="0" parTransId="{F11C407E-B80A-402D-895B-1E2A138A4C9C}" sibTransId="{8209F61A-0354-4914-8236-59F39287EAE1}"/>
    <dgm:cxn modelId="{3D0B7533-BD82-4AFA-9992-76C872134D24}" srcId="{200A052C-CC14-48F2-9164-80ADE0F07E5C}" destId="{12A45619-D678-4C8C-A84D-6CCF6F200FCD}" srcOrd="0" destOrd="0" parTransId="{1EF8116C-D532-4A33-85C5-FB3DEB215890}" sibTransId="{46CBF992-E772-44A4-A0D1-BB3E830E5684}"/>
    <dgm:cxn modelId="{7F7F1F39-6BE9-479B-ADE5-3769CD8C082C}" type="presOf" srcId="{6A5CD8A5-7D67-4BB7-9538-20AAB73A29D3}" destId="{360FE799-05A1-4F0B-BBAA-4372529B0D97}" srcOrd="0" destOrd="0" presId="urn:microsoft.com/office/officeart/2005/8/layout/vList2"/>
    <dgm:cxn modelId="{7E10F28A-175D-496E-8083-2B1237D7D314}" type="presOf" srcId="{12A45619-D678-4C8C-A84D-6CCF6F200FCD}" destId="{8B722CD0-BD9E-4B7C-B0B6-4582E2634CCC}" srcOrd="0" destOrd="0" presId="urn:microsoft.com/office/officeart/2005/8/layout/vList2"/>
    <dgm:cxn modelId="{061C9891-5CE2-405A-BCF9-059E025D2F84}" srcId="{200A052C-CC14-48F2-9164-80ADE0F07E5C}" destId="{6A5CD8A5-7D67-4BB7-9538-20AAB73A29D3}" srcOrd="3" destOrd="0" parTransId="{74BD9D04-6CD4-4404-BFDC-37397664342A}" sibTransId="{F282254F-63DA-482D-8DE3-31AA21A786EE}"/>
    <dgm:cxn modelId="{C530E69A-4966-49A6-B646-D70BE87B364F}" srcId="{200A052C-CC14-48F2-9164-80ADE0F07E5C}" destId="{4515B97E-0629-4B9C-92D0-8333DE14DCFB}" srcOrd="1" destOrd="0" parTransId="{566701E2-C590-41CE-B433-032A36B91D0D}" sibTransId="{138F044E-0EAA-4E60-A813-0527BBDCA2C7}"/>
    <dgm:cxn modelId="{4568B0AA-AAC5-4E17-80A0-119477B0D0C3}" type="presOf" srcId="{200A052C-CC14-48F2-9164-80ADE0F07E5C}" destId="{F88CEBDF-5281-44D3-AD5A-C0B6CAEF7214}" srcOrd="0" destOrd="0" presId="urn:microsoft.com/office/officeart/2005/8/layout/vList2"/>
    <dgm:cxn modelId="{BC1885DA-C287-4AD7-92FC-279068CEBAD0}" type="presOf" srcId="{273549D0-4B4F-426E-91A6-427C3F897984}" destId="{268CAEA4-73D2-4330-8C06-B055DB0F67C9}" srcOrd="0" destOrd="0" presId="urn:microsoft.com/office/officeart/2005/8/layout/vList2"/>
    <dgm:cxn modelId="{5B71FAFC-1F59-4055-ABFE-88FA79F5FD27}" type="presOf" srcId="{4515B97E-0629-4B9C-92D0-8333DE14DCFB}" destId="{82F539AF-D22E-4D2C-B3A2-86EDEDF11175}" srcOrd="0" destOrd="0" presId="urn:microsoft.com/office/officeart/2005/8/layout/vList2"/>
    <dgm:cxn modelId="{CC73A089-1322-464F-9780-A63C978881BC}" type="presParOf" srcId="{F88CEBDF-5281-44D3-AD5A-C0B6CAEF7214}" destId="{8B722CD0-BD9E-4B7C-B0B6-4582E2634CCC}" srcOrd="0" destOrd="0" presId="urn:microsoft.com/office/officeart/2005/8/layout/vList2"/>
    <dgm:cxn modelId="{897D354F-5739-4DD4-B22C-89D6CB29FA02}" type="presParOf" srcId="{F88CEBDF-5281-44D3-AD5A-C0B6CAEF7214}" destId="{92F285D9-7970-4391-9090-B7C6E5229632}" srcOrd="1" destOrd="0" presId="urn:microsoft.com/office/officeart/2005/8/layout/vList2"/>
    <dgm:cxn modelId="{10D98277-3A07-4B5A-8EF7-18ADDDA80F78}" type="presParOf" srcId="{F88CEBDF-5281-44D3-AD5A-C0B6CAEF7214}" destId="{82F539AF-D22E-4D2C-B3A2-86EDEDF11175}" srcOrd="2" destOrd="0" presId="urn:microsoft.com/office/officeart/2005/8/layout/vList2"/>
    <dgm:cxn modelId="{5DC759C3-6DE4-4A3C-BD89-D7AB4CC00A78}" type="presParOf" srcId="{F88CEBDF-5281-44D3-AD5A-C0B6CAEF7214}" destId="{DDE43A35-AA3C-4BA4-A103-0B390DD16295}" srcOrd="3" destOrd="0" presId="urn:microsoft.com/office/officeart/2005/8/layout/vList2"/>
    <dgm:cxn modelId="{960A1B52-C9DB-46CA-B199-4A3ECE90E2EC}" type="presParOf" srcId="{F88CEBDF-5281-44D3-AD5A-C0B6CAEF7214}" destId="{268CAEA4-73D2-4330-8C06-B055DB0F67C9}" srcOrd="4" destOrd="0" presId="urn:microsoft.com/office/officeart/2005/8/layout/vList2"/>
    <dgm:cxn modelId="{3D122E5D-144E-4F66-9C66-F7AE7DEA35F3}" type="presParOf" srcId="{F88CEBDF-5281-44D3-AD5A-C0B6CAEF7214}" destId="{E7561CDF-1C9B-4F6C-9296-D7E16793EA8E}" srcOrd="5" destOrd="0" presId="urn:microsoft.com/office/officeart/2005/8/layout/vList2"/>
    <dgm:cxn modelId="{C2F5DA43-F1DE-437B-BA26-B6C2523E39BD}" type="presParOf" srcId="{F88CEBDF-5281-44D3-AD5A-C0B6CAEF7214}" destId="{360FE799-05A1-4F0B-BBAA-4372529B0D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539AF-D22E-4D2C-B3A2-86EDEDF11175}">
      <dsp:nvSpPr>
        <dsp:cNvPr id="0" name=""/>
        <dsp:cNvSpPr/>
      </dsp:nvSpPr>
      <dsp:spPr>
        <a:xfrm>
          <a:off x="0" y="86822"/>
          <a:ext cx="10515600" cy="10055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Dünyada 1500 civarında çeşidi olan kiraz gülgiller familyasındandır</a:t>
          </a:r>
          <a:endParaRPr lang="en-US" sz="1800" kern="1200" dirty="0"/>
        </a:p>
      </dsp:txBody>
      <dsp:txXfrm>
        <a:off x="49087" y="135909"/>
        <a:ext cx="10417426" cy="907369"/>
      </dsp:txXfrm>
    </dsp:sp>
    <dsp:sp modelId="{9C46D526-4B40-40D5-A4D2-59E7163FC40A}">
      <dsp:nvSpPr>
        <dsp:cNvPr id="0" name=""/>
        <dsp:cNvSpPr/>
      </dsp:nvSpPr>
      <dsp:spPr>
        <a:xfrm>
          <a:off x="0" y="1144205"/>
          <a:ext cx="10515600" cy="100554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kalsiyum, çinko, potasyum, lif, C vitamini, demir, tiamin, riboflavin, </a:t>
          </a:r>
          <a:r>
            <a:rPr lang="tr-TR" sz="1800" kern="1200" dirty="0" err="1"/>
            <a:t>niasin</a:t>
          </a:r>
          <a:r>
            <a:rPr lang="tr-TR" sz="1800" kern="1200" dirty="0"/>
            <a:t>, magnezyum, E ve B6 vitaminleri bakımından zengindir</a:t>
          </a:r>
          <a:endParaRPr lang="en-US" sz="1800" kern="1200" dirty="0"/>
        </a:p>
      </dsp:txBody>
      <dsp:txXfrm>
        <a:off x="49087" y="1193292"/>
        <a:ext cx="10417426" cy="907369"/>
      </dsp:txXfrm>
    </dsp:sp>
    <dsp:sp modelId="{E644063C-7C5A-4083-B362-5FD0DD13DB4D}">
      <dsp:nvSpPr>
        <dsp:cNvPr id="0" name=""/>
        <dsp:cNvSpPr/>
      </dsp:nvSpPr>
      <dsp:spPr>
        <a:xfrm>
          <a:off x="0" y="2201589"/>
          <a:ext cx="10515600" cy="100554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dünyada en çok kiraz üreten ilk 6 ülke arasında Türkiye %35’lik pay ile birinci </a:t>
          </a:r>
          <a:r>
            <a:rPr lang="tr-TR" sz="1800" kern="1200" dirty="0">
              <a:latin typeface="Calibri Light" panose="020F0302020204030204"/>
            </a:rPr>
            <a:t>sıradadır</a:t>
          </a:r>
        </a:p>
      </dsp:txBody>
      <dsp:txXfrm>
        <a:off x="49087" y="2250676"/>
        <a:ext cx="10417426" cy="907369"/>
      </dsp:txXfrm>
    </dsp:sp>
    <dsp:sp modelId="{8C78D982-8F32-47EB-8DFD-F63893FFD395}">
      <dsp:nvSpPr>
        <dsp:cNvPr id="0" name=""/>
        <dsp:cNvSpPr/>
      </dsp:nvSpPr>
      <dsp:spPr>
        <a:xfrm>
          <a:off x="0" y="3258972"/>
          <a:ext cx="10515600" cy="100554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Küreselleşen dünyada ürünlerin kalitesinin belirlenmesi ve tasnif edilmesi ticaretin en önemli unsurlarından biridir. Sebze ve meyveleri kalite ve özelliklerine göre sınıflandırma işlemi genellikle işçiler tarafından el ve göz ile yapılmaktadır</a:t>
          </a:r>
        </a:p>
      </dsp:txBody>
      <dsp:txXfrm>
        <a:off x="49087" y="3308059"/>
        <a:ext cx="10417426" cy="90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539AF-D22E-4D2C-B3A2-86EDEDF11175}">
      <dsp:nvSpPr>
        <dsp:cNvPr id="0" name=""/>
        <dsp:cNvSpPr/>
      </dsp:nvSpPr>
      <dsp:spPr>
        <a:xfrm>
          <a:off x="0" y="111518"/>
          <a:ext cx="10515600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Matlab R2013a programı kullanılarak görüntü işleme yapılacak</a:t>
          </a:r>
          <a:endParaRPr lang="en-US" sz="3300" kern="1200" dirty="0"/>
        </a:p>
      </dsp:txBody>
      <dsp:txXfrm>
        <a:off x="64083" y="175601"/>
        <a:ext cx="10387434" cy="1184574"/>
      </dsp:txXfrm>
    </dsp:sp>
    <dsp:sp modelId="{9C46D526-4B40-40D5-A4D2-59E7163FC40A}">
      <dsp:nvSpPr>
        <dsp:cNvPr id="0" name=""/>
        <dsp:cNvSpPr/>
      </dsp:nvSpPr>
      <dsp:spPr>
        <a:xfrm>
          <a:off x="0" y="1519299"/>
          <a:ext cx="10515600" cy="13127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meyveleri küçük boy, orta boy, büyük boy olarak sınıflandıracak</a:t>
          </a:r>
          <a:endParaRPr lang="en-US" sz="3300" kern="1200" dirty="0"/>
        </a:p>
      </dsp:txBody>
      <dsp:txXfrm>
        <a:off x="64083" y="1583382"/>
        <a:ext cx="10387434" cy="1184574"/>
      </dsp:txXfrm>
    </dsp:sp>
    <dsp:sp modelId="{E644063C-7C5A-4083-B362-5FD0DD13DB4D}">
      <dsp:nvSpPr>
        <dsp:cNvPr id="0" name=""/>
        <dsp:cNvSpPr/>
      </dsp:nvSpPr>
      <dsp:spPr>
        <a:xfrm>
          <a:off x="0" y="2927079"/>
          <a:ext cx="10515600" cy="13127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ihracat ürünlerinden biri olan kiraz meyvesinin uluslararası standartlara uygun olarak tasnif edilmesi sağlanacak</a:t>
          </a:r>
          <a:endParaRPr lang="en-US" sz="3300" kern="1200" dirty="0"/>
        </a:p>
      </dsp:txBody>
      <dsp:txXfrm>
        <a:off x="64083" y="2991162"/>
        <a:ext cx="10387434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539AF-D22E-4D2C-B3A2-86EDEDF11175}">
      <dsp:nvSpPr>
        <dsp:cNvPr id="0" name=""/>
        <dsp:cNvSpPr/>
      </dsp:nvSpPr>
      <dsp:spPr>
        <a:xfrm>
          <a:off x="0" y="194199"/>
          <a:ext cx="10515600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Sınıflandırma işlemi yapılacak kirazlar Türk Standardı Tasarısı 793’de belirlenen veriler ve diğer kaynaklardan elde edilen boyut standartlarına göre sınıflandırılmıştır</a:t>
          </a:r>
          <a:endParaRPr lang="en-US" sz="2300" kern="1200" dirty="0"/>
        </a:p>
      </dsp:txBody>
      <dsp:txXfrm>
        <a:off x="44664" y="238863"/>
        <a:ext cx="10426272" cy="825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539AF-D22E-4D2C-B3A2-86EDEDF11175}">
      <dsp:nvSpPr>
        <dsp:cNvPr id="0" name=""/>
        <dsp:cNvSpPr/>
      </dsp:nvSpPr>
      <dsp:spPr>
        <a:xfrm>
          <a:off x="0" y="89054"/>
          <a:ext cx="10817772" cy="142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kirazların hangi sınıfa dahil oldukları gösterilmiştir. Ancak bu boyutlar kiraz çeşidi ve sınıflandırma biçimine göre gerçekleştirilen program da değiştirilebilmektedir. Yapılan çalışmada, görüntüsü alınan kirazların Tablo</a:t>
          </a:r>
          <a:r>
            <a:rPr lang="tr-TR" sz="2000" kern="1200" dirty="0">
              <a:latin typeface="Calibri Light" panose="020F0302020204030204"/>
            </a:rPr>
            <a:t> da </a:t>
          </a:r>
          <a:r>
            <a:rPr lang="tr-TR" sz="2000" kern="1200" dirty="0"/>
            <a:t>belirlenen standartlara göre Matlab programı ile sınıflandırılması yapılmıştır. Kiraz meyvesinin sınıflandırılması için gerekli olan işlem adımları aşağıdaki Şekil </a:t>
          </a:r>
          <a:r>
            <a:rPr lang="tr-TR" sz="2000" kern="1200" dirty="0">
              <a:latin typeface="Calibri Light" panose="020F0302020204030204"/>
            </a:rPr>
            <a:t>de</a:t>
          </a:r>
          <a:r>
            <a:rPr lang="tr-TR" sz="2000" kern="1200" dirty="0"/>
            <a:t> gösterilmiştir.</a:t>
          </a:r>
          <a:r>
            <a:rPr lang="tr-TR" sz="2000" kern="1200" dirty="0">
              <a:latin typeface="Calibri Light" panose="020F0302020204030204"/>
            </a:rPr>
            <a:t> </a:t>
          </a:r>
          <a:endParaRPr lang="en-US" sz="2000" kern="1200" dirty="0"/>
        </a:p>
      </dsp:txBody>
      <dsp:txXfrm>
        <a:off x="69680" y="158734"/>
        <a:ext cx="10678412" cy="1288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22CD0-BD9E-4B7C-B0B6-4582E2634CCC}">
      <dsp:nvSpPr>
        <dsp:cNvPr id="0" name=""/>
        <dsp:cNvSpPr/>
      </dsp:nvSpPr>
      <dsp:spPr>
        <a:xfrm>
          <a:off x="0" y="312053"/>
          <a:ext cx="5444358" cy="1133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resim programa yüklenmelidir.</a:t>
          </a:r>
          <a:r>
            <a:rPr lang="tr-TR" sz="1600" kern="1200" dirty="0">
              <a:latin typeface="Calibri Light" panose="020F0302020204030204"/>
            </a:rPr>
            <a:t> Yan tarafta</a:t>
          </a:r>
          <a:r>
            <a:rPr lang="tr-TR" sz="1600" kern="1200" dirty="0"/>
            <a:t> sınıflandırma için programa yüklenecek olan işlenmemiş resim gösterilmiştir</a:t>
          </a:r>
          <a:endParaRPr lang="tr-TR" sz="1600" kern="1200" dirty="0">
            <a:latin typeface="Calibri Light" panose="020F0302020204030204"/>
          </a:endParaRPr>
        </a:p>
      </dsp:txBody>
      <dsp:txXfrm>
        <a:off x="55344" y="367397"/>
        <a:ext cx="5333670" cy="1023042"/>
      </dsp:txXfrm>
    </dsp:sp>
    <dsp:sp modelId="{82F539AF-D22E-4D2C-B3A2-86EDEDF11175}">
      <dsp:nvSpPr>
        <dsp:cNvPr id="0" name=""/>
        <dsp:cNvSpPr/>
      </dsp:nvSpPr>
      <dsp:spPr>
        <a:xfrm>
          <a:off x="0" y="1491864"/>
          <a:ext cx="5444358" cy="11337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İşlenmiş olarak sisteme yüklenen resim siyah- beyaz piksellere </a:t>
          </a:r>
          <a:r>
            <a:rPr lang="tr-TR" sz="1600" kern="1200" dirty="0">
              <a:latin typeface="Calibri Light" panose="020F0302020204030204"/>
            </a:rPr>
            <a:t>dönüştürülmektedir resim</a:t>
          </a:r>
          <a:r>
            <a:rPr lang="tr-TR" sz="1600" kern="1200" dirty="0"/>
            <a:t> Matlab </a:t>
          </a:r>
          <a:r>
            <a:rPr lang="tr-TR" sz="1600" kern="1200" dirty="0" err="1"/>
            <a:t>bwboundaries</a:t>
          </a:r>
          <a:r>
            <a:rPr lang="tr-TR" sz="1600" kern="1200" dirty="0"/>
            <a:t> komutu ile ters çevrilerek arka plan siyaha sınıflandırılacak olan kirazlar beyaza dönüştürülmektedir</a:t>
          </a:r>
        </a:p>
      </dsp:txBody>
      <dsp:txXfrm>
        <a:off x="55344" y="1547208"/>
        <a:ext cx="5333670" cy="1023042"/>
      </dsp:txXfrm>
    </dsp:sp>
    <dsp:sp modelId="{268CAEA4-73D2-4330-8C06-B055DB0F67C9}">
      <dsp:nvSpPr>
        <dsp:cNvPr id="0" name=""/>
        <dsp:cNvSpPr/>
      </dsp:nvSpPr>
      <dsp:spPr>
        <a:xfrm>
          <a:off x="0" y="2671674"/>
          <a:ext cx="5444358" cy="11337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Daha sonra program tarafından tespit edilen kirazların sınırları eşikleme yöntemi kullanılarak mavi renk ile belirlenmiş ve resimde bulunan nesne sayısı ekrana yansıtılmıştır</a:t>
          </a:r>
          <a:endParaRPr lang="tr-TR" sz="1600" kern="1200" dirty="0">
            <a:latin typeface="Calibri Light" panose="020F0302020204030204"/>
          </a:endParaRPr>
        </a:p>
      </dsp:txBody>
      <dsp:txXfrm>
        <a:off x="55344" y="2727018"/>
        <a:ext cx="5333670" cy="1023042"/>
      </dsp:txXfrm>
    </dsp:sp>
    <dsp:sp modelId="{360FE799-05A1-4F0B-BBAA-4372529B0D97}">
      <dsp:nvSpPr>
        <dsp:cNvPr id="0" name=""/>
        <dsp:cNvSpPr/>
      </dsp:nvSpPr>
      <dsp:spPr>
        <a:xfrm>
          <a:off x="0" y="3851484"/>
          <a:ext cx="5444358" cy="11337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Yapılan çalışmada kirazlar üst üste gelmeden ayrık olarak resimlenmiştir. Bu sayede sınıflandırma başarısı %100 olarak gerçekleşmiştir. Ancak kirazların üst üste gelmesi durumunda sınıflandırma başarısının düşeceği değerlendirilmektedir.</a:t>
          </a:r>
          <a:endParaRPr lang="tr-TR" sz="1600" kern="1200" dirty="0">
            <a:latin typeface="Calibri Light" panose="020F0302020204030204"/>
          </a:endParaRPr>
        </a:p>
      </dsp:txBody>
      <dsp:txXfrm>
        <a:off x="55344" y="3906828"/>
        <a:ext cx="5333670" cy="102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346373" y="1810235"/>
            <a:ext cx="4731064" cy="2889114"/>
          </a:xfrm>
        </p:spPr>
        <p:txBody>
          <a:bodyPr anchor="b">
            <a:normAutofit/>
          </a:bodyPr>
          <a:lstStyle/>
          <a:p>
            <a:pPr algn="l"/>
            <a:r>
              <a:rPr lang="tr-TR" sz="3800" b="1" dirty="0">
                <a:ea typeface="+mj-lt"/>
                <a:cs typeface="+mj-lt"/>
              </a:rPr>
              <a:t>Görüntü İşleme Yöntemleri Kullanılarak Kiraz Meyvesinin Sınıflandırılması </a:t>
            </a:r>
            <a:endParaRPr lang="tr-TR" sz="3800" b="1">
              <a:cs typeface="Calibri Light"/>
            </a:endParaRPr>
          </a:p>
        </p:txBody>
      </p:sp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4" descr="Su içi kırmızı kiraz">
            <a:extLst>
              <a:ext uri="{FF2B5EF4-FFF2-40B4-BE49-F238E27FC236}">
                <a16:creationId xmlns:a16="http://schemas.microsoft.com/office/drawing/2014/main" id="{F87A4770-9C8D-0301-4A13-F289C84A0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22" r="2873" b="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BD49E00-D728-F29E-CA7A-FB406858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tr-TR" sz="5200" b="1">
                <a:cs typeface="Calibri Light"/>
              </a:rPr>
              <a:t>Neden Kiraz</a:t>
            </a:r>
          </a:p>
        </p:txBody>
      </p:sp>
      <p:graphicFrame>
        <p:nvGraphicFramePr>
          <p:cNvPr id="25" name="İçerik Yer Tutucusu 2">
            <a:extLst>
              <a:ext uri="{FF2B5EF4-FFF2-40B4-BE49-F238E27FC236}">
                <a16:creationId xmlns:a16="http://schemas.microsoft.com/office/drawing/2014/main" id="{C1402619-B0DA-4B30-6F96-58258A586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84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46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147868-1022-1697-E542-4CE97ABF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2014-2018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yılları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arası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dünya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kiraz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üretim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miktarları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(ton) </a:t>
            </a:r>
            <a:endParaRPr lang="en-US" sz="3400" b="1" kern="1200" dirty="0">
              <a:solidFill>
                <a:schemeClr val="tx1"/>
              </a:solidFill>
              <a:latin typeface="+mj-lt"/>
              <a:cs typeface="Calibri Ligh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53AEFF80-4274-2420-38D9-F987E3C2A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" b="9671"/>
          <a:stretch/>
        </p:blipFill>
        <p:spPr>
          <a:xfrm>
            <a:off x="838200" y="2135493"/>
            <a:ext cx="10515599" cy="38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4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BD49E00-D728-F29E-CA7A-FB406858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133"/>
            <a:ext cx="10515600" cy="1133693"/>
          </a:xfrm>
        </p:spPr>
        <p:txBody>
          <a:bodyPr>
            <a:normAutofit/>
          </a:bodyPr>
          <a:lstStyle/>
          <a:p>
            <a:r>
              <a:rPr lang="tr-TR" sz="5200" b="1" dirty="0">
                <a:ea typeface="+mj-lt"/>
                <a:cs typeface="+mj-lt"/>
              </a:rPr>
              <a:t>Kullanılan program ve projenin amacı </a:t>
            </a:r>
            <a:endParaRPr lang="tr-TR" sz="5200" dirty="0">
              <a:ea typeface="+mj-lt"/>
              <a:cs typeface="+mj-lt"/>
            </a:endParaRPr>
          </a:p>
          <a:p>
            <a:endParaRPr lang="tr-TR" sz="5200" b="1" dirty="0">
              <a:cs typeface="Calibri Light"/>
            </a:endParaRPr>
          </a:p>
        </p:txBody>
      </p:sp>
      <p:graphicFrame>
        <p:nvGraphicFramePr>
          <p:cNvPr id="25" name="İçerik Yer Tutucusu 2">
            <a:extLst>
              <a:ext uri="{FF2B5EF4-FFF2-40B4-BE49-F238E27FC236}">
                <a16:creationId xmlns:a16="http://schemas.microsoft.com/office/drawing/2014/main" id="{C1402619-B0DA-4B30-6F96-58258A586C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12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BD49E00-D728-F29E-CA7A-FB406858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tr-TR" sz="5200" b="1" dirty="0">
                <a:ea typeface="+mj-lt"/>
                <a:cs typeface="+mj-lt"/>
              </a:rPr>
              <a:t>Kiraz meyvesi sınıflandırma adımları</a:t>
            </a:r>
            <a:endParaRPr lang="tr-TR" b="1" dirty="0">
              <a:cs typeface="Calibri Light"/>
            </a:endParaRPr>
          </a:p>
        </p:txBody>
      </p:sp>
      <p:graphicFrame>
        <p:nvGraphicFramePr>
          <p:cNvPr id="25" name="İçerik Yer Tutucusu 2">
            <a:extLst>
              <a:ext uri="{FF2B5EF4-FFF2-40B4-BE49-F238E27FC236}">
                <a16:creationId xmlns:a16="http://schemas.microsoft.com/office/drawing/2014/main" id="{C1402619-B0DA-4B30-6F96-58258A586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153906"/>
              </p:ext>
            </p:extLst>
          </p:nvPr>
        </p:nvGraphicFramePr>
        <p:xfrm>
          <a:off x="838200" y="1825625"/>
          <a:ext cx="10515600" cy="130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BD8CAB65-8196-6DED-F87A-4EE99F96A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558" y="2989159"/>
            <a:ext cx="9111203" cy="35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7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BD49E00-D728-F29E-CA7A-FB406858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tr-TR" sz="5200" b="1" dirty="0">
                <a:ea typeface="+mj-lt"/>
                <a:cs typeface="+mj-lt"/>
              </a:rPr>
              <a:t>Kiraz meyvesi sınıflandırma adımları</a:t>
            </a:r>
            <a:endParaRPr lang="tr-TR" b="1" dirty="0">
              <a:cs typeface="Calibri Light"/>
            </a:endParaRPr>
          </a:p>
        </p:txBody>
      </p:sp>
      <p:graphicFrame>
        <p:nvGraphicFramePr>
          <p:cNvPr id="25" name="İçerik Yer Tutucusu 2">
            <a:extLst>
              <a:ext uri="{FF2B5EF4-FFF2-40B4-BE49-F238E27FC236}">
                <a16:creationId xmlns:a16="http://schemas.microsoft.com/office/drawing/2014/main" id="{C1402619-B0DA-4B30-6F96-58258A586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548074"/>
              </p:ext>
            </p:extLst>
          </p:nvPr>
        </p:nvGraphicFramePr>
        <p:xfrm>
          <a:off x="838200" y="1825625"/>
          <a:ext cx="10817772" cy="160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6720F748-235A-5D2B-9F24-067288716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813" y="3427146"/>
            <a:ext cx="9824544" cy="302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9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BD49E00-D728-F29E-CA7A-FB406858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tr-TR" sz="3600" b="1">
                <a:ea typeface="+mj-lt"/>
                <a:cs typeface="+mj-lt"/>
              </a:rPr>
              <a:t>Kiraz meyvesi sınıflandırma adımları</a:t>
            </a:r>
            <a:endParaRPr lang="tr-TR" sz="3600" b="1">
              <a:cs typeface="Calibri Light"/>
            </a:endParaRPr>
          </a:p>
        </p:txBody>
      </p:sp>
      <p:pic>
        <p:nvPicPr>
          <p:cNvPr id="6" name="Resim 6" descr="iç mekan, kiraz, sebze içeren bir resim&#10;&#10;Açıklama otomatik olarak oluşturuldu">
            <a:extLst>
              <a:ext uri="{FF2B5EF4-FFF2-40B4-BE49-F238E27FC236}">
                <a16:creationId xmlns:a16="http://schemas.microsoft.com/office/drawing/2014/main" id="{4D57C1C6-1E09-F7E8-4FAC-1E6B8BC22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3" r="2" b="1390"/>
          <a:stretch/>
        </p:blipFill>
        <p:spPr>
          <a:xfrm>
            <a:off x="20" y="10"/>
            <a:ext cx="5770457" cy="1786943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İçerik Yer Tutucusu 2">
            <a:extLst>
              <a:ext uri="{FF2B5EF4-FFF2-40B4-BE49-F238E27FC236}">
                <a16:creationId xmlns:a16="http://schemas.microsoft.com/office/drawing/2014/main" id="{4E37E0FB-5694-1944-88BB-ED597963F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601567"/>
              </p:ext>
            </p:extLst>
          </p:nvPr>
        </p:nvGraphicFramePr>
        <p:xfrm>
          <a:off x="6421822" y="1470901"/>
          <a:ext cx="5444358" cy="529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Resim 11" descr="metin, demiryolu tüneli içeren bir resim&#10;&#10;Açıklama otomatik olarak oluşturuldu">
            <a:extLst>
              <a:ext uri="{FF2B5EF4-FFF2-40B4-BE49-F238E27FC236}">
                <a16:creationId xmlns:a16="http://schemas.microsoft.com/office/drawing/2014/main" id="{432FD60B-A8F1-DAF1-90E3-D792DB55B1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255" y="1792164"/>
            <a:ext cx="5778062" cy="1710258"/>
          </a:xfrm>
          <a:prstGeom prst="rect">
            <a:avLst/>
          </a:prstGeom>
        </p:spPr>
      </p:pic>
      <p:pic>
        <p:nvPicPr>
          <p:cNvPr id="12" name="Resim 12">
            <a:extLst>
              <a:ext uri="{FF2B5EF4-FFF2-40B4-BE49-F238E27FC236}">
                <a16:creationId xmlns:a16="http://schemas.microsoft.com/office/drawing/2014/main" id="{201E8D73-ADB6-604A-1F96-F526C77E53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0" y="3498490"/>
            <a:ext cx="5769868" cy="1792013"/>
          </a:xfrm>
          <a:prstGeom prst="rect">
            <a:avLst/>
          </a:prstGeom>
        </p:spPr>
      </p:pic>
      <p:pic>
        <p:nvPicPr>
          <p:cNvPr id="13" name="Resim 13" descr="kiraz içeren bir resim&#10;&#10;Açıklama otomatik olarak oluşturuldu">
            <a:extLst>
              <a:ext uri="{FF2B5EF4-FFF2-40B4-BE49-F238E27FC236}">
                <a16:creationId xmlns:a16="http://schemas.microsoft.com/office/drawing/2014/main" id="{62D9849D-9DE0-0D16-BBF6-52676B9534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3307" y="5226862"/>
            <a:ext cx="5778061" cy="16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Ofis Teması</vt:lpstr>
      <vt:lpstr>Görüntü İşleme Yöntemleri Kullanılarak Kiraz Meyvesinin Sınıflandırılması </vt:lpstr>
      <vt:lpstr>Neden Kiraz</vt:lpstr>
      <vt:lpstr>2014-2018 yılları arası dünya kiraz üretim miktarları(ton) </vt:lpstr>
      <vt:lpstr>Kullanılan program ve projenin amacı  </vt:lpstr>
      <vt:lpstr>Kiraz meyvesi sınıflandırma adımları</vt:lpstr>
      <vt:lpstr>Kiraz meyvesi sınıflandırma adımları</vt:lpstr>
      <vt:lpstr>Kiraz meyvesi sınıflandırma adımları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163</cp:revision>
  <dcterms:created xsi:type="dcterms:W3CDTF">2022-11-10T11:18:41Z</dcterms:created>
  <dcterms:modified xsi:type="dcterms:W3CDTF">2022-11-10T13:19:04Z</dcterms:modified>
</cp:coreProperties>
</file>