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31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0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0F102-2826-4AF6-85E6-7A09FCF93357}" type="datetimeFigureOut">
              <a:rPr lang="hu-HU" smtClean="0"/>
              <a:t>2024. 09. 11.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4D4DA-E62E-4115-9CA8-B68DBB1E53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212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9/12/2024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9/12/2024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spc="-5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9/12/2024</a:t>
            </a:r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spc="-5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9/12/2024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18275"/>
            <a:ext cx="12191999" cy="83972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spc="-5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9/12/2024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18275"/>
            <a:ext cx="12191999" cy="8397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0354" y="232028"/>
            <a:ext cx="905129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3436" y="1171193"/>
            <a:ext cx="11123930" cy="386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54426" y="6257965"/>
            <a:ext cx="6680834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9/12/2024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sciencebook.com/" TargetMode="External"/><Relationship Id="rId2" Type="http://schemas.openxmlformats.org/officeDocument/2006/relationships/hyperlink" Target="https://www.youtube.com/watch?v=RfgjHoVCZw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2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0" y="2629611"/>
            <a:ext cx="6350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00" dirty="0">
                <a:solidFill>
                  <a:srgbClr val="FFFF00"/>
                </a:solidFill>
                <a:latin typeface="Arial"/>
                <a:cs typeface="Arial"/>
              </a:rPr>
              <a:t>Network</a:t>
            </a:r>
            <a:r>
              <a:rPr sz="4400" b="0" spc="4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400" b="0" spc="165" dirty="0">
                <a:solidFill>
                  <a:srgbClr val="FFFF00"/>
                </a:solidFill>
                <a:latin typeface="Arial"/>
                <a:cs typeface="Arial"/>
              </a:rPr>
              <a:t>Science</a:t>
            </a:r>
            <a:endParaRPr sz="440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640" y="3547617"/>
            <a:ext cx="6350000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2800" spc="290" dirty="0">
                <a:solidFill>
                  <a:srgbClr val="FFFF00"/>
                </a:solidFill>
                <a:latin typeface="Arial"/>
                <a:cs typeface="Arial"/>
              </a:rPr>
              <a:t>IPM-</a:t>
            </a:r>
            <a:r>
              <a:rPr sz="2800" spc="210" dirty="0">
                <a:solidFill>
                  <a:srgbClr val="FFFF00"/>
                </a:solidFill>
                <a:latin typeface="Arial"/>
                <a:cs typeface="Arial"/>
              </a:rPr>
              <a:t>18fatNSEG</a:t>
            </a:r>
            <a:endParaRPr sz="32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12700" algn="l">
              <a:lnSpc>
                <a:spcPct val="100000"/>
              </a:lnSpc>
              <a:spcBef>
                <a:spcPts val="2640"/>
              </a:spcBef>
              <a:tabLst>
                <a:tab pos="925194" algn="l"/>
                <a:tab pos="2637155" algn="l"/>
              </a:tabLst>
            </a:pPr>
            <a:r>
              <a:rPr sz="2000" spc="240" dirty="0">
                <a:solidFill>
                  <a:srgbClr val="FFFFFF"/>
                </a:solidFill>
                <a:latin typeface="Arial"/>
                <a:cs typeface="Arial"/>
              </a:rPr>
              <a:t>Dr.</a:t>
            </a:r>
            <a:r>
              <a:rPr lang="hu-HU" sz="2000" spc="2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Arial"/>
                <a:cs typeface="Arial"/>
              </a:rPr>
              <a:t>Tamás</a:t>
            </a:r>
            <a:r>
              <a:rPr lang="hu-HU" sz="2000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0" dirty="0">
                <a:solidFill>
                  <a:srgbClr val="FFFFFF"/>
                </a:solidFill>
                <a:latin typeface="Arial"/>
                <a:cs typeface="Arial"/>
              </a:rPr>
              <a:t>Orosz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673860" algn="l"/>
                <a:tab pos="3481070" algn="l"/>
                <a:tab pos="4567555" algn="l"/>
              </a:tabLst>
            </a:pPr>
            <a:r>
              <a:rPr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170" dirty="0" err="1">
                <a:solidFill>
                  <a:srgbClr val="FFFFFF"/>
                </a:solidFill>
                <a:latin typeface="Arial"/>
                <a:cs typeface="Arial"/>
              </a:rPr>
              <a:t>ia</a:t>
            </a:r>
            <a:r>
              <a:rPr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200" dirty="0" err="1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lang="hu-HU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300" dirty="0">
                <a:solidFill>
                  <a:srgbClr val="FFFFFF"/>
                </a:solidFill>
                <a:latin typeface="Arial"/>
                <a:cs typeface="Arial"/>
              </a:rPr>
              <a:t>pro</a:t>
            </a:r>
            <a:r>
              <a:rPr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210" dirty="0">
                <a:solidFill>
                  <a:srgbClr val="FFFFFF"/>
                </a:solidFill>
                <a:latin typeface="Arial"/>
                <a:cs typeface="Arial"/>
              </a:rPr>
              <a:t>fe</a:t>
            </a:r>
            <a:r>
              <a:rPr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pc="-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9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1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hu-HU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15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190" dirty="0">
                <a:solidFill>
                  <a:srgbClr val="FFFFFF"/>
                </a:solidFill>
                <a:latin typeface="Arial"/>
                <a:cs typeface="Arial"/>
              </a:rPr>
              <a:t>h.</a:t>
            </a:r>
            <a:r>
              <a:rPr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85" dirty="0">
                <a:solidFill>
                  <a:srgbClr val="FFFFFF"/>
                </a:solidFill>
                <a:latin typeface="Arial"/>
                <a:cs typeface="Arial"/>
              </a:rPr>
              <a:t>D.</a:t>
            </a:r>
            <a:r>
              <a:rPr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lang="hu-HU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200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250" dirty="0" err="1">
                <a:solidFill>
                  <a:srgbClr val="FFFFFF"/>
                </a:solidFill>
                <a:latin typeface="Arial"/>
                <a:cs typeface="Arial"/>
              </a:rPr>
              <a:t>bil</a:t>
            </a:r>
            <a:r>
              <a:rPr spc="2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hu-HU" spc="25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673860" algn="l"/>
                <a:tab pos="3481070" algn="l"/>
                <a:tab pos="4567555" algn="l"/>
              </a:tabLst>
            </a:pPr>
            <a:r>
              <a:rPr lang="hu-HU" spc="250" dirty="0">
                <a:solidFill>
                  <a:srgbClr val="FFFFFF"/>
                </a:solidFill>
                <a:latin typeface="Arial"/>
                <a:cs typeface="Arial"/>
              </a:rPr>
              <a:t>Department of Data Science and </a:t>
            </a:r>
            <a:r>
              <a:rPr lang="hu-HU" spc="250" dirty="0" err="1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265555" algn="l"/>
                <a:tab pos="1652270" algn="l"/>
                <a:tab pos="3408679" algn="l"/>
                <a:tab pos="3977640" algn="l"/>
              </a:tabLst>
            </a:pP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80" dirty="0">
                <a:solidFill>
                  <a:srgbClr val="FFFFFF"/>
                </a:solidFill>
                <a:latin typeface="Arial"/>
                <a:cs typeface="Arial"/>
              </a:rPr>
              <a:t>tu</a:t>
            </a: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85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1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29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1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hu-HU"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2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lang="hu-HU" sz="2000" spc="-2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3E443446-1013-01DC-85CB-F1B5CD3897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1</a:t>
            </a:fld>
            <a:endParaRPr lang="hu-HU"/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D83DF1E9-02AE-F6F0-9954-9F8A39AC0A7B}"/>
              </a:ext>
            </a:extLst>
          </p:cNvPr>
          <p:cNvSpPr txBox="1">
            <a:spLocks/>
          </p:cNvSpPr>
          <p:nvPr/>
        </p:nvSpPr>
        <p:spPr>
          <a:xfrm>
            <a:off x="5867400" y="2613751"/>
            <a:ext cx="5323840" cy="1593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1" i="0">
                <a:solidFill>
                  <a:srgbClr val="FF0000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hu-HU" sz="4400" b="0" spc="500" dirty="0">
                <a:solidFill>
                  <a:srgbClr val="C00000"/>
                </a:solidFill>
                <a:latin typeface="Arial"/>
                <a:cs typeface="Arial"/>
              </a:rPr>
              <a:t>Hálózattudomány</a:t>
            </a:r>
          </a:p>
          <a:p>
            <a:pPr marL="12700" algn="l">
              <a:spcBef>
                <a:spcPts val="100"/>
              </a:spcBef>
            </a:pPr>
            <a:r>
              <a:rPr lang="hu-HU" sz="2800" spc="290" dirty="0">
                <a:solidFill>
                  <a:srgbClr val="C00000"/>
                </a:solidFill>
                <a:latin typeface="Arial"/>
                <a:cs typeface="Arial"/>
              </a:rPr>
              <a:t>IPM-22fpiNSEG</a:t>
            </a:r>
          </a:p>
          <a:p>
            <a:pPr marL="12700" algn="l">
              <a:spcBef>
                <a:spcPts val="100"/>
              </a:spcBef>
            </a:pPr>
            <a:r>
              <a:rPr lang="hu-HU" sz="2800" spc="290" dirty="0">
                <a:solidFill>
                  <a:srgbClr val="C00000"/>
                </a:solidFill>
                <a:latin typeface="Arial"/>
                <a:cs typeface="Arial"/>
              </a:rPr>
              <a:t>IPM-24ATNSEG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607"/>
            <a:ext cx="12191999" cy="850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500" y="248234"/>
            <a:ext cx="10701655" cy="94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</a:rPr>
              <a:t>Key</a:t>
            </a:r>
            <a:r>
              <a:rPr sz="3200" spc="-7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Significance</a:t>
            </a:r>
            <a:r>
              <a:rPr sz="3200" spc="-8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of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Network</a:t>
            </a:r>
            <a:r>
              <a:rPr sz="3200" spc="-4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Science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in</a:t>
            </a:r>
            <a:r>
              <a:rPr sz="3200" spc="-7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Informatics</a:t>
            </a:r>
            <a:endParaRPr sz="3200"/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4087495" algn="l"/>
                <a:tab pos="10688320" algn="l"/>
              </a:tabLst>
            </a:pP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	6.</a:t>
            </a:r>
            <a:r>
              <a:rPr sz="2800" u="sng" spc="-2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spc="-1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Cybersecurity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16939" y="1501221"/>
            <a:ext cx="3471545" cy="167258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u="sng" spc="-65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Cybersecurity</a:t>
            </a:r>
            <a:r>
              <a:rPr sz="2400" u="none" spc="-65" dirty="0">
                <a:solidFill>
                  <a:srgbClr val="002851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50000"/>
              </a:lnSpc>
              <a:buChar char="•"/>
              <a:tabLst>
                <a:tab pos="355600" algn="l"/>
                <a:tab pos="1870075" algn="l"/>
                <a:tab pos="3234690" algn="l"/>
              </a:tabLst>
            </a:pP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Science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is </a:t>
            </a: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cybersecurity</a:t>
            </a:r>
            <a:r>
              <a:rPr sz="2400" spc="-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threats.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2042" y="2233676"/>
            <a:ext cx="661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1855" algn="l"/>
                <a:tab pos="2708275" algn="l"/>
                <a:tab pos="4331970" algn="l"/>
                <a:tab pos="5176520" algn="l"/>
              </a:tabLst>
            </a:pP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instrumental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in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detecting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mitigating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148330"/>
            <a:ext cx="10359390" cy="167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060" marR="5080" indent="-340995" algn="just">
              <a:lnSpc>
                <a:spcPct val="1501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Informatics</a:t>
            </a:r>
            <a:r>
              <a:rPr sz="2400" spc="52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experts</a:t>
            </a:r>
            <a:r>
              <a:rPr sz="2400" spc="53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can</a:t>
            </a:r>
            <a:r>
              <a:rPr sz="2400" spc="52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employ</a:t>
            </a:r>
            <a:r>
              <a:rPr sz="2400" spc="52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spc="52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analysis</a:t>
            </a:r>
            <a:r>
              <a:rPr sz="2400" spc="52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spc="52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identify 	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vulnerabilities,</a:t>
            </a:r>
            <a:r>
              <a:rPr sz="2400" spc="18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track</a:t>
            </a:r>
            <a:r>
              <a:rPr sz="2400" spc="17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malware</a:t>
            </a:r>
            <a:r>
              <a:rPr sz="2400" spc="18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propagation,</a:t>
            </a:r>
            <a:r>
              <a:rPr sz="2400" spc="18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18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enhance</a:t>
            </a:r>
            <a:r>
              <a:rPr sz="2400" spc="18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network 	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security.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Élőláb helye 10">
            <a:extLst>
              <a:ext uri="{FF2B5EF4-FFF2-40B4-BE49-F238E27FC236}">
                <a16:creationId xmlns:a16="http://schemas.microsoft.com/office/drawing/2014/main" id="{711C2EB9-D789-1E00-C41D-A800C2DCF9A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01805163-8545-6350-3F35-21485A2F17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10</a:t>
            </a:fld>
            <a:endParaRPr lang="hu-H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607"/>
            <a:ext cx="12191999" cy="850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500" y="248234"/>
            <a:ext cx="10701655" cy="94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</a:rPr>
              <a:t>Key</a:t>
            </a:r>
            <a:r>
              <a:rPr sz="3200" spc="-7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Significance</a:t>
            </a:r>
            <a:r>
              <a:rPr sz="3200" spc="-8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of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Network</a:t>
            </a:r>
            <a:r>
              <a:rPr sz="3200" spc="-4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Science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in</a:t>
            </a:r>
            <a:r>
              <a:rPr sz="3200" spc="-7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Informatics</a:t>
            </a:r>
            <a:endParaRPr sz="3200"/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3259454" algn="l"/>
                <a:tab pos="10688320" algn="l"/>
              </a:tabLst>
            </a:pP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	7.</a:t>
            </a:r>
            <a:r>
              <a:rPr sz="2800" u="sng" spc="-6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Machine</a:t>
            </a:r>
            <a:r>
              <a:rPr sz="2800" u="sng" spc="-55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Learning</a:t>
            </a:r>
            <a:r>
              <a:rPr sz="2800" u="sng" spc="-4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and</a:t>
            </a:r>
            <a:r>
              <a:rPr sz="2800" u="sng" spc="-65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spc="-25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AI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16939" y="1501221"/>
            <a:ext cx="9364980" cy="331914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u="sng" spc="-13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Machine</a:t>
            </a:r>
            <a:r>
              <a:rPr sz="2400" u="sng" spc="-15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sng" spc="-13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Learning</a:t>
            </a:r>
            <a:r>
              <a:rPr sz="2400" u="sng" spc="-15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sng" spc="-10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and</a:t>
            </a:r>
            <a:r>
              <a:rPr sz="2400" u="sng" spc="-125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sng" spc="-25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AI</a:t>
            </a:r>
            <a:r>
              <a:rPr sz="2400" u="none" spc="-25" dirty="0">
                <a:solidFill>
                  <a:srgbClr val="002851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53060" marR="7620" indent="-340995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Science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intersects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with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machine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learning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artificial 	</a:t>
            </a:r>
            <a:r>
              <a:rPr sz="2400" spc="35" dirty="0">
                <a:solidFill>
                  <a:srgbClr val="002851"/>
                </a:solidFill>
                <a:latin typeface="Arial"/>
                <a:cs typeface="Arial"/>
              </a:rPr>
              <a:t>intelligence.</a:t>
            </a:r>
            <a:endParaRPr sz="2400">
              <a:latin typeface="Arial"/>
              <a:cs typeface="Arial"/>
            </a:endParaRPr>
          </a:p>
          <a:p>
            <a:pPr marL="353060" marR="5080" indent="-340995" algn="just">
              <a:lnSpc>
                <a:spcPct val="150100"/>
              </a:lnSpc>
              <a:buChar char="•"/>
              <a:tabLst>
                <a:tab pos="355600" algn="l"/>
              </a:tabLst>
            </a:pP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Students</a:t>
            </a:r>
            <a:r>
              <a:rPr sz="2400" spc="1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can</a:t>
            </a:r>
            <a:r>
              <a:rPr sz="2400" spc="1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apply</a:t>
            </a:r>
            <a:r>
              <a:rPr sz="2400" spc="20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network-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based</a:t>
            </a:r>
            <a:r>
              <a:rPr sz="2400" spc="19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algorithms</a:t>
            </a:r>
            <a:r>
              <a:rPr sz="2400" spc="18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spc="18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tasks</a:t>
            </a:r>
            <a:r>
              <a:rPr sz="2400" spc="20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such</a:t>
            </a:r>
            <a:r>
              <a:rPr sz="2400" spc="1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as 	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recommendation</a:t>
            </a:r>
            <a:r>
              <a:rPr sz="2400" spc="235" dirty="0">
                <a:solidFill>
                  <a:srgbClr val="002851"/>
                </a:solidFill>
                <a:latin typeface="Arial"/>
                <a:cs typeface="Arial"/>
              </a:rPr>
              <a:t> 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systems,</a:t>
            </a:r>
            <a:r>
              <a:rPr sz="2400" spc="240" dirty="0">
                <a:solidFill>
                  <a:srgbClr val="002851"/>
                </a:solidFill>
                <a:latin typeface="Arial"/>
                <a:cs typeface="Arial"/>
              </a:rPr>
              <a:t> 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image</a:t>
            </a:r>
            <a:r>
              <a:rPr sz="2400" spc="235" dirty="0">
                <a:solidFill>
                  <a:srgbClr val="002851"/>
                </a:solidFill>
                <a:latin typeface="Arial"/>
                <a:cs typeface="Arial"/>
              </a:rPr>
              <a:t> 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analysis,</a:t>
            </a:r>
            <a:r>
              <a:rPr sz="2400" spc="240" dirty="0">
                <a:solidFill>
                  <a:srgbClr val="002851"/>
                </a:solidFill>
                <a:latin typeface="Arial"/>
                <a:cs typeface="Arial"/>
              </a:rPr>
              <a:t>  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240" dirty="0">
                <a:solidFill>
                  <a:srgbClr val="002851"/>
                </a:solidFill>
                <a:latin typeface="Arial"/>
                <a:cs typeface="Arial"/>
              </a:rPr>
              <a:t>   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natural 	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language</a:t>
            </a:r>
            <a:r>
              <a:rPr sz="2400" spc="19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processing.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BFD9B8A7-823E-1A1D-E113-B60E5331B46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F1B0098C-D07B-48E0-42C3-90B69E34C7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11</a:t>
            </a:fld>
            <a:endParaRPr lang="hu-H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607"/>
            <a:ext cx="12191999" cy="850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500" y="248234"/>
            <a:ext cx="10701655" cy="94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</a:rPr>
              <a:t>Key</a:t>
            </a:r>
            <a:r>
              <a:rPr sz="3200" spc="-7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Significance</a:t>
            </a:r>
            <a:r>
              <a:rPr sz="3200" spc="-8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of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Network</a:t>
            </a:r>
            <a:r>
              <a:rPr sz="3200" spc="-4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Science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in</a:t>
            </a:r>
            <a:r>
              <a:rPr sz="3200" spc="-7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Informatics</a:t>
            </a:r>
            <a:endParaRPr sz="3200"/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2939415" algn="l"/>
                <a:tab pos="10688320" algn="l"/>
              </a:tabLst>
            </a:pP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	8.</a:t>
            </a:r>
            <a:r>
              <a:rPr sz="2800" u="sng" spc="-45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spc="-1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Innovation</a:t>
            </a:r>
            <a:r>
              <a:rPr sz="2800" u="sng" spc="-35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and</a:t>
            </a:r>
            <a:r>
              <a:rPr sz="2800" u="sng" spc="-4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spc="-1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Collaboration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16939" y="1501221"/>
            <a:ext cx="9444990" cy="276987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u="sng" spc="-95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Innovation</a:t>
            </a:r>
            <a:r>
              <a:rPr sz="2400" u="sng" spc="-145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sng" spc="-10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and</a:t>
            </a:r>
            <a:r>
              <a:rPr sz="2400" u="sng" spc="-155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sng" spc="-35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Collaboration</a:t>
            </a:r>
            <a:r>
              <a:rPr sz="2400" u="none" spc="-35" dirty="0">
                <a:solidFill>
                  <a:srgbClr val="002851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</a:pP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spc="36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Science</a:t>
            </a:r>
            <a:r>
              <a:rPr sz="2400" spc="37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sheds</a:t>
            </a:r>
            <a:r>
              <a:rPr sz="2400" spc="37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light</a:t>
            </a:r>
            <a:r>
              <a:rPr sz="2400" spc="37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20" dirty="0">
                <a:solidFill>
                  <a:srgbClr val="002851"/>
                </a:solidFill>
                <a:latin typeface="Arial"/>
                <a:cs typeface="Arial"/>
              </a:rPr>
              <a:t>on</a:t>
            </a:r>
            <a:r>
              <a:rPr sz="2400" spc="37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innovation</a:t>
            </a:r>
            <a:r>
              <a:rPr sz="2400" spc="37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processes</a:t>
            </a:r>
            <a:r>
              <a:rPr sz="2400" spc="37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and 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collaboration</a:t>
            </a:r>
            <a:r>
              <a:rPr sz="2400" spc="14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dynamics.</a:t>
            </a:r>
            <a:r>
              <a:rPr sz="2400" spc="14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Informatics</a:t>
            </a:r>
            <a:r>
              <a:rPr sz="2400" spc="15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professionals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can</a:t>
            </a:r>
            <a:r>
              <a:rPr sz="2400" spc="14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35" dirty="0">
                <a:solidFill>
                  <a:srgbClr val="002851"/>
                </a:solidFill>
                <a:latin typeface="Arial"/>
                <a:cs typeface="Arial"/>
              </a:rPr>
              <a:t>harness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this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knowledge</a:t>
            </a:r>
            <a:r>
              <a:rPr sz="2400" spc="114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spc="114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foster</a:t>
            </a:r>
            <a:r>
              <a:rPr sz="2400" spc="114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innovation</a:t>
            </a:r>
            <a:r>
              <a:rPr sz="2400" spc="114" dirty="0">
                <a:solidFill>
                  <a:srgbClr val="002851"/>
                </a:solidFill>
                <a:latin typeface="Arial"/>
                <a:cs typeface="Arial"/>
              </a:rPr>
              <a:t>  within</a:t>
            </a:r>
            <a:r>
              <a:rPr sz="2400" spc="12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organizations</a:t>
            </a:r>
            <a:r>
              <a:rPr sz="2400" spc="12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and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optimize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teamwork.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85B8BC45-BDCF-D7CF-27A7-3C1D9B1CC60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32F90744-A3BF-559A-A8A9-860A4CDAF8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12</a:t>
            </a:fld>
            <a:endParaRPr lang="hu-H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607"/>
            <a:ext cx="12191999" cy="850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500" y="248234"/>
            <a:ext cx="10701655" cy="94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</a:rPr>
              <a:t>Key</a:t>
            </a:r>
            <a:r>
              <a:rPr sz="3200" spc="-7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Significance</a:t>
            </a:r>
            <a:r>
              <a:rPr sz="3200" spc="-8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of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Network</a:t>
            </a:r>
            <a:r>
              <a:rPr sz="3200" spc="-4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Science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in</a:t>
            </a:r>
            <a:r>
              <a:rPr sz="3200" spc="-7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Informatics</a:t>
            </a:r>
            <a:endParaRPr sz="3200"/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3925570" algn="l"/>
                <a:tab pos="10688320" algn="l"/>
              </a:tabLst>
            </a:pP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	</a:t>
            </a:r>
            <a:r>
              <a:rPr sz="2800" u="sng" spc="-1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Multidisciplanirity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16939" y="1533355"/>
            <a:ext cx="10520680" cy="419671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9"/>
              </a:spcBef>
              <a:buChar char="•"/>
              <a:tabLst>
                <a:tab pos="355600" algn="l"/>
                <a:tab pos="1798955" algn="l"/>
                <a:tab pos="3091180" algn="l"/>
                <a:tab pos="3543935" algn="l"/>
                <a:tab pos="3943350" algn="l"/>
                <a:tab pos="6518909" algn="l"/>
                <a:tab pos="7364730" algn="l"/>
                <a:tab pos="8168640" algn="l"/>
                <a:tab pos="9178925" algn="l"/>
              </a:tabLst>
            </a:pP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Science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50" dirty="0">
                <a:solidFill>
                  <a:srgbClr val="00285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multidisciplinary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field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that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holds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immense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09"/>
              </a:spcBef>
            </a:pP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promise</a:t>
            </a:r>
            <a:r>
              <a:rPr sz="2400" spc="-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for</a:t>
            </a:r>
            <a:r>
              <a:rPr sz="2400" spc="-50" dirty="0">
                <a:solidFill>
                  <a:srgbClr val="002851"/>
                </a:solidFill>
                <a:latin typeface="Arial"/>
                <a:cs typeface="Arial"/>
              </a:rPr>
              <a:t> MSc</a:t>
            </a:r>
            <a:r>
              <a:rPr sz="2400" spc="-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Informatics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students.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ts val="3290"/>
              </a:lnSpc>
              <a:spcBef>
                <a:spcPts val="165"/>
              </a:spcBef>
              <a:buChar char="•"/>
              <a:tabLst>
                <a:tab pos="355600" algn="l"/>
                <a:tab pos="835660" algn="l"/>
                <a:tab pos="2135505" algn="l"/>
                <a:tab pos="2569845" algn="l"/>
                <a:tab pos="3858260" algn="l"/>
                <a:tab pos="4998085" algn="l"/>
                <a:tab pos="6342380" algn="l"/>
                <a:tab pos="7028180" algn="l"/>
                <a:tab pos="8892540" algn="l"/>
                <a:tab pos="9300845" algn="l"/>
              </a:tabLst>
            </a:pP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Its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capacity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uncover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hidden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patterns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40" dirty="0">
                <a:solidFill>
                  <a:srgbClr val="002851"/>
                </a:solidFill>
                <a:latin typeface="Arial"/>
                <a:cs typeface="Arial"/>
              </a:rPr>
              <a:t>connections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in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complex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systems</a:t>
            </a:r>
            <a:r>
              <a:rPr sz="2400" spc="1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makes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002851"/>
                </a:solidFill>
                <a:latin typeface="Arial"/>
                <a:cs typeface="Arial"/>
              </a:rPr>
              <a:t>it</a:t>
            </a:r>
            <a:r>
              <a:rPr sz="2400" spc="1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</a:t>
            </a:r>
            <a:r>
              <a:rPr sz="2400" spc="1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valuable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tool</a:t>
            </a:r>
            <a:r>
              <a:rPr sz="2400" spc="1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in</a:t>
            </a:r>
            <a:r>
              <a:rPr sz="2400" spc="1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various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informatics</a:t>
            </a:r>
            <a:r>
              <a:rPr sz="2400" spc="1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applications.</a:t>
            </a:r>
            <a:r>
              <a:rPr sz="2400" spc="12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  <a:p>
            <a:pPr marL="355600" marR="6985">
              <a:lnSpc>
                <a:spcPts val="3279"/>
              </a:lnSpc>
              <a:spcBef>
                <a:spcPts val="5"/>
              </a:spcBef>
              <a:tabLst>
                <a:tab pos="1533525" algn="l"/>
                <a:tab pos="2246630" algn="l"/>
                <a:tab pos="2870200" algn="l"/>
                <a:tab pos="4406900" algn="l"/>
                <a:tab pos="4851400" algn="l"/>
                <a:tab pos="6223635" algn="l"/>
                <a:tab pos="7517130" algn="l"/>
                <a:tab pos="8915400" algn="l"/>
                <a:tab pos="9575165" algn="l"/>
                <a:tab pos="10334625" algn="l"/>
              </a:tabLst>
            </a:pPr>
            <a:r>
              <a:rPr sz="2400" spc="40" dirty="0">
                <a:solidFill>
                  <a:srgbClr val="002851"/>
                </a:solidFill>
                <a:latin typeface="Arial"/>
                <a:cs typeface="Arial"/>
              </a:rPr>
              <a:t>delving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into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principles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Science,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students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can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20" dirty="0">
                <a:solidFill>
                  <a:srgbClr val="002851"/>
                </a:solidFill>
                <a:latin typeface="Arial"/>
                <a:cs typeface="Arial"/>
              </a:rPr>
              <a:t>gain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50" dirty="0">
                <a:solidFill>
                  <a:srgbClr val="002851"/>
                </a:solidFill>
                <a:latin typeface="Arial"/>
                <a:cs typeface="Arial"/>
              </a:rPr>
              <a:t>a 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deeper</a:t>
            </a:r>
            <a:r>
              <a:rPr sz="2400" spc="2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understanding</a:t>
            </a:r>
            <a:r>
              <a:rPr sz="2400" spc="2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254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2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world's</a:t>
            </a:r>
            <a:r>
              <a:rPr sz="2400" spc="2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interconnectedness</a:t>
            </a:r>
            <a:r>
              <a:rPr sz="2400" spc="2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2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harness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29"/>
              </a:spcBef>
            </a:pP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this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knowledge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address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real-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world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challenges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effectively.</a:t>
            </a: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00"/>
              </a:spcBef>
              <a:buChar char="•"/>
              <a:tabLst>
                <a:tab pos="355600" algn="l"/>
                <a:tab pos="1797050" algn="l"/>
                <a:tab pos="2531745" algn="l"/>
                <a:tab pos="3199765" algn="l"/>
                <a:tab pos="4856480" algn="l"/>
                <a:tab pos="5330190" algn="l"/>
                <a:tab pos="6174740" algn="l"/>
                <a:tab pos="7587615" algn="l"/>
                <a:tab pos="8596630" algn="l"/>
                <a:tab pos="10198735" algn="l"/>
              </a:tabLst>
            </a:pP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Whether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you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are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interested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in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data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analysis,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social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networks,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355600" marR="5715">
              <a:lnSpc>
                <a:spcPct val="113700"/>
              </a:lnSpc>
              <a:spcBef>
                <a:spcPts val="10"/>
              </a:spcBef>
              <a:tabLst>
                <a:tab pos="2463165" algn="l"/>
                <a:tab pos="3829050" algn="l"/>
                <a:tab pos="5041900" algn="l"/>
                <a:tab pos="6025515" algn="l"/>
                <a:tab pos="6343650" algn="l"/>
                <a:tab pos="7425690" algn="l"/>
                <a:tab pos="9122410" algn="l"/>
                <a:tab pos="9564370" algn="l"/>
              </a:tabLst>
            </a:pP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cybersecurity,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Science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offers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50" dirty="0">
                <a:solidFill>
                  <a:srgbClr val="002851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robust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framework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unlock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new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insights</a:t>
            </a:r>
            <a:r>
              <a:rPr sz="2400" spc="-2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drive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innovation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in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field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-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informatics.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4AB60B99-BD74-B04F-7573-4F3BA2157D9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7313FD72-7223-AB67-E8B8-FE5C41A106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13</a:t>
            </a:fld>
            <a:endParaRPr lang="hu-H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607"/>
            <a:ext cx="12191999" cy="850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362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Origin</a:t>
            </a:r>
            <a:r>
              <a:rPr sz="3200" spc="-80" dirty="0"/>
              <a:t> </a:t>
            </a:r>
            <a:r>
              <a:rPr sz="3200" dirty="0"/>
              <a:t>of</a:t>
            </a:r>
            <a:r>
              <a:rPr sz="3200" spc="-30" dirty="0"/>
              <a:t> </a:t>
            </a:r>
            <a:r>
              <a:rPr sz="3200" dirty="0"/>
              <a:t>Network</a:t>
            </a:r>
            <a:r>
              <a:rPr sz="3200" spc="-25" dirty="0"/>
              <a:t> </a:t>
            </a:r>
            <a:r>
              <a:rPr sz="3200" spc="-10" dirty="0"/>
              <a:t>Science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533355"/>
            <a:ext cx="10519410" cy="3780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3060" marR="5080" indent="-340995" algn="just">
              <a:lnSpc>
                <a:spcPct val="113999"/>
              </a:lnSpc>
              <a:spcBef>
                <a:spcPts val="110"/>
              </a:spcBef>
              <a:buChar char="•"/>
              <a:tabLst>
                <a:tab pos="355600" algn="l"/>
              </a:tabLst>
            </a:pP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Science,</a:t>
            </a:r>
            <a:r>
              <a:rPr sz="2400" spc="114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as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field</a:t>
            </a:r>
            <a:r>
              <a:rPr sz="2400" spc="114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study,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has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evolved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over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centuries,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02851"/>
                </a:solidFill>
                <a:latin typeface="Arial"/>
                <a:cs typeface="Arial"/>
              </a:rPr>
              <a:t>its 	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contemporary</a:t>
            </a:r>
            <a:r>
              <a:rPr sz="2400" spc="2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55" dirty="0">
                <a:solidFill>
                  <a:srgbClr val="002851"/>
                </a:solidFill>
                <a:latin typeface="Arial"/>
                <a:cs typeface="Arial"/>
              </a:rPr>
              <a:t>form</a:t>
            </a:r>
            <a:r>
              <a:rPr sz="2400" spc="2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owes</a:t>
            </a:r>
            <a:r>
              <a:rPr sz="2400" spc="2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much</a:t>
            </a:r>
            <a:r>
              <a:rPr sz="2400" spc="254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spc="2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2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pioneering</a:t>
            </a:r>
            <a:r>
              <a:rPr sz="2400" spc="254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work</a:t>
            </a:r>
            <a:r>
              <a:rPr sz="2400" spc="254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2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several</a:t>
            </a:r>
            <a:r>
              <a:rPr sz="2400" spc="2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key 	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figures.</a:t>
            </a:r>
            <a:endParaRPr sz="2400">
              <a:latin typeface="Arial"/>
              <a:cs typeface="Arial"/>
            </a:endParaRPr>
          </a:p>
          <a:p>
            <a:pPr marL="353060" marR="5080" indent="-340995" algn="just">
              <a:lnSpc>
                <a:spcPct val="113999"/>
              </a:lnSpc>
              <a:buChar char="•"/>
              <a:tabLst>
                <a:tab pos="355600" algn="l"/>
              </a:tabLst>
            </a:pP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Understanding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59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historical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context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origin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spc="-3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Science 	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provides</a:t>
            </a:r>
            <a:r>
              <a:rPr sz="2400" spc="204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valuable</a:t>
            </a:r>
            <a:r>
              <a:rPr sz="2400" spc="21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insights,</a:t>
            </a:r>
            <a:r>
              <a:rPr sz="2400" spc="21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as</a:t>
            </a:r>
            <a:r>
              <a:rPr sz="2400" spc="204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25" dirty="0">
                <a:solidFill>
                  <a:srgbClr val="002851"/>
                </a:solidFill>
                <a:latin typeface="Arial"/>
                <a:cs typeface="Arial"/>
              </a:rPr>
              <a:t>it</a:t>
            </a:r>
            <a:r>
              <a:rPr sz="2400" spc="21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sheds</a:t>
            </a:r>
            <a:r>
              <a:rPr sz="2400" spc="204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light</a:t>
            </a:r>
            <a:r>
              <a:rPr sz="2400" spc="21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20" dirty="0">
                <a:solidFill>
                  <a:srgbClr val="002851"/>
                </a:solidFill>
                <a:latin typeface="Arial"/>
                <a:cs typeface="Arial"/>
              </a:rPr>
              <a:t>on</a:t>
            </a:r>
            <a:r>
              <a:rPr sz="2400" spc="21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21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foundational 	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concepts</a:t>
            </a:r>
            <a:r>
              <a:rPr sz="2400" spc="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principles</a:t>
            </a:r>
            <a:r>
              <a:rPr sz="2400" spc="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002851"/>
                </a:solidFill>
                <a:latin typeface="Arial"/>
                <a:cs typeface="Arial"/>
              </a:rPr>
              <a:t>that</a:t>
            </a:r>
            <a:r>
              <a:rPr sz="2400" spc="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underpin</a:t>
            </a:r>
            <a:r>
              <a:rPr sz="2400" spc="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2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field.</a:t>
            </a:r>
            <a:endParaRPr sz="2400">
              <a:latin typeface="Arial"/>
              <a:cs typeface="Arial"/>
            </a:endParaRPr>
          </a:p>
          <a:p>
            <a:pPr marL="353060" marR="6350" indent="-340995" algn="just">
              <a:lnSpc>
                <a:spcPct val="113999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Among</a:t>
            </a:r>
            <a:r>
              <a:rPr sz="2400" spc="52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these</a:t>
            </a:r>
            <a:r>
              <a:rPr sz="2400" spc="5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key</a:t>
            </a:r>
            <a:r>
              <a:rPr sz="2400" spc="5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figures,</a:t>
            </a:r>
            <a:r>
              <a:rPr sz="2400" spc="52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5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contributions</a:t>
            </a:r>
            <a:r>
              <a:rPr sz="2400" spc="5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5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Paul</a:t>
            </a:r>
            <a:r>
              <a:rPr sz="2400" spc="5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Erdős,</a:t>
            </a:r>
            <a:r>
              <a:rPr sz="2400" spc="5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Leonhard 	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Euler,</a:t>
            </a:r>
            <a:r>
              <a:rPr sz="2400" spc="1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19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Duncan</a:t>
            </a:r>
            <a:r>
              <a:rPr sz="2400" spc="1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Watts</a:t>
            </a:r>
            <a:r>
              <a:rPr sz="2400" spc="18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1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Steven</a:t>
            </a:r>
            <a:r>
              <a:rPr sz="2400" spc="1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Strogatz</a:t>
            </a:r>
            <a:r>
              <a:rPr sz="2400" spc="1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have</a:t>
            </a:r>
            <a:r>
              <a:rPr sz="2400" spc="1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played</a:t>
            </a:r>
            <a:r>
              <a:rPr sz="2400" spc="1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crucial</a:t>
            </a:r>
            <a:r>
              <a:rPr sz="2400" spc="1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roles 	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in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shaping</a:t>
            </a:r>
            <a:r>
              <a:rPr sz="2400" spc="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Science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002851"/>
                </a:solidFill>
                <a:latin typeface="Arial"/>
                <a:cs typeface="Arial"/>
              </a:rPr>
              <a:t>into</a:t>
            </a:r>
            <a:r>
              <a:rPr sz="2400" spc="-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what</a:t>
            </a:r>
            <a:r>
              <a:rPr sz="2400" spc="-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002851"/>
                </a:solidFill>
                <a:latin typeface="Arial"/>
                <a:cs typeface="Arial"/>
              </a:rPr>
              <a:t>it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 is</a:t>
            </a:r>
            <a:r>
              <a:rPr sz="2400" spc="-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today.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Élőláb helye 9">
            <a:extLst>
              <a:ext uri="{FF2B5EF4-FFF2-40B4-BE49-F238E27FC236}">
                <a16:creationId xmlns:a16="http://schemas.microsoft.com/office/drawing/2014/main" id="{B78C8CA0-84D1-E66E-17F0-81F96575209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628B7BD1-D1B5-8C72-F5C3-0B0A162F79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14</a:t>
            </a:fld>
            <a:endParaRPr lang="hu-H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607"/>
            <a:ext cx="12191999" cy="850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519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Seven</a:t>
            </a:r>
            <a:r>
              <a:rPr sz="3200" spc="-65" dirty="0"/>
              <a:t> </a:t>
            </a:r>
            <a:r>
              <a:rPr sz="3200" dirty="0"/>
              <a:t>Bridges</a:t>
            </a:r>
            <a:r>
              <a:rPr sz="3200" spc="-55" dirty="0"/>
              <a:t> </a:t>
            </a:r>
            <a:r>
              <a:rPr sz="3200" dirty="0"/>
              <a:t>of</a:t>
            </a:r>
            <a:r>
              <a:rPr sz="3200" spc="-45" dirty="0"/>
              <a:t> </a:t>
            </a:r>
            <a:r>
              <a:rPr sz="3200" spc="-10" dirty="0"/>
              <a:t>Königsberg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501221"/>
            <a:ext cx="10520045" cy="331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4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roots</a:t>
            </a:r>
            <a:r>
              <a:rPr sz="2400" spc="4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4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spc="484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Science</a:t>
            </a:r>
            <a:r>
              <a:rPr sz="2400" spc="45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can</a:t>
            </a:r>
            <a:r>
              <a:rPr sz="2400" spc="4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be</a:t>
            </a:r>
            <a:r>
              <a:rPr sz="2400" spc="4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traced</a:t>
            </a:r>
            <a:r>
              <a:rPr sz="2400" spc="4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back</a:t>
            </a:r>
            <a:r>
              <a:rPr sz="2400" spc="4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spc="484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4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18th</a:t>
            </a:r>
            <a:r>
              <a:rPr sz="2400" spc="4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century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when</a:t>
            </a:r>
            <a:r>
              <a:rPr sz="2400" spc="29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2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Swiss</a:t>
            </a:r>
            <a:r>
              <a:rPr sz="2400" spc="28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mathematician</a:t>
            </a:r>
            <a:r>
              <a:rPr sz="2400" spc="30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Leonhard</a:t>
            </a:r>
            <a:r>
              <a:rPr sz="2400" spc="30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Euler</a:t>
            </a:r>
            <a:r>
              <a:rPr sz="2400" spc="29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made</a:t>
            </a:r>
            <a:r>
              <a:rPr sz="2400" spc="29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</a:t>
            </a:r>
            <a:r>
              <a:rPr sz="2400" spc="28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groundbreaking 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contribution</a:t>
            </a:r>
            <a:r>
              <a:rPr sz="2400" spc="459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spc="4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4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field.</a:t>
            </a:r>
            <a:r>
              <a:rPr sz="2400" spc="4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At</a:t>
            </a:r>
            <a:r>
              <a:rPr sz="2400" spc="4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4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time,</a:t>
            </a:r>
            <a:r>
              <a:rPr sz="2400" spc="4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4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city</a:t>
            </a:r>
            <a:r>
              <a:rPr sz="2400" spc="4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459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Königsberg</a:t>
            </a:r>
            <a:r>
              <a:rPr sz="2400" spc="4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in</a:t>
            </a:r>
            <a:r>
              <a:rPr sz="2400" spc="4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Prussia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posed</a:t>
            </a:r>
            <a:r>
              <a:rPr sz="2400" spc="3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</a:t>
            </a:r>
            <a:r>
              <a:rPr sz="2400" spc="3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famous</a:t>
            </a:r>
            <a:r>
              <a:rPr sz="2400" spc="3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problem</a:t>
            </a:r>
            <a:r>
              <a:rPr sz="2400" spc="3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known</a:t>
            </a:r>
            <a:r>
              <a:rPr sz="2400" spc="3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as</a:t>
            </a:r>
            <a:r>
              <a:rPr sz="2400" spc="3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3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"Seven</a:t>
            </a:r>
            <a:r>
              <a:rPr sz="2400" spc="3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Bridges</a:t>
            </a:r>
            <a:r>
              <a:rPr sz="2400" spc="3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35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Königsberg."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Euler's</a:t>
            </a:r>
            <a:r>
              <a:rPr sz="2400" spc="1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solution</a:t>
            </a:r>
            <a:r>
              <a:rPr sz="2400" spc="1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spc="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this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problem</a:t>
            </a:r>
            <a:r>
              <a:rPr sz="2400" spc="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marked</a:t>
            </a:r>
            <a:r>
              <a:rPr sz="2400" spc="1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birth</a:t>
            </a:r>
            <a:r>
              <a:rPr sz="2400" spc="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graph</a:t>
            </a:r>
            <a:r>
              <a:rPr sz="2400" spc="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theory,</a:t>
            </a:r>
            <a:r>
              <a:rPr sz="2400" spc="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-50" dirty="0">
                <a:solidFill>
                  <a:srgbClr val="002851"/>
                </a:solidFill>
                <a:latin typeface="Arial"/>
                <a:cs typeface="Arial"/>
              </a:rPr>
              <a:t>a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fundamental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precursor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spc="-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Science.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Élőláb helye 9">
            <a:extLst>
              <a:ext uri="{FF2B5EF4-FFF2-40B4-BE49-F238E27FC236}">
                <a16:creationId xmlns:a16="http://schemas.microsoft.com/office/drawing/2014/main" id="{9CFE5B5E-BFD2-867F-62C3-66ED10B9077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07E3D749-3E6F-BC8E-0680-BE74248A1A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15</a:t>
            </a:fld>
            <a:endParaRPr lang="hu-H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607"/>
            <a:ext cx="12191999" cy="850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3583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The</a:t>
            </a:r>
            <a:r>
              <a:rPr sz="3200" spc="-45" dirty="0"/>
              <a:t> </a:t>
            </a:r>
            <a:r>
              <a:rPr sz="3200" dirty="0"/>
              <a:t>Origin</a:t>
            </a:r>
            <a:r>
              <a:rPr sz="3200" spc="-65" dirty="0"/>
              <a:t> </a:t>
            </a:r>
            <a:r>
              <a:rPr sz="3200" dirty="0"/>
              <a:t>of</a:t>
            </a:r>
            <a:r>
              <a:rPr sz="3200" spc="-25" dirty="0"/>
              <a:t> </a:t>
            </a:r>
            <a:r>
              <a:rPr sz="3200" dirty="0"/>
              <a:t>Graph</a:t>
            </a:r>
            <a:r>
              <a:rPr sz="3200" spc="-45" dirty="0"/>
              <a:t> </a:t>
            </a:r>
            <a:r>
              <a:rPr sz="3200" spc="-10" dirty="0"/>
              <a:t>Theory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204468"/>
            <a:ext cx="1065149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5080" indent="-340995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Key</a:t>
            </a:r>
            <a:r>
              <a:rPr sz="2400" spc="3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Contributions:</a:t>
            </a:r>
            <a:r>
              <a:rPr sz="2400" spc="3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Paul</a:t>
            </a:r>
            <a:r>
              <a:rPr sz="2400" spc="3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Erdős,</a:t>
            </a:r>
            <a:r>
              <a:rPr sz="2400" spc="3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</a:t>
            </a:r>
            <a:r>
              <a:rPr sz="2400" spc="3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Hungarian</a:t>
            </a:r>
            <a:r>
              <a:rPr sz="2400" spc="3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mathematician</a:t>
            </a:r>
            <a:r>
              <a:rPr sz="2400" spc="3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known</a:t>
            </a:r>
            <a:r>
              <a:rPr sz="2400" spc="3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for 	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his</a:t>
            </a:r>
            <a:r>
              <a:rPr sz="2400" spc="5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prolific</a:t>
            </a:r>
            <a:r>
              <a:rPr sz="2400" spc="5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work</a:t>
            </a:r>
            <a:r>
              <a:rPr sz="2400" spc="5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in</a:t>
            </a:r>
            <a:r>
              <a:rPr sz="2400" spc="5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002851"/>
                </a:solidFill>
                <a:latin typeface="Arial"/>
                <a:cs typeface="Arial"/>
              </a:rPr>
              <a:t>number</a:t>
            </a:r>
            <a:r>
              <a:rPr sz="2400" spc="5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theory</a:t>
            </a:r>
            <a:r>
              <a:rPr sz="2400" spc="5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5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combinatorics,</a:t>
            </a:r>
            <a:r>
              <a:rPr sz="2400" spc="5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furthered</a:t>
            </a:r>
            <a:r>
              <a:rPr sz="2400" spc="5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the 	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field.</a:t>
            </a:r>
            <a:endParaRPr sz="2400">
              <a:latin typeface="Arial"/>
              <a:cs typeface="Arial"/>
            </a:endParaRPr>
          </a:p>
          <a:p>
            <a:pPr marL="353695" indent="-340995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353695" algn="l"/>
              </a:tabLst>
            </a:pP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He</a:t>
            </a:r>
            <a:r>
              <a:rPr sz="2400" spc="18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introduced</a:t>
            </a:r>
            <a:r>
              <a:rPr sz="2400" spc="19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20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concept</a:t>
            </a:r>
            <a:r>
              <a:rPr sz="2400" spc="20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19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"random</a:t>
            </a:r>
            <a:r>
              <a:rPr sz="2400" spc="19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graphs"</a:t>
            </a:r>
            <a:r>
              <a:rPr sz="2400" spc="1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in</a:t>
            </a:r>
            <a:r>
              <a:rPr sz="2400" spc="19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19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1950s,</a:t>
            </a:r>
            <a:r>
              <a:rPr sz="2400" spc="19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laying</a:t>
            </a:r>
            <a:r>
              <a:rPr sz="2400" spc="204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groundwork</a:t>
            </a:r>
            <a:r>
              <a:rPr sz="2400" spc="-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for</a:t>
            </a:r>
            <a:r>
              <a:rPr sz="2400" spc="-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study</a:t>
            </a:r>
            <a:r>
              <a:rPr sz="2400" spc="-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-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complex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networks.</a:t>
            </a:r>
            <a:endParaRPr sz="2400">
              <a:latin typeface="Arial"/>
              <a:cs typeface="Arial"/>
            </a:endParaRPr>
          </a:p>
          <a:p>
            <a:pPr marL="353060" indent="-340995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353060" algn="l"/>
                <a:tab pos="355600" algn="l"/>
              </a:tabLst>
            </a:pP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Erdős'</a:t>
            </a:r>
            <a:r>
              <a:rPr sz="2400" spc="1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work</a:t>
            </a:r>
            <a:r>
              <a:rPr sz="2400" spc="2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20" dirty="0">
                <a:solidFill>
                  <a:srgbClr val="002851"/>
                </a:solidFill>
                <a:latin typeface="Arial"/>
                <a:cs typeface="Arial"/>
              </a:rPr>
              <a:t>on</a:t>
            </a:r>
            <a:r>
              <a:rPr sz="2400" spc="2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20" dirty="0">
                <a:solidFill>
                  <a:srgbClr val="002851"/>
                </a:solidFill>
                <a:latin typeface="Arial"/>
                <a:cs typeface="Arial"/>
              </a:rPr>
              <a:t>random</a:t>
            </a:r>
            <a:r>
              <a:rPr sz="2400" spc="2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graphs</a:t>
            </a:r>
            <a:r>
              <a:rPr sz="2400" spc="2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initiated</a:t>
            </a:r>
            <a:r>
              <a:rPr sz="2400" spc="2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2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exploration</a:t>
            </a:r>
            <a:r>
              <a:rPr sz="2400" spc="3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25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1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 marL="355600" marR="7620">
              <a:lnSpc>
                <a:spcPct val="150000"/>
              </a:lnSpc>
              <a:tabLst>
                <a:tab pos="1972310" algn="l"/>
                <a:tab pos="2658110" algn="l"/>
                <a:tab pos="3467735" algn="l"/>
                <a:tab pos="5405120" algn="l"/>
                <a:tab pos="6880225" algn="l"/>
                <a:tab pos="7378700" algn="l"/>
                <a:tab pos="8215630" algn="l"/>
                <a:tab pos="9468485" algn="l"/>
                <a:tab pos="10168255" algn="l"/>
              </a:tabLst>
            </a:pP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properties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their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implications,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providing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25" dirty="0">
                <a:solidFill>
                  <a:srgbClr val="002851"/>
                </a:solidFill>
                <a:latin typeface="Arial"/>
                <a:cs typeface="Arial"/>
              </a:rPr>
              <a:t>an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early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glimpse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into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the </a:t>
            </a:r>
            <a:r>
              <a:rPr sz="2400" spc="114" dirty="0">
                <a:solidFill>
                  <a:srgbClr val="002851"/>
                </a:solidFill>
                <a:latin typeface="Arial"/>
                <a:cs typeface="Arial"/>
              </a:rPr>
              <a:t>world</a:t>
            </a:r>
            <a:r>
              <a:rPr sz="2400" spc="-5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-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spc="-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Science.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Élőláb helye 9">
            <a:extLst>
              <a:ext uri="{FF2B5EF4-FFF2-40B4-BE49-F238E27FC236}">
                <a16:creationId xmlns:a16="http://schemas.microsoft.com/office/drawing/2014/main" id="{C91A04D0-78A2-84C6-D1F4-B1DC45BEE11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8811DE83-761E-D4C6-75E8-22BAAA8844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16</a:t>
            </a:fld>
            <a:endParaRPr lang="hu-H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607"/>
            <a:ext cx="12191999" cy="850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7616" y="252806"/>
            <a:ext cx="917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Leonhard</a:t>
            </a:r>
            <a:r>
              <a:rPr sz="2800" spc="-90" dirty="0"/>
              <a:t> </a:t>
            </a:r>
            <a:r>
              <a:rPr sz="2800" dirty="0"/>
              <a:t>Euler:</a:t>
            </a:r>
            <a:r>
              <a:rPr sz="2800" spc="-95" dirty="0"/>
              <a:t> </a:t>
            </a:r>
            <a:r>
              <a:rPr sz="2800" dirty="0"/>
              <a:t>The</a:t>
            </a:r>
            <a:r>
              <a:rPr sz="2800" spc="-100" dirty="0"/>
              <a:t> </a:t>
            </a:r>
            <a:r>
              <a:rPr sz="2800" dirty="0"/>
              <a:t>Seven</a:t>
            </a:r>
            <a:r>
              <a:rPr sz="2800" spc="-85" dirty="0"/>
              <a:t> </a:t>
            </a:r>
            <a:r>
              <a:rPr sz="2800" dirty="0"/>
              <a:t>Bridges</a:t>
            </a:r>
            <a:r>
              <a:rPr sz="2800" spc="-100" dirty="0"/>
              <a:t> </a:t>
            </a:r>
            <a:r>
              <a:rPr sz="2800" dirty="0"/>
              <a:t>Problem</a:t>
            </a:r>
            <a:r>
              <a:rPr sz="2800" spc="-85" dirty="0"/>
              <a:t> </a:t>
            </a:r>
            <a:r>
              <a:rPr sz="2800" dirty="0"/>
              <a:t>and</a:t>
            </a:r>
            <a:r>
              <a:rPr sz="2800" spc="-105" dirty="0"/>
              <a:t> </a:t>
            </a:r>
            <a:r>
              <a:rPr sz="2800" dirty="0"/>
              <a:t>Graph</a:t>
            </a:r>
            <a:r>
              <a:rPr sz="2800" spc="-90" dirty="0"/>
              <a:t> </a:t>
            </a:r>
            <a:r>
              <a:rPr sz="2800" spc="-10" dirty="0"/>
              <a:t>Theory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2322" y="1048893"/>
            <a:ext cx="10360025" cy="461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14100"/>
              </a:lnSpc>
              <a:spcBef>
                <a:spcPts val="100"/>
              </a:spcBef>
            </a:pP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In</a:t>
            </a:r>
            <a:r>
              <a:rPr sz="2400" spc="29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1736,</a:t>
            </a:r>
            <a:r>
              <a:rPr sz="2400" spc="28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Euler</a:t>
            </a:r>
            <a:r>
              <a:rPr sz="2400" spc="29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tackled</a:t>
            </a:r>
            <a:r>
              <a:rPr sz="2400" spc="29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29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Seven</a:t>
            </a:r>
            <a:r>
              <a:rPr sz="2400" spc="28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Bridges</a:t>
            </a:r>
            <a:r>
              <a:rPr sz="2400" spc="29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29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Königsberg</a:t>
            </a:r>
            <a:r>
              <a:rPr sz="2400" spc="29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problem,</a:t>
            </a:r>
            <a:r>
              <a:rPr sz="2400" spc="30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which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involved</a:t>
            </a:r>
            <a:r>
              <a:rPr sz="2400" spc="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finding</a:t>
            </a: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</a:t>
            </a:r>
            <a:r>
              <a:rPr sz="2400" spc="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route</a:t>
            </a:r>
            <a:r>
              <a:rPr sz="2400" spc="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002851"/>
                </a:solidFill>
                <a:latin typeface="Arial"/>
                <a:cs typeface="Arial"/>
              </a:rPr>
              <a:t>that</a:t>
            </a:r>
            <a:r>
              <a:rPr sz="2400" spc="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would</a:t>
            </a: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cross</a:t>
            </a: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each</a:t>
            </a:r>
            <a:r>
              <a:rPr sz="2400" spc="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city's</a:t>
            </a:r>
            <a:r>
              <a:rPr sz="2400" spc="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seven</a:t>
            </a: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 bridges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once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114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only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once.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This</a:t>
            </a:r>
            <a:r>
              <a:rPr sz="2400" spc="114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problem,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  though  </a:t>
            </a: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seemingly</a:t>
            </a:r>
            <a:r>
              <a:rPr sz="2400" spc="114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unrelated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14" dirty="0">
                <a:solidFill>
                  <a:srgbClr val="002851"/>
                </a:solidFill>
                <a:latin typeface="Arial"/>
                <a:cs typeface="Arial"/>
              </a:rPr>
              <a:t>to 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networks,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led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Euler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develop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fundamental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concepts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graph theory.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Key</a:t>
            </a:r>
            <a:r>
              <a:rPr sz="2400" spc="5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Contributions:</a:t>
            </a:r>
            <a:r>
              <a:rPr sz="2400" spc="5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Euler</a:t>
            </a:r>
            <a:r>
              <a:rPr sz="2400" spc="58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introduced</a:t>
            </a:r>
            <a:r>
              <a:rPr sz="2400" spc="55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5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idea</a:t>
            </a:r>
            <a:r>
              <a:rPr sz="2400" spc="5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5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abstracting</a:t>
            </a:r>
            <a:r>
              <a:rPr sz="2400" spc="5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5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city's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13999"/>
              </a:lnSpc>
              <a:spcBef>
                <a:spcPts val="10"/>
              </a:spcBef>
            </a:pP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landmasses</a:t>
            </a:r>
            <a:r>
              <a:rPr sz="2400" spc="32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32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bridges</a:t>
            </a:r>
            <a:r>
              <a:rPr sz="2400" spc="3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002851"/>
                </a:solidFill>
                <a:latin typeface="Arial"/>
                <a:cs typeface="Arial"/>
              </a:rPr>
              <a:t>into</a:t>
            </a:r>
            <a:r>
              <a:rPr sz="2400" spc="3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nodes</a:t>
            </a:r>
            <a:r>
              <a:rPr sz="2400" spc="3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3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edges.</a:t>
            </a:r>
            <a:r>
              <a:rPr sz="2400" spc="3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He</a:t>
            </a:r>
            <a:r>
              <a:rPr sz="2400" spc="3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then</a:t>
            </a:r>
            <a:r>
              <a:rPr sz="2400" spc="32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demonstrated </a:t>
            </a:r>
            <a:r>
              <a:rPr sz="2400" spc="125" dirty="0">
                <a:solidFill>
                  <a:srgbClr val="002851"/>
                </a:solidFill>
                <a:latin typeface="Arial"/>
                <a:cs typeface="Arial"/>
              </a:rPr>
              <a:t>that</a:t>
            </a:r>
            <a:r>
              <a:rPr sz="2400" spc="2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2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002851"/>
                </a:solidFill>
                <a:latin typeface="Arial"/>
                <a:cs typeface="Arial"/>
              </a:rPr>
              <a:t>problem</a:t>
            </a:r>
            <a:r>
              <a:rPr sz="2400" spc="2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could</a:t>
            </a:r>
            <a:r>
              <a:rPr sz="2400" spc="2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be</a:t>
            </a:r>
            <a:r>
              <a:rPr sz="2400" spc="2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solved</a:t>
            </a:r>
            <a:r>
              <a:rPr sz="2400" spc="229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by</a:t>
            </a:r>
            <a:r>
              <a:rPr sz="2400" spc="2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determining</a:t>
            </a:r>
            <a:r>
              <a:rPr sz="2400" spc="2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whether</a:t>
            </a:r>
            <a:r>
              <a:rPr sz="2400" spc="2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</a:t>
            </a:r>
            <a:r>
              <a:rPr sz="2400" spc="2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graph</a:t>
            </a:r>
            <a:r>
              <a:rPr sz="2400" spc="229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was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traversable</a:t>
            </a:r>
            <a:r>
              <a:rPr sz="2400" spc="459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without</a:t>
            </a:r>
            <a:r>
              <a:rPr sz="2400" spc="45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retracing</a:t>
            </a:r>
            <a:r>
              <a:rPr sz="2400" spc="459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any</a:t>
            </a:r>
            <a:r>
              <a:rPr sz="2400" spc="45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edges,</a:t>
            </a:r>
            <a:r>
              <a:rPr sz="2400" spc="4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</a:t>
            </a:r>
            <a:r>
              <a:rPr sz="2400" spc="45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concept</a:t>
            </a:r>
            <a:r>
              <a:rPr sz="2400" spc="4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now</a:t>
            </a:r>
            <a:r>
              <a:rPr sz="2400" spc="459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known</a:t>
            </a:r>
            <a:r>
              <a:rPr sz="2400" spc="47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as</a:t>
            </a:r>
            <a:r>
              <a:rPr sz="2400" spc="4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02851"/>
                </a:solidFill>
                <a:latin typeface="Arial"/>
                <a:cs typeface="Arial"/>
              </a:rPr>
              <a:t>an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Eulerian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path.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Euler's</a:t>
            </a:r>
            <a:r>
              <a:rPr sz="2400" spc="1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work</a:t>
            </a:r>
            <a:r>
              <a:rPr sz="2400" spc="1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laid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1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groundwork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002851"/>
                </a:solidFill>
                <a:latin typeface="Arial"/>
                <a:cs typeface="Arial"/>
              </a:rPr>
              <a:t>for</a:t>
            </a:r>
            <a:r>
              <a:rPr sz="2400" spc="12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1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systematic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study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-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networks,</a:t>
            </a:r>
            <a:r>
              <a:rPr sz="2400" spc="-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establishing</a:t>
            </a:r>
            <a:r>
              <a:rPr sz="2400" spc="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 essential</a:t>
            </a: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concept</a:t>
            </a:r>
            <a:r>
              <a:rPr sz="2400" spc="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-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graph</a:t>
            </a:r>
            <a:r>
              <a:rPr sz="2400" spc="-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theory.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Élőláb helye 9">
            <a:extLst>
              <a:ext uri="{FF2B5EF4-FFF2-40B4-BE49-F238E27FC236}">
                <a16:creationId xmlns:a16="http://schemas.microsoft.com/office/drawing/2014/main" id="{30F6CD43-087F-5F90-55F2-37B420EFB71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ECFEB5CF-FBAB-D2D6-989D-7540F0D32F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17</a:t>
            </a:fld>
            <a:endParaRPr lang="hu-H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607"/>
            <a:ext cx="12191999" cy="850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" y="0"/>
            <a:ext cx="12115800" cy="6121548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981710" algn="just">
              <a:lnSpc>
                <a:spcPct val="100000"/>
              </a:lnSpc>
              <a:spcBef>
                <a:spcPts val="1595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Duncan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Watts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Steven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Strogatz:</a:t>
            </a:r>
            <a:r>
              <a:rPr sz="24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Emergence</a:t>
            </a:r>
            <a:r>
              <a:rPr sz="2400" b="1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Small-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World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Networks</a:t>
            </a:r>
            <a:endParaRPr sz="2400" dirty="0">
              <a:latin typeface="Calibri"/>
              <a:cs typeface="Calibri"/>
            </a:endParaRPr>
          </a:p>
          <a:p>
            <a:pPr marL="353060" marR="9525" indent="-340360" algn="just">
              <a:lnSpc>
                <a:spcPct val="150000"/>
              </a:lnSpc>
              <a:spcBef>
                <a:spcPts val="5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late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1990s,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experienced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resurgence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interest,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thanks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Duncan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Watts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Steven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Strogatz.</a:t>
            </a:r>
            <a:endParaRPr sz="2400" dirty="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Key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Contributions: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Watts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Strogatz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introduced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concept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"small-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networks." 	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discovered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real-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exhibited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striking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property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nodes 	</a:t>
            </a:r>
            <a:r>
              <a:rPr sz="2400" dirty="0">
                <a:latin typeface="Calibri"/>
                <a:cs typeface="Calibri"/>
              </a:rPr>
              <a:t>were</a:t>
            </a:r>
            <a:r>
              <a:rPr sz="2400" spc="1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1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randomly</a:t>
            </a:r>
            <a:r>
              <a:rPr sz="2400" spc="1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connected</a:t>
            </a:r>
            <a:r>
              <a:rPr sz="2400" spc="1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1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displayed</a:t>
            </a:r>
            <a:r>
              <a:rPr sz="2400" spc="1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1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1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1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5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long-distance 	connections.</a:t>
            </a:r>
            <a:endParaRPr sz="2400" dirty="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2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revelation</a:t>
            </a:r>
            <a:r>
              <a:rPr sz="2400" spc="2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challenged</a:t>
            </a:r>
            <a:r>
              <a:rPr sz="2400" spc="2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traditional</a:t>
            </a:r>
            <a:r>
              <a:rPr sz="2400" spc="2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2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graph</a:t>
            </a:r>
            <a:r>
              <a:rPr sz="2400" spc="2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2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led</a:t>
            </a:r>
            <a:r>
              <a:rPr sz="2400" spc="2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5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6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deeper 	</a:t>
            </a:r>
            <a:r>
              <a:rPr sz="2400" dirty="0">
                <a:latin typeface="Calibri"/>
                <a:cs typeface="Calibri"/>
              </a:rPr>
              <a:t>understanding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dynamics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networks.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"Watts-</a:t>
            </a:r>
            <a:r>
              <a:rPr sz="2400" dirty="0">
                <a:latin typeface="Calibri"/>
                <a:cs typeface="Calibri"/>
              </a:rPr>
              <a:t>Strogatz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model" 	demonstrated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could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transition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regular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small-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</a:t>
            </a:r>
            <a:endParaRPr sz="2400" dirty="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rewiring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connections.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095DA458-6A66-F35D-224B-29E69A2582A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B939E503-1897-3F32-7715-656D6EC2AC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18</a:t>
            </a:fld>
            <a:endParaRPr lang="hu-H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607"/>
            <a:ext cx="12191999" cy="8503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1000" y="239307"/>
            <a:ext cx="11029950" cy="562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Timeline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Important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Milestones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Network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Science</a:t>
            </a:r>
            <a:endParaRPr lang="hu-HU" sz="2400" b="1" spc="-1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700" marR="9525">
              <a:lnSpc>
                <a:spcPct val="150000"/>
              </a:lnSpc>
              <a:spcBef>
                <a:spcPts val="2330"/>
              </a:spcBef>
              <a:tabLst>
                <a:tab pos="873125" algn="l"/>
                <a:tab pos="2205355" algn="l"/>
                <a:tab pos="3007360" algn="l"/>
                <a:tab pos="3924935" algn="l"/>
                <a:tab pos="4504055" algn="l"/>
                <a:tab pos="5404485" algn="l"/>
                <a:tab pos="6482080" algn="l"/>
                <a:tab pos="6898640" algn="l"/>
                <a:tab pos="8425815" algn="l"/>
                <a:tab pos="9713595" algn="l"/>
                <a:tab pos="10597515" algn="l"/>
              </a:tabLst>
            </a:pPr>
            <a:r>
              <a:rPr lang="en-US" sz="2400" spc="-10" dirty="0">
                <a:latin typeface="Calibri"/>
                <a:cs typeface="Calibri"/>
              </a:rPr>
              <a:t>1736: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Leonhard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20" dirty="0">
                <a:latin typeface="Calibri"/>
                <a:cs typeface="Calibri"/>
              </a:rPr>
              <a:t>Euler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solves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25" dirty="0">
                <a:latin typeface="Calibri"/>
                <a:cs typeface="Calibri"/>
              </a:rPr>
              <a:t>the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Seven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Bridges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35" dirty="0">
                <a:latin typeface="Calibri"/>
                <a:cs typeface="Calibri"/>
              </a:rPr>
              <a:t>of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Königsberg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problem,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laying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25" dirty="0">
                <a:latin typeface="Calibri"/>
                <a:cs typeface="Calibri"/>
              </a:rPr>
              <a:t>the </a:t>
            </a:r>
            <a:r>
              <a:rPr lang="en-US" sz="2400" spc="-10" dirty="0">
                <a:latin typeface="Calibri"/>
                <a:cs typeface="Calibri"/>
              </a:rPr>
              <a:t>foundation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for</a:t>
            </a:r>
            <a:r>
              <a:rPr lang="en-US" sz="2400" spc="-8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graph</a:t>
            </a:r>
            <a:r>
              <a:rPr lang="en-US" sz="2400" spc="-8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theory.</a:t>
            </a:r>
            <a:endParaRPr lang="en-US"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lang="en-US" sz="2400" dirty="0">
                <a:latin typeface="Calibri"/>
                <a:cs typeface="Calibri"/>
              </a:rPr>
              <a:t>1950s:</a:t>
            </a:r>
            <a:r>
              <a:rPr lang="en-US" sz="2400" spc="-7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Paul</a:t>
            </a:r>
            <a:r>
              <a:rPr lang="en-US" sz="2400" spc="-65" dirty="0">
                <a:latin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cs typeface="Calibri"/>
              </a:rPr>
              <a:t>Erdős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introduces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concept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of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random</a:t>
            </a:r>
            <a:r>
              <a:rPr lang="en-US" sz="2400" spc="-8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graphs.</a:t>
            </a:r>
            <a:endParaRPr lang="en-US" sz="2400" dirty="0">
              <a:latin typeface="Calibri"/>
              <a:cs typeface="Calibri"/>
            </a:endParaRPr>
          </a:p>
          <a:p>
            <a:pPr marL="12700" marR="9525">
              <a:lnSpc>
                <a:spcPct val="150000"/>
              </a:lnSpc>
              <a:tabLst>
                <a:tab pos="836930" algn="l"/>
                <a:tab pos="4304665" algn="l"/>
              </a:tabLst>
            </a:pPr>
            <a:r>
              <a:rPr lang="en-US" sz="2400" spc="-10" dirty="0">
                <a:latin typeface="Calibri"/>
                <a:cs typeface="Calibri"/>
              </a:rPr>
              <a:t>1998:</a:t>
            </a:r>
            <a:r>
              <a:rPr lang="en-US" sz="2400" dirty="0">
                <a:latin typeface="Calibri"/>
                <a:cs typeface="Calibri"/>
              </a:rPr>
              <a:t>	Duncan</a:t>
            </a:r>
            <a:r>
              <a:rPr lang="en-US" sz="2400" spc="34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Watts</a:t>
            </a:r>
            <a:r>
              <a:rPr lang="en-US" sz="2400" spc="33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3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Steven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dirty="0" err="1">
                <a:latin typeface="Calibri"/>
                <a:cs typeface="Calibri"/>
              </a:rPr>
              <a:t>Strogatz</a:t>
            </a:r>
            <a:r>
              <a:rPr lang="en-US" sz="2400" spc="38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publish</a:t>
            </a:r>
            <a:r>
              <a:rPr lang="en-US" sz="2400" spc="38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their</a:t>
            </a:r>
            <a:r>
              <a:rPr lang="en-US" sz="2400" spc="37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seminal</a:t>
            </a:r>
            <a:r>
              <a:rPr lang="en-US" sz="2400" spc="38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paper</a:t>
            </a:r>
            <a:r>
              <a:rPr lang="en-US" sz="2400" spc="38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on</a:t>
            </a:r>
            <a:r>
              <a:rPr lang="en-US" sz="2400" spc="39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small-world networks.</a:t>
            </a:r>
            <a:endParaRPr lang="en-US" sz="2400" dirty="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tabLst>
                <a:tab pos="960119" algn="l"/>
                <a:tab pos="1550035" algn="l"/>
                <a:tab pos="2357755" algn="l"/>
                <a:tab pos="2741930" algn="l"/>
                <a:tab pos="3910965" algn="l"/>
                <a:tab pos="5189855" algn="l"/>
                <a:tab pos="5951855" algn="l"/>
                <a:tab pos="7621270" algn="l"/>
                <a:tab pos="8300720" algn="l"/>
                <a:tab pos="9865995" algn="l"/>
              </a:tabLst>
            </a:pPr>
            <a:r>
              <a:rPr lang="en-US" sz="2400" spc="-10" dirty="0">
                <a:latin typeface="Calibri"/>
                <a:cs typeface="Calibri"/>
              </a:rPr>
              <a:t>2000s: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25" dirty="0">
                <a:latin typeface="Calibri"/>
                <a:cs typeface="Calibri"/>
              </a:rPr>
              <a:t>The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study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25" dirty="0">
                <a:latin typeface="Calibri"/>
                <a:cs typeface="Calibri"/>
              </a:rPr>
              <a:t>of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complex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networks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gains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momentum,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20" dirty="0">
                <a:latin typeface="Calibri"/>
                <a:cs typeface="Calibri"/>
              </a:rPr>
              <a:t>with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researchers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exploring </a:t>
            </a:r>
            <a:r>
              <a:rPr lang="en-US" sz="2400" spc="-20" dirty="0">
                <a:latin typeface="Calibri"/>
                <a:cs typeface="Calibri"/>
              </a:rPr>
              <a:t>scale-</a:t>
            </a:r>
            <a:r>
              <a:rPr lang="en-US" sz="2400" dirty="0">
                <a:latin typeface="Calibri"/>
                <a:cs typeface="Calibri"/>
              </a:rPr>
              <a:t>free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networks,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network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robustness,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dynamics.</a:t>
            </a:r>
            <a:endParaRPr lang="en-US" sz="2400" dirty="0">
              <a:latin typeface="Calibri"/>
              <a:cs typeface="Calibri"/>
            </a:endParaRPr>
          </a:p>
          <a:p>
            <a:pPr marL="12700" marR="6985">
              <a:lnSpc>
                <a:spcPct val="150000"/>
              </a:lnSpc>
              <a:spcBef>
                <a:spcPts val="5"/>
              </a:spcBef>
              <a:tabLst>
                <a:tab pos="918844" algn="l"/>
                <a:tab pos="2728595" algn="l"/>
                <a:tab pos="3991610" algn="l"/>
                <a:tab pos="5371465" algn="l"/>
                <a:tab pos="6584950" algn="l"/>
                <a:tab pos="7253605" algn="l"/>
                <a:tab pos="8027670" algn="l"/>
                <a:tab pos="9168130" algn="l"/>
                <a:tab pos="9629775" algn="l"/>
              </a:tabLst>
            </a:pPr>
            <a:r>
              <a:rPr lang="en-US" sz="2400" spc="-10" dirty="0">
                <a:latin typeface="Calibri"/>
                <a:cs typeface="Calibri"/>
              </a:rPr>
              <a:t>2006: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20" dirty="0">
                <a:latin typeface="Calibri"/>
                <a:cs typeface="Calibri"/>
              </a:rPr>
              <a:t>Albert-</a:t>
            </a:r>
            <a:r>
              <a:rPr lang="en-US" sz="2400" spc="-10" dirty="0">
                <a:latin typeface="Calibri"/>
                <a:cs typeface="Calibri"/>
              </a:rPr>
              <a:t>László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 err="1">
                <a:latin typeface="Calibri"/>
                <a:cs typeface="Calibri"/>
              </a:rPr>
              <a:t>Barabási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publishes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"Linked: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25" dirty="0">
                <a:latin typeface="Calibri"/>
                <a:cs typeface="Calibri"/>
              </a:rPr>
              <a:t>The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25" dirty="0">
                <a:latin typeface="Calibri"/>
                <a:cs typeface="Calibri"/>
              </a:rPr>
              <a:t>New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Science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25" dirty="0">
                <a:latin typeface="Calibri"/>
                <a:cs typeface="Calibri"/>
              </a:rPr>
              <a:t>of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spc="-10" dirty="0">
                <a:latin typeface="Calibri"/>
                <a:cs typeface="Calibri"/>
              </a:rPr>
              <a:t>Networks," </a:t>
            </a:r>
            <a:r>
              <a:rPr lang="en-US" sz="2400" dirty="0">
                <a:latin typeface="Calibri"/>
                <a:cs typeface="Calibri"/>
              </a:rPr>
              <a:t>popularizing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Network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Science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mainstream.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E077D6E5-D8F7-41CD-CC49-38B9FD30B0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CA3D5A70-8B67-65CD-5AEA-A41BD854A4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19</a:t>
            </a:fld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07607"/>
            <a:ext cx="12192000" cy="850900"/>
            <a:chOff x="0" y="6007607"/>
            <a:chExt cx="12192000" cy="850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07607"/>
              <a:ext cx="12191999" cy="8503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039612"/>
              <a:ext cx="12191999" cy="8183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406349"/>
            <a:ext cx="16376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002851"/>
                </a:solidFill>
                <a:latin typeface="Arial"/>
                <a:cs typeface="Arial"/>
              </a:rPr>
              <a:t>Agenda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6939" y="1533355"/>
            <a:ext cx="4133215" cy="29470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09"/>
              </a:spcBef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Welcome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&amp;</a:t>
            </a: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Char char="•"/>
              <a:tabLst>
                <a:tab pos="299085" algn="l"/>
              </a:tabLst>
            </a:pP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What</a:t>
            </a:r>
            <a:r>
              <a:rPr sz="2400" spc="-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is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spc="-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Science?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Char char="•"/>
              <a:tabLst>
                <a:tab pos="299085" algn="l"/>
              </a:tabLst>
            </a:pP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History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spc="-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Science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Char char="•"/>
              <a:tabLst>
                <a:tab pos="299085" algn="l"/>
              </a:tabLst>
            </a:pP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Key</a:t>
            </a:r>
            <a:r>
              <a:rPr sz="2400" spc="-1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Concepts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Char char="•"/>
              <a:tabLst>
                <a:tab pos="299085" algn="l"/>
              </a:tabLst>
            </a:pP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spc="-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2851"/>
                </a:solidFill>
                <a:latin typeface="Arial"/>
                <a:cs typeface="Arial"/>
              </a:rPr>
              <a:t>Types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Char char="•"/>
              <a:tabLst>
                <a:tab pos="299085" algn="l"/>
              </a:tabLst>
            </a:pPr>
            <a:r>
              <a:rPr sz="2400" spc="-55" dirty="0">
                <a:solidFill>
                  <a:srgbClr val="002851"/>
                </a:solidFill>
                <a:latin typeface="Arial"/>
                <a:cs typeface="Arial"/>
              </a:rPr>
              <a:t>Real-</a:t>
            </a:r>
            <a:r>
              <a:rPr sz="2400" spc="114" dirty="0">
                <a:solidFill>
                  <a:srgbClr val="002851"/>
                </a:solidFill>
                <a:latin typeface="Arial"/>
                <a:cs typeface="Arial"/>
              </a:rPr>
              <a:t>world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002851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Conclusion</a:t>
            </a:r>
            <a:r>
              <a:rPr sz="2400" spc="1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&amp;</a:t>
            </a:r>
            <a:r>
              <a:rPr sz="2400" spc="1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Q&amp;A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Élőláb helye 13">
            <a:extLst>
              <a:ext uri="{FF2B5EF4-FFF2-40B4-BE49-F238E27FC236}">
                <a16:creationId xmlns:a16="http://schemas.microsoft.com/office/drawing/2014/main" id="{79C29726-F250-C8CC-E7CC-D99652B2248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05877" y="6308406"/>
            <a:ext cx="6680834" cy="32067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 dirty="0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5" name="Dia számának helye 14">
            <a:extLst>
              <a:ext uri="{FF2B5EF4-FFF2-40B4-BE49-F238E27FC236}">
                <a16:creationId xmlns:a16="http://schemas.microsoft.com/office/drawing/2014/main" id="{A95A78FE-6201-3210-0AE6-3111A30B8D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2</a:t>
            </a:fld>
            <a:endParaRPr lang="hu-H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18275"/>
            <a:ext cx="12191999" cy="8397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5500" y="254330"/>
            <a:ext cx="10777220" cy="537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29235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Summary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  <a:tabLst>
                <a:tab pos="447040" algn="l"/>
              </a:tabLst>
            </a:pPr>
            <a:r>
              <a:rPr sz="2400" spc="114" dirty="0">
                <a:uFill>
                  <a:solidFill>
                    <a:srgbClr val="002851"/>
                  </a:solidFill>
                </a:uFill>
                <a:latin typeface="Arial"/>
                <a:cs typeface="Arial"/>
              </a:rPr>
              <a:t> </a:t>
            </a:r>
            <a:r>
              <a:rPr sz="2400" spc="-60" dirty="0">
                <a:uFill>
                  <a:solidFill>
                    <a:srgbClr val="002851"/>
                  </a:solidFill>
                </a:uFill>
                <a:latin typeface="Arial"/>
                <a:cs typeface="Arial"/>
              </a:rPr>
              <a:t>•</a:t>
            </a:r>
            <a:r>
              <a:rPr sz="2400" dirty="0">
                <a:uFill>
                  <a:solidFill>
                    <a:srgbClr val="002851"/>
                  </a:solidFill>
                </a:uFill>
                <a:latin typeface="Arial"/>
                <a:cs typeface="Arial"/>
              </a:rPr>
              <a:t>	</a:t>
            </a:r>
            <a:r>
              <a:rPr sz="240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The</a:t>
            </a:r>
            <a:r>
              <a:rPr sz="2400" spc="305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 </a:t>
            </a:r>
            <a:r>
              <a:rPr sz="240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historical</a:t>
            </a:r>
            <a:r>
              <a:rPr sz="2400" spc="305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 </a:t>
            </a:r>
            <a:r>
              <a:rPr sz="240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context</a:t>
            </a:r>
            <a:r>
              <a:rPr sz="2400" spc="305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 </a:t>
            </a:r>
            <a:r>
              <a:rPr sz="240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and</a:t>
            </a:r>
            <a:r>
              <a:rPr sz="2400" spc="30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 </a:t>
            </a:r>
            <a:r>
              <a:rPr sz="240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origin</a:t>
            </a:r>
            <a:r>
              <a:rPr sz="2400" spc="30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 </a:t>
            </a:r>
            <a:r>
              <a:rPr sz="240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of</a:t>
            </a:r>
            <a:r>
              <a:rPr sz="2400" spc="315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 </a:t>
            </a:r>
            <a:r>
              <a:rPr sz="240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Network</a:t>
            </a:r>
            <a:r>
              <a:rPr sz="2400" spc="295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 </a:t>
            </a:r>
            <a:r>
              <a:rPr sz="240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Science</a:t>
            </a:r>
            <a:r>
              <a:rPr sz="2400" spc="31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 </a:t>
            </a:r>
            <a:r>
              <a:rPr sz="240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provide</a:t>
            </a:r>
            <a:r>
              <a:rPr sz="2400" spc="305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 </a:t>
            </a:r>
            <a:r>
              <a:rPr sz="240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a</a:t>
            </a:r>
            <a:r>
              <a:rPr sz="2400" spc="31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 </a:t>
            </a:r>
            <a:r>
              <a:rPr sz="240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rich</a:t>
            </a:r>
            <a:r>
              <a:rPr sz="2400" spc="31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 </a:t>
            </a:r>
            <a:r>
              <a:rPr sz="240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backdrop</a:t>
            </a:r>
            <a:r>
              <a:rPr sz="2400" spc="300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 </a:t>
            </a:r>
            <a:r>
              <a:rPr sz="2400" spc="-25" dirty="0"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447040" algn="just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libri"/>
                <a:cs typeface="Calibri"/>
              </a:rPr>
              <a:t>they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interdisciplinary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field.</a:t>
            </a:r>
            <a:endParaRPr sz="2400" dirty="0">
              <a:latin typeface="Calibri"/>
              <a:cs typeface="Calibri"/>
            </a:endParaRPr>
          </a:p>
          <a:p>
            <a:pPr marL="444500" indent="-340995" algn="just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444500" algn="l"/>
                <a:tab pos="447040" algn="l"/>
              </a:tabLst>
            </a:pPr>
            <a:r>
              <a:rPr sz="2400" dirty="0">
                <a:latin typeface="Calibri"/>
                <a:cs typeface="Calibri"/>
              </a:rPr>
              <a:t>From</a:t>
            </a:r>
            <a:r>
              <a:rPr sz="2400" spc="3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initial</a:t>
            </a:r>
            <a:r>
              <a:rPr sz="2400" spc="3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musings</a:t>
            </a:r>
            <a:r>
              <a:rPr sz="2400" spc="3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Euler</a:t>
            </a:r>
            <a:r>
              <a:rPr sz="2400" spc="3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3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bridges</a:t>
            </a:r>
            <a:r>
              <a:rPr sz="2400" spc="3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Königsberg</a:t>
            </a:r>
            <a:r>
              <a:rPr sz="2400" spc="3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3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L="447040" marR="6985" algn="just">
              <a:lnSpc>
                <a:spcPct val="15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groundbreaking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Erdős,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later,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Watts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Strogatz,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grown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vibrant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research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far-</a:t>
            </a:r>
            <a:r>
              <a:rPr sz="2400" dirty="0">
                <a:latin typeface="Calibri"/>
                <a:cs typeface="Calibri"/>
              </a:rPr>
              <a:t>reaching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applications.</a:t>
            </a:r>
            <a:endParaRPr sz="2400" dirty="0">
              <a:latin typeface="Calibri"/>
              <a:cs typeface="Calibri"/>
            </a:endParaRPr>
          </a:p>
          <a:p>
            <a:pPr marL="444500" marR="5080" indent="-340995" algn="just">
              <a:lnSpc>
                <a:spcPct val="150000"/>
              </a:lnSpc>
              <a:buFont typeface="Arial"/>
              <a:buChar char="•"/>
              <a:tabLst>
                <a:tab pos="447040" algn="l"/>
              </a:tabLst>
            </a:pPr>
            <a:r>
              <a:rPr sz="2400" dirty="0">
                <a:latin typeface="Calibri"/>
                <a:cs typeface="Calibri"/>
              </a:rPr>
              <a:t>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field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understanding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contributions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 	</a:t>
            </a:r>
            <a:r>
              <a:rPr sz="2400" dirty="0">
                <a:latin typeface="Calibri"/>
                <a:cs typeface="Calibri"/>
              </a:rPr>
              <a:t>figures,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students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appreciate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profound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impact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on 	</a:t>
            </a:r>
            <a:r>
              <a:rPr sz="2400" dirty="0">
                <a:latin typeface="Calibri"/>
                <a:cs typeface="Calibri"/>
              </a:rPr>
              <a:t>modern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informatics</a:t>
            </a:r>
            <a:r>
              <a:rPr sz="2400" spc="5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ongoing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relevance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analyzing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understanding 	</a:t>
            </a:r>
            <a:r>
              <a:rPr sz="2400" dirty="0">
                <a:latin typeface="Calibri"/>
                <a:cs typeface="Calibri"/>
              </a:rPr>
              <a:t>complex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03C132C-CE5C-BF54-1187-D5E5501DBAE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30AEC6A-4DC4-BC5E-F6B7-944B8A9C31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20</a:t>
            </a:fld>
            <a:endParaRPr lang="hu-H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8530">
              <a:lnSpc>
                <a:spcPct val="100000"/>
              </a:lnSpc>
              <a:spcBef>
                <a:spcPts val="100"/>
              </a:spcBef>
            </a:pPr>
            <a:r>
              <a:rPr dirty="0"/>
              <a:t>Nodes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Edges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Network</a:t>
            </a:r>
            <a:r>
              <a:rPr spc="-50" dirty="0"/>
              <a:t> </a:t>
            </a:r>
            <a:r>
              <a:rPr spc="-10" dirty="0"/>
              <a:t>Science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13946"/>
            <a:ext cx="10198100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060" marR="6350" indent="-340995" algn="just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multidisciplinary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field</a:t>
            </a:r>
            <a:r>
              <a:rPr sz="2400" spc="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seeks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understand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structure,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dynamics,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behavior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systems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lens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spc="-10" dirty="0">
                <a:latin typeface="Calibri"/>
                <a:cs typeface="Calibri"/>
              </a:rPr>
              <a:t>networks.</a:t>
            </a:r>
            <a:endParaRPr sz="2400">
              <a:latin typeface="Calibri"/>
              <a:cs typeface="Calibri"/>
            </a:endParaRPr>
          </a:p>
          <a:p>
            <a:pPr marL="353695" indent="-340995" algn="just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3695" algn="l"/>
              </a:tabLst>
            </a:pPr>
            <a:r>
              <a:rPr sz="2400" dirty="0">
                <a:latin typeface="Calibri"/>
                <a:cs typeface="Calibri"/>
              </a:rPr>
              <a:t>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heart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fundamental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components:</a:t>
            </a:r>
            <a:endParaRPr sz="2400">
              <a:latin typeface="Calibri"/>
              <a:cs typeface="Calibri"/>
            </a:endParaRPr>
          </a:p>
          <a:p>
            <a:pPr marL="927100" algn="just">
              <a:lnSpc>
                <a:spcPct val="100000"/>
              </a:lnSpc>
              <a:spcBef>
                <a:spcPts val="1445"/>
              </a:spcBef>
            </a:pPr>
            <a:r>
              <a:rPr sz="2400" b="1" dirty="0">
                <a:latin typeface="Calibri"/>
                <a:cs typeface="Calibri"/>
              </a:rPr>
              <a:t>nodes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(vertices)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edges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(links)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3060" marR="5080" indent="-340995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delve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definitions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principles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edges,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how 	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interconnected,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drawing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theory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Albert- 	</a:t>
            </a:r>
            <a:r>
              <a:rPr sz="2400" dirty="0">
                <a:latin typeface="Calibri"/>
                <a:cs typeface="Calibri"/>
              </a:rPr>
              <a:t>László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Barabási.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FDDCC028-690B-54B5-12BE-7954727F57F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528B56FA-291C-ABC4-400F-C6E0A83B1F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21</a:t>
            </a:fld>
            <a:endParaRPr lang="hu-H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974" y="214727"/>
            <a:ext cx="11344275" cy="522668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69790" algn="just">
              <a:lnSpc>
                <a:spcPct val="100000"/>
              </a:lnSpc>
              <a:spcBef>
                <a:spcPts val="414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Nodes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Edges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1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Nodes</a:t>
            </a:r>
            <a:r>
              <a:rPr sz="2400" b="1" u="sng" spc="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(Vertices)</a:t>
            </a:r>
            <a:r>
              <a:rPr sz="2400" u="none" dirty="0">
                <a:latin typeface="Calibri"/>
                <a:cs typeface="Calibri"/>
              </a:rPr>
              <a:t>:</a:t>
            </a:r>
            <a:r>
              <a:rPr sz="2400" u="none" spc="10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Nodes,</a:t>
            </a:r>
            <a:r>
              <a:rPr sz="2400" u="none" spc="10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also</a:t>
            </a:r>
            <a:r>
              <a:rPr sz="2400" u="none" spc="9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known</a:t>
            </a:r>
            <a:r>
              <a:rPr sz="2400" u="none" spc="10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as</a:t>
            </a:r>
            <a:r>
              <a:rPr sz="2400" u="none" spc="10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vertices,</a:t>
            </a:r>
            <a:r>
              <a:rPr sz="2400" u="none" spc="10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are</a:t>
            </a:r>
            <a:r>
              <a:rPr sz="2400" u="none" spc="11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the</a:t>
            </a:r>
            <a:r>
              <a:rPr sz="2400" u="none" spc="9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fundamental</a:t>
            </a:r>
            <a:r>
              <a:rPr sz="2400" u="none" spc="8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building</a:t>
            </a:r>
            <a:r>
              <a:rPr sz="2400" u="none" spc="10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blocks</a:t>
            </a:r>
            <a:r>
              <a:rPr sz="2400" u="none" spc="9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of</a:t>
            </a:r>
            <a:r>
              <a:rPr sz="2400" u="none" spc="100" dirty="0">
                <a:latin typeface="Calibri"/>
                <a:cs typeface="Calibri"/>
              </a:rPr>
              <a:t> </a:t>
            </a:r>
            <a:r>
              <a:rPr sz="2400" u="none" spc="-50" dirty="0">
                <a:latin typeface="Calibri"/>
                <a:cs typeface="Calibri"/>
              </a:rPr>
              <a:t>a</a:t>
            </a:r>
            <a:endParaRPr sz="2400" dirty="0">
              <a:latin typeface="Calibri"/>
              <a:cs typeface="Calibri"/>
            </a:endParaRPr>
          </a:p>
          <a:p>
            <a:pPr marL="12700" marR="7620" algn="just">
              <a:lnSpc>
                <a:spcPct val="150000"/>
              </a:lnSpc>
            </a:pPr>
            <a:r>
              <a:rPr sz="2400" dirty="0">
                <a:latin typeface="Calibri"/>
                <a:cs typeface="Calibri"/>
              </a:rPr>
              <a:t>network.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represents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entity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studying.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entities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diverse,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ranging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websites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proteins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biological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cities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transportation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Edges</a:t>
            </a:r>
            <a:r>
              <a:rPr sz="2400" b="1" u="sng" spc="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(Links)</a:t>
            </a:r>
            <a:r>
              <a:rPr sz="2400" u="none" dirty="0">
                <a:latin typeface="Calibri"/>
                <a:cs typeface="Calibri"/>
              </a:rPr>
              <a:t>:</a:t>
            </a:r>
            <a:r>
              <a:rPr sz="2400" u="none" spc="11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Edges,</a:t>
            </a:r>
            <a:r>
              <a:rPr sz="2400" u="none" spc="9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often</a:t>
            </a:r>
            <a:r>
              <a:rPr sz="2400" u="none" spc="10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referred</a:t>
            </a:r>
            <a:r>
              <a:rPr sz="2400" u="none" spc="114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to</a:t>
            </a:r>
            <a:r>
              <a:rPr sz="2400" u="none" spc="9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as</a:t>
            </a:r>
            <a:r>
              <a:rPr sz="2400" u="none" spc="10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links</a:t>
            </a:r>
            <a:r>
              <a:rPr sz="2400" u="none" spc="9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or</a:t>
            </a:r>
            <a:r>
              <a:rPr sz="2400" u="none" spc="10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connections,</a:t>
            </a:r>
            <a:r>
              <a:rPr sz="2400" u="none" spc="10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represent</a:t>
            </a:r>
            <a:r>
              <a:rPr sz="2400" u="none" spc="9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the</a:t>
            </a:r>
            <a:r>
              <a:rPr sz="2400" u="none" spc="105" dirty="0">
                <a:latin typeface="Calibri"/>
                <a:cs typeface="Calibri"/>
              </a:rPr>
              <a:t> </a:t>
            </a:r>
            <a:r>
              <a:rPr sz="2400" u="none" spc="-10" dirty="0">
                <a:latin typeface="Calibri"/>
                <a:cs typeface="Calibri"/>
              </a:rPr>
              <a:t>relationships </a:t>
            </a:r>
            <a:r>
              <a:rPr sz="2400" u="none" dirty="0">
                <a:latin typeface="Calibri"/>
                <a:cs typeface="Calibri"/>
              </a:rPr>
              <a:t>or</a:t>
            </a:r>
            <a:r>
              <a:rPr sz="2400" u="none" spc="-10" dirty="0">
                <a:latin typeface="Calibri"/>
                <a:cs typeface="Calibri"/>
              </a:rPr>
              <a:t> interactions</a:t>
            </a:r>
            <a:r>
              <a:rPr sz="2400" u="none" spc="-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between nodes.</a:t>
            </a:r>
            <a:r>
              <a:rPr sz="2400" u="none" spc="-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They</a:t>
            </a:r>
            <a:r>
              <a:rPr sz="2400" u="none" spc="-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signify how nodes</a:t>
            </a:r>
            <a:r>
              <a:rPr sz="2400" u="none" spc="-1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are connected</a:t>
            </a:r>
            <a:r>
              <a:rPr sz="2400" u="none" spc="-1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to</a:t>
            </a:r>
            <a:r>
              <a:rPr sz="2400" u="none" spc="-1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each other</a:t>
            </a:r>
            <a:r>
              <a:rPr sz="2400" u="none" spc="-15" dirty="0">
                <a:latin typeface="Calibri"/>
                <a:cs typeface="Calibri"/>
              </a:rPr>
              <a:t> </a:t>
            </a:r>
            <a:r>
              <a:rPr sz="2400" u="none" spc="-10" dirty="0">
                <a:latin typeface="Calibri"/>
                <a:cs typeface="Calibri"/>
              </a:rPr>
              <a:t>within </a:t>
            </a:r>
            <a:r>
              <a:rPr sz="2400" u="none" dirty="0">
                <a:latin typeface="Calibri"/>
                <a:cs typeface="Calibri"/>
              </a:rPr>
              <a:t>the</a:t>
            </a:r>
            <a:r>
              <a:rPr sz="2400" u="none" spc="24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network.</a:t>
            </a:r>
            <a:r>
              <a:rPr sz="2400" u="none" spc="254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Edges</a:t>
            </a:r>
            <a:r>
              <a:rPr sz="2400" u="none" spc="25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can</a:t>
            </a:r>
            <a:r>
              <a:rPr sz="2400" u="none" spc="23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take</a:t>
            </a:r>
            <a:r>
              <a:rPr sz="2400" u="none" spc="26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various</a:t>
            </a:r>
            <a:r>
              <a:rPr sz="2400" u="none" spc="23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forms,</a:t>
            </a:r>
            <a:r>
              <a:rPr sz="2400" u="none" spc="26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such</a:t>
            </a:r>
            <a:r>
              <a:rPr sz="2400" u="none" spc="25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as</a:t>
            </a:r>
            <a:r>
              <a:rPr sz="2400" u="none" spc="254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friendships</a:t>
            </a:r>
            <a:r>
              <a:rPr sz="2400" u="none" spc="26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between</a:t>
            </a:r>
            <a:r>
              <a:rPr sz="2400" u="none" spc="26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individuals</a:t>
            </a:r>
            <a:r>
              <a:rPr sz="2400" u="none" spc="24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in</a:t>
            </a:r>
            <a:r>
              <a:rPr sz="2400" u="none" spc="260" dirty="0">
                <a:latin typeface="Calibri"/>
                <a:cs typeface="Calibri"/>
              </a:rPr>
              <a:t> </a:t>
            </a:r>
            <a:r>
              <a:rPr sz="2400" u="none" spc="-50" dirty="0">
                <a:latin typeface="Calibri"/>
                <a:cs typeface="Calibri"/>
              </a:rPr>
              <a:t>a </a:t>
            </a:r>
            <a:r>
              <a:rPr sz="2400" u="none" dirty="0">
                <a:latin typeface="Calibri"/>
                <a:cs typeface="Calibri"/>
              </a:rPr>
              <a:t>social</a:t>
            </a:r>
            <a:r>
              <a:rPr sz="2400" u="none" spc="-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network,</a:t>
            </a:r>
            <a:r>
              <a:rPr sz="2400" u="none" spc="-1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hyperlinks</a:t>
            </a:r>
            <a:r>
              <a:rPr sz="2400" u="none" spc="-1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between</a:t>
            </a:r>
            <a:r>
              <a:rPr sz="2400" u="none" spc="-2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web</a:t>
            </a:r>
            <a:r>
              <a:rPr sz="2400" u="none" spc="-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pages,</a:t>
            </a:r>
            <a:r>
              <a:rPr sz="2400" u="none" spc="-2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biochemical</a:t>
            </a:r>
            <a:r>
              <a:rPr sz="2400" u="none" spc="-2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interactions</a:t>
            </a:r>
            <a:r>
              <a:rPr sz="2400" u="none" spc="-1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between</a:t>
            </a:r>
            <a:r>
              <a:rPr sz="2400" u="none" spc="-20" dirty="0">
                <a:latin typeface="Calibri"/>
                <a:cs typeface="Calibri"/>
              </a:rPr>
              <a:t> </a:t>
            </a:r>
            <a:r>
              <a:rPr sz="2400" u="none" spc="-10" dirty="0">
                <a:latin typeface="Calibri"/>
                <a:cs typeface="Calibri"/>
              </a:rPr>
              <a:t>proteins, </a:t>
            </a:r>
            <a:r>
              <a:rPr sz="2400" u="none" dirty="0">
                <a:latin typeface="Calibri"/>
                <a:cs typeface="Calibri"/>
              </a:rPr>
              <a:t>or</a:t>
            </a:r>
            <a:r>
              <a:rPr sz="2400" u="none" spc="-40" dirty="0">
                <a:latin typeface="Calibri"/>
                <a:cs typeface="Calibri"/>
              </a:rPr>
              <a:t> </a:t>
            </a:r>
            <a:r>
              <a:rPr sz="2400" u="none" spc="-10" dirty="0">
                <a:latin typeface="Calibri"/>
                <a:cs typeface="Calibri"/>
              </a:rPr>
              <a:t>physical</a:t>
            </a:r>
            <a:r>
              <a:rPr sz="2400" u="none" spc="-4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connections</a:t>
            </a:r>
            <a:r>
              <a:rPr sz="2400" u="none" spc="-4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between</a:t>
            </a:r>
            <a:r>
              <a:rPr sz="2400" u="none" spc="-3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cities</a:t>
            </a:r>
            <a:r>
              <a:rPr sz="2400" u="none" spc="-65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in</a:t>
            </a:r>
            <a:r>
              <a:rPr sz="2400" u="none" spc="-40" dirty="0">
                <a:latin typeface="Calibri"/>
                <a:cs typeface="Calibri"/>
              </a:rPr>
              <a:t> </a:t>
            </a:r>
            <a:r>
              <a:rPr sz="2400" u="none" dirty="0">
                <a:latin typeface="Calibri"/>
                <a:cs typeface="Calibri"/>
              </a:rPr>
              <a:t>a</a:t>
            </a:r>
            <a:r>
              <a:rPr sz="2400" u="none" spc="-35" dirty="0">
                <a:latin typeface="Calibri"/>
                <a:cs typeface="Calibri"/>
              </a:rPr>
              <a:t> </a:t>
            </a:r>
            <a:r>
              <a:rPr sz="2400" u="none" spc="-10" dirty="0">
                <a:latin typeface="Calibri"/>
                <a:cs typeface="Calibri"/>
              </a:rPr>
              <a:t>transportation</a:t>
            </a:r>
            <a:r>
              <a:rPr sz="2400" u="none" spc="-65" dirty="0">
                <a:latin typeface="Calibri"/>
                <a:cs typeface="Calibri"/>
              </a:rPr>
              <a:t> </a:t>
            </a:r>
            <a:r>
              <a:rPr sz="2400" u="none" spc="-10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B6BE17C8-C065-D97C-E081-7E00263BD17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C95A2EE-E182-D9BF-49C2-3FA2249B28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22</a:t>
            </a:fld>
            <a:endParaRPr lang="hu-H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885">
              <a:lnSpc>
                <a:spcPct val="100000"/>
              </a:lnSpc>
              <a:spcBef>
                <a:spcPts val="100"/>
              </a:spcBef>
            </a:pPr>
            <a:r>
              <a:rPr dirty="0"/>
              <a:t>Significance</a:t>
            </a:r>
            <a:r>
              <a:rPr spc="-4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Nodes</a:t>
            </a:r>
            <a:r>
              <a:rPr spc="-4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Edges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513946"/>
            <a:ext cx="10519410" cy="331787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35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Nodes</a:t>
            </a:r>
            <a:r>
              <a:rPr sz="24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</a:t>
            </a:r>
            <a:r>
              <a:rPr sz="2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Entities</a:t>
            </a:r>
            <a:r>
              <a:rPr sz="2400" u="none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</a:pPr>
            <a:r>
              <a:rPr sz="2400" dirty="0">
                <a:latin typeface="Calibri"/>
                <a:cs typeface="Calibri"/>
              </a:rPr>
              <a:t>Nodes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entities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interest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network,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individuals,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network,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they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devices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computers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routers.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Understanding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characteristics</a:t>
            </a:r>
            <a:endParaRPr sz="2400">
              <a:latin typeface="Calibri"/>
              <a:cs typeface="Calibri"/>
            </a:endParaRPr>
          </a:p>
          <a:p>
            <a:pPr marL="12700" marR="6985" algn="just">
              <a:lnSpc>
                <a:spcPct val="15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attributes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crucial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analysis,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dirty="0">
                <a:latin typeface="Calibri"/>
                <a:cs typeface="Calibri"/>
              </a:rPr>
              <a:t>questions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roles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properties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5AE28E0B-67D3-E876-5287-7ABEBE5C3C5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D8908099-F740-92DA-4953-E0F491BBF8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23</a:t>
            </a:fld>
            <a:endParaRPr lang="hu-H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0865">
              <a:lnSpc>
                <a:spcPct val="100000"/>
              </a:lnSpc>
              <a:spcBef>
                <a:spcPts val="100"/>
              </a:spcBef>
            </a:pPr>
            <a:r>
              <a:rPr dirty="0"/>
              <a:t>Edges</a:t>
            </a:r>
            <a:r>
              <a:rPr spc="-65" dirty="0"/>
              <a:t> </a:t>
            </a:r>
            <a:r>
              <a:rPr dirty="0"/>
              <a:t>as</a:t>
            </a:r>
            <a:r>
              <a:rPr spc="-60" dirty="0"/>
              <a:t> </a:t>
            </a:r>
            <a:r>
              <a:rPr spc="-10" dirty="0"/>
              <a:t>Relationships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6777" y="1215598"/>
            <a:ext cx="1052004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060" marR="5080" indent="-340360" algn="just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Edges</a:t>
            </a:r>
            <a:r>
              <a:rPr sz="2400" spc="3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represent</a:t>
            </a:r>
            <a:r>
              <a:rPr sz="2400" spc="3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connections</a:t>
            </a:r>
            <a:r>
              <a:rPr sz="2400" spc="3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3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relationships</a:t>
            </a:r>
            <a:r>
              <a:rPr sz="2400" spc="3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3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nodes.</a:t>
            </a:r>
            <a:r>
              <a:rPr sz="2400" spc="30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These 	</a:t>
            </a:r>
            <a:r>
              <a:rPr sz="2400" dirty="0">
                <a:latin typeface="Calibri"/>
                <a:cs typeface="Calibri"/>
              </a:rPr>
              <a:t>connections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criteria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relevant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under 	study.</a:t>
            </a:r>
            <a:endParaRPr sz="2400">
              <a:latin typeface="Calibri"/>
              <a:cs typeface="Calibri"/>
            </a:endParaRPr>
          </a:p>
          <a:p>
            <a:pPr marL="353060" indent="-340360" algn="just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3060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5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instance,</a:t>
            </a:r>
            <a:r>
              <a:rPr sz="2400" spc="5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transportation</a:t>
            </a:r>
            <a:r>
              <a:rPr sz="2400" spc="5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network,</a:t>
            </a:r>
            <a:r>
              <a:rPr sz="2400" spc="5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edges</a:t>
            </a:r>
            <a:r>
              <a:rPr sz="2400" spc="5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5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</a:t>
            </a:r>
            <a:r>
              <a:rPr sz="2400" spc="5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</a:t>
            </a:r>
            <a:r>
              <a:rPr sz="2400" spc="5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roads</a:t>
            </a:r>
            <a:endParaRPr sz="2400">
              <a:latin typeface="Calibri"/>
              <a:cs typeface="Calibri"/>
            </a:endParaRPr>
          </a:p>
          <a:p>
            <a:pPr marL="355600" marR="5080" algn="just">
              <a:lnSpc>
                <a:spcPct val="150000"/>
              </a:lnSpc>
            </a:pP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cities,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citation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network,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signify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references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 </a:t>
            </a:r>
            <a:r>
              <a:rPr sz="2400" dirty="0">
                <a:latin typeface="Calibri"/>
                <a:cs typeface="Calibri"/>
              </a:rPr>
              <a:t>scientific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papers.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captured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vary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widely,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they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essential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understanding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 information,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goods,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influence flows</a:t>
            </a:r>
            <a:r>
              <a:rPr sz="2400" spc="-10" dirty="0">
                <a:latin typeface="Calibri"/>
                <a:cs typeface="Calibri"/>
              </a:rPr>
              <a:t> within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32113B90-2F2A-505A-F964-7849ECFC934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7AD19B2B-7AAD-37F0-26AE-638079B177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24</a:t>
            </a:fld>
            <a:endParaRPr lang="hu-H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8535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55" dirty="0"/>
              <a:t> </a:t>
            </a:r>
            <a:r>
              <a:rPr dirty="0"/>
              <a:t>Nodes</a:t>
            </a:r>
            <a:r>
              <a:rPr spc="-45" dirty="0"/>
              <a:t> </a:t>
            </a:r>
            <a:r>
              <a:rPr dirty="0"/>
              <a:t>Are</a:t>
            </a:r>
            <a:r>
              <a:rPr spc="-50" dirty="0"/>
              <a:t> </a:t>
            </a:r>
            <a:r>
              <a:rPr dirty="0"/>
              <a:t>Connected</a:t>
            </a:r>
            <a:r>
              <a:rPr spc="-30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spc="-10" dirty="0"/>
              <a:t>Edges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513946"/>
            <a:ext cx="10359390" cy="276923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Structure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5600" algn="l"/>
                <a:tab pos="719455" algn="l"/>
                <a:tab pos="3051810" algn="l"/>
                <a:tab pos="5601970" algn="l"/>
                <a:tab pos="6628765" algn="l"/>
                <a:tab pos="7738109" algn="l"/>
                <a:tab pos="8118475" algn="l"/>
                <a:tab pos="9651365" algn="l"/>
              </a:tabLst>
            </a:pPr>
            <a:r>
              <a:rPr sz="2400" spc="-2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	Network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Science,</a:t>
            </a:r>
            <a:r>
              <a:rPr sz="2400" dirty="0">
                <a:latin typeface="Calibri"/>
                <a:cs typeface="Calibri"/>
              </a:rPr>
              <a:t>	networks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varying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degrees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complexity.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Some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libri"/>
                <a:cs typeface="Calibri"/>
              </a:rPr>
              <a:t>networks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highly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intricate.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ts val="4320"/>
              </a:lnSpc>
              <a:spcBef>
                <a:spcPts val="18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connected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edges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defines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network,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valuable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insights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studied.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A9556044-AB49-8631-19A0-2EBFCA25DF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EB012594-4324-FE9D-F52A-B528DB5C0B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25</a:t>
            </a:fld>
            <a:endParaRPr lang="hu-H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262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6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10" dirty="0"/>
              <a:t>Connections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3436" y="1326515"/>
            <a:ext cx="11490325" cy="446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50000"/>
              </a:lnSpc>
              <a:spcBef>
                <a:spcPts val="100"/>
              </a:spcBef>
            </a:pPr>
            <a:r>
              <a:rPr sz="2500" dirty="0">
                <a:latin typeface="Calibri"/>
                <a:cs typeface="Calibri"/>
              </a:rPr>
              <a:t>Nodes</a:t>
            </a:r>
            <a:r>
              <a:rPr sz="2500" spc="8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can</a:t>
            </a:r>
            <a:r>
              <a:rPr sz="2500" spc="8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be</a:t>
            </a:r>
            <a:r>
              <a:rPr sz="2500" spc="8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connected</a:t>
            </a:r>
            <a:r>
              <a:rPr sz="2500" spc="8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by</a:t>
            </a:r>
            <a:r>
              <a:rPr sz="2500" spc="8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edges</a:t>
            </a:r>
            <a:r>
              <a:rPr sz="2500" spc="8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8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different</a:t>
            </a:r>
            <a:r>
              <a:rPr sz="2500" spc="8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ways,</a:t>
            </a:r>
            <a:r>
              <a:rPr sz="2500" spc="8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leading</a:t>
            </a:r>
            <a:r>
              <a:rPr sz="2500" spc="8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8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various</a:t>
            </a:r>
            <a:r>
              <a:rPr sz="2500" spc="8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types</a:t>
            </a:r>
            <a:r>
              <a:rPr sz="2500" spc="80" dirty="0">
                <a:latin typeface="Calibri"/>
                <a:cs typeface="Calibri"/>
              </a:rPr>
              <a:t>  </a:t>
            </a:r>
            <a:r>
              <a:rPr sz="2500" spc="-25" dirty="0">
                <a:latin typeface="Calibri"/>
                <a:cs typeface="Calibri"/>
              </a:rPr>
              <a:t>of </a:t>
            </a:r>
            <a:r>
              <a:rPr sz="2500" spc="-10" dirty="0">
                <a:latin typeface="Calibri"/>
                <a:cs typeface="Calibri"/>
              </a:rPr>
              <a:t>networks:</a:t>
            </a:r>
            <a:endParaRPr sz="2500" dirty="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50000"/>
              </a:lnSpc>
              <a:spcBef>
                <a:spcPts val="2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Undirected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Networks: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undirected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networks,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direction,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meaning 	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symmetric.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friendship 	</a:t>
            </a:r>
            <a:r>
              <a:rPr sz="2400" dirty="0">
                <a:latin typeface="Calibri"/>
                <a:cs typeface="Calibri"/>
              </a:rPr>
              <a:t>network,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friends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mutual.</a:t>
            </a:r>
            <a:endParaRPr sz="2400" dirty="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Directed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Networks: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directed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networks,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edges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direction,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indicating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flofrom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another.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instance,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hyperlink 	</a:t>
            </a:r>
            <a:r>
              <a:rPr sz="2400" dirty="0">
                <a:latin typeface="Calibri"/>
                <a:cs typeface="Calibri"/>
              </a:rPr>
              <a:t>network,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another.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5B475537-7E6B-D2D7-DABC-E46656A66BD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4449F94D-4ADD-5F89-37EF-2AE827CF02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26</a:t>
            </a:fld>
            <a:endParaRPr lang="hu-H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262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6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10" dirty="0"/>
              <a:t>Connections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13436" y="1467485"/>
            <a:ext cx="1112393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6350" indent="-34036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b="0" u="none" spc="-20" dirty="0">
                <a:latin typeface="Calibri"/>
                <a:cs typeface="Calibri"/>
              </a:rPr>
              <a:t>Weighted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Networks:</a:t>
            </a:r>
            <a:r>
              <a:rPr b="0" u="none" spc="-7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Some</a:t>
            </a:r>
            <a:r>
              <a:rPr b="0" u="none" spc="-6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networks</a:t>
            </a:r>
            <a:r>
              <a:rPr b="0" u="none" spc="-7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assign</a:t>
            </a:r>
            <a:r>
              <a:rPr b="0" u="none" spc="-7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weights</a:t>
            </a:r>
            <a:r>
              <a:rPr b="0" u="none" spc="-7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7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edges,</a:t>
            </a:r>
            <a:r>
              <a:rPr b="0" u="none" spc="-7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indicating</a:t>
            </a:r>
            <a:r>
              <a:rPr b="0" u="none" spc="-7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the</a:t>
            </a:r>
            <a:r>
              <a:rPr b="0" u="none" spc="-7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strength</a:t>
            </a:r>
            <a:r>
              <a:rPr b="0" u="none" spc="-75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or 	</a:t>
            </a:r>
            <a:r>
              <a:rPr b="0" u="none" dirty="0">
                <a:latin typeface="Calibri"/>
                <a:cs typeface="Calibri"/>
              </a:rPr>
              <a:t>importance</a:t>
            </a:r>
            <a:r>
              <a:rPr b="0" u="none" spc="-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of</a:t>
            </a:r>
            <a:r>
              <a:rPr b="0" u="none" spc="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the</a:t>
            </a:r>
            <a:r>
              <a:rPr b="0" u="none" spc="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connection. In</a:t>
            </a:r>
            <a:r>
              <a:rPr b="0" u="none" spc="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1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transportation network,</a:t>
            </a:r>
            <a:r>
              <a:rPr b="0" u="none" spc="-1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the</a:t>
            </a:r>
            <a:r>
              <a:rPr b="0" u="none" spc="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weight of an</a:t>
            </a:r>
            <a:r>
              <a:rPr b="0" u="none" spc="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edge</a:t>
            </a:r>
            <a:r>
              <a:rPr b="0" u="none" spc="10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may 	</a:t>
            </a:r>
            <a:r>
              <a:rPr b="0" u="none" spc="-10" dirty="0">
                <a:latin typeface="Calibri"/>
                <a:cs typeface="Calibri"/>
              </a:rPr>
              <a:t>represent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the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travel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time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between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two</a:t>
            </a:r>
            <a:r>
              <a:rPr b="0" u="none" spc="-6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cities.</a:t>
            </a:r>
          </a:p>
          <a:p>
            <a:pPr marL="353060" marR="508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b="0" u="none" spc="-10" dirty="0">
                <a:latin typeface="Calibri"/>
                <a:cs typeface="Calibri"/>
              </a:rPr>
              <a:t>Multi-</a:t>
            </a:r>
            <a:r>
              <a:rPr b="0" u="none" dirty="0">
                <a:latin typeface="Calibri"/>
                <a:cs typeface="Calibri"/>
              </a:rPr>
              <a:t>edge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Networks: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Networks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can</a:t>
            </a:r>
            <a:r>
              <a:rPr b="0" u="none" spc="-6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also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have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multiple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edges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connecting</a:t>
            </a:r>
            <a:r>
              <a:rPr b="0" u="none" spc="-7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the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same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spc="-20" dirty="0">
                <a:latin typeface="Calibri"/>
                <a:cs typeface="Calibri"/>
              </a:rPr>
              <a:t>pair 	</a:t>
            </a:r>
            <a:r>
              <a:rPr b="0" u="none" dirty="0">
                <a:latin typeface="Calibri"/>
                <a:cs typeface="Calibri"/>
              </a:rPr>
              <a:t>of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nodes,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each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representing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distinct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type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of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relationship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or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interaction.</a:t>
            </a: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B9B21437-9F60-AB19-99A0-6D1BA3DA3BC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8FA36165-9C00-4561-FA26-C776DDF24A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27</a:t>
            </a:fld>
            <a:endParaRPr lang="hu-H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8020">
              <a:lnSpc>
                <a:spcPct val="100000"/>
              </a:lnSpc>
              <a:spcBef>
                <a:spcPts val="100"/>
              </a:spcBef>
            </a:pPr>
            <a:r>
              <a:rPr dirty="0"/>
              <a:t>Visualizing</a:t>
            </a:r>
            <a:r>
              <a:rPr spc="-7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3436" y="1345565"/>
            <a:ext cx="1112456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6350" indent="-34036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2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comprehend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scientists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visual 	representations.</a:t>
            </a:r>
            <a:endParaRPr sz="2400" dirty="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Graphs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diagrams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visual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snapshot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network's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structure, 	</a:t>
            </a:r>
            <a:r>
              <a:rPr sz="2400" dirty="0">
                <a:latin typeface="Calibri"/>
                <a:cs typeface="Calibri"/>
              </a:rPr>
              <a:t>making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easier</a:t>
            </a:r>
            <a:r>
              <a:rPr sz="2400" spc="5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5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patterns,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hubs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(highly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connected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nodes),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clusters 	</a:t>
            </a:r>
            <a:r>
              <a:rPr sz="2400" dirty="0">
                <a:latin typeface="Calibri"/>
                <a:cs typeface="Calibri"/>
              </a:rPr>
              <a:t>(groups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densely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nodes).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ED29ACEE-714C-0F34-727A-89B7876E7B5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3A1983F5-D57B-BD31-A5BC-57F74D07EB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28</a:t>
            </a:fld>
            <a:endParaRPr lang="hu-H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985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3436" y="1295400"/>
            <a:ext cx="11186160" cy="44151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3060" indent="-340360" algn="just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353060" algn="l"/>
              </a:tabLst>
            </a:pP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foundational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  <a:p>
            <a:pPr marL="353060" marR="5715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Nodes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entities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objects,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edges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signify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relationships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interactions 	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Understanding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connected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edges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essential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analyzing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complex 	</a:t>
            </a:r>
            <a:r>
              <a:rPr sz="2400" dirty="0">
                <a:latin typeface="Calibri"/>
                <a:cs typeface="Calibri"/>
              </a:rPr>
              <a:t>systems,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uncovering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hidden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patterns,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gaining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insights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domains,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 	</a:t>
            </a: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biological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beyond.</a:t>
            </a:r>
            <a:endParaRPr sz="2400" dirty="0">
              <a:latin typeface="Calibri"/>
              <a:cs typeface="Calibri"/>
            </a:endParaRPr>
          </a:p>
          <a:p>
            <a:pPr marL="353060" marR="635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These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concepts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enable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harness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power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your 	</a:t>
            </a:r>
            <a:r>
              <a:rPr sz="2400" dirty="0">
                <a:latin typeface="Calibri"/>
                <a:cs typeface="Calibri"/>
              </a:rPr>
              <a:t>studies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future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endeavors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field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97012557-E9F8-0BCA-9511-D7D1DEA1FF1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2DE13004-AE06-D288-7756-CD44306A83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29</a:t>
            </a:fld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3F7F5B-8007-92E5-402B-EBF4CB03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54" y="232028"/>
            <a:ext cx="9051290" cy="2215991"/>
          </a:xfrm>
        </p:spPr>
        <p:txBody>
          <a:bodyPr/>
          <a:lstStyle/>
          <a:p>
            <a:pPr algn="ctr"/>
            <a:r>
              <a:rPr lang="en-US" sz="3600" dirty="0"/>
              <a:t>Introduction of </a:t>
            </a:r>
            <a:br>
              <a:rPr lang="hu-HU" sz="3600" dirty="0"/>
            </a:br>
            <a:r>
              <a:rPr lang="en-US" sz="3600" dirty="0"/>
              <a:t>Network Science </a:t>
            </a:r>
            <a:br>
              <a:rPr lang="hu-HU" sz="3600" dirty="0"/>
            </a:br>
            <a:r>
              <a:rPr lang="en-US" sz="3600" dirty="0"/>
              <a:t>by </a:t>
            </a:r>
            <a:br>
              <a:rPr lang="hu-HU" sz="3600" dirty="0"/>
            </a:br>
            <a:r>
              <a:rPr lang="en-US" sz="3600" dirty="0"/>
              <a:t>Albert-László </a:t>
            </a:r>
            <a:r>
              <a:rPr lang="en-US" sz="3600" dirty="0" err="1"/>
              <a:t>Barabási</a:t>
            </a:r>
            <a:endParaRPr lang="hu-HU" sz="360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FFB263-7875-5325-CA40-96C7577A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436" y="3452336"/>
            <a:ext cx="11123930" cy="1107996"/>
          </a:xfrm>
        </p:spPr>
        <p:txBody>
          <a:bodyPr/>
          <a:lstStyle/>
          <a:p>
            <a:pPr algn="ctr"/>
            <a:r>
              <a:rPr lang="hu-HU" sz="2400" u="sng" spc="-20" dirty="0">
                <a:solidFill>
                  <a:srgbClr val="944F71"/>
                </a:solidFill>
                <a:uFill>
                  <a:solidFill>
                    <a:srgbClr val="944F71"/>
                  </a:solidFill>
                </a:uFill>
                <a:latin typeface="Calibri"/>
                <a:cs typeface="Calibri"/>
                <a:hlinkClick r:id="rId2"/>
              </a:rPr>
              <a:t>https://www.youtube.com/watch?v=RfgjHoVCZwU</a:t>
            </a:r>
            <a:endParaRPr lang="hu-HU" sz="2400" u="sng" spc="-20" dirty="0">
              <a:solidFill>
                <a:srgbClr val="944F71"/>
              </a:solidFill>
              <a:uFill>
                <a:solidFill>
                  <a:srgbClr val="944F71"/>
                </a:solidFill>
              </a:uFill>
              <a:latin typeface="Calibri"/>
              <a:cs typeface="Calibri"/>
            </a:endParaRPr>
          </a:p>
          <a:p>
            <a:pPr algn="ctr"/>
            <a:r>
              <a:rPr lang="hu-HU" sz="2400" dirty="0">
                <a:latin typeface="Calibri"/>
                <a:cs typeface="Calibri"/>
                <a:hlinkClick r:id="rId3"/>
              </a:rPr>
              <a:t>https://networksciencebook.com</a:t>
            </a:r>
            <a:r>
              <a:rPr lang="hu-HU" sz="2400" dirty="0">
                <a:latin typeface="Calibri"/>
                <a:cs typeface="Calibri"/>
              </a:rPr>
              <a:t> </a:t>
            </a:r>
          </a:p>
          <a:p>
            <a:pPr algn="ctr"/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FD90E20-772B-7A66-C519-81ED1B29B2A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511C24-C8F2-7C52-EA30-513C1EB064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277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7965">
              <a:lnSpc>
                <a:spcPct val="100000"/>
              </a:lnSpc>
              <a:spcBef>
                <a:spcPts val="100"/>
              </a:spcBef>
            </a:pPr>
            <a:r>
              <a:rPr dirty="0"/>
              <a:t>Degrees</a:t>
            </a:r>
            <a:r>
              <a:rPr spc="-5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Network</a:t>
            </a:r>
            <a:r>
              <a:rPr spc="-8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3436" y="1269365"/>
            <a:ext cx="1112456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8255" indent="-34036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1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realm</a:t>
            </a:r>
            <a:r>
              <a:rPr sz="2400" spc="1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1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Science,</a:t>
            </a:r>
            <a:r>
              <a:rPr sz="2400" spc="1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concept</a:t>
            </a:r>
            <a:r>
              <a:rPr sz="2400" spc="1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"degree"</a:t>
            </a:r>
            <a:r>
              <a:rPr sz="2400" spc="1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fundamental</a:t>
            </a:r>
            <a:r>
              <a:rPr sz="2400" spc="15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spc="-10" dirty="0">
                <a:latin typeface="Calibri"/>
                <a:cs typeface="Calibri"/>
              </a:rPr>
              <a:t>understanding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behavior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networks.</a:t>
            </a:r>
            <a:endParaRPr sz="240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explore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context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differentiate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 	</a:t>
            </a:r>
            <a:r>
              <a:rPr sz="2400" spc="-20" dirty="0">
                <a:latin typeface="Calibri"/>
                <a:cs typeface="Calibri"/>
              </a:rPr>
              <a:t>in-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1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9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out-</a:t>
            </a:r>
            <a:r>
              <a:rPr sz="2400" dirty="0">
                <a:latin typeface="Calibri"/>
                <a:cs typeface="Calibri"/>
              </a:rPr>
              <a:t>degree,</a:t>
            </a:r>
            <a:r>
              <a:rPr sz="2400" spc="1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190" dirty="0">
                <a:latin typeface="Calibri"/>
                <a:cs typeface="Calibri"/>
              </a:rPr>
              <a:t>  </a:t>
            </a:r>
            <a:r>
              <a:rPr sz="2400" spc="-20" dirty="0">
                <a:latin typeface="Calibri"/>
                <a:cs typeface="Calibri"/>
              </a:rPr>
              <a:t>real-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1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examples</a:t>
            </a:r>
            <a:r>
              <a:rPr sz="2400" spc="1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illustrate</a:t>
            </a:r>
            <a:r>
              <a:rPr sz="2400" spc="18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these 	</a:t>
            </a:r>
            <a:r>
              <a:rPr sz="2400" dirty="0">
                <a:latin typeface="Calibri"/>
                <a:cs typeface="Calibri"/>
              </a:rPr>
              <a:t>concepts,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drawing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theory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Albert-</a:t>
            </a:r>
            <a:r>
              <a:rPr sz="2400" dirty="0">
                <a:latin typeface="Calibri"/>
                <a:cs typeface="Calibri"/>
              </a:rPr>
              <a:t>László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Barabási.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2C826613-2143-95B3-A635-839F6872681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52159E93-5BD9-4F0E-D3DB-98EA9F6BF4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30</a:t>
            </a:fld>
            <a:endParaRPr lang="hu-H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635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spc="-6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Degree</a:t>
            </a:r>
            <a:r>
              <a:rPr spc="-60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3436" y="1421765"/>
            <a:ext cx="11124565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4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Definition</a:t>
            </a:r>
            <a:r>
              <a:rPr sz="24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400" b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Degree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context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"degree"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refers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node.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quantifies 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connected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critical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helps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importance,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influence,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role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5B12319C-03B4-D6DB-D653-1EA08B025B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CE7D181E-5AE0-EFB1-B72F-1ED400B3CD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31</a:t>
            </a:fld>
            <a:endParaRPr lang="hu-H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25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In-</a:t>
            </a:r>
            <a:r>
              <a:rPr dirty="0"/>
              <a:t>Degree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Out-Degree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13436" y="1391285"/>
            <a:ext cx="11123930" cy="38665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pc="-10" dirty="0"/>
              <a:t>In-Degree</a:t>
            </a:r>
          </a:p>
          <a:p>
            <a:pPr marL="12700" marR="5080" algn="just">
              <a:lnSpc>
                <a:spcPct val="150000"/>
              </a:lnSpc>
            </a:pPr>
            <a:r>
              <a:rPr b="0" u="none" spc="-10" dirty="0">
                <a:latin typeface="Calibri"/>
                <a:cs typeface="Calibri"/>
              </a:rPr>
              <a:t>In-</a:t>
            </a:r>
            <a:r>
              <a:rPr b="0" u="none" dirty="0">
                <a:latin typeface="Calibri"/>
                <a:cs typeface="Calibri"/>
              </a:rPr>
              <a:t>degree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is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measure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that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focuses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on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the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incoming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edges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of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node.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It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tells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us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how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spc="-20" dirty="0">
                <a:latin typeface="Calibri"/>
                <a:cs typeface="Calibri"/>
              </a:rPr>
              <a:t>many </a:t>
            </a:r>
            <a:r>
              <a:rPr b="0" u="none" dirty="0">
                <a:latin typeface="Calibri"/>
                <a:cs typeface="Calibri"/>
              </a:rPr>
              <a:t>other</a:t>
            </a:r>
            <a:r>
              <a:rPr b="0" u="none" spc="8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nodes</a:t>
            </a:r>
            <a:r>
              <a:rPr b="0" u="none" spc="9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are</a:t>
            </a:r>
            <a:r>
              <a:rPr b="0" u="none" spc="8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directly</a:t>
            </a:r>
            <a:r>
              <a:rPr b="0" u="none" spc="7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connected</a:t>
            </a:r>
            <a:r>
              <a:rPr b="0" u="none" spc="8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7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7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specific</a:t>
            </a:r>
            <a:r>
              <a:rPr b="0" u="none" spc="7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node.</a:t>
            </a:r>
            <a:r>
              <a:rPr b="0" u="none" spc="7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In</a:t>
            </a:r>
            <a:r>
              <a:rPr b="0" u="none" spc="9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simple</a:t>
            </a:r>
            <a:r>
              <a:rPr b="0" u="none" spc="8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terms,</a:t>
            </a:r>
            <a:r>
              <a:rPr b="0" u="none" spc="7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in-</a:t>
            </a:r>
            <a:r>
              <a:rPr b="0" u="none" dirty="0">
                <a:latin typeface="Calibri"/>
                <a:cs typeface="Calibri"/>
              </a:rPr>
              <a:t>degree</a:t>
            </a:r>
            <a:r>
              <a:rPr b="0" u="none" spc="8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reveals </a:t>
            </a:r>
            <a:r>
              <a:rPr b="0" u="none" dirty="0">
                <a:latin typeface="Calibri"/>
                <a:cs typeface="Calibri"/>
              </a:rPr>
              <a:t>how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many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connections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are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directed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towards</a:t>
            </a:r>
            <a:r>
              <a:rPr b="0" u="none" spc="-7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particular</a:t>
            </a:r>
            <a:r>
              <a:rPr b="0" u="none" spc="-7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node.</a:t>
            </a: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83CB03FA-3DFB-D216-1A29-E294250E7DB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820B3A4D-C855-A579-89D8-34159B9797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32</a:t>
            </a:fld>
            <a:endParaRPr lang="hu-H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25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In-</a:t>
            </a:r>
            <a:r>
              <a:rPr dirty="0"/>
              <a:t>Degree</a:t>
            </a:r>
            <a:r>
              <a:rPr spc="-4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Out-Degree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3436" y="1171193"/>
            <a:ext cx="11123295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Out-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Degree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Out-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considers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outgoing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directly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reachable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Arial"/>
              <a:buChar char="•"/>
              <a:tabLst>
                <a:tab pos="355600" algn="l"/>
                <a:tab pos="735965" algn="l"/>
                <a:tab pos="1941830" algn="l"/>
                <a:tab pos="3464560" algn="l"/>
                <a:tab pos="4484370" algn="l"/>
                <a:tab pos="5165725" algn="l"/>
                <a:tab pos="5991860" algn="l"/>
                <a:tab pos="7634605" algn="l"/>
                <a:tab pos="8883015" algn="l"/>
                <a:tab pos="9627235" algn="l"/>
                <a:tab pos="9916795" algn="l"/>
              </a:tabLst>
            </a:pPr>
            <a:r>
              <a:rPr sz="2400" spc="-2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essence,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out-degree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reveals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how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many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connections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originate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from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particular node.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B3FD7EBA-0CA0-1CEA-CB21-F7762A47EF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646AD6EA-AA28-C116-DBEB-EB1B098B77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33</a:t>
            </a:fld>
            <a:endParaRPr lang="hu-H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579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Real-</a:t>
            </a:r>
            <a:r>
              <a:rPr dirty="0"/>
              <a:t>World</a:t>
            </a:r>
            <a:r>
              <a:rPr spc="-70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13436" y="1295400"/>
            <a:ext cx="11123930" cy="38665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40"/>
              </a:spcBef>
            </a:pPr>
            <a:r>
              <a:rPr dirty="0"/>
              <a:t>Social</a:t>
            </a:r>
            <a:r>
              <a:rPr spc="-45" dirty="0"/>
              <a:t> </a:t>
            </a:r>
            <a:r>
              <a:rPr spc="-10" dirty="0"/>
              <a:t>Networks</a:t>
            </a:r>
          </a:p>
          <a:p>
            <a:pPr marL="353060" marR="5715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b="0" u="none" spc="-10" dirty="0">
                <a:latin typeface="Calibri"/>
                <a:cs typeface="Calibri"/>
              </a:rPr>
              <a:t>In-</a:t>
            </a:r>
            <a:r>
              <a:rPr b="0" u="none" dirty="0">
                <a:latin typeface="Calibri"/>
                <a:cs typeface="Calibri"/>
              </a:rPr>
              <a:t>Degree: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In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social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network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like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Facebook,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in-</a:t>
            </a:r>
            <a:r>
              <a:rPr b="0" u="none" dirty="0">
                <a:latin typeface="Calibri"/>
                <a:cs typeface="Calibri"/>
              </a:rPr>
              <a:t>degree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would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represent</a:t>
            </a:r>
            <a:r>
              <a:rPr b="0" u="none" spc="-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the</a:t>
            </a:r>
            <a:r>
              <a:rPr b="0" u="none" spc="-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number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of 	</a:t>
            </a:r>
            <a:r>
              <a:rPr b="0" u="none" dirty="0">
                <a:latin typeface="Calibri"/>
                <a:cs typeface="Calibri"/>
              </a:rPr>
              <a:t>friend</a:t>
            </a:r>
            <a:r>
              <a:rPr b="0" u="none" spc="9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requests</a:t>
            </a:r>
            <a:r>
              <a:rPr b="0" u="none" spc="9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or</a:t>
            </a:r>
            <a:r>
              <a:rPr b="0" u="none" spc="9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connections</a:t>
            </a:r>
            <a:r>
              <a:rPr b="0" u="none" spc="8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directed</a:t>
            </a:r>
            <a:r>
              <a:rPr b="0" u="none" spc="8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towards</a:t>
            </a:r>
            <a:r>
              <a:rPr b="0" u="none" spc="9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9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user.</a:t>
            </a:r>
            <a:r>
              <a:rPr b="0" u="none" spc="8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The</a:t>
            </a:r>
            <a:r>
              <a:rPr b="0" u="none" spc="9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higher</a:t>
            </a:r>
            <a:r>
              <a:rPr b="0" u="none" spc="8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the</a:t>
            </a:r>
            <a:r>
              <a:rPr b="0" u="none" spc="9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in-</a:t>
            </a:r>
            <a:r>
              <a:rPr b="0" u="none" dirty="0">
                <a:latin typeface="Calibri"/>
                <a:cs typeface="Calibri"/>
              </a:rPr>
              <a:t>degree,</a:t>
            </a:r>
            <a:r>
              <a:rPr b="0" u="none" spc="90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the 	</a:t>
            </a:r>
            <a:r>
              <a:rPr b="0" u="none" dirty="0">
                <a:latin typeface="Calibri"/>
                <a:cs typeface="Calibri"/>
              </a:rPr>
              <a:t>more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popular</a:t>
            </a:r>
            <a:r>
              <a:rPr b="0" u="none" spc="-6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or</a:t>
            </a:r>
            <a:r>
              <a:rPr b="0" u="none" spc="-7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influential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the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user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may</a:t>
            </a:r>
            <a:r>
              <a:rPr b="0" u="none" spc="-65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be.</a:t>
            </a:r>
          </a:p>
          <a:p>
            <a:pPr marL="353060" marR="508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b="0" u="none" spc="-10" dirty="0">
                <a:latin typeface="Calibri"/>
                <a:cs typeface="Calibri"/>
              </a:rPr>
              <a:t>Out-</a:t>
            </a:r>
            <a:r>
              <a:rPr b="0" u="none" dirty="0">
                <a:latin typeface="Calibri"/>
                <a:cs typeface="Calibri"/>
              </a:rPr>
              <a:t>Degree:</a:t>
            </a:r>
            <a:r>
              <a:rPr b="0" u="none" spc="31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Out-</a:t>
            </a:r>
            <a:r>
              <a:rPr b="0" u="none" dirty="0">
                <a:latin typeface="Calibri"/>
                <a:cs typeface="Calibri"/>
              </a:rPr>
              <a:t>degree,</a:t>
            </a:r>
            <a:r>
              <a:rPr b="0" u="none" spc="3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in</a:t>
            </a:r>
            <a:r>
              <a:rPr b="0" u="none" spc="3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this</a:t>
            </a:r>
            <a:r>
              <a:rPr b="0" u="none" spc="3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context,</a:t>
            </a:r>
            <a:r>
              <a:rPr b="0" u="none" spc="3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would</a:t>
            </a:r>
            <a:r>
              <a:rPr b="0" u="none" spc="30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represent</a:t>
            </a:r>
            <a:r>
              <a:rPr b="0" u="none" spc="31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the</a:t>
            </a:r>
            <a:r>
              <a:rPr b="0" u="none" spc="31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number</a:t>
            </a:r>
            <a:r>
              <a:rPr b="0" u="none" spc="29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of</a:t>
            </a:r>
            <a:r>
              <a:rPr b="0" u="none" spc="31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friends</a:t>
            </a:r>
            <a:r>
              <a:rPr b="0" u="none" spc="320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or 	</a:t>
            </a:r>
            <a:r>
              <a:rPr b="0" u="none" dirty="0">
                <a:latin typeface="Calibri"/>
                <a:cs typeface="Calibri"/>
              </a:rPr>
              <a:t>connections</a:t>
            </a:r>
            <a:r>
              <a:rPr b="0" u="none" spc="1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user</a:t>
            </a:r>
            <a:r>
              <a:rPr b="0" u="none" spc="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has.</a:t>
            </a:r>
            <a:r>
              <a:rPr b="0" u="none" spc="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high</a:t>
            </a:r>
            <a:r>
              <a:rPr b="0" u="none" spc="2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out-</a:t>
            </a:r>
            <a:r>
              <a:rPr b="0" u="none" dirty="0">
                <a:latin typeface="Calibri"/>
                <a:cs typeface="Calibri"/>
              </a:rPr>
              <a:t>degree</a:t>
            </a:r>
            <a:r>
              <a:rPr b="0" u="none" spc="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indicates</a:t>
            </a:r>
            <a:r>
              <a:rPr b="0" u="none" spc="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an</a:t>
            </a:r>
            <a:r>
              <a:rPr b="0" u="none" spc="1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individual</a:t>
            </a:r>
            <a:r>
              <a:rPr b="0" u="none" spc="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who</a:t>
            </a:r>
            <a:r>
              <a:rPr b="0" u="none" spc="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actively</a:t>
            </a:r>
            <a:r>
              <a:rPr b="0" u="none" spc="3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reaches 	</a:t>
            </a:r>
            <a:r>
              <a:rPr b="0" u="none" dirty="0">
                <a:latin typeface="Calibri"/>
                <a:cs typeface="Calibri"/>
              </a:rPr>
              <a:t>out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others</a:t>
            </a:r>
            <a:r>
              <a:rPr b="0" u="none" spc="-7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and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forms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connections.</a:t>
            </a: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A9969FD9-240F-EE6C-3301-197642943AE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BC0BE1B4-8FAD-0FC5-5AD0-2BE59364E4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34</a:t>
            </a:fld>
            <a:endParaRPr lang="hu-H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579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Real-</a:t>
            </a:r>
            <a:r>
              <a:rPr dirty="0"/>
              <a:t>World</a:t>
            </a:r>
            <a:r>
              <a:rPr spc="-70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3436" y="1315085"/>
            <a:ext cx="11125200" cy="38665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4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</a:t>
            </a:r>
            <a:r>
              <a:rPr sz="2400" b="1" u="sng" spc="-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Links</a:t>
            </a:r>
            <a:endParaRPr sz="2400">
              <a:latin typeface="Calibri"/>
              <a:cs typeface="Calibri"/>
            </a:endParaRPr>
          </a:p>
          <a:p>
            <a:pPr marL="353060" marR="5715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In-</a:t>
            </a:r>
            <a:r>
              <a:rPr sz="2400" dirty="0">
                <a:latin typeface="Calibri"/>
                <a:cs typeface="Calibri"/>
              </a:rPr>
              <a:t>Degree: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Web,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in-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signify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incoming 	</a:t>
            </a:r>
            <a:r>
              <a:rPr sz="2400" dirty="0">
                <a:latin typeface="Calibri"/>
                <a:cs typeface="Calibri"/>
              </a:rPr>
              <a:t>hyperlinks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pointing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page.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webpage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in-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is 	</a:t>
            </a:r>
            <a:r>
              <a:rPr sz="2400" spc="-10" dirty="0">
                <a:latin typeface="Calibri"/>
                <a:cs typeface="Calibri"/>
              </a:rPr>
              <a:t>considered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influential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authoritative.</a:t>
            </a:r>
            <a:endParaRPr sz="240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Out-</a:t>
            </a:r>
            <a:r>
              <a:rPr sz="2400" dirty="0">
                <a:latin typeface="Calibri"/>
                <a:cs typeface="Calibri"/>
              </a:rPr>
              <a:t>Degree: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Out-</a:t>
            </a:r>
            <a:r>
              <a:rPr sz="2400" dirty="0">
                <a:latin typeface="Calibri"/>
                <a:cs typeface="Calibri"/>
              </a:rPr>
              <a:t>degree would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hyperlinks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webpage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	</a:t>
            </a:r>
            <a:r>
              <a:rPr sz="2400" dirty="0">
                <a:latin typeface="Calibri"/>
                <a:cs typeface="Calibri"/>
              </a:rPr>
              <a:t>lead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pages. High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out-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implies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 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webpage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hub,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directing 	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6D521E9E-F168-041D-AE39-C455A557FBA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8227A3BA-8059-00CA-F42F-AD06419D2D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35</a:t>
            </a:fld>
            <a:endParaRPr lang="hu-H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579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Real-</a:t>
            </a:r>
            <a:r>
              <a:rPr dirty="0"/>
              <a:t>World</a:t>
            </a:r>
            <a:r>
              <a:rPr spc="-70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13436" y="1315085"/>
            <a:ext cx="11123930" cy="38665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40"/>
              </a:spcBef>
            </a:pPr>
            <a:r>
              <a:rPr spc="-25" dirty="0"/>
              <a:t>Transportation</a:t>
            </a:r>
            <a:r>
              <a:rPr dirty="0"/>
              <a:t> </a:t>
            </a:r>
            <a:r>
              <a:rPr spc="-10" dirty="0"/>
              <a:t>Networks</a:t>
            </a:r>
          </a:p>
          <a:p>
            <a:pPr marL="353060" marR="508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b="0" u="none" spc="-10" dirty="0">
                <a:latin typeface="Calibri"/>
                <a:cs typeface="Calibri"/>
              </a:rPr>
              <a:t>In-</a:t>
            </a:r>
            <a:r>
              <a:rPr b="0" u="none" dirty="0">
                <a:latin typeface="Calibri"/>
                <a:cs typeface="Calibri"/>
              </a:rPr>
              <a:t>Degree:</a:t>
            </a:r>
            <a:r>
              <a:rPr b="0" u="none" spc="85" dirty="0">
                <a:latin typeface="Calibri"/>
                <a:cs typeface="Calibri"/>
              </a:rPr>
              <a:t>  </a:t>
            </a:r>
            <a:r>
              <a:rPr b="0" u="none" dirty="0">
                <a:latin typeface="Calibri"/>
                <a:cs typeface="Calibri"/>
              </a:rPr>
              <a:t>In</a:t>
            </a:r>
            <a:r>
              <a:rPr b="0" u="none" spc="85" dirty="0">
                <a:latin typeface="Calibri"/>
                <a:cs typeface="Calibri"/>
              </a:rPr>
              <a:t> 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85" dirty="0">
                <a:latin typeface="Calibri"/>
                <a:cs typeface="Calibri"/>
              </a:rPr>
              <a:t>  </a:t>
            </a:r>
            <a:r>
              <a:rPr b="0" u="none" dirty="0">
                <a:latin typeface="Calibri"/>
                <a:cs typeface="Calibri"/>
              </a:rPr>
              <a:t>transportation</a:t>
            </a:r>
            <a:r>
              <a:rPr b="0" u="none" spc="85" dirty="0">
                <a:latin typeface="Calibri"/>
                <a:cs typeface="Calibri"/>
              </a:rPr>
              <a:t>  </a:t>
            </a:r>
            <a:r>
              <a:rPr b="0" u="none" dirty="0">
                <a:latin typeface="Calibri"/>
                <a:cs typeface="Calibri"/>
              </a:rPr>
              <a:t>network,</a:t>
            </a:r>
            <a:r>
              <a:rPr b="0" u="none" spc="80" dirty="0">
                <a:latin typeface="Calibri"/>
                <a:cs typeface="Calibri"/>
              </a:rPr>
              <a:t>  </a:t>
            </a:r>
            <a:r>
              <a:rPr b="0" u="none" spc="-20" dirty="0">
                <a:latin typeface="Calibri"/>
                <a:cs typeface="Calibri"/>
              </a:rPr>
              <a:t>in-</a:t>
            </a:r>
            <a:r>
              <a:rPr b="0" u="none" dirty="0">
                <a:latin typeface="Calibri"/>
                <a:cs typeface="Calibri"/>
              </a:rPr>
              <a:t>degree</a:t>
            </a:r>
            <a:r>
              <a:rPr b="0" u="none" spc="85" dirty="0">
                <a:latin typeface="Calibri"/>
                <a:cs typeface="Calibri"/>
              </a:rPr>
              <a:t>  </a:t>
            </a:r>
            <a:r>
              <a:rPr b="0" u="none" dirty="0">
                <a:latin typeface="Calibri"/>
                <a:cs typeface="Calibri"/>
              </a:rPr>
              <a:t>could</a:t>
            </a:r>
            <a:r>
              <a:rPr b="0" u="none" spc="85" dirty="0">
                <a:latin typeface="Calibri"/>
                <a:cs typeface="Calibri"/>
              </a:rPr>
              <a:t>  </a:t>
            </a:r>
            <a:r>
              <a:rPr b="0" u="none" dirty="0">
                <a:latin typeface="Calibri"/>
                <a:cs typeface="Calibri"/>
              </a:rPr>
              <a:t>indicate</a:t>
            </a:r>
            <a:r>
              <a:rPr b="0" u="none" spc="85" dirty="0">
                <a:latin typeface="Calibri"/>
                <a:cs typeface="Calibri"/>
              </a:rPr>
              <a:t>  </a:t>
            </a:r>
            <a:r>
              <a:rPr b="0" u="none" dirty="0">
                <a:latin typeface="Calibri"/>
                <a:cs typeface="Calibri"/>
              </a:rPr>
              <a:t>the</a:t>
            </a:r>
            <a:r>
              <a:rPr b="0" u="none" spc="85" dirty="0">
                <a:latin typeface="Calibri"/>
                <a:cs typeface="Calibri"/>
              </a:rPr>
              <a:t>  </a:t>
            </a:r>
            <a:r>
              <a:rPr b="0" u="none" dirty="0">
                <a:latin typeface="Calibri"/>
                <a:cs typeface="Calibri"/>
              </a:rPr>
              <a:t>number</a:t>
            </a:r>
            <a:r>
              <a:rPr b="0" u="none" spc="85" dirty="0">
                <a:latin typeface="Calibri"/>
                <a:cs typeface="Calibri"/>
              </a:rPr>
              <a:t>  </a:t>
            </a:r>
            <a:r>
              <a:rPr b="0" u="none" spc="-25" dirty="0">
                <a:latin typeface="Calibri"/>
                <a:cs typeface="Calibri"/>
              </a:rPr>
              <a:t>of 	</a:t>
            </a:r>
            <a:r>
              <a:rPr b="0" u="none" dirty="0">
                <a:latin typeface="Calibri"/>
                <a:cs typeface="Calibri"/>
              </a:rPr>
              <a:t>incoming</a:t>
            </a:r>
            <a:r>
              <a:rPr b="0" u="none" spc="1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roads</a:t>
            </a:r>
            <a:r>
              <a:rPr b="0" u="none" spc="1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or</a:t>
            </a:r>
            <a:r>
              <a:rPr b="0" u="none" spc="1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transportation</a:t>
            </a:r>
            <a:r>
              <a:rPr b="0" u="none" spc="13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links</a:t>
            </a:r>
            <a:r>
              <a:rPr b="0" u="none" spc="114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leading</a:t>
            </a:r>
            <a:r>
              <a:rPr b="0" u="none" spc="1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1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11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city.</a:t>
            </a:r>
            <a:r>
              <a:rPr b="0" u="none" spc="10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Cities</a:t>
            </a:r>
            <a:r>
              <a:rPr b="0" u="none" spc="1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with</a:t>
            </a:r>
            <a:r>
              <a:rPr b="0" u="none" spc="12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high</a:t>
            </a:r>
            <a:r>
              <a:rPr b="0" u="none" spc="12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in-</a:t>
            </a:r>
            <a:r>
              <a:rPr b="0" u="none" dirty="0">
                <a:latin typeface="Calibri"/>
                <a:cs typeface="Calibri"/>
              </a:rPr>
              <a:t>degree</a:t>
            </a:r>
            <a:r>
              <a:rPr b="0" u="none" spc="125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are 	</a:t>
            </a:r>
            <a:r>
              <a:rPr b="0" u="none" dirty="0">
                <a:latin typeface="Calibri"/>
                <a:cs typeface="Calibri"/>
              </a:rPr>
              <a:t>major</a:t>
            </a:r>
            <a:r>
              <a:rPr b="0" u="none" spc="-1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transportation</a:t>
            </a:r>
            <a:r>
              <a:rPr b="0" u="none" spc="-2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hubs.</a:t>
            </a:r>
          </a:p>
          <a:p>
            <a:pPr marL="353060" marR="508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b="0" u="none" spc="-10" dirty="0">
                <a:latin typeface="Calibri"/>
                <a:cs typeface="Calibri"/>
              </a:rPr>
              <a:t>Out-</a:t>
            </a:r>
            <a:r>
              <a:rPr b="0" u="none" dirty="0">
                <a:latin typeface="Calibri"/>
                <a:cs typeface="Calibri"/>
              </a:rPr>
              <a:t>Degree:</a:t>
            </a:r>
            <a:r>
              <a:rPr b="0" u="none" spc="44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Out-</a:t>
            </a:r>
            <a:r>
              <a:rPr b="0" u="none" dirty="0">
                <a:latin typeface="Calibri"/>
                <a:cs typeface="Calibri"/>
              </a:rPr>
              <a:t>degree,</a:t>
            </a:r>
            <a:r>
              <a:rPr b="0" u="none" spc="4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in</a:t>
            </a:r>
            <a:r>
              <a:rPr b="0" u="none" spc="4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this</a:t>
            </a:r>
            <a:r>
              <a:rPr b="0" u="none" spc="4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context,</a:t>
            </a:r>
            <a:r>
              <a:rPr b="0" u="none" spc="4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would</a:t>
            </a:r>
            <a:r>
              <a:rPr b="0" u="none" spc="434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represent</a:t>
            </a:r>
            <a:r>
              <a:rPr b="0" u="none" spc="4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the</a:t>
            </a:r>
            <a:r>
              <a:rPr b="0" u="none" spc="4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number</a:t>
            </a:r>
            <a:r>
              <a:rPr b="0" u="none" spc="4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of</a:t>
            </a:r>
            <a:r>
              <a:rPr b="0" u="none" spc="4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roads</a:t>
            </a:r>
            <a:r>
              <a:rPr b="0" u="none" spc="445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or 	</a:t>
            </a:r>
            <a:r>
              <a:rPr b="0" u="none" dirty="0">
                <a:latin typeface="Calibri"/>
                <a:cs typeface="Calibri"/>
              </a:rPr>
              <a:t>transportation</a:t>
            </a:r>
            <a:r>
              <a:rPr b="0" u="none" spc="5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links</a:t>
            </a:r>
            <a:r>
              <a:rPr b="0" u="none" spc="5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originating</a:t>
            </a:r>
            <a:r>
              <a:rPr b="0" u="none" spc="5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from</a:t>
            </a:r>
            <a:r>
              <a:rPr b="0" u="none" spc="5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</a:t>
            </a:r>
            <a:r>
              <a:rPr b="0" u="none" spc="51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city.</a:t>
            </a:r>
            <a:r>
              <a:rPr b="0" u="none" spc="5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Cities</a:t>
            </a:r>
            <a:r>
              <a:rPr b="0" u="none" spc="5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with</a:t>
            </a:r>
            <a:r>
              <a:rPr b="0" u="none" spc="5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high</a:t>
            </a:r>
            <a:r>
              <a:rPr b="0" u="none" spc="53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out-</a:t>
            </a:r>
            <a:r>
              <a:rPr b="0" u="none" dirty="0">
                <a:latin typeface="Calibri"/>
                <a:cs typeface="Calibri"/>
              </a:rPr>
              <a:t>degree</a:t>
            </a:r>
            <a:r>
              <a:rPr b="0" u="none" spc="5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may</a:t>
            </a:r>
            <a:r>
              <a:rPr b="0" u="none" spc="535" dirty="0">
                <a:latin typeface="Calibri"/>
                <a:cs typeface="Calibri"/>
              </a:rPr>
              <a:t> </a:t>
            </a:r>
            <a:r>
              <a:rPr b="0" u="none" spc="-20" dirty="0">
                <a:latin typeface="Calibri"/>
                <a:cs typeface="Calibri"/>
              </a:rPr>
              <a:t>have 	</a:t>
            </a:r>
            <a:r>
              <a:rPr b="0" u="none" spc="-10" dirty="0">
                <a:latin typeface="Calibri"/>
                <a:cs typeface="Calibri"/>
              </a:rPr>
              <a:t>extensive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transportation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networks.</a:t>
            </a: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A7929B6D-214D-C7FD-F505-65571ADD6AC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A81BA8C9-4E93-4A5C-4BF9-3879A8A2A3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36</a:t>
            </a:fld>
            <a:endParaRPr lang="hu-H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8017" y="160782"/>
            <a:ext cx="1234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552" y="566690"/>
            <a:ext cx="11723370" cy="551370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45"/>
              </a:spcBef>
            </a:pPr>
            <a:r>
              <a:rPr sz="24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Transportation</a:t>
            </a:r>
            <a:r>
              <a:rPr sz="2400" b="1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Networks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concept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fundamental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metric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quantifies</a:t>
            </a:r>
            <a:r>
              <a:rPr sz="2400" spc="4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connectivity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importance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network.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differentiating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in-</a:t>
            </a:r>
            <a:r>
              <a:rPr sz="2400" spc="-10" dirty="0">
                <a:latin typeface="Calibri"/>
                <a:cs typeface="Calibri"/>
              </a:rPr>
              <a:t>degree </a:t>
            </a:r>
            <a:r>
              <a:rPr sz="2400" dirty="0">
                <a:latin typeface="Calibri"/>
                <a:cs typeface="Calibri"/>
              </a:rPr>
              <a:t>(incoming</a:t>
            </a:r>
            <a:r>
              <a:rPr sz="2400" spc="3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connections)</a:t>
            </a:r>
            <a:r>
              <a:rPr sz="2400" spc="3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3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out-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34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(outgoing</a:t>
            </a:r>
            <a:r>
              <a:rPr sz="2400" spc="3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connections),</a:t>
            </a:r>
            <a:r>
              <a:rPr sz="2400" spc="3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3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gain</a:t>
            </a:r>
            <a:r>
              <a:rPr sz="2400" spc="3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3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nuanced understanding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interact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neighbors.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440"/>
              </a:spcBef>
            </a:pPr>
            <a:r>
              <a:rPr sz="2400" spc="-25" dirty="0">
                <a:latin typeface="Calibri"/>
                <a:cs typeface="Calibri"/>
              </a:rPr>
              <a:t>Real-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examples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networks,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Web,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transportation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445"/>
              </a:spcBef>
            </a:pPr>
            <a:r>
              <a:rPr sz="2400" spc="-10" dirty="0">
                <a:latin typeface="Calibri"/>
                <a:cs typeface="Calibri"/>
              </a:rPr>
              <a:t>demonstrate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practical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concepts.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concept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empower</a:t>
            </a:r>
            <a:r>
              <a:rPr sz="2400" spc="11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1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analyze</a:t>
            </a:r>
            <a:r>
              <a:rPr sz="2400" spc="1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1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leverage</a:t>
            </a:r>
            <a:r>
              <a:rPr sz="2400" spc="1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9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structures </a:t>
            </a:r>
            <a:r>
              <a:rPr sz="2400" dirty="0">
                <a:latin typeface="Calibri"/>
                <a:cs typeface="Calibri"/>
              </a:rPr>
              <a:t>effectively</a:t>
            </a:r>
            <a:r>
              <a:rPr sz="2400" spc="1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1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domains,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media</a:t>
            </a:r>
            <a:r>
              <a:rPr sz="2400" spc="1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optimizing</a:t>
            </a:r>
            <a:r>
              <a:rPr sz="2400" spc="13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transportation systems.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33AE8BDD-78E8-9E9F-8BFF-A6F707B89B7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AD622B20-E8C9-8C9B-B8C2-0F0B975D7C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37</a:t>
            </a:fld>
            <a:endParaRPr lang="hu-H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0005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spc="-90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dirty="0"/>
              <a:t>Clustering</a:t>
            </a:r>
            <a:r>
              <a:rPr spc="-90" dirty="0"/>
              <a:t> </a:t>
            </a:r>
            <a:r>
              <a:rPr spc="-10" dirty="0"/>
              <a:t>Coefficient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5102" y="1461261"/>
            <a:ext cx="11724640" cy="33178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4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Definition</a:t>
            </a:r>
            <a:r>
              <a:rPr sz="2400" b="1" u="sng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400" b="1" u="sng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Clustering</a:t>
            </a:r>
            <a:r>
              <a:rPr sz="24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Coefficient</a:t>
            </a:r>
            <a:endParaRPr sz="2400">
              <a:latin typeface="Calibri"/>
              <a:cs typeface="Calibri"/>
            </a:endParaRPr>
          </a:p>
          <a:p>
            <a:pPr marL="12700" marR="8890" algn="just">
              <a:lnSpc>
                <a:spcPct val="150000"/>
              </a:lnSpc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5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analysis,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5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coefficient</a:t>
            </a:r>
            <a:r>
              <a:rPr sz="2400" spc="5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measures</a:t>
            </a:r>
            <a:r>
              <a:rPr sz="2400" spc="5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extent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5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5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together.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quantifies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interconnectedness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"cliquishness"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network.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words,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coefficient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helps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understand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likely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node's neighbors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231E78CF-674E-E3BB-86E6-94FD5752F4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E7C88E0C-0153-EB4B-3AD4-0447D12147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38</a:t>
            </a:fld>
            <a:endParaRPr lang="hu-H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055" y="279360"/>
            <a:ext cx="11057890" cy="361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62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Importance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Network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Analysis</a:t>
            </a:r>
            <a:endParaRPr sz="2400" dirty="0">
              <a:latin typeface="Calibri"/>
              <a:cs typeface="Calibri"/>
            </a:endParaRPr>
          </a:p>
          <a:p>
            <a:pPr marL="261620"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Identifying</a:t>
            </a:r>
            <a:r>
              <a:rPr sz="24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Local</a:t>
            </a:r>
            <a:r>
              <a:rPr sz="2400" b="1" spc="-9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Structure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35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coefficient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insights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helps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regions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connections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concentrated,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potentially </a:t>
            </a:r>
            <a:r>
              <a:rPr sz="2400" dirty="0">
                <a:latin typeface="Calibri"/>
                <a:cs typeface="Calibri"/>
              </a:rPr>
              <a:t>indicating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presence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communities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355600" marR="5715" indent="-342900">
              <a:lnSpc>
                <a:spcPct val="150000"/>
              </a:lnSpc>
              <a:buFont typeface="Arial"/>
              <a:buChar char="•"/>
              <a:tabLst>
                <a:tab pos="355600" algn="l"/>
                <a:tab pos="1019810" algn="l"/>
                <a:tab pos="2650490" algn="l"/>
                <a:tab pos="3007360" algn="l"/>
                <a:tab pos="4438015" algn="l"/>
                <a:tab pos="4959985" algn="l"/>
                <a:tab pos="6915150" algn="l"/>
                <a:tab pos="7497445" algn="l"/>
                <a:tab pos="8884285" algn="l"/>
                <a:tab pos="10577830" algn="l"/>
              </a:tabLst>
            </a:pPr>
            <a:r>
              <a:rPr sz="2400" spc="-20" dirty="0">
                <a:latin typeface="Calibri"/>
                <a:cs typeface="Calibri"/>
              </a:rPr>
              <a:t>This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invaluable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understanding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network's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organization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dynamics.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5512C0F8-5166-E885-2AE6-6B3D0869772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775A08C7-6F91-3E75-E2F5-252EDD1FCC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39</a:t>
            </a:fld>
            <a:endParaRPr 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607"/>
            <a:ext cx="12191999" cy="850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5400" b="0" spc="-20" dirty="0">
                <a:solidFill>
                  <a:srgbClr val="000000"/>
                </a:solidFill>
                <a:latin typeface="Calibri"/>
                <a:cs typeface="Calibri"/>
              </a:rPr>
              <a:t>Introduction</a:t>
            </a:r>
            <a:r>
              <a:rPr sz="5400" b="0" spc="-1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5400" b="0" dirty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sz="5400" b="0" spc="-2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5400" b="0" dirty="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sz="5400" b="0" spc="-1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5400" b="0" spc="-10" dirty="0">
                <a:solidFill>
                  <a:srgbClr val="000000"/>
                </a:solidFill>
                <a:latin typeface="Calibri"/>
                <a:cs typeface="Calibri"/>
              </a:rPr>
              <a:t>Science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5511" y="1501221"/>
            <a:ext cx="11464290" cy="38677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42265" marR="8255" indent="-342265" algn="r">
              <a:lnSpc>
                <a:spcPct val="100000"/>
              </a:lnSpc>
              <a:spcBef>
                <a:spcPts val="1545"/>
              </a:spcBef>
              <a:buChar char="•"/>
              <a:tabLst>
                <a:tab pos="342265" algn="l"/>
                <a:tab pos="1778000" algn="l"/>
                <a:tab pos="3063240" algn="l"/>
                <a:tab pos="3506470" algn="l"/>
                <a:tab pos="4084320" algn="l"/>
                <a:tab pos="6577965" algn="l"/>
                <a:tab pos="7416165" algn="l"/>
                <a:tab pos="8208645" algn="l"/>
                <a:tab pos="8931275" algn="l"/>
                <a:tab pos="10114280" algn="l"/>
              </a:tabLst>
            </a:pP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Science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is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25" dirty="0">
                <a:solidFill>
                  <a:srgbClr val="002851"/>
                </a:solidFill>
                <a:latin typeface="Arial"/>
                <a:cs typeface="Arial"/>
              </a:rPr>
              <a:t>an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interdisciplinary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field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that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has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gained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	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immense</a:t>
            </a:r>
            <a:endParaRPr sz="2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importance</a:t>
            </a:r>
            <a:r>
              <a:rPr sz="2400" spc="-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in</a:t>
            </a:r>
            <a:r>
              <a:rPr sz="2400" spc="-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realm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-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informatics,</a:t>
            </a:r>
            <a:endParaRPr sz="2400">
              <a:latin typeface="Arial"/>
              <a:cs typeface="Arial"/>
            </a:endParaRPr>
          </a:p>
          <a:p>
            <a:pPr marL="341630" marR="5080" lvl="1" indent="-341630" algn="r">
              <a:lnSpc>
                <a:spcPct val="100000"/>
              </a:lnSpc>
              <a:spcBef>
                <a:spcPts val="1440"/>
              </a:spcBef>
              <a:buFont typeface="Courier New"/>
              <a:buChar char="o"/>
              <a:tabLst>
                <a:tab pos="341630" algn="l"/>
              </a:tabLst>
            </a:pP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offering</a:t>
            </a:r>
            <a:r>
              <a:rPr sz="2400" spc="1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</a:t>
            </a:r>
            <a:r>
              <a:rPr sz="2400" spc="114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powerful</a:t>
            </a:r>
            <a:r>
              <a:rPr sz="2400" spc="12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framework</a:t>
            </a:r>
            <a:r>
              <a:rPr sz="2400" spc="12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understand,</a:t>
            </a:r>
            <a:r>
              <a:rPr sz="2400" spc="1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analyze,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solve</a:t>
            </a:r>
            <a:r>
              <a:rPr sz="2400" spc="12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complex</a:t>
            </a:r>
            <a:endParaRPr sz="2400">
              <a:latin typeface="Arial"/>
              <a:cs typeface="Arial"/>
            </a:endParaRPr>
          </a:p>
          <a:p>
            <a:pPr marL="812800">
              <a:lnSpc>
                <a:spcPct val="100000"/>
              </a:lnSpc>
              <a:spcBef>
                <a:spcPts val="1445"/>
              </a:spcBef>
            </a:pP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problems</a:t>
            </a:r>
            <a:r>
              <a:rPr sz="2400" spc="-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arising</a:t>
            </a:r>
            <a:r>
              <a:rPr sz="2400" spc="-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in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various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domains.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Char char="•"/>
              <a:tabLst>
                <a:tab pos="354965" algn="l"/>
                <a:tab pos="469900" algn="l"/>
              </a:tabLst>
            </a:pP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Rooted</a:t>
            </a:r>
            <a:r>
              <a:rPr sz="2400" spc="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in</a:t>
            </a:r>
            <a:r>
              <a:rPr sz="2400" spc="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groundbreaking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work</a:t>
            </a:r>
            <a:r>
              <a:rPr sz="2400" spc="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researchers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like</a:t>
            </a: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Albert-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László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Barabási,</a:t>
            </a:r>
            <a:endParaRPr sz="2400">
              <a:latin typeface="Arial"/>
              <a:cs typeface="Arial"/>
            </a:endParaRPr>
          </a:p>
          <a:p>
            <a:pPr marL="811530" marR="6350" lvl="1" indent="-341630">
              <a:lnSpc>
                <a:spcPct val="150000"/>
              </a:lnSpc>
              <a:buFont typeface="Courier New"/>
              <a:buChar char="o"/>
              <a:tabLst>
                <a:tab pos="812800" algn="l"/>
              </a:tabLst>
            </a:pP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spc="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2851"/>
                </a:solidFill>
                <a:latin typeface="Arial"/>
                <a:cs typeface="Arial"/>
              </a:rPr>
              <a:t>Science</a:t>
            </a:r>
            <a:r>
              <a:rPr sz="2400" spc="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focuses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002851"/>
                </a:solidFill>
                <a:latin typeface="Arial"/>
                <a:cs typeface="Arial"/>
              </a:rPr>
              <a:t>on</a:t>
            </a:r>
            <a:r>
              <a:rPr sz="2400" spc="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study</a:t>
            </a:r>
            <a:r>
              <a:rPr sz="2400" spc="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networks</a:t>
            </a:r>
            <a:r>
              <a:rPr sz="2400" spc="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–</a:t>
            </a:r>
            <a:r>
              <a:rPr sz="2400" spc="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systems</a:t>
            </a:r>
            <a:r>
              <a:rPr sz="2400" spc="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composed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of 	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interconnected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nodes</a:t>
            </a:r>
            <a:r>
              <a:rPr sz="2400" spc="-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-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edges.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Élőláb helye 10">
            <a:extLst>
              <a:ext uri="{FF2B5EF4-FFF2-40B4-BE49-F238E27FC236}">
                <a16:creationId xmlns:a16="http://schemas.microsoft.com/office/drawing/2014/main" id="{C92DD390-5B00-6CA0-2437-E249110BD12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4D8F71CC-C5F0-0E83-4BE2-620890AD23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4</a:t>
            </a:fld>
            <a:endParaRPr lang="hu-H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575" y="254330"/>
            <a:ext cx="11082655" cy="416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Importance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Network</a:t>
            </a:r>
            <a:r>
              <a:rPr sz="24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2400">
              <a:latin typeface="Calibri"/>
              <a:cs typeface="Calibri"/>
            </a:endParaRPr>
          </a:p>
          <a:p>
            <a:pPr marL="353060" marR="6350" indent="-34036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coefficient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indicate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departure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expected 	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structure.</a:t>
            </a:r>
            <a:endParaRPr sz="2400">
              <a:latin typeface="Calibri"/>
              <a:cs typeface="Calibri"/>
            </a:endParaRPr>
          </a:p>
          <a:p>
            <a:pPr marL="353060" indent="-340360" algn="just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3060" algn="l"/>
              </a:tabLst>
            </a:pPr>
            <a:r>
              <a:rPr sz="2400" dirty="0">
                <a:latin typeface="Calibri"/>
                <a:cs typeface="Calibri"/>
              </a:rPr>
              <a:t>Such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might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pivotal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roles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network.</a:t>
            </a:r>
            <a:endParaRPr sz="240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etecting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unusually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coefficients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crucial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identifying 	</a:t>
            </a:r>
            <a:r>
              <a:rPr sz="2400" dirty="0">
                <a:latin typeface="Calibri"/>
                <a:cs typeface="Calibri"/>
              </a:rPr>
              <a:t>outliers,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potential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vulnerabilities,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interest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including 	</a:t>
            </a: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transportation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034DF8DC-A34A-51B2-68C2-FFA4A58B6C9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5CC1A979-6600-8B52-275F-0DCD951FB9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40</a:t>
            </a:fld>
            <a:endParaRPr lang="hu-H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575" y="254330"/>
            <a:ext cx="11137900" cy="416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Examples</a:t>
            </a:r>
            <a:r>
              <a:rPr sz="24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Clustering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Coefficients</a:t>
            </a:r>
            <a:endParaRPr sz="2400">
              <a:latin typeface="Calibri"/>
              <a:cs typeface="Calibri"/>
            </a:endParaRPr>
          </a:p>
          <a:p>
            <a:pPr marL="182245"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High</a:t>
            </a:r>
            <a:r>
              <a:rPr sz="2400" b="1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Clustering</a:t>
            </a:r>
            <a:r>
              <a:rPr sz="24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Coefficient</a:t>
            </a:r>
            <a:endParaRPr sz="240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50000"/>
              </a:lnSpc>
              <a:spcBef>
                <a:spcPts val="91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close-</a:t>
            </a:r>
            <a:r>
              <a:rPr sz="2400" dirty="0">
                <a:latin typeface="Calibri"/>
                <a:cs typeface="Calibri"/>
              </a:rPr>
              <a:t>knit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community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friends.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such 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network,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likely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friends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with 	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mutual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friends.</a:t>
            </a:r>
            <a:endParaRPr sz="2400">
              <a:latin typeface="Calibri"/>
              <a:cs typeface="Calibri"/>
            </a:endParaRPr>
          </a:p>
          <a:p>
            <a:pPr marL="353060" marR="635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leads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coefficient,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connections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triangles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within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network.</a:t>
            </a:r>
            <a:endParaRPr sz="2400">
              <a:latin typeface="Calibri"/>
              <a:cs typeface="Calibri"/>
            </a:endParaRPr>
          </a:p>
          <a:p>
            <a:pPr marL="353060" indent="-340360" algn="just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3060" algn="l"/>
              </a:tabLst>
            </a:pPr>
            <a:r>
              <a:rPr sz="2400" dirty="0">
                <a:latin typeface="Calibri"/>
                <a:cs typeface="Calibri"/>
              </a:rPr>
              <a:t>High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coefficients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characterize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tightly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connected,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cohesive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groups.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1148A571-BE78-A7F6-5650-4D15D5A9167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E290295E-CDD3-74A6-2043-6B2AF6DEA4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41</a:t>
            </a:fld>
            <a:endParaRPr lang="hu-H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575" y="254330"/>
            <a:ext cx="11057255" cy="416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62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Examples</a:t>
            </a:r>
            <a:r>
              <a:rPr sz="24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Clustering</a:t>
            </a:r>
            <a:r>
              <a:rPr sz="24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Coefficients</a:t>
            </a:r>
            <a:endParaRPr sz="2400">
              <a:latin typeface="Calibri"/>
              <a:cs typeface="Calibri"/>
            </a:endParaRPr>
          </a:p>
          <a:p>
            <a:pPr marL="262255"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Low</a:t>
            </a:r>
            <a:r>
              <a:rPr sz="2400" b="1" spc="-9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Clustering</a:t>
            </a:r>
            <a:r>
              <a:rPr sz="2400" b="1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Coefficient</a:t>
            </a:r>
            <a:endParaRPr sz="2400">
              <a:latin typeface="Calibri"/>
              <a:cs typeface="Calibri"/>
            </a:endParaRPr>
          </a:p>
          <a:p>
            <a:pPr marL="353060" indent="-340360" algn="just">
              <a:lnSpc>
                <a:spcPct val="100000"/>
              </a:lnSpc>
              <a:spcBef>
                <a:spcPts val="2355"/>
              </a:spcBef>
              <a:buFont typeface="Arial"/>
              <a:buChar char="•"/>
              <a:tabLst>
                <a:tab pos="35306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contrast,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imagine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transportation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airports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nodes.</a:t>
            </a:r>
            <a:endParaRPr sz="2400">
              <a:latin typeface="Calibri"/>
              <a:cs typeface="Calibri"/>
            </a:endParaRPr>
          </a:p>
          <a:p>
            <a:pPr marL="353060" marR="635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 we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coefficient for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airport node,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might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	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triangles.</a:t>
            </a:r>
            <a:endParaRPr sz="240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coefficient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suggests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airport's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destinations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well- 	</a:t>
            </a:r>
            <a:r>
              <a:rPr sz="2400" dirty="0">
                <a:latin typeface="Calibri"/>
                <a:cs typeface="Calibri"/>
              </a:rPr>
              <a:t>connected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other.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context,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low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indicate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local 	interaction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flights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destinations.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1CB2CEB0-BE25-E706-71EB-E4BE0F4121A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23255A76-B498-73B5-6427-8431C7FFB5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42</a:t>
            </a:fld>
            <a:endParaRPr lang="hu-H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985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575" y="1102613"/>
            <a:ext cx="1011174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5715" indent="-34036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Theclustering</a:t>
            </a:r>
            <a:r>
              <a:rPr sz="2400" spc="2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coefficient</a:t>
            </a:r>
            <a:r>
              <a:rPr sz="2400" spc="2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valuable</a:t>
            </a:r>
            <a:r>
              <a:rPr sz="2400" spc="2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metric</a:t>
            </a:r>
            <a:r>
              <a:rPr sz="2400" spc="2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229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235" dirty="0">
                <a:latin typeface="Calibri"/>
                <a:cs typeface="Calibri"/>
              </a:rPr>
              <a:t>  </a:t>
            </a:r>
            <a:r>
              <a:rPr sz="2400" spc="-20" dirty="0">
                <a:latin typeface="Calibri"/>
                <a:cs typeface="Calibri"/>
              </a:rPr>
              <a:t>that 	</a:t>
            </a:r>
            <a:r>
              <a:rPr sz="2400" spc="-10" dirty="0">
                <a:latin typeface="Calibri"/>
                <a:cs typeface="Calibri"/>
              </a:rPr>
              <a:t>quantifies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interconnectedness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819785" algn="l"/>
                <a:tab pos="2426335" algn="l"/>
                <a:tab pos="3005455" algn="l"/>
                <a:tab pos="3401695" algn="l"/>
                <a:tab pos="4699000" algn="l"/>
                <a:tab pos="5281295" algn="l"/>
                <a:tab pos="6666865" algn="l"/>
                <a:tab pos="7406005" algn="l"/>
                <a:tab pos="8779510" algn="l"/>
              </a:tabLst>
            </a:pPr>
            <a:r>
              <a:rPr sz="2400" spc="-25" dirty="0">
                <a:latin typeface="Calibri"/>
                <a:cs typeface="Calibri"/>
              </a:rPr>
              <a:t>Its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significance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lies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revealing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network's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local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structure,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identifying</a:t>
            </a:r>
            <a:endParaRPr sz="240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libri"/>
                <a:cs typeface="Calibri"/>
              </a:rPr>
              <a:t>anomalies,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assessing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robustness,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aiding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-20" dirty="0">
                <a:latin typeface="Calibri"/>
                <a:cs typeface="Calibri"/>
              </a:rPr>
              <a:t> real-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applications.</a:t>
            </a:r>
            <a:endParaRPr sz="240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Understanding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coefficient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equips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powerful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 	</a:t>
            </a:r>
            <a:r>
              <a:rPr sz="2400" dirty="0">
                <a:latin typeface="Calibri"/>
                <a:cs typeface="Calibri"/>
              </a:rPr>
              <a:t>analyzing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optimizing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complex</a:t>
            </a:r>
            <a:r>
              <a:rPr sz="2400" spc="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networks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fields</a:t>
            </a:r>
            <a:r>
              <a:rPr sz="2400" spc="1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ranging</a:t>
            </a:r>
            <a:r>
              <a:rPr sz="2400" spc="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9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social 	</a:t>
            </a:r>
            <a:r>
              <a:rPr sz="2400" dirty="0">
                <a:latin typeface="Calibri"/>
                <a:cs typeface="Calibri"/>
              </a:rPr>
              <a:t>networks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transportation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beyond.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0C358126-931D-8863-33AC-3B951A8938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0E13181E-2138-4E23-1A40-E41C4A73DE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43</a:t>
            </a:fld>
            <a:endParaRPr lang="hu-H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spc="-7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Small</a:t>
            </a:r>
            <a:r>
              <a:rPr spc="-80" dirty="0"/>
              <a:t> </a:t>
            </a:r>
            <a:r>
              <a:rPr dirty="0"/>
              <a:t>World</a:t>
            </a:r>
            <a:r>
              <a:rPr spc="-80" dirty="0"/>
              <a:t> </a:t>
            </a:r>
            <a:r>
              <a:rPr spc="-10" dirty="0"/>
              <a:t>Phenomenon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575" y="1102613"/>
            <a:ext cx="10110470" cy="38665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Phenomenon?</a:t>
            </a:r>
            <a:endParaRPr sz="240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phenomenon,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"small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effect"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"six 	</a:t>
            </a:r>
            <a:r>
              <a:rPr sz="2400" dirty="0">
                <a:latin typeface="Calibri"/>
                <a:cs typeface="Calibri"/>
              </a:rPr>
              <a:t>degrees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separation,"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networks,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when 	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5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4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5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directly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connected,</a:t>
            </a:r>
            <a:r>
              <a:rPr sz="2400" spc="3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5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takes</a:t>
            </a:r>
            <a:r>
              <a:rPr sz="2400" spc="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few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intermediate 	</a:t>
            </a:r>
            <a:r>
              <a:rPr sz="2400" dirty="0">
                <a:latin typeface="Calibri"/>
                <a:cs typeface="Calibri"/>
              </a:rPr>
              <a:t>connections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nodes.</a:t>
            </a:r>
            <a:endParaRPr sz="240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essence,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suggests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interconnected </a:t>
            </a:r>
            <a:r>
              <a:rPr sz="2400" spc="-20" dirty="0">
                <a:latin typeface="Calibri"/>
                <a:cs typeface="Calibri"/>
              </a:rPr>
              <a:t>than 	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might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initially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perceive.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73D0B357-E4B4-7A7E-C679-349C7836A74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FD6C8A9E-FDC6-7BF0-7058-EEA9623F7A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44</a:t>
            </a:fld>
            <a:endParaRPr lang="hu-H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5920">
              <a:lnSpc>
                <a:spcPct val="100000"/>
              </a:lnSpc>
              <a:spcBef>
                <a:spcPts val="100"/>
              </a:spcBef>
            </a:pPr>
            <a:r>
              <a:rPr dirty="0"/>
              <a:t>Six</a:t>
            </a:r>
            <a:r>
              <a:rPr spc="-45" dirty="0"/>
              <a:t> </a:t>
            </a:r>
            <a:r>
              <a:rPr dirty="0"/>
              <a:t>Degrees</a:t>
            </a:r>
            <a:r>
              <a:rPr spc="-2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Separation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575" y="1102613"/>
            <a:ext cx="1093660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6350" indent="-34036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"six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degrees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separation"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concept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posits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Earth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 	</a:t>
            </a:r>
            <a:r>
              <a:rPr sz="2400" dirty="0">
                <a:latin typeface="Calibri"/>
                <a:cs typeface="Calibri"/>
              </a:rPr>
              <a:t>connected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acquaintances,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average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intermediary 	connections.</a:t>
            </a:r>
            <a:endParaRPr sz="240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words,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are,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average,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six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introductions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away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anyone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else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world.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concept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extends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beyond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9545C56C-6E7B-E3CC-5196-3D95D09712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F7634A98-17D2-E075-BDA7-C035D4FA38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45</a:t>
            </a:fld>
            <a:endParaRPr lang="hu-H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575" y="254330"/>
            <a:ext cx="11000740" cy="361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Real-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World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Examples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Small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World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Phenomenon</a:t>
            </a:r>
            <a:endParaRPr sz="2400">
              <a:latin typeface="Calibri"/>
              <a:cs typeface="Calibri"/>
            </a:endParaRPr>
          </a:p>
          <a:p>
            <a:pPr marL="318135"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Social</a:t>
            </a:r>
            <a:r>
              <a:rPr sz="24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400" spc="-20" dirty="0">
                <a:latin typeface="Calibri"/>
                <a:cs typeface="Calibri"/>
              </a:rPr>
              <a:t>Real-</a:t>
            </a:r>
            <a:r>
              <a:rPr sz="2400" spc="-10" dirty="0">
                <a:latin typeface="Calibri"/>
                <a:cs typeface="Calibri"/>
              </a:rPr>
              <a:t>World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"Kevin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Bacon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Game"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popular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illustration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phenomenon.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challenges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players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Kevin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six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fewer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films.</a:t>
            </a:r>
            <a:endParaRPr sz="2400">
              <a:latin typeface="Calibri"/>
              <a:cs typeface="Calibri"/>
            </a:endParaRPr>
          </a:p>
          <a:p>
            <a:pPr marL="355600" marR="5715" indent="-342900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game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demonstrates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interconnected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film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industry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actors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being </a:t>
            </a:r>
            <a:r>
              <a:rPr sz="2400" dirty="0">
                <a:latin typeface="Calibri"/>
                <a:cs typeface="Calibri"/>
              </a:rPr>
              <a:t>linked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surprisingly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connections.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7608222F-DAB3-9BB4-1379-9AAA479BDD0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471B7126-3983-EE88-BAB6-085DCAEF4E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46</a:t>
            </a:fld>
            <a:endParaRPr lang="hu-H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575" y="254330"/>
            <a:ext cx="11002010" cy="471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Real-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World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Examples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Small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World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Phenomenon</a:t>
            </a:r>
            <a:endParaRPr sz="2400">
              <a:latin typeface="Calibri"/>
              <a:cs typeface="Calibri"/>
            </a:endParaRPr>
          </a:p>
          <a:p>
            <a:pPr marL="316230" algn="ctr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Internet</a:t>
            </a:r>
            <a:r>
              <a:rPr sz="2400" b="1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Connectivity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355"/>
              </a:spcBef>
            </a:pPr>
            <a:r>
              <a:rPr sz="2400" spc="-20" dirty="0">
                <a:latin typeface="Calibri"/>
                <a:cs typeface="Calibri"/>
              </a:rPr>
              <a:t>Real-</a:t>
            </a:r>
            <a:r>
              <a:rPr sz="2400" spc="-10" dirty="0">
                <a:latin typeface="Calibri"/>
                <a:cs typeface="Calibri"/>
              </a:rPr>
              <a:t>World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phenomenon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evident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Web. 	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billions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pages,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it's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remarkable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clicks can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web 	</a:t>
            </a:r>
            <a:r>
              <a:rPr sz="2400" spc="-10" dirty="0">
                <a:latin typeface="Calibri"/>
                <a:cs typeface="Calibri"/>
              </a:rPr>
              <a:t>pages.</a:t>
            </a:r>
            <a:endParaRPr sz="2400">
              <a:latin typeface="Calibri"/>
              <a:cs typeface="Calibri"/>
            </a:endParaRPr>
          </a:p>
          <a:p>
            <a:pPr marL="353060" marR="8890" indent="-34036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famous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experiment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Jon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Kleinberg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late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1990s,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known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"Hubs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Authorities"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algorithm,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revealed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vast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digital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landscape,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pages 	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typically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clicks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other.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4ED6EF39-9453-22D1-1365-0999B462AF2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9F27A099-880A-C29F-2923-2B1DB83371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47</a:t>
            </a:fld>
            <a:endParaRPr lang="hu-H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575" y="254330"/>
            <a:ext cx="10998835" cy="416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Real-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World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Examples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Small</a:t>
            </a:r>
            <a:r>
              <a:rPr sz="24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World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Phenomenon</a:t>
            </a:r>
            <a:endParaRPr sz="2400">
              <a:latin typeface="Calibri"/>
              <a:cs typeface="Calibri"/>
            </a:endParaRPr>
          </a:p>
          <a:p>
            <a:pPr marL="320675"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01F5F"/>
                </a:solidFill>
                <a:latin typeface="Calibri"/>
                <a:cs typeface="Calibri"/>
              </a:rPr>
              <a:t>Disease</a:t>
            </a:r>
            <a:r>
              <a:rPr sz="2400" b="1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Calibri"/>
                <a:cs typeface="Calibri"/>
              </a:rPr>
              <a:t>Spread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2400" spc="-20" dirty="0">
                <a:latin typeface="Calibri"/>
                <a:cs typeface="Calibri"/>
              </a:rPr>
              <a:t>Real-</a:t>
            </a:r>
            <a:r>
              <a:rPr sz="2400" spc="-10" dirty="0">
                <a:latin typeface="Calibri"/>
                <a:cs typeface="Calibri"/>
              </a:rPr>
              <a:t>World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phenomenon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profound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implications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epidemiology.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Diseases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spread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rapidly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population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interconnectedness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4320"/>
              </a:lnSpc>
              <a:spcBef>
                <a:spcPts val="185"/>
              </a:spcBef>
              <a:buFont typeface="Arial"/>
              <a:buChar char="•"/>
              <a:tabLst>
                <a:tab pos="355600" algn="l"/>
                <a:tab pos="678180" algn="l"/>
                <a:tab pos="1676400" algn="l"/>
                <a:tab pos="2254250" algn="l"/>
                <a:tab pos="3394075" algn="l"/>
                <a:tab pos="4546600" algn="l"/>
                <a:tab pos="5234305" algn="l"/>
                <a:tab pos="6158865" algn="l"/>
                <a:tab pos="6451600" algn="l"/>
                <a:tab pos="7052309" algn="l"/>
                <a:tab pos="7918450" algn="l"/>
                <a:tab pos="9105265" algn="l"/>
                <a:tab pos="9664700" algn="l"/>
                <a:tab pos="10728960" algn="l"/>
              </a:tabLst>
            </a:pP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person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become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infected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and,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within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few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steps,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transmit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disease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4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individuals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geographically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distant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contacts.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CAEE7A37-A927-29F5-A32F-47C725AFD78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46B8A6C6-792C-6200-76CC-2F0F9E674D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48</a:t>
            </a:fld>
            <a:endParaRPr lang="hu-H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9815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95" dirty="0"/>
              <a:t> </a:t>
            </a:r>
            <a:r>
              <a:rPr spc="-20" dirty="0"/>
              <a:t>takeaways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0050" y="1102613"/>
            <a:ext cx="1170813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indent="396240" algn="just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08940" algn="l"/>
              </a:tabLst>
            </a:pP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Definition: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interdisciplinary</a:t>
            </a:r>
            <a:r>
              <a:rPr sz="2400" spc="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field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focused</a:t>
            </a:r>
            <a:r>
              <a:rPr sz="2400" spc="7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studying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encompassing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disciplines.</a:t>
            </a:r>
            <a:endParaRPr sz="2400">
              <a:latin typeface="Calibri"/>
              <a:cs typeface="Calibri"/>
            </a:endParaRPr>
          </a:p>
          <a:p>
            <a:pPr marL="374015" indent="-361315" algn="just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74015" algn="l"/>
              </a:tabLst>
            </a:pPr>
            <a:r>
              <a:rPr sz="2400" dirty="0">
                <a:latin typeface="Calibri"/>
                <a:cs typeface="Calibri"/>
              </a:rPr>
              <a:t>Historical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Origins: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field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historical</a:t>
            </a:r>
            <a:r>
              <a:rPr sz="2400" spc="4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roots,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Euler's</a:t>
            </a:r>
            <a:r>
              <a:rPr sz="2400" spc="4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graph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440"/>
              </a:spcBef>
            </a:pPr>
            <a:r>
              <a:rPr sz="2400" spc="-25" dirty="0">
                <a:latin typeface="Calibri"/>
                <a:cs typeface="Calibri"/>
              </a:rPr>
              <a:t>theory,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Erdős'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graphs,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Watts-</a:t>
            </a:r>
            <a:r>
              <a:rPr sz="2400" spc="-10" dirty="0">
                <a:latin typeface="Calibri"/>
                <a:cs typeface="Calibri"/>
              </a:rPr>
              <a:t>Strogatz's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small-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milestones.</a:t>
            </a:r>
            <a:endParaRPr sz="2400">
              <a:latin typeface="Calibri"/>
              <a:cs typeface="Calibri"/>
            </a:endParaRPr>
          </a:p>
          <a:p>
            <a:pPr marL="12700" marR="5080" indent="306070" algn="just">
              <a:lnSpc>
                <a:spcPct val="150000"/>
              </a:lnSpc>
              <a:buAutoNum type="arabicPeriod" startAt="3"/>
              <a:tabLst>
                <a:tab pos="318770" algn="l"/>
              </a:tabLst>
            </a:pPr>
            <a:r>
              <a:rPr sz="2400" dirty="0">
                <a:latin typeface="Calibri"/>
                <a:cs typeface="Calibri"/>
              </a:rPr>
              <a:t>Interdisciplinary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Nature: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integrates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concepts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mathematics,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 </a:t>
            </a:r>
            <a:r>
              <a:rPr sz="2400" dirty="0">
                <a:latin typeface="Calibri"/>
                <a:cs typeface="Calibri"/>
              </a:rPr>
              <a:t>science,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sociology,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biology,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more,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making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powerful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understanding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real-</a:t>
            </a:r>
            <a:r>
              <a:rPr sz="2400" spc="-10" dirty="0">
                <a:latin typeface="Calibri"/>
                <a:cs typeface="Calibri"/>
              </a:rPr>
              <a:t>world systems.</a:t>
            </a:r>
            <a:endParaRPr sz="2400">
              <a:latin typeface="Calibri"/>
              <a:cs typeface="Calibri"/>
            </a:endParaRPr>
          </a:p>
          <a:p>
            <a:pPr marL="366395" indent="-353695" algn="just">
              <a:lnSpc>
                <a:spcPct val="100000"/>
              </a:lnSpc>
              <a:spcBef>
                <a:spcPts val="1440"/>
              </a:spcBef>
              <a:buAutoNum type="arabicPeriod" startAt="3"/>
              <a:tabLst>
                <a:tab pos="366395" algn="l"/>
              </a:tabLst>
            </a:pPr>
            <a:r>
              <a:rPr sz="2400" dirty="0">
                <a:latin typeface="Calibri"/>
                <a:cs typeface="Calibri"/>
              </a:rPr>
              <a:t>Nodes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Edges: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consist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(vertices)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representing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entities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edges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Calibri"/>
                <a:cs typeface="Calibri"/>
              </a:rPr>
              <a:t>(links)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connections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509CADE8-4B69-4AB7-8EDA-28EE7AD2C52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63EE65D5-6A30-B456-9B91-04BEAE19B3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49</a:t>
            </a:fld>
            <a:endParaRPr lang="hu-H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607"/>
            <a:ext cx="12191999" cy="850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Calibri"/>
                <a:cs typeface="Calibri"/>
              </a:rPr>
              <a:t>Understanding</a:t>
            </a:r>
            <a:r>
              <a:rPr sz="5400" b="0" spc="-2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5400" b="0" dirty="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sz="5400" b="0" spc="-2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5400" b="0" spc="-10" dirty="0">
                <a:solidFill>
                  <a:srgbClr val="000000"/>
                </a:solidFill>
                <a:latin typeface="Calibri"/>
                <a:cs typeface="Calibri"/>
              </a:rPr>
              <a:t>Science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501221"/>
            <a:ext cx="10358755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060" marR="6350" indent="-340995" algn="just">
              <a:lnSpc>
                <a:spcPct val="15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At</a:t>
            </a:r>
            <a:r>
              <a:rPr sz="2400" spc="5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its</a:t>
            </a:r>
            <a:r>
              <a:rPr sz="2400" spc="5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core,</a:t>
            </a:r>
            <a:r>
              <a:rPr sz="2400" spc="5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spc="5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Science</a:t>
            </a:r>
            <a:r>
              <a:rPr sz="2400" spc="55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seeks</a:t>
            </a:r>
            <a:r>
              <a:rPr sz="2400" spc="5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spc="5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unravel</a:t>
            </a:r>
            <a:r>
              <a:rPr sz="2400" spc="5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55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intricate</a:t>
            </a:r>
            <a:r>
              <a:rPr sz="2400" spc="55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web</a:t>
            </a:r>
            <a:r>
              <a:rPr sz="2400" spc="5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of 	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connections</a:t>
            </a:r>
            <a:r>
              <a:rPr sz="2400" spc="305" dirty="0">
                <a:solidFill>
                  <a:srgbClr val="002851"/>
                </a:solidFill>
                <a:latin typeface="Arial"/>
                <a:cs typeface="Arial"/>
              </a:rPr>
              <a:t>   </a:t>
            </a:r>
            <a:r>
              <a:rPr sz="2400" spc="125" dirty="0">
                <a:solidFill>
                  <a:srgbClr val="002851"/>
                </a:solidFill>
                <a:latin typeface="Arial"/>
                <a:cs typeface="Arial"/>
              </a:rPr>
              <a:t>that</a:t>
            </a:r>
            <a:r>
              <a:rPr sz="2400" spc="310" dirty="0">
                <a:solidFill>
                  <a:srgbClr val="002851"/>
                </a:solidFill>
                <a:latin typeface="Arial"/>
                <a:cs typeface="Arial"/>
              </a:rPr>
              <a:t>   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underlie</a:t>
            </a:r>
            <a:r>
              <a:rPr sz="2400" spc="305" dirty="0">
                <a:solidFill>
                  <a:srgbClr val="002851"/>
                </a:solidFill>
                <a:latin typeface="Arial"/>
                <a:cs typeface="Arial"/>
              </a:rPr>
              <a:t> 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diverse</a:t>
            </a:r>
            <a:r>
              <a:rPr sz="2400" spc="310" dirty="0">
                <a:solidFill>
                  <a:srgbClr val="002851"/>
                </a:solidFill>
                <a:latin typeface="Arial"/>
                <a:cs typeface="Arial"/>
              </a:rPr>
              <a:t>   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phenomena,</a:t>
            </a:r>
            <a:r>
              <a:rPr sz="2400" spc="305" dirty="0">
                <a:solidFill>
                  <a:srgbClr val="002851"/>
                </a:solidFill>
                <a:latin typeface="Arial"/>
                <a:cs typeface="Arial"/>
              </a:rPr>
              <a:t>   </a:t>
            </a:r>
            <a:r>
              <a:rPr sz="2400" spc="150" dirty="0">
                <a:solidFill>
                  <a:srgbClr val="002851"/>
                </a:solidFill>
                <a:latin typeface="Arial"/>
                <a:cs typeface="Arial"/>
              </a:rPr>
              <a:t>from</a:t>
            </a:r>
            <a:r>
              <a:rPr sz="2400" spc="305" dirty="0">
                <a:solidFill>
                  <a:srgbClr val="002851"/>
                </a:solidFill>
                <a:latin typeface="Arial"/>
                <a:cs typeface="Arial"/>
              </a:rPr>
              <a:t>  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social 	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interactions</a:t>
            </a:r>
            <a:r>
              <a:rPr sz="2400" spc="-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spc="-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biological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 processes</a:t>
            </a:r>
            <a:r>
              <a:rPr sz="2400" spc="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technological</a:t>
            </a:r>
            <a:r>
              <a:rPr sz="2400" spc="-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infrastructures.</a:t>
            </a:r>
            <a:endParaRPr sz="2400">
              <a:latin typeface="Arial"/>
              <a:cs typeface="Arial"/>
            </a:endParaRPr>
          </a:p>
          <a:p>
            <a:pPr marL="353060" marR="5080" indent="-340995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This</a:t>
            </a:r>
            <a:r>
              <a:rPr sz="2400" spc="2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approach</a:t>
            </a:r>
            <a:r>
              <a:rPr sz="2400" spc="2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transcends</a:t>
            </a:r>
            <a:r>
              <a:rPr sz="2400" spc="254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traditional</a:t>
            </a:r>
            <a:r>
              <a:rPr sz="2400" spc="2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disciplinary</a:t>
            </a:r>
            <a:r>
              <a:rPr sz="2400" spc="2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boundaries,</a:t>
            </a:r>
            <a:r>
              <a:rPr sz="2400" spc="26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making 	</a:t>
            </a:r>
            <a:r>
              <a:rPr sz="2400" spc="125" dirty="0">
                <a:solidFill>
                  <a:srgbClr val="002851"/>
                </a:solidFill>
                <a:latin typeface="Arial"/>
                <a:cs typeface="Arial"/>
              </a:rPr>
              <a:t>it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an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invaluable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002851"/>
                </a:solidFill>
                <a:latin typeface="Arial"/>
                <a:cs typeface="Arial"/>
              </a:rPr>
              <a:t>tool</a:t>
            </a:r>
            <a:r>
              <a:rPr sz="2400" spc="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for</a:t>
            </a:r>
            <a:r>
              <a:rPr sz="2400" spc="-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MSc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Informatics</a:t>
            </a:r>
            <a:r>
              <a:rPr sz="2400" spc="-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students</a:t>
            </a:r>
            <a:r>
              <a:rPr sz="2400" spc="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as</a:t>
            </a:r>
            <a:r>
              <a:rPr sz="2400" spc="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25" dirty="0">
                <a:solidFill>
                  <a:srgbClr val="002851"/>
                </a:solidFill>
                <a:latin typeface="Arial"/>
                <a:cs typeface="Arial"/>
              </a:rPr>
              <a:t>it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bridges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gap 	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between</a:t>
            </a:r>
            <a:r>
              <a:rPr sz="2400" spc="28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computer</a:t>
            </a:r>
            <a:r>
              <a:rPr sz="2400" spc="29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science,</a:t>
            </a:r>
            <a:r>
              <a:rPr sz="2400" spc="28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mathematics,</a:t>
            </a:r>
            <a:r>
              <a:rPr sz="2400" spc="30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sociology,</a:t>
            </a:r>
            <a:r>
              <a:rPr sz="2400" spc="28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29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many</a:t>
            </a:r>
            <a:r>
              <a:rPr sz="2400" spc="28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other 	</a:t>
            </a:r>
            <a:r>
              <a:rPr sz="2400" spc="35" dirty="0">
                <a:solidFill>
                  <a:srgbClr val="002851"/>
                </a:solidFill>
                <a:latin typeface="Arial"/>
                <a:cs typeface="Arial"/>
              </a:rPr>
              <a:t>fields.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Élőláb helye 9">
            <a:extLst>
              <a:ext uri="{FF2B5EF4-FFF2-40B4-BE49-F238E27FC236}">
                <a16:creationId xmlns:a16="http://schemas.microsoft.com/office/drawing/2014/main" id="{EB9F1F14-DEF6-82C5-384E-F5AAE7E0267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6AC5DDFC-475F-3CBE-B9B0-92BAB7AB46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5</a:t>
            </a:fld>
            <a:endParaRPr lang="hu-H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9815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95" dirty="0"/>
              <a:t> </a:t>
            </a:r>
            <a:r>
              <a:rPr spc="-20" dirty="0"/>
              <a:t>takeaways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0050" y="1102613"/>
            <a:ext cx="11709400" cy="4809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0" algn="just">
              <a:lnSpc>
                <a:spcPct val="150000"/>
              </a:lnSpc>
              <a:spcBef>
                <a:spcPts val="100"/>
              </a:spcBef>
              <a:buAutoNum type="arabicPeriod" startAt="5"/>
              <a:tabLst>
                <a:tab pos="438150" algn="l"/>
              </a:tabLst>
            </a:pPr>
            <a:r>
              <a:rPr sz="2400" dirty="0">
                <a:latin typeface="Calibri"/>
                <a:cs typeface="Calibri"/>
              </a:rPr>
              <a:t>Degree:</a:t>
            </a:r>
            <a:r>
              <a:rPr sz="2400" spc="1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204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measures</a:t>
            </a:r>
            <a:r>
              <a:rPr sz="2400" spc="2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2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connectivity,</a:t>
            </a:r>
            <a:r>
              <a:rPr sz="2400" spc="2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195" dirty="0">
                <a:latin typeface="Calibri"/>
                <a:cs typeface="Calibri"/>
              </a:rPr>
              <a:t>  </a:t>
            </a:r>
            <a:r>
              <a:rPr sz="2400" spc="-20" dirty="0">
                <a:latin typeface="Calibri"/>
                <a:cs typeface="Calibri"/>
              </a:rPr>
              <a:t>in-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2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focusing</a:t>
            </a:r>
            <a:r>
              <a:rPr sz="2400" spc="1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20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incoming </a:t>
            </a:r>
            <a:r>
              <a:rPr sz="2400" dirty="0">
                <a:latin typeface="Calibri"/>
                <a:cs typeface="Calibri"/>
              </a:rPr>
              <a:t>connections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out-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outgoing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connections.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It's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metric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importance.</a:t>
            </a:r>
            <a:endParaRPr sz="2400" dirty="0">
              <a:latin typeface="Calibri"/>
              <a:cs typeface="Calibri"/>
            </a:endParaRPr>
          </a:p>
          <a:p>
            <a:pPr marL="12700" marR="5080" indent="352425" algn="just">
              <a:lnSpc>
                <a:spcPct val="150000"/>
              </a:lnSpc>
              <a:buAutoNum type="arabicPeriod" startAt="5"/>
              <a:tabLst>
                <a:tab pos="365125" algn="l"/>
              </a:tabLst>
            </a:pPr>
            <a:r>
              <a:rPr sz="2400" spc="-20" dirty="0">
                <a:latin typeface="Calibri"/>
                <a:cs typeface="Calibri"/>
              </a:rPr>
              <a:t>Real-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Examples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Degree: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networks,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in-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indicates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popularity,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out-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suggests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active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connector.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networks,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in-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indicates popularity,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out-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indicates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influence.</a:t>
            </a:r>
            <a:endParaRPr sz="2400" dirty="0">
              <a:latin typeface="Calibri"/>
              <a:cs typeface="Calibri"/>
            </a:endParaRPr>
          </a:p>
          <a:p>
            <a:pPr marL="12700" marR="5080" indent="377825" algn="just">
              <a:lnSpc>
                <a:spcPct val="150000"/>
              </a:lnSpc>
              <a:buAutoNum type="arabicPeriod" startAt="5"/>
              <a:tabLst>
                <a:tab pos="390525" algn="l"/>
              </a:tabLst>
            </a:pP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Coefficient: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metric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reveals</a:t>
            </a:r>
            <a:r>
              <a:rPr sz="2400" spc="5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connectivity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patterns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networks, </a:t>
            </a:r>
            <a:r>
              <a:rPr sz="2400" dirty="0">
                <a:latin typeface="Calibri"/>
                <a:cs typeface="Calibri"/>
              </a:rPr>
              <a:t>helping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communities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assess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robustness.</a:t>
            </a:r>
            <a:endParaRPr sz="2400" dirty="0">
              <a:latin typeface="Calibri"/>
              <a:cs typeface="Calibri"/>
            </a:endParaRPr>
          </a:p>
          <a:p>
            <a:pPr marL="313055" indent="-300355" algn="just">
              <a:spcBef>
                <a:spcPts val="1440"/>
              </a:spcBef>
              <a:buFontTx/>
              <a:buAutoNum type="arabicPeriod" startAt="5"/>
              <a:tabLst>
                <a:tab pos="313055" algn="l"/>
              </a:tabLst>
            </a:pPr>
            <a:r>
              <a:rPr sz="2400" dirty="0">
                <a:latin typeface="Calibri"/>
                <a:cs typeface="Calibri"/>
              </a:rPr>
              <a:t>Importance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Coefficient: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aids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community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detection,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resilience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lang="hu-HU" sz="2400" spc="-2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understanding</a:t>
            </a:r>
            <a:r>
              <a:rPr lang="en-US" sz="2400" spc="-6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the</a:t>
            </a:r>
            <a:r>
              <a:rPr lang="en-US" sz="2400" spc="-3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network's</a:t>
            </a:r>
            <a:r>
              <a:rPr lang="en-US"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structure</a:t>
            </a:r>
            <a:r>
              <a:rPr lang="en-US" sz="2400" spc="-6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at</a:t>
            </a:r>
            <a:r>
              <a:rPr lang="en-US" sz="2400" spc="-4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5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local</a:t>
            </a:r>
            <a:r>
              <a:rPr lang="en-US"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level.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050" y="5751677"/>
            <a:ext cx="963485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6720">
              <a:lnSpc>
                <a:spcPct val="100000"/>
              </a:lnSpc>
              <a:spcBef>
                <a:spcPts val="1830"/>
              </a:spcBef>
              <a:tabLst>
                <a:tab pos="4076700" algn="l"/>
                <a:tab pos="4332605" algn="l"/>
                <a:tab pos="4533900" algn="l"/>
                <a:tab pos="5752465" algn="l"/>
                <a:tab pos="6958965" algn="l"/>
                <a:tab pos="8507730" algn="l"/>
                <a:tab pos="9013825" algn="l"/>
              </a:tabLst>
            </a:pP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7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7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00" spc="6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7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00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7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7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700" spc="-2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7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1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7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7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	1</a:t>
            </a:r>
            <a:r>
              <a:rPr sz="17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7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	2</a:t>
            </a:r>
            <a:r>
              <a:rPr sz="17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7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7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0" name="Élőláb helye 9">
            <a:extLst>
              <a:ext uri="{FF2B5EF4-FFF2-40B4-BE49-F238E27FC236}">
                <a16:creationId xmlns:a16="http://schemas.microsoft.com/office/drawing/2014/main" id="{43BE3FFC-046C-A670-39AC-41E8C40A08E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4336F316-27CA-AD72-9FB1-A626B965D4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50</a:t>
            </a:fld>
            <a:endParaRPr lang="hu-H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9815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95" dirty="0"/>
              <a:t> </a:t>
            </a:r>
            <a:r>
              <a:rPr spc="-20" dirty="0"/>
              <a:t>takeaways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0050" y="1102613"/>
            <a:ext cx="1170876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7345" algn="just">
              <a:lnSpc>
                <a:spcPct val="150000"/>
              </a:lnSpc>
              <a:spcBef>
                <a:spcPts val="100"/>
              </a:spcBef>
              <a:buAutoNum type="arabicPeriod" startAt="9"/>
              <a:tabLst>
                <a:tab pos="360045" algn="l"/>
              </a:tabLst>
            </a:pPr>
            <a:r>
              <a:rPr sz="2400" dirty="0">
                <a:latin typeface="Calibri"/>
                <a:cs typeface="Calibri"/>
              </a:rPr>
              <a:t>High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Coefficient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Examples: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Tight-</a:t>
            </a:r>
            <a:r>
              <a:rPr sz="2400" dirty="0">
                <a:latin typeface="Calibri"/>
                <a:cs typeface="Calibri"/>
              </a:rPr>
              <a:t>knit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friend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groups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networks,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closely interacting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proteins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biological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networks.</a:t>
            </a:r>
            <a:endParaRPr sz="2400">
              <a:latin typeface="Calibri"/>
              <a:cs typeface="Calibri"/>
            </a:endParaRPr>
          </a:p>
          <a:p>
            <a:pPr marL="618490" indent="-605790" algn="just">
              <a:lnSpc>
                <a:spcPct val="100000"/>
              </a:lnSpc>
              <a:spcBef>
                <a:spcPts val="1440"/>
              </a:spcBef>
              <a:buAutoNum type="arabicPeriod" startAt="9"/>
              <a:tabLst>
                <a:tab pos="618490" algn="l"/>
              </a:tabLst>
            </a:pPr>
            <a:r>
              <a:rPr sz="2400" dirty="0">
                <a:latin typeface="Calibri"/>
                <a:cs typeface="Calibri"/>
              </a:rPr>
              <a:t>Low</a:t>
            </a:r>
            <a:r>
              <a:rPr sz="2400" spc="3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2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Coefficient</a:t>
            </a:r>
            <a:r>
              <a:rPr sz="2400" spc="2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Examples:</a:t>
            </a:r>
            <a:r>
              <a:rPr sz="2400" spc="3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Random</a:t>
            </a:r>
            <a:r>
              <a:rPr sz="2400" spc="3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networks,</a:t>
            </a:r>
            <a:r>
              <a:rPr sz="2400" spc="3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30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connections</a:t>
            </a:r>
            <a:r>
              <a:rPr sz="2400" spc="30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libri"/>
                <a:cs typeface="Calibri"/>
              </a:rPr>
              <a:t>distributed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randomly.</a:t>
            </a:r>
            <a:endParaRPr sz="2400">
              <a:latin typeface="Calibri"/>
              <a:cs typeface="Calibri"/>
            </a:endParaRPr>
          </a:p>
          <a:p>
            <a:pPr marL="12700" marR="7620" indent="530225" algn="just">
              <a:lnSpc>
                <a:spcPct val="150000"/>
              </a:lnSpc>
              <a:buAutoNum type="arabicPeriod" startAt="11"/>
              <a:tabLst>
                <a:tab pos="542925" algn="l"/>
              </a:tabLst>
            </a:pPr>
            <a:r>
              <a:rPr sz="2400" dirty="0">
                <a:latin typeface="Calibri"/>
                <a:cs typeface="Calibri"/>
              </a:rPr>
              <a:t>Small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Phenomenon: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concept,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exemplified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"six</a:t>
            </a:r>
            <a:r>
              <a:rPr sz="2400" spc="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degrees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separation," </a:t>
            </a:r>
            <a:r>
              <a:rPr sz="2400" dirty="0">
                <a:latin typeface="Calibri"/>
                <a:cs typeface="Calibri"/>
              </a:rPr>
              <a:t>highlights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idea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connected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surprisingly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small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intermediaries.</a:t>
            </a:r>
            <a:endParaRPr sz="2400">
              <a:latin typeface="Calibri"/>
              <a:cs typeface="Calibri"/>
            </a:endParaRPr>
          </a:p>
          <a:p>
            <a:pPr marL="516255" indent="-503555" algn="just">
              <a:lnSpc>
                <a:spcPct val="100000"/>
              </a:lnSpc>
              <a:spcBef>
                <a:spcPts val="1440"/>
              </a:spcBef>
              <a:buAutoNum type="arabicPeriod" startAt="11"/>
              <a:tabLst>
                <a:tab pos="516255" algn="l"/>
              </a:tabLst>
            </a:pPr>
            <a:r>
              <a:rPr sz="2400" spc="-20" dirty="0">
                <a:latin typeface="Calibri"/>
                <a:cs typeface="Calibri"/>
              </a:rPr>
              <a:t>Real-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Examples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Phenomenon: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Kevin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Bacon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Game</a:t>
            </a:r>
            <a:r>
              <a:rPr sz="2400" spc="3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film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Calibri"/>
                <a:cs typeface="Calibri"/>
              </a:rPr>
              <a:t>networks,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pages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connected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few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clicks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internet,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disease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spread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social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050" y="6224117"/>
            <a:ext cx="1252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networks.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Élőláb helye 10">
            <a:extLst>
              <a:ext uri="{FF2B5EF4-FFF2-40B4-BE49-F238E27FC236}">
                <a16:creationId xmlns:a16="http://schemas.microsoft.com/office/drawing/2014/main" id="{E1343BC5-FF40-F6DF-7427-3FCFD0FD88E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59BB4345-B934-E50B-CDBB-D54E6A37BE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51</a:t>
            </a:fld>
            <a:endParaRPr lang="hu-H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9815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95" dirty="0"/>
              <a:t> </a:t>
            </a:r>
            <a:r>
              <a:rPr spc="-20" dirty="0"/>
              <a:t>takeaways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0050" y="1102613"/>
            <a:ext cx="11708765" cy="4988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9900" algn="just">
              <a:lnSpc>
                <a:spcPct val="150000"/>
              </a:lnSpc>
              <a:spcBef>
                <a:spcPts val="100"/>
              </a:spcBef>
              <a:buAutoNum type="arabicPeriod" startAt="13"/>
              <a:tabLst>
                <a:tab pos="482600" algn="l"/>
              </a:tabLst>
            </a:pPr>
            <a:r>
              <a:rPr sz="2400" dirty="0">
                <a:latin typeface="Calibri"/>
                <a:cs typeface="Calibri"/>
              </a:rPr>
              <a:t>Significance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Informatics: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valuable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MSc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Informatics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students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aids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analyzing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systems,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mining,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analysis,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understanding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interconnected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world.</a:t>
            </a:r>
            <a:endParaRPr sz="2400" dirty="0">
              <a:latin typeface="Calibri"/>
              <a:cs typeface="Calibri"/>
            </a:endParaRPr>
          </a:p>
          <a:p>
            <a:pPr marL="12700" marR="8255" indent="492125" algn="just">
              <a:lnSpc>
                <a:spcPct val="150000"/>
              </a:lnSpc>
              <a:buAutoNum type="arabicPeriod" startAt="13"/>
              <a:tabLst>
                <a:tab pos="504825" algn="l"/>
              </a:tabLst>
            </a:pP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Visualization: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Graphs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diagrams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visualize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structures,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aiding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interpretation.</a:t>
            </a:r>
            <a:endParaRPr sz="2400" dirty="0">
              <a:latin typeface="Calibri"/>
              <a:cs typeface="Calibri"/>
            </a:endParaRPr>
          </a:p>
          <a:p>
            <a:pPr marL="12700" marR="6985" indent="492125" algn="just">
              <a:lnSpc>
                <a:spcPct val="150000"/>
              </a:lnSpc>
              <a:spcBef>
                <a:spcPts val="5"/>
              </a:spcBef>
              <a:buAutoNum type="arabicPeriod" startAt="13"/>
              <a:tabLst>
                <a:tab pos="504825" algn="l"/>
              </a:tabLst>
            </a:pPr>
            <a:r>
              <a:rPr sz="2400" dirty="0">
                <a:latin typeface="Calibri"/>
                <a:cs typeface="Calibri"/>
              </a:rPr>
              <a:t>Community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Detection: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Understanding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clustering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communities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networks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crucial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entities.</a:t>
            </a:r>
            <a:endParaRPr sz="2400" dirty="0">
              <a:latin typeface="Calibri"/>
              <a:cs typeface="Calibri"/>
            </a:endParaRPr>
          </a:p>
          <a:p>
            <a:pPr marL="526415" indent="-513715" algn="just">
              <a:lnSpc>
                <a:spcPct val="100000"/>
              </a:lnSpc>
              <a:spcBef>
                <a:spcPts val="1440"/>
              </a:spcBef>
              <a:buAutoNum type="arabicPeriod" startAt="13"/>
              <a:tabLst>
                <a:tab pos="526415" algn="l"/>
              </a:tabLst>
            </a:pPr>
            <a:r>
              <a:rPr sz="2400" dirty="0">
                <a:latin typeface="Calibri"/>
                <a:cs typeface="Calibri"/>
              </a:rPr>
              <a:t>Robustness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Analysis: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Assessing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network's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resilience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failures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attacks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vital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security.</a:t>
            </a:r>
            <a:r>
              <a:rPr sz="17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FD5044F6-0667-0B5C-7E0F-B168232092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FB7F6BF9-F3E0-2C27-C8A9-FCA0A13540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52</a:t>
            </a:fld>
            <a:endParaRPr lang="hu-H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9815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95" dirty="0"/>
              <a:t> </a:t>
            </a:r>
            <a:r>
              <a:rPr spc="-20" dirty="0"/>
              <a:t>takeaways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0050" y="1285494"/>
            <a:ext cx="3169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8810" algn="l"/>
              </a:tabLst>
            </a:pPr>
            <a:r>
              <a:rPr sz="2400" spc="-25" dirty="0">
                <a:latin typeface="Calibri"/>
                <a:cs typeface="Calibri"/>
              </a:rPr>
              <a:t>17.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Interconnectedness: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6988" y="1285494"/>
            <a:ext cx="77889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5010" algn="l"/>
                <a:tab pos="1604645" algn="l"/>
                <a:tab pos="2555875" algn="l"/>
                <a:tab pos="4468495" algn="l"/>
                <a:tab pos="5904865" algn="l"/>
                <a:tab pos="6560184" algn="l"/>
              </a:tabLst>
            </a:pP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small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world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phenomenon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highlights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surprising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050" y="1651741"/>
            <a:ext cx="11175365" cy="3317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tabLst>
                <a:tab pos="2626360" algn="l"/>
                <a:tab pos="3065780" algn="l"/>
                <a:tab pos="4001135" algn="l"/>
                <a:tab pos="4417060" algn="l"/>
                <a:tab pos="5492115" algn="l"/>
                <a:tab pos="6901815" algn="l"/>
                <a:tab pos="7232650" algn="l"/>
                <a:tab pos="8404860" algn="l"/>
                <a:tab pos="9850755" algn="l"/>
                <a:tab pos="10265410" algn="l"/>
              </a:tabLst>
            </a:pPr>
            <a:r>
              <a:rPr sz="2400" spc="-10" dirty="0">
                <a:latin typeface="Calibri"/>
                <a:cs typeface="Calibri"/>
              </a:rPr>
              <a:t>interconnectedness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nodes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diverse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networks,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concept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applicable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various domains.</a:t>
            </a:r>
            <a:endParaRPr sz="2400">
              <a:latin typeface="Calibri"/>
              <a:cs typeface="Calibri"/>
            </a:endParaRPr>
          </a:p>
          <a:p>
            <a:pPr marL="12700" marR="6985" indent="497840">
              <a:lnSpc>
                <a:spcPct val="150000"/>
              </a:lnSpc>
              <a:buAutoNum type="arabicPeriod" startAt="18"/>
              <a:tabLst>
                <a:tab pos="510540" algn="l"/>
              </a:tabLst>
            </a:pPr>
            <a:r>
              <a:rPr sz="2400" spc="-25" dirty="0">
                <a:latin typeface="Calibri"/>
                <a:cs typeface="Calibri"/>
              </a:rPr>
              <a:t>Real-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Applications: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finds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applications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fields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social </a:t>
            </a:r>
            <a:r>
              <a:rPr sz="2400" dirty="0">
                <a:latin typeface="Calibri"/>
                <a:cs typeface="Calibri"/>
              </a:rPr>
              <a:t>media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disease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modeling,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transportation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optimization,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more.</a:t>
            </a:r>
            <a:endParaRPr sz="2400">
              <a:latin typeface="Calibri"/>
              <a:cs typeface="Calibri"/>
            </a:endParaRPr>
          </a:p>
          <a:p>
            <a:pPr marL="12700" marR="6985" indent="641350">
              <a:lnSpc>
                <a:spcPct val="150000"/>
              </a:lnSpc>
              <a:spcBef>
                <a:spcPts val="5"/>
              </a:spcBef>
              <a:buAutoNum type="arabicPeriod" startAt="18"/>
              <a:tabLst>
                <a:tab pos="654050" algn="l"/>
                <a:tab pos="2576195" algn="l"/>
                <a:tab pos="3298825" algn="l"/>
                <a:tab pos="4961255" algn="l"/>
                <a:tab pos="7042150" algn="l"/>
                <a:tab pos="8329930" algn="l"/>
                <a:tab pos="9750425" algn="l"/>
                <a:tab pos="10439400" algn="l"/>
              </a:tabLst>
            </a:pPr>
            <a:r>
              <a:rPr sz="2400" spc="-10" dirty="0">
                <a:latin typeface="Calibri"/>
                <a:cs typeface="Calibri"/>
              </a:rPr>
              <a:t>Collaboration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Innovation: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Understanding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dynamics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0" dirty="0">
                <a:latin typeface="Calibri"/>
                <a:cs typeface="Calibri"/>
              </a:rPr>
              <a:t>foster </a:t>
            </a:r>
            <a:r>
              <a:rPr sz="2400" spc="-10" dirty="0">
                <a:latin typeface="Calibri"/>
                <a:cs typeface="Calibri"/>
              </a:rPr>
              <a:t>collaboration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innovation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organizations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research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communities.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Élőláb helye 11">
            <a:extLst>
              <a:ext uri="{FF2B5EF4-FFF2-40B4-BE49-F238E27FC236}">
                <a16:creationId xmlns:a16="http://schemas.microsoft.com/office/drawing/2014/main" id="{3B3DF91E-DE95-71DC-0C3C-87B863D9BA7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B149D7CD-B54B-297B-CCEC-D66829648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53</a:t>
            </a:fld>
            <a:endParaRPr lang="hu-H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9815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95" dirty="0"/>
              <a:t> </a:t>
            </a:r>
            <a:r>
              <a:rPr spc="-20" dirty="0"/>
              <a:t>takeaways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144524"/>
            <a:ext cx="10676255" cy="0"/>
          </a:xfrm>
          <a:custGeom>
            <a:avLst/>
            <a:gdLst/>
            <a:ahLst/>
            <a:cxnLst/>
            <a:rect l="l" t="t" r="r" b="b"/>
            <a:pathLst>
              <a:path w="10676255">
                <a:moveTo>
                  <a:pt x="0" y="0"/>
                </a:moveTo>
                <a:lnTo>
                  <a:pt x="10676128" y="0"/>
                </a:lnTo>
              </a:path>
            </a:pathLst>
          </a:custGeom>
          <a:ln w="6350">
            <a:solidFill>
              <a:srgbClr val="0028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0050" y="1102613"/>
            <a:ext cx="6630034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7055">
              <a:lnSpc>
                <a:spcPct val="150000"/>
              </a:lnSpc>
              <a:spcBef>
                <a:spcPts val="100"/>
              </a:spcBef>
              <a:buAutoNum type="arabicPeriod" startAt="20"/>
              <a:tabLst>
                <a:tab pos="579755" algn="l"/>
                <a:tab pos="1545590" algn="l"/>
                <a:tab pos="1981835" algn="l"/>
                <a:tab pos="3432810" algn="l"/>
                <a:tab pos="4682490" algn="l"/>
                <a:tab pos="5798185" algn="l"/>
              </a:tabLst>
            </a:pPr>
            <a:r>
              <a:rPr sz="2400" spc="-10" dirty="0">
                <a:latin typeface="Calibri"/>
                <a:cs typeface="Calibri"/>
              </a:rPr>
              <a:t>Power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Networks: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Science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equips </a:t>
            </a:r>
            <a:r>
              <a:rPr sz="2400" dirty="0">
                <a:latin typeface="Calibri"/>
                <a:cs typeface="Calibri"/>
              </a:rPr>
              <a:t>powerful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navigate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complexities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inte age.</a:t>
            </a:r>
            <a:endParaRPr sz="2400">
              <a:latin typeface="Calibri"/>
              <a:cs typeface="Calibri"/>
            </a:endParaRPr>
          </a:p>
          <a:p>
            <a:pPr marL="12700" marR="211454" indent="522605">
              <a:lnSpc>
                <a:spcPct val="150000"/>
              </a:lnSpc>
              <a:buAutoNum type="arabicPeriod" startAt="20"/>
              <a:tabLst>
                <a:tab pos="535305" algn="l"/>
                <a:tab pos="1210310" algn="l"/>
                <a:tab pos="2084070" algn="l"/>
                <a:tab pos="2477135" algn="l"/>
                <a:tab pos="3146425" algn="l"/>
                <a:tab pos="3464560" algn="l"/>
                <a:tab pos="3877945" algn="l"/>
                <a:tab pos="4064000" algn="l"/>
                <a:tab pos="4747895" algn="l"/>
                <a:tab pos="5139690" algn="l"/>
                <a:tab pos="5449570" algn="l"/>
              </a:tabLst>
            </a:pPr>
            <a:r>
              <a:rPr sz="2400" spc="-10" dirty="0">
                <a:latin typeface="Calibri"/>
                <a:cs typeface="Calibri"/>
              </a:rPr>
              <a:t>Continuous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Evolution: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field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Network ongoing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research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new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discoveries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shaping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87285" y="1285494"/>
            <a:ext cx="1414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informatics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0434" y="1285494"/>
            <a:ext cx="1649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professionals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66375" y="1285494"/>
            <a:ext cx="575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8881" y="1923033"/>
            <a:ext cx="4382135" cy="3048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7480">
              <a:lnSpc>
                <a:spcPts val="2280"/>
              </a:lnSpc>
            </a:pPr>
            <a:r>
              <a:rPr sz="2400" dirty="0">
                <a:latin typeface="Calibri"/>
                <a:cs typeface="Calibri"/>
              </a:rPr>
              <a:t>rconnected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systems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digital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2400">
              <a:latin typeface="Calibri"/>
              <a:cs typeface="Calibri"/>
            </a:endParaRPr>
          </a:p>
          <a:p>
            <a:pPr marL="263525" indent="-264160">
              <a:lnSpc>
                <a:spcPct val="150000"/>
              </a:lnSpc>
              <a:tabLst>
                <a:tab pos="892810" algn="l"/>
                <a:tab pos="1068070" algn="l"/>
                <a:tab pos="2414270" algn="l"/>
                <a:tab pos="2811780" algn="l"/>
                <a:tab pos="2884805" algn="l"/>
                <a:tab pos="3340735" algn="l"/>
                <a:tab pos="3828415" algn="l"/>
              </a:tabLst>
            </a:pPr>
            <a:r>
              <a:rPr sz="2400" spc="-10" dirty="0">
                <a:latin typeface="Calibri"/>
                <a:cs typeface="Calibri"/>
              </a:rPr>
              <a:t>Science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continues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evolve,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with </a:t>
            </a:r>
            <a:r>
              <a:rPr sz="2400" spc="-25" dirty="0">
                <a:latin typeface="Calibri"/>
                <a:cs typeface="Calibri"/>
              </a:rPr>
              <a:t>our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understanding</a:t>
            </a:r>
            <a:r>
              <a:rPr sz="2400" dirty="0">
                <a:latin typeface="Calibri"/>
                <a:cs typeface="Calibri"/>
              </a:rPr>
              <a:t>		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complex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30"/>
              </a:spcBef>
            </a:pPr>
            <a:endParaRPr sz="24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  <a:tabLst>
                <a:tab pos="1917064" algn="l"/>
                <a:tab pos="2896870" algn="l"/>
                <a:tab pos="3310254" algn="l"/>
              </a:tabLst>
            </a:pPr>
            <a:r>
              <a:rPr sz="2400" spc="-10" dirty="0">
                <a:latin typeface="Calibri"/>
                <a:cs typeface="Calibri"/>
              </a:rPr>
              <a:t>erdisciplinary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nature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Network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050" y="3846321"/>
            <a:ext cx="9222105" cy="16719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10" dirty="0">
                <a:latin typeface="Calibri"/>
                <a:cs typeface="Calibri"/>
              </a:rPr>
              <a:t>networks.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56895" algn="l"/>
                <a:tab pos="2902585" algn="l"/>
                <a:tab pos="4089400" algn="l"/>
                <a:tab pos="5551170" algn="l"/>
                <a:tab pos="6124575" algn="l"/>
              </a:tabLst>
            </a:pPr>
            <a:r>
              <a:rPr sz="2400" spc="-25" dirty="0">
                <a:latin typeface="Calibri"/>
                <a:cs typeface="Calibri"/>
              </a:rPr>
              <a:t>22.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Cross-</a:t>
            </a:r>
            <a:r>
              <a:rPr sz="2400" spc="-10" dirty="0">
                <a:latin typeface="Calibri"/>
                <a:cs typeface="Calibri"/>
              </a:rPr>
              <a:t>Disciplinary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Insights: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Embracing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insights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solutions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informatics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beyond.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5035978"/>
            <a:ext cx="2051302" cy="1690117"/>
          </a:xfrm>
          <a:prstGeom prst="rect">
            <a:avLst/>
          </a:prstGeom>
        </p:spPr>
      </p:pic>
      <p:sp>
        <p:nvSpPr>
          <p:cNvPr id="16" name="Élőláb helye 15">
            <a:extLst>
              <a:ext uri="{FF2B5EF4-FFF2-40B4-BE49-F238E27FC236}">
                <a16:creationId xmlns:a16="http://schemas.microsoft.com/office/drawing/2014/main" id="{C57BF004-896F-8A92-5991-F08FDA9B19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7" name="Dia számának helye 16">
            <a:extLst>
              <a:ext uri="{FF2B5EF4-FFF2-40B4-BE49-F238E27FC236}">
                <a16:creationId xmlns:a16="http://schemas.microsoft.com/office/drawing/2014/main" id="{C4885278-2FD8-D2AE-6880-DEDB073A7A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54</a:t>
            </a:fld>
            <a:endParaRPr lang="hu-H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0" y="3042031"/>
            <a:ext cx="713994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26870" algn="l"/>
                <a:tab pos="2659380" algn="l"/>
                <a:tab pos="3524885" algn="l"/>
                <a:tab pos="4775200" algn="l"/>
              </a:tabLst>
            </a:pPr>
            <a:r>
              <a:rPr sz="3500" b="0" spc="270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3500" b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500" b="0" spc="28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3500" b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500" b="0" spc="37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500" b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500" b="0" spc="35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3500" b="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500" b="0" spc="385" dirty="0">
                <a:solidFill>
                  <a:srgbClr val="FFFFFF"/>
                </a:solidFill>
                <a:latin typeface="Arial"/>
                <a:cs typeface="Arial"/>
              </a:rPr>
              <a:t>attention!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640" y="4503491"/>
            <a:ext cx="4684395" cy="96821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587375" algn="l"/>
                <a:tab pos="164211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Ta</a:t>
            </a:r>
            <a:r>
              <a:rPr sz="2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sz="2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O</a:t>
            </a: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0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20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8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400" spc="-1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00" spc="10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8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EEEBE889-3AA6-2668-2831-DEF850504EC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D1AACD8B-B44F-F5E1-2D51-055EA92FD8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55</a:t>
            </a:fld>
            <a:endParaRPr lang="hu-H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607"/>
            <a:ext cx="12191999" cy="850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500" y="248234"/>
            <a:ext cx="10701655" cy="94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</a:rPr>
              <a:t>Key</a:t>
            </a:r>
            <a:r>
              <a:rPr sz="3200" spc="-7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Significance</a:t>
            </a:r>
            <a:r>
              <a:rPr sz="3200" spc="-8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of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Network</a:t>
            </a:r>
            <a:r>
              <a:rPr sz="3200" spc="-4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Science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in</a:t>
            </a:r>
            <a:r>
              <a:rPr sz="3200" spc="-7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Informatics</a:t>
            </a:r>
            <a:endParaRPr sz="3200"/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3223260" algn="l"/>
                <a:tab pos="10688320" algn="l"/>
              </a:tabLst>
            </a:pPr>
            <a:r>
              <a:rPr sz="2800" b="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	1.</a:t>
            </a:r>
            <a:r>
              <a:rPr sz="2800" b="0" u="sng" spc="-105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 </a:t>
            </a:r>
            <a:r>
              <a:rPr sz="2800" b="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Complex</a:t>
            </a:r>
            <a:r>
              <a:rPr sz="2800" b="0" u="sng" spc="-85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 </a:t>
            </a:r>
            <a:r>
              <a:rPr sz="2800" b="0" u="sng" spc="-1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Systems</a:t>
            </a:r>
            <a:r>
              <a:rPr sz="2800" b="0" u="sng" spc="-95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 </a:t>
            </a:r>
            <a:r>
              <a:rPr sz="2800" b="0" u="sng" spc="-1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Analysis</a:t>
            </a:r>
            <a:r>
              <a:rPr sz="2800" b="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  <a:latin typeface="Calibri"/>
                <a:cs typeface="Calibri"/>
              </a:rPr>
              <a:t>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501221"/>
            <a:ext cx="10519410" cy="276987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u="sng" spc="-17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Complex</a:t>
            </a:r>
            <a:r>
              <a:rPr sz="2400" u="sng" spc="-135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sng" spc="-20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Systems</a:t>
            </a:r>
            <a:r>
              <a:rPr sz="2400" u="sng" spc="-155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sng" spc="-25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Analysis</a:t>
            </a:r>
            <a:r>
              <a:rPr sz="2400" u="none" spc="-25" dirty="0">
                <a:solidFill>
                  <a:srgbClr val="002851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big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data,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informatics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professionals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grapple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increasingly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complex </a:t>
            </a:r>
            <a:r>
              <a:rPr sz="2400" dirty="0">
                <a:latin typeface="Calibri"/>
                <a:cs typeface="Calibri"/>
              </a:rPr>
              <a:t>systems.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equips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analytical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intricate</a:t>
            </a:r>
            <a:r>
              <a:rPr sz="2400" spc="1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structures,</a:t>
            </a:r>
            <a:r>
              <a:rPr sz="2400" spc="1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revealing</a:t>
            </a:r>
            <a:r>
              <a:rPr sz="2400" spc="1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emergent</a:t>
            </a:r>
            <a:r>
              <a:rPr sz="2400" spc="1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properties</a:t>
            </a:r>
            <a:r>
              <a:rPr sz="2400" spc="1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patterns</a:t>
            </a:r>
            <a:r>
              <a:rPr sz="2400" spc="1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16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these systems.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64B88DEA-BBB5-FCB2-7E14-D1E587D91CB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B1D5C7ED-7A3E-085F-B5B8-B31776F61F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6</a:t>
            </a:fld>
            <a:endParaRPr lang="hu-H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607"/>
            <a:ext cx="12191999" cy="850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500" y="248234"/>
            <a:ext cx="10701655" cy="94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</a:rPr>
              <a:t>Key</a:t>
            </a:r>
            <a:r>
              <a:rPr sz="3200" spc="-7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Significance</a:t>
            </a:r>
            <a:r>
              <a:rPr sz="3200" spc="-8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of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Network</a:t>
            </a:r>
            <a:r>
              <a:rPr sz="3200" spc="-4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Science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in</a:t>
            </a:r>
            <a:r>
              <a:rPr sz="3200" spc="-7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Informatics</a:t>
            </a:r>
            <a:endParaRPr sz="3200"/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3226435" algn="l"/>
                <a:tab pos="10688320" algn="l"/>
              </a:tabLst>
            </a:pP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	2.</a:t>
            </a:r>
            <a:r>
              <a:rPr sz="2800" u="sng" spc="-55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Data</a:t>
            </a:r>
            <a:r>
              <a:rPr sz="2800" u="sng" spc="-55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Mining</a:t>
            </a:r>
            <a:r>
              <a:rPr sz="2800" u="sng" spc="-55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and</a:t>
            </a:r>
            <a:r>
              <a:rPr sz="2800" u="sng" spc="-5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spc="-1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Analysis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16939" y="1501221"/>
            <a:ext cx="9946005" cy="331914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u="sng" spc="-114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Data</a:t>
            </a:r>
            <a:r>
              <a:rPr sz="2400" u="sng" spc="-17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sng" spc="-85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Mining</a:t>
            </a:r>
            <a:r>
              <a:rPr sz="2400" u="sng" spc="-145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sng" spc="-10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and</a:t>
            </a:r>
            <a:r>
              <a:rPr sz="2400" u="sng" spc="-16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sng" spc="-25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Analysis</a:t>
            </a:r>
            <a:r>
              <a:rPr sz="2400" u="none" spc="-25" dirty="0">
                <a:solidFill>
                  <a:srgbClr val="002851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53060" marR="8255" indent="-340995" algn="just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Networks</a:t>
            </a:r>
            <a:r>
              <a:rPr sz="2400" spc="215" dirty="0">
                <a:solidFill>
                  <a:srgbClr val="002851"/>
                </a:solidFill>
                <a:latin typeface="Arial"/>
                <a:cs typeface="Arial"/>
              </a:rPr>
              <a:t> 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are</a:t>
            </a:r>
            <a:r>
              <a:rPr sz="2400" spc="220" dirty="0">
                <a:solidFill>
                  <a:srgbClr val="002851"/>
                </a:solidFill>
                <a:latin typeface="Arial"/>
                <a:cs typeface="Arial"/>
              </a:rPr>
              <a:t> 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everywhere,</a:t>
            </a:r>
            <a:r>
              <a:rPr sz="2400" spc="215" dirty="0">
                <a:solidFill>
                  <a:srgbClr val="002851"/>
                </a:solidFill>
                <a:latin typeface="Arial"/>
                <a:cs typeface="Arial"/>
              </a:rPr>
              <a:t>  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220" dirty="0">
                <a:solidFill>
                  <a:srgbClr val="002851"/>
                </a:solidFill>
                <a:latin typeface="Arial"/>
                <a:cs typeface="Arial"/>
              </a:rPr>
              <a:t>  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they</a:t>
            </a:r>
            <a:r>
              <a:rPr sz="2400" spc="220" dirty="0">
                <a:solidFill>
                  <a:srgbClr val="002851"/>
                </a:solidFill>
                <a:latin typeface="Arial"/>
                <a:cs typeface="Arial"/>
              </a:rPr>
              <a:t> 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encapsulate</a:t>
            </a:r>
            <a:r>
              <a:rPr sz="2400" spc="220" dirty="0">
                <a:solidFill>
                  <a:srgbClr val="002851"/>
                </a:solidFill>
                <a:latin typeface="Arial"/>
                <a:cs typeface="Arial"/>
              </a:rPr>
              <a:t>  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essential 	</a:t>
            </a:r>
            <a:r>
              <a:rPr sz="2400" spc="120" dirty="0">
                <a:solidFill>
                  <a:srgbClr val="002851"/>
                </a:solidFill>
                <a:latin typeface="Arial"/>
                <a:cs typeface="Arial"/>
              </a:rPr>
              <a:t>information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about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relationships,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dependencies,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interactions.</a:t>
            </a:r>
            <a:endParaRPr sz="2400">
              <a:latin typeface="Arial"/>
              <a:cs typeface="Arial"/>
            </a:endParaRPr>
          </a:p>
          <a:p>
            <a:pPr marL="353060" marR="5080" indent="-340995" algn="just">
              <a:lnSpc>
                <a:spcPct val="150100"/>
              </a:lnSpc>
              <a:buChar char="•"/>
              <a:tabLst>
                <a:tab pos="355600" algn="l"/>
              </a:tabLst>
            </a:pP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Informatics</a:t>
            </a:r>
            <a:r>
              <a:rPr sz="2400" spc="2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professionals</a:t>
            </a:r>
            <a:r>
              <a:rPr sz="2400" spc="254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can</a:t>
            </a:r>
            <a:r>
              <a:rPr sz="2400" spc="2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leverage</a:t>
            </a:r>
            <a:r>
              <a:rPr sz="2400" spc="254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spc="2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Science</a:t>
            </a:r>
            <a:r>
              <a:rPr sz="2400" spc="2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spc="2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002851"/>
                </a:solidFill>
                <a:latin typeface="Arial"/>
                <a:cs typeface="Arial"/>
              </a:rPr>
              <a:t>extract 	valuable</a:t>
            </a:r>
            <a:r>
              <a:rPr sz="2400" spc="33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insights</a:t>
            </a:r>
            <a:r>
              <a:rPr sz="2400" spc="335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150" dirty="0">
                <a:solidFill>
                  <a:srgbClr val="002851"/>
                </a:solidFill>
                <a:latin typeface="Arial"/>
                <a:cs typeface="Arial"/>
              </a:rPr>
              <a:t>from</a:t>
            </a:r>
            <a:r>
              <a:rPr sz="2400" spc="33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large</a:t>
            </a:r>
            <a:r>
              <a:rPr sz="2400" spc="33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datasets,</a:t>
            </a:r>
            <a:r>
              <a:rPr sz="2400" spc="34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aiding</a:t>
            </a:r>
            <a:r>
              <a:rPr sz="2400" spc="330" dirty="0">
                <a:solidFill>
                  <a:srgbClr val="002851"/>
                </a:solidFill>
                <a:latin typeface="Arial"/>
                <a:cs typeface="Arial"/>
              </a:rPr>
              <a:t> 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decision-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making 	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processes</a:t>
            </a:r>
            <a:r>
              <a:rPr sz="2400" spc="2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in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various</a:t>
            </a:r>
            <a:r>
              <a:rPr sz="2400" spc="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industries.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A2ECBDCD-51A7-EF33-D844-7068583A155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026C8CFD-06DF-B417-FE10-F7CC457439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7</a:t>
            </a:fld>
            <a:endParaRPr lang="hu-H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607"/>
            <a:ext cx="12191999" cy="850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500" y="248234"/>
            <a:ext cx="10701655" cy="94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</a:rPr>
              <a:t>Key</a:t>
            </a:r>
            <a:r>
              <a:rPr sz="3200" spc="-7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Significance</a:t>
            </a:r>
            <a:r>
              <a:rPr sz="3200" spc="-8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of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Network</a:t>
            </a:r>
            <a:r>
              <a:rPr sz="3200" spc="-4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Science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in</a:t>
            </a:r>
            <a:r>
              <a:rPr sz="3200" spc="-7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Informatics</a:t>
            </a:r>
            <a:endParaRPr sz="3200"/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3335654" algn="l"/>
                <a:tab pos="10688320" algn="l"/>
              </a:tabLst>
            </a:pP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	3.</a:t>
            </a:r>
            <a:r>
              <a:rPr sz="2800" u="sng" spc="-75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Social</a:t>
            </a:r>
            <a:r>
              <a:rPr sz="2800" u="sng" spc="-7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Network</a:t>
            </a:r>
            <a:r>
              <a:rPr sz="2800" u="sng" spc="-4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spc="-1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Analysis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16939" y="1501221"/>
            <a:ext cx="10518775" cy="276987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u="sng" spc="-215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Social</a:t>
            </a:r>
            <a:r>
              <a:rPr sz="2400" u="sng" spc="-13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sng" spc="-11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Network</a:t>
            </a:r>
            <a:r>
              <a:rPr sz="2400" u="sng" spc="-17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sng" spc="-25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Analysis</a:t>
            </a:r>
            <a:r>
              <a:rPr sz="2400" u="none" spc="-25" dirty="0">
                <a:solidFill>
                  <a:srgbClr val="002851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55600" marR="7620" indent="-343535">
              <a:lnSpc>
                <a:spcPct val="150000"/>
              </a:lnSpc>
              <a:buChar char="•"/>
              <a:tabLst>
                <a:tab pos="355600" algn="l"/>
              </a:tabLst>
            </a:pP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With</a:t>
            </a:r>
            <a:r>
              <a:rPr sz="2400" spc="22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2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rise</a:t>
            </a:r>
            <a:r>
              <a:rPr sz="2400" spc="2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2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social</a:t>
            </a:r>
            <a:r>
              <a:rPr sz="2400" spc="22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media</a:t>
            </a:r>
            <a:r>
              <a:rPr sz="2400" spc="2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2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online</a:t>
            </a:r>
            <a:r>
              <a:rPr sz="2400" spc="2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platforms,</a:t>
            </a:r>
            <a:r>
              <a:rPr sz="2400" spc="2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2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study</a:t>
            </a:r>
            <a:r>
              <a:rPr sz="2400" spc="22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2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social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networks</a:t>
            </a:r>
            <a:r>
              <a:rPr sz="2400" spc="-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has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become</a:t>
            </a:r>
            <a:r>
              <a:rPr sz="2400" spc="-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indispensable.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ct val="15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spc="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2851"/>
                </a:solidFill>
                <a:latin typeface="Arial"/>
                <a:cs typeface="Arial"/>
              </a:rPr>
              <a:t>Science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offers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techniques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analyze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14" dirty="0">
                <a:solidFill>
                  <a:srgbClr val="002851"/>
                </a:solidFill>
                <a:latin typeface="Arial"/>
                <a:cs typeface="Arial"/>
              </a:rPr>
              <a:t>information</a:t>
            </a:r>
            <a:r>
              <a:rPr sz="2400" spc="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flow,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identify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influencers,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understand</a:t>
            </a:r>
            <a:r>
              <a:rPr sz="2400" spc="-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dynamics</a:t>
            </a:r>
            <a:r>
              <a:rPr sz="2400" spc="-1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online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2851"/>
                </a:solidFill>
                <a:latin typeface="Arial"/>
                <a:cs typeface="Arial"/>
              </a:rPr>
              <a:t>communities.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9813E8AB-9E79-8079-EA46-B9609CCE52D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F7EC52B7-6265-E38A-A7EA-2424C50F6B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8</a:t>
            </a:fld>
            <a:endParaRPr lang="hu-H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07607"/>
            <a:ext cx="12191999" cy="850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5500" y="248234"/>
            <a:ext cx="10701655" cy="944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013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</a:rPr>
              <a:t>Key</a:t>
            </a:r>
            <a:r>
              <a:rPr sz="3200" spc="-7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Significance</a:t>
            </a:r>
            <a:r>
              <a:rPr sz="3200" spc="-8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of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Network</a:t>
            </a:r>
            <a:r>
              <a:rPr sz="3200" spc="-4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Science</a:t>
            </a:r>
            <a:r>
              <a:rPr sz="3200" spc="-50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in</a:t>
            </a:r>
            <a:r>
              <a:rPr sz="3200" spc="-70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Informatics</a:t>
            </a:r>
            <a:endParaRPr sz="3200"/>
          </a:p>
          <a:p>
            <a:pPr marL="12700">
              <a:lnSpc>
                <a:spcPct val="100000"/>
              </a:lnSpc>
              <a:spcBef>
                <a:spcPts val="30"/>
              </a:spcBef>
              <a:tabLst>
                <a:tab pos="2424430" algn="l"/>
                <a:tab pos="10688320" algn="l"/>
              </a:tabLst>
            </a:pP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	4.</a:t>
            </a:r>
            <a:r>
              <a:rPr sz="2800" u="sng" spc="-75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Epidemiology</a:t>
            </a:r>
            <a:r>
              <a:rPr sz="2800" u="sng" spc="-7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and</a:t>
            </a:r>
            <a:r>
              <a:rPr sz="2800" u="sng" spc="-7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Disease</a:t>
            </a:r>
            <a:r>
              <a:rPr sz="2800" u="sng" spc="-6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 </a:t>
            </a:r>
            <a:r>
              <a:rPr sz="2800" u="sng" spc="-10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Modeling</a:t>
            </a:r>
            <a:r>
              <a:rPr sz="2800" u="sng" dirty="0">
                <a:solidFill>
                  <a:srgbClr val="001F5F"/>
                </a:solidFill>
                <a:uFill>
                  <a:solidFill>
                    <a:srgbClr val="002851"/>
                  </a:solidFill>
                </a:uFill>
              </a:rPr>
              <a:t>	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16939" y="1501221"/>
            <a:ext cx="10448290" cy="276987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45"/>
              </a:spcBef>
            </a:pPr>
            <a:r>
              <a:rPr sz="2400" u="sng" spc="-135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Epidemiology</a:t>
            </a:r>
            <a:r>
              <a:rPr sz="2400" u="sng" spc="-125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sng" spc="-10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and</a:t>
            </a:r>
            <a:r>
              <a:rPr sz="2400" u="sng" spc="-14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sng" spc="-19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Disease</a:t>
            </a:r>
            <a:r>
              <a:rPr sz="2400" u="sng" spc="-14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sng" spc="-100" dirty="0">
                <a:solidFill>
                  <a:srgbClr val="002851"/>
                </a:solidFill>
                <a:uFill>
                  <a:solidFill>
                    <a:srgbClr val="002851"/>
                  </a:solidFill>
                </a:uFill>
                <a:latin typeface="Arial Black"/>
                <a:cs typeface="Arial Black"/>
              </a:rPr>
              <a:t>Modeling</a:t>
            </a:r>
            <a:r>
              <a:rPr sz="2400" u="none" spc="-100" dirty="0">
                <a:solidFill>
                  <a:srgbClr val="002851"/>
                </a:solidFill>
                <a:latin typeface="Arial"/>
                <a:cs typeface="Arial"/>
              </a:rPr>
              <a:t>:</a:t>
            </a:r>
            <a:r>
              <a:rPr sz="2400" u="none" spc="-1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u="none" spc="-50" dirty="0">
                <a:solidFill>
                  <a:srgbClr val="002851"/>
                </a:solidFill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</a:pP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In</a:t>
            </a:r>
            <a:r>
              <a:rPr sz="2400" spc="3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an</a:t>
            </a:r>
            <a:r>
              <a:rPr sz="2400" spc="35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era</a:t>
            </a:r>
            <a:r>
              <a:rPr sz="2400" spc="3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2851"/>
                </a:solidFill>
                <a:latin typeface="Arial"/>
                <a:cs typeface="Arial"/>
              </a:rPr>
              <a:t>marked</a:t>
            </a:r>
            <a:r>
              <a:rPr sz="2400" spc="3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by</a:t>
            </a:r>
            <a:r>
              <a:rPr sz="2400" spc="35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global</a:t>
            </a:r>
            <a:r>
              <a:rPr sz="2400" spc="3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health</a:t>
            </a:r>
            <a:r>
              <a:rPr sz="2400" spc="3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challenges,</a:t>
            </a:r>
            <a:r>
              <a:rPr sz="2400" spc="3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Network</a:t>
            </a:r>
            <a:r>
              <a:rPr sz="2400" spc="3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Science</a:t>
            </a:r>
            <a:r>
              <a:rPr sz="2400" spc="34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plays</a:t>
            </a:r>
            <a:r>
              <a:rPr sz="2400" spc="3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2851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critical</a:t>
            </a:r>
            <a:r>
              <a:rPr sz="2400" spc="54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role</a:t>
            </a:r>
            <a:r>
              <a:rPr sz="2400" spc="5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2851"/>
                </a:solidFill>
                <a:latin typeface="Arial"/>
                <a:cs typeface="Arial"/>
              </a:rPr>
              <a:t>in</a:t>
            </a:r>
            <a:r>
              <a:rPr sz="2400" spc="5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modeling</a:t>
            </a:r>
            <a:r>
              <a:rPr sz="2400" spc="5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002851"/>
                </a:solidFill>
                <a:latin typeface="Arial"/>
                <a:cs typeface="Arial"/>
              </a:rPr>
              <a:t>the</a:t>
            </a:r>
            <a:r>
              <a:rPr sz="2400" spc="5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spread</a:t>
            </a:r>
            <a:r>
              <a:rPr sz="2400" spc="55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0" dirty="0">
                <a:solidFill>
                  <a:srgbClr val="002851"/>
                </a:solidFill>
                <a:latin typeface="Arial"/>
                <a:cs typeface="Arial"/>
              </a:rPr>
              <a:t>of</a:t>
            </a:r>
            <a:r>
              <a:rPr sz="2400" spc="5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diseases</a:t>
            </a:r>
            <a:r>
              <a:rPr sz="2400" spc="5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and</a:t>
            </a:r>
            <a:r>
              <a:rPr sz="2400" spc="55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devising</a:t>
            </a:r>
            <a:r>
              <a:rPr sz="2400" spc="56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002851"/>
                </a:solidFill>
                <a:latin typeface="Arial"/>
                <a:cs typeface="Arial"/>
              </a:rPr>
              <a:t>effective </a:t>
            </a:r>
            <a:r>
              <a:rPr sz="2400" spc="90" dirty="0">
                <a:solidFill>
                  <a:srgbClr val="002851"/>
                </a:solidFill>
                <a:latin typeface="Arial"/>
                <a:cs typeface="Arial"/>
              </a:rPr>
              <a:t>intervention</a:t>
            </a:r>
            <a:r>
              <a:rPr sz="2400" spc="40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strategies.</a:t>
            </a:r>
            <a:r>
              <a:rPr sz="2400" spc="38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2851"/>
                </a:solidFill>
                <a:latin typeface="Arial"/>
                <a:cs typeface="Arial"/>
              </a:rPr>
              <a:t>Informatics</a:t>
            </a:r>
            <a:r>
              <a:rPr sz="2400" spc="39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002851"/>
                </a:solidFill>
                <a:latin typeface="Arial"/>
                <a:cs typeface="Arial"/>
              </a:rPr>
              <a:t>professionals</a:t>
            </a:r>
            <a:r>
              <a:rPr sz="2400" spc="37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can</a:t>
            </a:r>
            <a:r>
              <a:rPr sz="2400" spc="40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851"/>
                </a:solidFill>
                <a:latin typeface="Arial"/>
                <a:cs typeface="Arial"/>
              </a:rPr>
              <a:t>use</a:t>
            </a:r>
            <a:r>
              <a:rPr sz="2400" spc="38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002851"/>
                </a:solidFill>
                <a:latin typeface="Arial"/>
                <a:cs typeface="Arial"/>
              </a:rPr>
              <a:t>these</a:t>
            </a:r>
            <a:r>
              <a:rPr sz="2400" spc="39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2851"/>
                </a:solidFill>
                <a:latin typeface="Arial"/>
                <a:cs typeface="Arial"/>
              </a:rPr>
              <a:t>models </a:t>
            </a:r>
            <a:r>
              <a:rPr sz="2400" spc="140" dirty="0">
                <a:solidFill>
                  <a:srgbClr val="002851"/>
                </a:solidFill>
                <a:latin typeface="Arial"/>
                <a:cs typeface="Arial"/>
              </a:rPr>
              <a:t>to</a:t>
            </a:r>
            <a:r>
              <a:rPr sz="2400" spc="-30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002851"/>
                </a:solidFill>
                <a:latin typeface="Arial"/>
                <a:cs typeface="Arial"/>
              </a:rPr>
              <a:t>inform</a:t>
            </a:r>
            <a:r>
              <a:rPr sz="2400" spc="-3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public</a:t>
            </a:r>
            <a:r>
              <a:rPr sz="2400" spc="-25" dirty="0">
                <a:solidFill>
                  <a:srgbClr val="002851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2851"/>
                </a:solidFill>
                <a:latin typeface="Arial"/>
                <a:cs typeface="Arial"/>
              </a:rPr>
              <a:t>health</a:t>
            </a:r>
            <a:r>
              <a:rPr sz="2400" spc="-10" dirty="0">
                <a:solidFill>
                  <a:srgbClr val="002851"/>
                </a:solidFill>
                <a:latin typeface="Arial"/>
                <a:cs typeface="Arial"/>
              </a:rPr>
              <a:t> policies.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44BCB4C5-EF89-1B2D-19DF-D3B5D5E78B6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122045" algn="l"/>
                <a:tab pos="1377950" algn="l"/>
                <a:tab pos="1579245" algn="l"/>
                <a:tab pos="2798445" algn="l"/>
                <a:tab pos="4004310" algn="l"/>
                <a:tab pos="5553075" algn="l"/>
                <a:tab pos="6059805" algn="l"/>
              </a:tabLst>
            </a:pPr>
            <a:r>
              <a:rPr lang="pt-BR" spc="-75"/>
              <a:t>L e c t u r e 1 - N e t w o r k S c i e n c e , S e p t e m b e r 1 2 , 2 0 2 4</a:t>
            </a:r>
            <a:endParaRPr lang="pt-BR" spc="-50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6CCD953B-D453-8C28-7C33-D1DFBAC398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hu-HU" smtClean="0"/>
              <a:t>9</a:t>
            </a:fld>
            <a:endParaRPr 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44F7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6675</Words>
  <Application>Microsoft Office PowerPoint</Application>
  <PresentationFormat>Szélesvásznú</PresentationFormat>
  <Paragraphs>386</Paragraphs>
  <Slides>55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55</vt:i4>
      </vt:variant>
    </vt:vector>
  </HeadingPairs>
  <TitlesOfParts>
    <vt:vector size="61" baseType="lpstr">
      <vt:lpstr>Aptos</vt:lpstr>
      <vt:lpstr>Arial</vt:lpstr>
      <vt:lpstr>Arial Black</vt:lpstr>
      <vt:lpstr>Calibri</vt:lpstr>
      <vt:lpstr>Courier New</vt:lpstr>
      <vt:lpstr>Office Theme</vt:lpstr>
      <vt:lpstr>Network Science</vt:lpstr>
      <vt:lpstr>Agenda</vt:lpstr>
      <vt:lpstr>Introduction of  Network Science  by  Albert-László Barabási</vt:lpstr>
      <vt:lpstr>Introduction to Network Science</vt:lpstr>
      <vt:lpstr>Understanding Network Science</vt:lpstr>
      <vt:lpstr>Key Significance of Network Science in Informatics  1. Complex Systems Analysis </vt:lpstr>
      <vt:lpstr>Key Significance of Network Science in Informatics  2. Data Mining and Analysis </vt:lpstr>
      <vt:lpstr>Key Significance of Network Science in Informatics  3. Social Network Analysis </vt:lpstr>
      <vt:lpstr>Key Significance of Network Science in Informatics  4. Epidemiology and Disease Modeling </vt:lpstr>
      <vt:lpstr>Key Significance of Network Science in Informatics  6. Cybersecurity </vt:lpstr>
      <vt:lpstr>Key Significance of Network Science in Informatics  7. Machine Learning and AI </vt:lpstr>
      <vt:lpstr>Key Significance of Network Science in Informatics  8. Innovation and Collaboration </vt:lpstr>
      <vt:lpstr>Key Significance of Network Science in Informatics  Multidisciplanirity </vt:lpstr>
      <vt:lpstr>Origin of Network Science</vt:lpstr>
      <vt:lpstr>Seven Bridges of Königsberg</vt:lpstr>
      <vt:lpstr>The Origin of Graph Theory</vt:lpstr>
      <vt:lpstr>Leonhard Euler: The Seven Bridges Problem and Graph Theory</vt:lpstr>
      <vt:lpstr>PowerPoint-bemutató</vt:lpstr>
      <vt:lpstr>PowerPoint-bemutató</vt:lpstr>
      <vt:lpstr>PowerPoint-bemutató</vt:lpstr>
      <vt:lpstr>Nodes and Edges in Network Science</vt:lpstr>
      <vt:lpstr>PowerPoint-bemutató</vt:lpstr>
      <vt:lpstr>Significance of Nodes and Edges</vt:lpstr>
      <vt:lpstr>Edges as Relationships</vt:lpstr>
      <vt:lpstr>How Nodes Are Connected by Edges</vt:lpstr>
      <vt:lpstr>Types of Connections</vt:lpstr>
      <vt:lpstr>Types of Connections</vt:lpstr>
      <vt:lpstr>Visualizing Networks</vt:lpstr>
      <vt:lpstr>Summary</vt:lpstr>
      <vt:lpstr>Degrees in Network Science</vt:lpstr>
      <vt:lpstr>Introduction to Degree in Networks</vt:lpstr>
      <vt:lpstr>In-Degree and Out-Degree</vt:lpstr>
      <vt:lpstr>In-Degree and Out-Degree</vt:lpstr>
      <vt:lpstr>Real-World Examples</vt:lpstr>
      <vt:lpstr>Real-World Examples</vt:lpstr>
      <vt:lpstr>Real-World Examples</vt:lpstr>
      <vt:lpstr>Summary</vt:lpstr>
      <vt:lpstr>Introduction to Clustering Coefficient</vt:lpstr>
      <vt:lpstr>PowerPoint-bemutató</vt:lpstr>
      <vt:lpstr>PowerPoint-bemutató</vt:lpstr>
      <vt:lpstr>PowerPoint-bemutató</vt:lpstr>
      <vt:lpstr>PowerPoint-bemutató</vt:lpstr>
      <vt:lpstr>Summary</vt:lpstr>
      <vt:lpstr>Introduction to the Small World Phenomenon</vt:lpstr>
      <vt:lpstr>Six Degrees of Separation</vt:lpstr>
      <vt:lpstr>PowerPoint-bemutató</vt:lpstr>
      <vt:lpstr>PowerPoint-bemutató</vt:lpstr>
      <vt:lpstr>PowerPoint-bemutató</vt:lpstr>
      <vt:lpstr>Key takeaways</vt:lpstr>
      <vt:lpstr>Key takeaways</vt:lpstr>
      <vt:lpstr>Key takeaways</vt:lpstr>
      <vt:lpstr>Key takeaways</vt:lpstr>
      <vt:lpstr>Key takeaways</vt:lpstr>
      <vt:lpstr>Key takeaways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Microsoft Office User</dc:creator>
  <cp:lastModifiedBy>Orosz Tamás</cp:lastModifiedBy>
  <cp:revision>5</cp:revision>
  <dcterms:created xsi:type="dcterms:W3CDTF">2024-09-11T06:25:31Z</dcterms:created>
  <dcterms:modified xsi:type="dcterms:W3CDTF">2024-09-11T17:48:57Z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Microsoft® PowerPoint® a Microsoft 365-höz</vt:lpwstr>
  </property>
  <property fmtid="{D5CDD505-2E9C-101B-9397-08002B2CF9AE}" pid="4" name="LastSaved">
    <vt:filetime>2024-09-11T00:00:00Z</vt:filetime>
  </property>
  <property fmtid="{D5CDD505-2E9C-101B-9397-08002B2CF9AE}" pid="5" name="Producer">
    <vt:lpwstr>Microsoft® PowerPoint® a Microsoft 365-höz</vt:lpwstr>
  </property>
</Properties>
</file>