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59" r:id="rId3"/>
    <p:sldId id="260" r:id="rId4"/>
    <p:sldId id="261" r:id="rId5"/>
    <p:sldId id="263" r:id="rId6"/>
    <p:sldId id="264" r:id="rId7"/>
    <p:sldId id="262" r:id="rId8"/>
    <p:sldId id="265" r:id="rId9"/>
    <p:sldId id="258" r:id="rId10"/>
    <p:sldId id="266" r:id="rId11"/>
    <p:sldId id="267" r:id="rId12"/>
    <p:sldId id="269" r:id="rId13"/>
    <p:sldId id="270" r:id="rId14"/>
    <p:sldId id="268"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5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4203-7342-4770-8437-1816C38B2B38}" type="datetimeFigureOut">
              <a:rPr lang="hu-HU" smtClean="0"/>
              <a:t>2024. 09. 19.</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79A69-3D5F-4065-89BC-C5D015024165}" type="slidenum">
              <a:rPr lang="hu-HU" smtClean="0"/>
              <a:t>‹#›</a:t>
            </a:fld>
            <a:endParaRPr lang="hu-HU"/>
          </a:p>
        </p:txBody>
      </p:sp>
    </p:spTree>
    <p:extLst>
      <p:ext uri="{BB962C8B-B14F-4D97-AF65-F5344CB8AC3E}">
        <p14:creationId xmlns:p14="http://schemas.microsoft.com/office/powerpoint/2010/main" val="3428924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9FFF83F-0858-D610-DEEA-FC43B444DDE3}"/>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CC64B579-ED32-2F97-AAC7-E510B900D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045A99A4-6D4B-BE2D-F984-32605D0243C6}"/>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F731FF82-6768-E9CF-C4E9-3443F9CD134F}"/>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875BA1C3-D710-36A3-2A49-E6DB6654D7D7}"/>
              </a:ext>
            </a:extLst>
          </p:cNvPr>
          <p:cNvSpPr>
            <a:spLocks noGrp="1"/>
          </p:cNvSpPr>
          <p:nvPr>
            <p:ph type="sldNum" sz="quarter" idx="12"/>
          </p:nvPr>
        </p:nvSpPr>
        <p:spPr/>
        <p:txBody>
          <a:bodyPr/>
          <a:lstStyle/>
          <a:p>
            <a:fld id="{51087B00-E4BB-4A66-8C74-CF8A7BBCF259}" type="slidenum">
              <a:rPr lang="hu-HU" smtClean="0"/>
              <a:t>‹#›</a:t>
            </a:fld>
            <a:endParaRPr lang="hu-HU"/>
          </a:p>
        </p:txBody>
      </p:sp>
    </p:spTree>
    <p:extLst>
      <p:ext uri="{BB962C8B-B14F-4D97-AF65-F5344CB8AC3E}">
        <p14:creationId xmlns:p14="http://schemas.microsoft.com/office/powerpoint/2010/main" val="282831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044D3C-50DC-9685-B480-121662EFDBFF}"/>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0864FB18-7D50-9C23-D077-65B0A0732540}"/>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A7601A70-F5E4-C16C-673F-902E9E05A0B3}"/>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1A1A7B6A-60C8-F5E1-5C9E-E653F990F6AF}"/>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9FF1F037-48CD-1A76-3066-CB311523865C}"/>
              </a:ext>
            </a:extLst>
          </p:cNvPr>
          <p:cNvSpPr>
            <a:spLocks noGrp="1"/>
          </p:cNvSpPr>
          <p:nvPr>
            <p:ph type="sldNum" sz="quarter" idx="12"/>
          </p:nvPr>
        </p:nvSpPr>
        <p:spPr/>
        <p:txBody>
          <a:bodyPr/>
          <a:lstStyle/>
          <a:p>
            <a:fld id="{51087B00-E4BB-4A66-8C74-CF8A7BBCF259}" type="slidenum">
              <a:rPr lang="hu-HU" smtClean="0"/>
              <a:t>‹#›</a:t>
            </a:fld>
            <a:endParaRPr lang="hu-HU"/>
          </a:p>
        </p:txBody>
      </p:sp>
    </p:spTree>
    <p:extLst>
      <p:ext uri="{BB962C8B-B14F-4D97-AF65-F5344CB8AC3E}">
        <p14:creationId xmlns:p14="http://schemas.microsoft.com/office/powerpoint/2010/main" val="333552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26EEBF0D-7C9A-D946-CB1C-52C61440A67D}"/>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60CF2120-891B-5B4E-96EF-2A1CC4A2ED68}"/>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D25B62E2-7584-FA88-A519-AC20B3111EF7}"/>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C63C9147-14E6-9AF5-7C10-94C55BA0AB46}"/>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B8843566-0B35-960E-2617-E8EAED35062B}"/>
              </a:ext>
            </a:extLst>
          </p:cNvPr>
          <p:cNvSpPr>
            <a:spLocks noGrp="1"/>
          </p:cNvSpPr>
          <p:nvPr>
            <p:ph type="sldNum" sz="quarter" idx="12"/>
          </p:nvPr>
        </p:nvSpPr>
        <p:spPr/>
        <p:txBody>
          <a:bodyPr/>
          <a:lstStyle/>
          <a:p>
            <a:fld id="{51087B00-E4BB-4A66-8C74-CF8A7BBCF259}" type="slidenum">
              <a:rPr lang="hu-HU" smtClean="0"/>
              <a:t>‹#›</a:t>
            </a:fld>
            <a:endParaRPr lang="hu-HU"/>
          </a:p>
        </p:txBody>
      </p:sp>
    </p:spTree>
    <p:extLst>
      <p:ext uri="{BB962C8B-B14F-4D97-AF65-F5344CB8AC3E}">
        <p14:creationId xmlns:p14="http://schemas.microsoft.com/office/powerpoint/2010/main" val="360375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806A238-B77E-E33B-EA23-D0944A9E2322}"/>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C1484780-F15A-DA92-EDC3-5388BB48AE19}"/>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14D0D60C-02E7-56F6-AEB1-48B9B0DA3FBF}"/>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B5F64561-550E-8AB6-1E72-65CDB309436A}"/>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EFA7D8F4-CFFE-1819-7ECE-D8EFB7C39BEC}"/>
              </a:ext>
            </a:extLst>
          </p:cNvPr>
          <p:cNvSpPr>
            <a:spLocks noGrp="1"/>
          </p:cNvSpPr>
          <p:nvPr>
            <p:ph type="sldNum" sz="quarter" idx="12"/>
          </p:nvPr>
        </p:nvSpPr>
        <p:spPr/>
        <p:txBody>
          <a:bodyPr/>
          <a:lstStyle/>
          <a:p>
            <a:fld id="{51087B00-E4BB-4A66-8C74-CF8A7BBCF259}" type="slidenum">
              <a:rPr lang="hu-HU" smtClean="0"/>
              <a:t>‹#›</a:t>
            </a:fld>
            <a:endParaRPr lang="hu-HU"/>
          </a:p>
        </p:txBody>
      </p:sp>
    </p:spTree>
    <p:extLst>
      <p:ext uri="{BB962C8B-B14F-4D97-AF65-F5344CB8AC3E}">
        <p14:creationId xmlns:p14="http://schemas.microsoft.com/office/powerpoint/2010/main" val="345730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C96A7BA-309F-5A22-A304-3AEC889A9C4E}"/>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4DCC300A-1E57-3220-8C03-7FB330DD7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F5419897-2D93-1760-2FE9-DD9AD6C3C18E}"/>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A5839C9D-9E23-8320-5363-BB3E6C6574AE}"/>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DEE7013A-6C06-4854-9377-AEB13224D611}"/>
              </a:ext>
            </a:extLst>
          </p:cNvPr>
          <p:cNvSpPr>
            <a:spLocks noGrp="1"/>
          </p:cNvSpPr>
          <p:nvPr>
            <p:ph type="sldNum" sz="quarter" idx="12"/>
          </p:nvPr>
        </p:nvSpPr>
        <p:spPr/>
        <p:txBody>
          <a:bodyPr/>
          <a:lstStyle/>
          <a:p>
            <a:fld id="{51087B00-E4BB-4A66-8C74-CF8A7BBCF259}" type="slidenum">
              <a:rPr lang="hu-HU" smtClean="0"/>
              <a:t>‹#›</a:t>
            </a:fld>
            <a:endParaRPr lang="hu-HU"/>
          </a:p>
        </p:txBody>
      </p:sp>
    </p:spTree>
    <p:extLst>
      <p:ext uri="{BB962C8B-B14F-4D97-AF65-F5344CB8AC3E}">
        <p14:creationId xmlns:p14="http://schemas.microsoft.com/office/powerpoint/2010/main" val="303981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0B526B2-EE41-BA64-1304-ECEC79403C99}"/>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70AAF4A-D763-65F2-9038-FCFC22FF21DA}"/>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2AC4F311-4C05-BCDF-E365-33C7E1C96846}"/>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0E34E248-DBC2-F470-CC96-4BB473D22817}"/>
              </a:ext>
            </a:extLst>
          </p:cNvPr>
          <p:cNvSpPr>
            <a:spLocks noGrp="1"/>
          </p:cNvSpPr>
          <p:nvPr>
            <p:ph type="dt" sz="half" idx="10"/>
          </p:nvPr>
        </p:nvSpPr>
        <p:spPr/>
        <p:txBody>
          <a:bodyPr/>
          <a:lstStyle/>
          <a:p>
            <a:r>
              <a:rPr lang="en-US"/>
              <a:t>9/19/2024</a:t>
            </a:r>
            <a:endParaRPr lang="hu-HU"/>
          </a:p>
        </p:txBody>
      </p:sp>
      <p:sp>
        <p:nvSpPr>
          <p:cNvPr id="6" name="Élőláb helye 5">
            <a:extLst>
              <a:ext uri="{FF2B5EF4-FFF2-40B4-BE49-F238E27FC236}">
                <a16:creationId xmlns:a16="http://schemas.microsoft.com/office/drawing/2014/main" id="{FE33CBD1-A5D0-70BE-A760-224F569B8D1B}"/>
              </a:ext>
            </a:extLst>
          </p:cNvPr>
          <p:cNvSpPr>
            <a:spLocks noGrp="1"/>
          </p:cNvSpPr>
          <p:nvPr>
            <p:ph type="ftr" sz="quarter" idx="11"/>
          </p:nvPr>
        </p:nvSpPr>
        <p:spPr/>
        <p:txBody>
          <a:bodyPr/>
          <a:lstStyle/>
          <a:p>
            <a:r>
              <a:rPr lang="hu-HU"/>
              <a:t>Network Science - Lec_2</a:t>
            </a:r>
          </a:p>
        </p:txBody>
      </p:sp>
      <p:sp>
        <p:nvSpPr>
          <p:cNvPr id="7" name="Dia számának helye 6">
            <a:extLst>
              <a:ext uri="{FF2B5EF4-FFF2-40B4-BE49-F238E27FC236}">
                <a16:creationId xmlns:a16="http://schemas.microsoft.com/office/drawing/2014/main" id="{125FEEA6-0F89-D01D-81CA-B54AE67FC82B}"/>
              </a:ext>
            </a:extLst>
          </p:cNvPr>
          <p:cNvSpPr>
            <a:spLocks noGrp="1"/>
          </p:cNvSpPr>
          <p:nvPr>
            <p:ph type="sldNum" sz="quarter" idx="12"/>
          </p:nvPr>
        </p:nvSpPr>
        <p:spPr/>
        <p:txBody>
          <a:bodyPr/>
          <a:lstStyle/>
          <a:p>
            <a:fld id="{51087B00-E4BB-4A66-8C74-CF8A7BBCF259}" type="slidenum">
              <a:rPr lang="hu-HU" smtClean="0"/>
              <a:t>‹#›</a:t>
            </a:fld>
            <a:endParaRPr lang="hu-HU"/>
          </a:p>
        </p:txBody>
      </p:sp>
    </p:spTree>
    <p:extLst>
      <p:ext uri="{BB962C8B-B14F-4D97-AF65-F5344CB8AC3E}">
        <p14:creationId xmlns:p14="http://schemas.microsoft.com/office/powerpoint/2010/main" val="377243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B295249-6BA0-5C14-975A-15AAB93F3C85}"/>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E06E35A8-CF23-F146-6940-3ED48169F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D7B3E9FF-6C66-1267-AEB5-A4FAA5623973}"/>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A1681BD-1187-3E9F-C8E0-DA104B13F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09B33364-58D2-4410-FD40-2D709340BD2D}"/>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7CA63005-A2FA-DC01-C90C-7FF42522F898}"/>
              </a:ext>
            </a:extLst>
          </p:cNvPr>
          <p:cNvSpPr>
            <a:spLocks noGrp="1"/>
          </p:cNvSpPr>
          <p:nvPr>
            <p:ph type="dt" sz="half" idx="10"/>
          </p:nvPr>
        </p:nvSpPr>
        <p:spPr/>
        <p:txBody>
          <a:bodyPr/>
          <a:lstStyle/>
          <a:p>
            <a:r>
              <a:rPr lang="en-US"/>
              <a:t>9/19/2024</a:t>
            </a:r>
            <a:endParaRPr lang="hu-HU"/>
          </a:p>
        </p:txBody>
      </p:sp>
      <p:sp>
        <p:nvSpPr>
          <p:cNvPr id="8" name="Élőláb helye 7">
            <a:extLst>
              <a:ext uri="{FF2B5EF4-FFF2-40B4-BE49-F238E27FC236}">
                <a16:creationId xmlns:a16="http://schemas.microsoft.com/office/drawing/2014/main" id="{F045BC10-F0B3-9433-8D5E-DE67537D10EC}"/>
              </a:ext>
            </a:extLst>
          </p:cNvPr>
          <p:cNvSpPr>
            <a:spLocks noGrp="1"/>
          </p:cNvSpPr>
          <p:nvPr>
            <p:ph type="ftr" sz="quarter" idx="11"/>
          </p:nvPr>
        </p:nvSpPr>
        <p:spPr/>
        <p:txBody>
          <a:bodyPr/>
          <a:lstStyle/>
          <a:p>
            <a:r>
              <a:rPr lang="hu-HU"/>
              <a:t>Network Science - Lec_2</a:t>
            </a:r>
          </a:p>
        </p:txBody>
      </p:sp>
      <p:sp>
        <p:nvSpPr>
          <p:cNvPr id="9" name="Dia számának helye 8">
            <a:extLst>
              <a:ext uri="{FF2B5EF4-FFF2-40B4-BE49-F238E27FC236}">
                <a16:creationId xmlns:a16="http://schemas.microsoft.com/office/drawing/2014/main" id="{E766DB3E-4212-A240-5B1D-B9864119035A}"/>
              </a:ext>
            </a:extLst>
          </p:cNvPr>
          <p:cNvSpPr>
            <a:spLocks noGrp="1"/>
          </p:cNvSpPr>
          <p:nvPr>
            <p:ph type="sldNum" sz="quarter" idx="12"/>
          </p:nvPr>
        </p:nvSpPr>
        <p:spPr/>
        <p:txBody>
          <a:bodyPr/>
          <a:lstStyle/>
          <a:p>
            <a:fld id="{51087B00-E4BB-4A66-8C74-CF8A7BBCF259}" type="slidenum">
              <a:rPr lang="hu-HU" smtClean="0"/>
              <a:t>‹#›</a:t>
            </a:fld>
            <a:endParaRPr lang="hu-HU"/>
          </a:p>
        </p:txBody>
      </p:sp>
    </p:spTree>
    <p:extLst>
      <p:ext uri="{BB962C8B-B14F-4D97-AF65-F5344CB8AC3E}">
        <p14:creationId xmlns:p14="http://schemas.microsoft.com/office/powerpoint/2010/main" val="145642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C8B9545-6D0D-5969-F246-513EDA00B5C6}"/>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BEB6E073-8813-8491-28F1-EDE566AE01D6}"/>
              </a:ext>
            </a:extLst>
          </p:cNvPr>
          <p:cNvSpPr>
            <a:spLocks noGrp="1"/>
          </p:cNvSpPr>
          <p:nvPr>
            <p:ph type="dt" sz="half" idx="10"/>
          </p:nvPr>
        </p:nvSpPr>
        <p:spPr/>
        <p:txBody>
          <a:bodyPr/>
          <a:lstStyle/>
          <a:p>
            <a:r>
              <a:rPr lang="en-US"/>
              <a:t>9/19/2024</a:t>
            </a:r>
            <a:endParaRPr lang="hu-HU"/>
          </a:p>
        </p:txBody>
      </p:sp>
      <p:sp>
        <p:nvSpPr>
          <p:cNvPr id="4" name="Élőláb helye 3">
            <a:extLst>
              <a:ext uri="{FF2B5EF4-FFF2-40B4-BE49-F238E27FC236}">
                <a16:creationId xmlns:a16="http://schemas.microsoft.com/office/drawing/2014/main" id="{1DFED1CB-ECEF-6F4A-F154-6E8F34731865}"/>
              </a:ext>
            </a:extLst>
          </p:cNvPr>
          <p:cNvSpPr>
            <a:spLocks noGrp="1"/>
          </p:cNvSpPr>
          <p:nvPr>
            <p:ph type="ftr" sz="quarter" idx="11"/>
          </p:nvPr>
        </p:nvSpPr>
        <p:spPr/>
        <p:txBody>
          <a:bodyPr/>
          <a:lstStyle/>
          <a:p>
            <a:r>
              <a:rPr lang="hu-HU"/>
              <a:t>Network Science - Lec_2</a:t>
            </a:r>
          </a:p>
        </p:txBody>
      </p:sp>
      <p:sp>
        <p:nvSpPr>
          <p:cNvPr id="5" name="Dia számának helye 4">
            <a:extLst>
              <a:ext uri="{FF2B5EF4-FFF2-40B4-BE49-F238E27FC236}">
                <a16:creationId xmlns:a16="http://schemas.microsoft.com/office/drawing/2014/main" id="{32F74CB6-7315-E050-8C3B-C60A81BB4305}"/>
              </a:ext>
            </a:extLst>
          </p:cNvPr>
          <p:cNvSpPr>
            <a:spLocks noGrp="1"/>
          </p:cNvSpPr>
          <p:nvPr>
            <p:ph type="sldNum" sz="quarter" idx="12"/>
          </p:nvPr>
        </p:nvSpPr>
        <p:spPr/>
        <p:txBody>
          <a:bodyPr/>
          <a:lstStyle/>
          <a:p>
            <a:fld id="{51087B00-E4BB-4A66-8C74-CF8A7BBCF259}" type="slidenum">
              <a:rPr lang="hu-HU" smtClean="0"/>
              <a:t>‹#›</a:t>
            </a:fld>
            <a:endParaRPr lang="hu-HU"/>
          </a:p>
        </p:txBody>
      </p:sp>
    </p:spTree>
    <p:extLst>
      <p:ext uri="{BB962C8B-B14F-4D97-AF65-F5344CB8AC3E}">
        <p14:creationId xmlns:p14="http://schemas.microsoft.com/office/powerpoint/2010/main" val="40322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991A852A-5A2C-DA93-897D-769A5FAA2475}"/>
              </a:ext>
            </a:extLst>
          </p:cNvPr>
          <p:cNvSpPr>
            <a:spLocks noGrp="1"/>
          </p:cNvSpPr>
          <p:nvPr>
            <p:ph type="dt" sz="half" idx="10"/>
          </p:nvPr>
        </p:nvSpPr>
        <p:spPr/>
        <p:txBody>
          <a:bodyPr/>
          <a:lstStyle/>
          <a:p>
            <a:r>
              <a:rPr lang="en-US"/>
              <a:t>9/19/2024</a:t>
            </a:r>
            <a:endParaRPr lang="hu-HU"/>
          </a:p>
        </p:txBody>
      </p:sp>
      <p:sp>
        <p:nvSpPr>
          <p:cNvPr id="3" name="Élőláb helye 2">
            <a:extLst>
              <a:ext uri="{FF2B5EF4-FFF2-40B4-BE49-F238E27FC236}">
                <a16:creationId xmlns:a16="http://schemas.microsoft.com/office/drawing/2014/main" id="{02AFE09E-BB3A-D186-28F5-F5C803079305}"/>
              </a:ext>
            </a:extLst>
          </p:cNvPr>
          <p:cNvSpPr>
            <a:spLocks noGrp="1"/>
          </p:cNvSpPr>
          <p:nvPr>
            <p:ph type="ftr" sz="quarter" idx="11"/>
          </p:nvPr>
        </p:nvSpPr>
        <p:spPr/>
        <p:txBody>
          <a:bodyPr/>
          <a:lstStyle/>
          <a:p>
            <a:r>
              <a:rPr lang="hu-HU"/>
              <a:t>Network Science - Lec_2</a:t>
            </a:r>
          </a:p>
        </p:txBody>
      </p:sp>
      <p:sp>
        <p:nvSpPr>
          <p:cNvPr id="4" name="Dia számának helye 3">
            <a:extLst>
              <a:ext uri="{FF2B5EF4-FFF2-40B4-BE49-F238E27FC236}">
                <a16:creationId xmlns:a16="http://schemas.microsoft.com/office/drawing/2014/main" id="{6C414854-9999-0077-75FD-5FBD6B90069C}"/>
              </a:ext>
            </a:extLst>
          </p:cNvPr>
          <p:cNvSpPr>
            <a:spLocks noGrp="1"/>
          </p:cNvSpPr>
          <p:nvPr>
            <p:ph type="sldNum" sz="quarter" idx="12"/>
          </p:nvPr>
        </p:nvSpPr>
        <p:spPr/>
        <p:txBody>
          <a:bodyPr/>
          <a:lstStyle/>
          <a:p>
            <a:fld id="{51087B00-E4BB-4A66-8C74-CF8A7BBCF259}" type="slidenum">
              <a:rPr lang="hu-HU" smtClean="0"/>
              <a:t>‹#›</a:t>
            </a:fld>
            <a:endParaRPr lang="hu-HU"/>
          </a:p>
        </p:txBody>
      </p:sp>
    </p:spTree>
    <p:extLst>
      <p:ext uri="{BB962C8B-B14F-4D97-AF65-F5344CB8AC3E}">
        <p14:creationId xmlns:p14="http://schemas.microsoft.com/office/powerpoint/2010/main" val="46975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D52C62C-11FC-1F27-B56E-1359615FC97F}"/>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699EAE40-DAC0-85EC-2C1B-600D75B12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D089D4BB-40F7-EF7A-B543-59B6BC176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55623DD2-D001-24B3-95B8-BDA35453DD74}"/>
              </a:ext>
            </a:extLst>
          </p:cNvPr>
          <p:cNvSpPr>
            <a:spLocks noGrp="1"/>
          </p:cNvSpPr>
          <p:nvPr>
            <p:ph type="dt" sz="half" idx="10"/>
          </p:nvPr>
        </p:nvSpPr>
        <p:spPr/>
        <p:txBody>
          <a:bodyPr/>
          <a:lstStyle/>
          <a:p>
            <a:r>
              <a:rPr lang="en-US"/>
              <a:t>9/19/2024</a:t>
            </a:r>
            <a:endParaRPr lang="hu-HU"/>
          </a:p>
        </p:txBody>
      </p:sp>
      <p:sp>
        <p:nvSpPr>
          <p:cNvPr id="6" name="Élőláb helye 5">
            <a:extLst>
              <a:ext uri="{FF2B5EF4-FFF2-40B4-BE49-F238E27FC236}">
                <a16:creationId xmlns:a16="http://schemas.microsoft.com/office/drawing/2014/main" id="{EFB1A8E6-0007-9A35-7817-C96F50F30B2C}"/>
              </a:ext>
            </a:extLst>
          </p:cNvPr>
          <p:cNvSpPr>
            <a:spLocks noGrp="1"/>
          </p:cNvSpPr>
          <p:nvPr>
            <p:ph type="ftr" sz="quarter" idx="11"/>
          </p:nvPr>
        </p:nvSpPr>
        <p:spPr/>
        <p:txBody>
          <a:bodyPr/>
          <a:lstStyle/>
          <a:p>
            <a:r>
              <a:rPr lang="hu-HU"/>
              <a:t>Network Science - Lec_2</a:t>
            </a:r>
          </a:p>
        </p:txBody>
      </p:sp>
      <p:sp>
        <p:nvSpPr>
          <p:cNvPr id="7" name="Dia számának helye 6">
            <a:extLst>
              <a:ext uri="{FF2B5EF4-FFF2-40B4-BE49-F238E27FC236}">
                <a16:creationId xmlns:a16="http://schemas.microsoft.com/office/drawing/2014/main" id="{EFAE8B11-13D2-7E67-2D1F-C1CA02DF5454}"/>
              </a:ext>
            </a:extLst>
          </p:cNvPr>
          <p:cNvSpPr>
            <a:spLocks noGrp="1"/>
          </p:cNvSpPr>
          <p:nvPr>
            <p:ph type="sldNum" sz="quarter" idx="12"/>
          </p:nvPr>
        </p:nvSpPr>
        <p:spPr/>
        <p:txBody>
          <a:bodyPr/>
          <a:lstStyle/>
          <a:p>
            <a:fld id="{51087B00-E4BB-4A66-8C74-CF8A7BBCF259}" type="slidenum">
              <a:rPr lang="hu-HU" smtClean="0"/>
              <a:t>‹#›</a:t>
            </a:fld>
            <a:endParaRPr lang="hu-HU"/>
          </a:p>
        </p:txBody>
      </p:sp>
    </p:spTree>
    <p:extLst>
      <p:ext uri="{BB962C8B-B14F-4D97-AF65-F5344CB8AC3E}">
        <p14:creationId xmlns:p14="http://schemas.microsoft.com/office/powerpoint/2010/main" val="180377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DABB92F-55B5-854A-2CFF-BB24272A6954}"/>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DD46E7FA-C7E0-4967-A592-A544C07CD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0D9ED0DF-D99A-4BCB-7B4C-431E184F8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3E7F28FA-C75D-0930-9641-703F4939D2D7}"/>
              </a:ext>
            </a:extLst>
          </p:cNvPr>
          <p:cNvSpPr>
            <a:spLocks noGrp="1"/>
          </p:cNvSpPr>
          <p:nvPr>
            <p:ph type="dt" sz="half" idx="10"/>
          </p:nvPr>
        </p:nvSpPr>
        <p:spPr/>
        <p:txBody>
          <a:bodyPr/>
          <a:lstStyle/>
          <a:p>
            <a:r>
              <a:rPr lang="en-US"/>
              <a:t>9/19/2024</a:t>
            </a:r>
            <a:endParaRPr lang="hu-HU"/>
          </a:p>
        </p:txBody>
      </p:sp>
      <p:sp>
        <p:nvSpPr>
          <p:cNvPr id="6" name="Élőláb helye 5">
            <a:extLst>
              <a:ext uri="{FF2B5EF4-FFF2-40B4-BE49-F238E27FC236}">
                <a16:creationId xmlns:a16="http://schemas.microsoft.com/office/drawing/2014/main" id="{640B10C1-62C0-C56E-B916-184DE73D13D1}"/>
              </a:ext>
            </a:extLst>
          </p:cNvPr>
          <p:cNvSpPr>
            <a:spLocks noGrp="1"/>
          </p:cNvSpPr>
          <p:nvPr>
            <p:ph type="ftr" sz="quarter" idx="11"/>
          </p:nvPr>
        </p:nvSpPr>
        <p:spPr/>
        <p:txBody>
          <a:bodyPr/>
          <a:lstStyle/>
          <a:p>
            <a:r>
              <a:rPr lang="hu-HU"/>
              <a:t>Network Science - Lec_2</a:t>
            </a:r>
          </a:p>
        </p:txBody>
      </p:sp>
      <p:sp>
        <p:nvSpPr>
          <p:cNvPr id="7" name="Dia számának helye 6">
            <a:extLst>
              <a:ext uri="{FF2B5EF4-FFF2-40B4-BE49-F238E27FC236}">
                <a16:creationId xmlns:a16="http://schemas.microsoft.com/office/drawing/2014/main" id="{4376AFEC-9EAE-B20C-6EF0-5A86EB37DF86}"/>
              </a:ext>
            </a:extLst>
          </p:cNvPr>
          <p:cNvSpPr>
            <a:spLocks noGrp="1"/>
          </p:cNvSpPr>
          <p:nvPr>
            <p:ph type="sldNum" sz="quarter" idx="12"/>
          </p:nvPr>
        </p:nvSpPr>
        <p:spPr/>
        <p:txBody>
          <a:bodyPr/>
          <a:lstStyle/>
          <a:p>
            <a:fld id="{51087B00-E4BB-4A66-8C74-CF8A7BBCF259}" type="slidenum">
              <a:rPr lang="hu-HU" smtClean="0"/>
              <a:t>‹#›</a:t>
            </a:fld>
            <a:endParaRPr lang="hu-HU"/>
          </a:p>
        </p:txBody>
      </p:sp>
    </p:spTree>
    <p:extLst>
      <p:ext uri="{BB962C8B-B14F-4D97-AF65-F5344CB8AC3E}">
        <p14:creationId xmlns:p14="http://schemas.microsoft.com/office/powerpoint/2010/main" val="2418472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5524552B-B077-ED53-FA01-18FC549E2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D422181F-B1C1-C245-174A-52A2C93DB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9634612D-5229-B487-8CA7-01AC812AC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9/19/2024</a:t>
            </a:r>
            <a:endParaRPr lang="hu-HU"/>
          </a:p>
        </p:txBody>
      </p:sp>
      <p:sp>
        <p:nvSpPr>
          <p:cNvPr id="5" name="Élőláb helye 4">
            <a:extLst>
              <a:ext uri="{FF2B5EF4-FFF2-40B4-BE49-F238E27FC236}">
                <a16:creationId xmlns:a16="http://schemas.microsoft.com/office/drawing/2014/main" id="{56B7A78E-0756-BD1B-1150-6D1C42782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Network Science - Lec_2</a:t>
            </a:r>
          </a:p>
        </p:txBody>
      </p:sp>
      <p:sp>
        <p:nvSpPr>
          <p:cNvPr id="6" name="Dia számának helye 5">
            <a:extLst>
              <a:ext uri="{FF2B5EF4-FFF2-40B4-BE49-F238E27FC236}">
                <a16:creationId xmlns:a16="http://schemas.microsoft.com/office/drawing/2014/main" id="{2F9FAEDC-E22C-8931-FB8A-FB7A731F2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87B00-E4BB-4A66-8C74-CF8A7BBCF259}" type="slidenum">
              <a:rPr lang="hu-HU" smtClean="0"/>
              <a:t>‹#›</a:t>
            </a:fld>
            <a:endParaRPr lang="hu-HU"/>
          </a:p>
        </p:txBody>
      </p:sp>
    </p:spTree>
    <p:extLst>
      <p:ext uri="{BB962C8B-B14F-4D97-AF65-F5344CB8AC3E}">
        <p14:creationId xmlns:p14="http://schemas.microsoft.com/office/powerpoint/2010/main" val="1547342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networksciencebook.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825A7E-4CC6-4A72-A3DF-25115F33EA30}"/>
              </a:ext>
            </a:extLst>
          </p:cNvPr>
          <p:cNvSpPr>
            <a:spLocks noGrp="1"/>
          </p:cNvSpPr>
          <p:nvPr>
            <p:ph type="ctrTitle"/>
          </p:nvPr>
        </p:nvSpPr>
        <p:spPr/>
        <p:txBody>
          <a:bodyPr/>
          <a:lstStyle/>
          <a:p>
            <a:r>
              <a:rPr lang="hu-HU" b="1" dirty="0"/>
              <a:t>NETWORK SCIENCE</a:t>
            </a:r>
            <a:br>
              <a:rPr lang="hu-HU" b="1" dirty="0"/>
            </a:br>
            <a:r>
              <a:rPr lang="hu-HU" b="1" dirty="0" err="1"/>
              <a:t>Lecture</a:t>
            </a:r>
            <a:r>
              <a:rPr lang="hu-HU" b="1" dirty="0"/>
              <a:t> 2</a:t>
            </a:r>
          </a:p>
        </p:txBody>
      </p:sp>
    </p:spTree>
    <p:extLst>
      <p:ext uri="{BB962C8B-B14F-4D97-AF65-F5344CB8AC3E}">
        <p14:creationId xmlns:p14="http://schemas.microsoft.com/office/powerpoint/2010/main" val="53303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E8FAC2B-3013-3D25-9DFE-7A30529EB868}"/>
              </a:ext>
            </a:extLst>
          </p:cNvPr>
          <p:cNvSpPr>
            <a:spLocks noGrp="1"/>
          </p:cNvSpPr>
          <p:nvPr>
            <p:ph type="title"/>
          </p:nvPr>
        </p:nvSpPr>
        <p:spPr>
          <a:xfrm>
            <a:off x="838200" y="146584"/>
            <a:ext cx="10515600" cy="642174"/>
          </a:xfrm>
        </p:spPr>
        <p:txBody>
          <a:bodyPr>
            <a:normAutofit/>
          </a:bodyPr>
          <a:lstStyle/>
          <a:p>
            <a:pPr algn="ctr"/>
            <a:r>
              <a:rPr lang="hu-HU" sz="3600" b="1" dirty="0">
                <a:solidFill>
                  <a:srgbClr val="FF0000"/>
                </a:solidFill>
              </a:rPr>
              <a:t>Basic </a:t>
            </a:r>
            <a:r>
              <a:rPr lang="hu-HU" sz="3600" b="1" dirty="0" err="1">
                <a:solidFill>
                  <a:srgbClr val="FF0000"/>
                </a:solidFill>
              </a:rPr>
              <a:t>network</a:t>
            </a:r>
            <a:r>
              <a:rPr lang="hu-HU" sz="3600" b="1" dirty="0">
                <a:solidFill>
                  <a:srgbClr val="FF0000"/>
                </a:solidFill>
              </a:rPr>
              <a:t> </a:t>
            </a:r>
            <a:r>
              <a:rPr lang="hu-HU" sz="3600" b="1" dirty="0" err="1">
                <a:solidFill>
                  <a:srgbClr val="FF0000"/>
                </a:solidFill>
              </a:rPr>
              <a:t>parameters</a:t>
            </a:r>
            <a:endParaRPr lang="hu-HU" sz="3600" b="1" dirty="0">
              <a:solidFill>
                <a:srgbClr val="FF0000"/>
              </a:solidFill>
            </a:endParaRPr>
          </a:p>
        </p:txBody>
      </p:sp>
      <p:sp>
        <p:nvSpPr>
          <p:cNvPr id="3" name="Tartalom helye 2">
            <a:extLst>
              <a:ext uri="{FF2B5EF4-FFF2-40B4-BE49-F238E27FC236}">
                <a16:creationId xmlns:a16="http://schemas.microsoft.com/office/drawing/2014/main" id="{0B0A8E04-2E0F-FC4F-0046-509C7E6EF5B5}"/>
              </a:ext>
            </a:extLst>
          </p:cNvPr>
          <p:cNvSpPr>
            <a:spLocks noGrp="1"/>
          </p:cNvSpPr>
          <p:nvPr>
            <p:ph idx="1"/>
          </p:nvPr>
        </p:nvSpPr>
        <p:spPr>
          <a:xfrm>
            <a:off x="530087" y="887896"/>
            <a:ext cx="11118574" cy="5148469"/>
          </a:xfrm>
        </p:spPr>
        <p:txBody>
          <a:bodyPr>
            <a:normAutofit/>
          </a:bodyPr>
          <a:lstStyle/>
          <a:p>
            <a:pPr algn="just">
              <a:lnSpc>
                <a:spcPct val="150000"/>
              </a:lnSpc>
            </a:pPr>
            <a:r>
              <a:rPr lang="en-US" sz="2400" dirty="0"/>
              <a:t>Number of nodes, or N, represents the number of components in the system. We will often call N the size of the network. To distinguish the nodes, we label them with </a:t>
            </a:r>
            <a:r>
              <a:rPr lang="en-US" sz="2400" dirty="0" err="1"/>
              <a:t>i</a:t>
            </a:r>
            <a:r>
              <a:rPr lang="en-US" sz="2400" dirty="0"/>
              <a:t> = 1, 2, ..., N. </a:t>
            </a:r>
          </a:p>
          <a:p>
            <a:pPr algn="just">
              <a:lnSpc>
                <a:spcPct val="150000"/>
              </a:lnSpc>
            </a:pPr>
            <a:r>
              <a:rPr lang="en-US" sz="2400" dirty="0"/>
              <a:t>Number of links, which we denote with L, represents the total number of interactions between the nodes. Links are rarely labeled, as they can be identified through the nodes they connect. For example, the (2, 4) link connects nodes 2 and 4.</a:t>
            </a:r>
            <a:endParaRPr lang="hu-HU" sz="2400" dirty="0"/>
          </a:p>
          <a:p>
            <a:pPr algn="just">
              <a:lnSpc>
                <a:spcPct val="150000"/>
              </a:lnSpc>
            </a:pPr>
            <a:r>
              <a:rPr lang="en-US" sz="2400" dirty="0"/>
              <a:t>The networks shown in Figure 2.2 have N = 4 and L = 4. </a:t>
            </a:r>
            <a:endParaRPr lang="hu-HU" sz="2400" dirty="0"/>
          </a:p>
        </p:txBody>
      </p:sp>
      <p:sp>
        <p:nvSpPr>
          <p:cNvPr id="5" name="Dátum helye 4">
            <a:extLst>
              <a:ext uri="{FF2B5EF4-FFF2-40B4-BE49-F238E27FC236}">
                <a16:creationId xmlns:a16="http://schemas.microsoft.com/office/drawing/2014/main" id="{4E6BE002-35D3-6A15-5566-544081C36E67}"/>
              </a:ext>
            </a:extLst>
          </p:cNvPr>
          <p:cNvSpPr>
            <a:spLocks noGrp="1"/>
          </p:cNvSpPr>
          <p:nvPr>
            <p:ph type="dt" sz="half" idx="10"/>
          </p:nvPr>
        </p:nvSpPr>
        <p:spPr/>
        <p:txBody>
          <a:bodyPr/>
          <a:lstStyle/>
          <a:p>
            <a:r>
              <a:rPr lang="en-US"/>
              <a:t>9/19/2024</a:t>
            </a:r>
            <a:endParaRPr lang="hu-HU"/>
          </a:p>
        </p:txBody>
      </p:sp>
      <p:sp>
        <p:nvSpPr>
          <p:cNvPr id="6" name="Élőláb helye 5">
            <a:extLst>
              <a:ext uri="{FF2B5EF4-FFF2-40B4-BE49-F238E27FC236}">
                <a16:creationId xmlns:a16="http://schemas.microsoft.com/office/drawing/2014/main" id="{3C85B3DF-F94D-E75F-C79C-49A5DFD9CDAB}"/>
              </a:ext>
            </a:extLst>
          </p:cNvPr>
          <p:cNvSpPr>
            <a:spLocks noGrp="1"/>
          </p:cNvSpPr>
          <p:nvPr>
            <p:ph type="ftr" sz="quarter" idx="11"/>
          </p:nvPr>
        </p:nvSpPr>
        <p:spPr/>
        <p:txBody>
          <a:bodyPr/>
          <a:lstStyle/>
          <a:p>
            <a:r>
              <a:rPr lang="hu-HU"/>
              <a:t>Network Science - Lec_2</a:t>
            </a:r>
          </a:p>
        </p:txBody>
      </p:sp>
      <p:sp>
        <p:nvSpPr>
          <p:cNvPr id="7" name="Dia számának helye 6">
            <a:extLst>
              <a:ext uri="{FF2B5EF4-FFF2-40B4-BE49-F238E27FC236}">
                <a16:creationId xmlns:a16="http://schemas.microsoft.com/office/drawing/2014/main" id="{6C5B3691-A4DB-429C-3AB8-50F8892B462C}"/>
              </a:ext>
            </a:extLst>
          </p:cNvPr>
          <p:cNvSpPr>
            <a:spLocks noGrp="1"/>
          </p:cNvSpPr>
          <p:nvPr>
            <p:ph type="sldNum" sz="quarter" idx="12"/>
          </p:nvPr>
        </p:nvSpPr>
        <p:spPr/>
        <p:txBody>
          <a:bodyPr/>
          <a:lstStyle/>
          <a:p>
            <a:fld id="{51087B00-E4BB-4A66-8C74-CF8A7BBCF259}" type="slidenum">
              <a:rPr lang="hu-HU" smtClean="0"/>
              <a:t>10</a:t>
            </a:fld>
            <a:endParaRPr lang="hu-HU"/>
          </a:p>
        </p:txBody>
      </p:sp>
    </p:spTree>
    <p:extLst>
      <p:ext uri="{BB962C8B-B14F-4D97-AF65-F5344CB8AC3E}">
        <p14:creationId xmlns:p14="http://schemas.microsoft.com/office/powerpoint/2010/main" val="35257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892AD7B-0C2E-71AE-5A37-56CBFBD96D61}"/>
              </a:ext>
            </a:extLst>
          </p:cNvPr>
          <p:cNvSpPr>
            <a:spLocks noGrp="1"/>
          </p:cNvSpPr>
          <p:nvPr>
            <p:ph type="title"/>
          </p:nvPr>
        </p:nvSpPr>
        <p:spPr>
          <a:xfrm>
            <a:off x="838200" y="159027"/>
            <a:ext cx="10515600" cy="775252"/>
          </a:xfrm>
        </p:spPr>
        <p:txBody>
          <a:bodyPr>
            <a:normAutofit/>
          </a:bodyPr>
          <a:lstStyle/>
          <a:p>
            <a:pPr algn="ctr"/>
            <a:r>
              <a:rPr lang="hu-HU" sz="3600" b="1" dirty="0" err="1">
                <a:solidFill>
                  <a:srgbClr val="FF0000"/>
                </a:solidFill>
              </a:rPr>
              <a:t>Directed</a:t>
            </a:r>
            <a:r>
              <a:rPr lang="hu-HU" sz="3600" b="1" dirty="0">
                <a:solidFill>
                  <a:srgbClr val="FF0000"/>
                </a:solidFill>
              </a:rPr>
              <a:t> </a:t>
            </a:r>
            <a:r>
              <a:rPr lang="hu-HU" sz="3600" b="1" dirty="0" err="1">
                <a:solidFill>
                  <a:srgbClr val="FF0000"/>
                </a:solidFill>
              </a:rPr>
              <a:t>or</a:t>
            </a:r>
            <a:r>
              <a:rPr lang="hu-HU" sz="3600" b="1" dirty="0">
                <a:solidFill>
                  <a:srgbClr val="FF0000"/>
                </a:solidFill>
              </a:rPr>
              <a:t> </a:t>
            </a:r>
            <a:r>
              <a:rPr lang="hu-HU" sz="3600" b="1" dirty="0" err="1">
                <a:solidFill>
                  <a:srgbClr val="FF0000"/>
                </a:solidFill>
              </a:rPr>
              <a:t>undirected</a:t>
            </a:r>
            <a:r>
              <a:rPr lang="hu-HU" sz="3600" b="1" dirty="0">
                <a:solidFill>
                  <a:srgbClr val="FF0000"/>
                </a:solidFill>
              </a:rPr>
              <a:t> </a:t>
            </a:r>
            <a:r>
              <a:rPr lang="hu-HU" sz="3600" b="1" dirty="0" err="1">
                <a:solidFill>
                  <a:srgbClr val="FF0000"/>
                </a:solidFill>
              </a:rPr>
              <a:t>links</a:t>
            </a:r>
            <a:r>
              <a:rPr lang="hu-HU" sz="3600" b="1" dirty="0">
                <a:solidFill>
                  <a:srgbClr val="FF0000"/>
                </a:solidFill>
              </a:rPr>
              <a:t> of a </a:t>
            </a:r>
            <a:r>
              <a:rPr lang="hu-HU" sz="3600" b="1" dirty="0" err="1">
                <a:solidFill>
                  <a:srgbClr val="FF0000"/>
                </a:solidFill>
              </a:rPr>
              <a:t>network</a:t>
            </a:r>
            <a:endParaRPr lang="hu-HU" sz="3600" b="1" dirty="0">
              <a:solidFill>
                <a:srgbClr val="FF0000"/>
              </a:solidFill>
            </a:endParaRPr>
          </a:p>
        </p:txBody>
      </p:sp>
      <p:sp>
        <p:nvSpPr>
          <p:cNvPr id="3" name="Tartalom helye 2">
            <a:extLst>
              <a:ext uri="{FF2B5EF4-FFF2-40B4-BE49-F238E27FC236}">
                <a16:creationId xmlns:a16="http://schemas.microsoft.com/office/drawing/2014/main" id="{3996AD18-5C10-6272-5FCB-0C7E55C699CE}"/>
              </a:ext>
            </a:extLst>
          </p:cNvPr>
          <p:cNvSpPr>
            <a:spLocks noGrp="1"/>
          </p:cNvSpPr>
          <p:nvPr>
            <p:ph idx="1"/>
          </p:nvPr>
        </p:nvSpPr>
        <p:spPr>
          <a:xfrm>
            <a:off x="735496" y="934279"/>
            <a:ext cx="10999304" cy="5558596"/>
          </a:xfrm>
        </p:spPr>
        <p:txBody>
          <a:bodyPr>
            <a:normAutofit fontScale="85000" lnSpcReduction="10000"/>
          </a:bodyPr>
          <a:lstStyle/>
          <a:p>
            <a:pPr marL="0" indent="0" algn="just">
              <a:lnSpc>
                <a:spcPct val="150000"/>
              </a:lnSpc>
              <a:buNone/>
            </a:pPr>
            <a:r>
              <a:rPr lang="hu-HU" dirty="0"/>
              <a:t>T</a:t>
            </a:r>
            <a:r>
              <a:rPr lang="en-US" dirty="0"/>
              <a:t>he links of a network can be directed or undirected. Some systems have directed links, like the WWW, whose uniform resource locators (URL) point from one web document to the other, or phone calls, where one person calls the other. Other systems have undirected links, like romantic ties: if </a:t>
            </a:r>
            <a:r>
              <a:rPr lang="hu-HU" dirty="0"/>
              <a:t>John</a:t>
            </a:r>
            <a:r>
              <a:rPr lang="en-US" dirty="0"/>
              <a:t> date</a:t>
            </a:r>
            <a:r>
              <a:rPr lang="hu-HU" dirty="0"/>
              <a:t>s</a:t>
            </a:r>
            <a:r>
              <a:rPr lang="en-US" dirty="0"/>
              <a:t> Janet, Janet also dates </a:t>
            </a:r>
            <a:r>
              <a:rPr lang="hu-HU" dirty="0"/>
              <a:t>John</a:t>
            </a:r>
            <a:r>
              <a:rPr lang="en-US" dirty="0"/>
              <a:t>, or like transmission lines on the power grid, on which the electric current can flow in both directions. A network is called directed (or digraph) if all of its links are directed; it is called undirected if all of its links are undirected. Some networks simultaneously have directed and undirected links. For example</a:t>
            </a:r>
            <a:r>
              <a:rPr lang="hu-HU" dirty="0"/>
              <a:t>,</a:t>
            </a:r>
            <a:r>
              <a:rPr lang="en-US" dirty="0"/>
              <a:t> in the metabolic network some reactions are reversible (i.e., bidirectional or undirected) and others are irreversible, taking place in only one direction (directed). </a:t>
            </a:r>
            <a:endParaRPr lang="hu-HU" dirty="0"/>
          </a:p>
        </p:txBody>
      </p:sp>
      <p:sp>
        <p:nvSpPr>
          <p:cNvPr id="4" name="Dátum helye 3">
            <a:extLst>
              <a:ext uri="{FF2B5EF4-FFF2-40B4-BE49-F238E27FC236}">
                <a16:creationId xmlns:a16="http://schemas.microsoft.com/office/drawing/2014/main" id="{FF9F1701-E358-6B9F-5872-FDC666A4EE30}"/>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9C21870D-2861-767A-3454-71026C96A650}"/>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EDD8E6E9-281B-E3B5-68CC-6BEBB4967304}"/>
              </a:ext>
            </a:extLst>
          </p:cNvPr>
          <p:cNvSpPr>
            <a:spLocks noGrp="1"/>
          </p:cNvSpPr>
          <p:nvPr>
            <p:ph type="sldNum" sz="quarter" idx="12"/>
          </p:nvPr>
        </p:nvSpPr>
        <p:spPr/>
        <p:txBody>
          <a:bodyPr/>
          <a:lstStyle/>
          <a:p>
            <a:fld id="{51087B00-E4BB-4A66-8C74-CF8A7BBCF259}" type="slidenum">
              <a:rPr lang="hu-HU" smtClean="0"/>
              <a:t>11</a:t>
            </a:fld>
            <a:endParaRPr lang="hu-HU"/>
          </a:p>
        </p:txBody>
      </p:sp>
    </p:spTree>
    <p:extLst>
      <p:ext uri="{BB962C8B-B14F-4D97-AF65-F5344CB8AC3E}">
        <p14:creationId xmlns:p14="http://schemas.microsoft.com/office/powerpoint/2010/main" val="89522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FE8C14-F085-D105-B8D3-72554E62B335}"/>
              </a:ext>
            </a:extLst>
          </p:cNvPr>
          <p:cNvSpPr>
            <a:spLocks noGrp="1"/>
          </p:cNvSpPr>
          <p:nvPr>
            <p:ph type="title"/>
          </p:nvPr>
        </p:nvSpPr>
        <p:spPr/>
        <p:txBody>
          <a:bodyPr/>
          <a:lstStyle/>
          <a:p>
            <a:pPr algn="ctr"/>
            <a:r>
              <a:rPr lang="hu-HU" b="1" dirty="0">
                <a:solidFill>
                  <a:srgbClr val="FF0000"/>
                </a:solidFill>
              </a:rPr>
              <a:t>System </a:t>
            </a:r>
            <a:r>
              <a:rPr lang="hu-HU" b="1" dirty="0" err="1">
                <a:solidFill>
                  <a:srgbClr val="FF0000"/>
                </a:solidFill>
              </a:rPr>
              <a:t>representation</a:t>
            </a:r>
            <a:r>
              <a:rPr lang="hu-HU" b="1" dirty="0">
                <a:solidFill>
                  <a:srgbClr val="FF0000"/>
                </a:solidFill>
              </a:rPr>
              <a:t> by Network</a:t>
            </a:r>
          </a:p>
        </p:txBody>
      </p:sp>
      <p:sp>
        <p:nvSpPr>
          <p:cNvPr id="3" name="Tartalom helye 2">
            <a:extLst>
              <a:ext uri="{FF2B5EF4-FFF2-40B4-BE49-F238E27FC236}">
                <a16:creationId xmlns:a16="http://schemas.microsoft.com/office/drawing/2014/main" id="{325BE781-7CA0-3D57-1790-863D63ABDB57}"/>
              </a:ext>
            </a:extLst>
          </p:cNvPr>
          <p:cNvSpPr>
            <a:spLocks noGrp="1"/>
          </p:cNvSpPr>
          <p:nvPr>
            <p:ph idx="1"/>
          </p:nvPr>
        </p:nvSpPr>
        <p:spPr/>
        <p:txBody>
          <a:bodyPr>
            <a:normAutofit/>
          </a:bodyPr>
          <a:lstStyle/>
          <a:p>
            <a:pPr marL="0" indent="0" algn="just">
              <a:buNone/>
            </a:pPr>
            <a:r>
              <a:rPr lang="en-US" sz="2400" dirty="0"/>
              <a:t>The choices we make when we represent a system as a network will</a:t>
            </a:r>
            <a:r>
              <a:rPr lang="hu-HU" sz="2400" dirty="0"/>
              <a:t> </a:t>
            </a:r>
            <a:r>
              <a:rPr lang="en-US" sz="2400" dirty="0"/>
              <a:t>determine our ability to use network science successfully to solve a</a:t>
            </a:r>
            <a:r>
              <a:rPr lang="hu-HU" sz="2400" dirty="0"/>
              <a:t> </a:t>
            </a:r>
            <a:r>
              <a:rPr lang="en-US" sz="2400" dirty="0"/>
              <a:t>particular problem. For example, the way we define the links between</a:t>
            </a:r>
            <a:r>
              <a:rPr lang="hu-HU" sz="2400" dirty="0"/>
              <a:t> </a:t>
            </a:r>
            <a:r>
              <a:rPr lang="en-US" sz="2400" dirty="0"/>
              <a:t>two individuals dictates the nature of the questions we can explore:</a:t>
            </a:r>
            <a:endParaRPr lang="hu-HU" sz="2400" dirty="0"/>
          </a:p>
          <a:p>
            <a:pPr marL="457200" lvl="1" indent="0" algn="just">
              <a:buNone/>
            </a:pPr>
            <a:r>
              <a:rPr lang="en-US" dirty="0"/>
              <a:t>(a) By connecting individuals that regularly interact with each</a:t>
            </a:r>
            <a:r>
              <a:rPr lang="hu-HU" dirty="0"/>
              <a:t> </a:t>
            </a:r>
            <a:r>
              <a:rPr lang="en-US" dirty="0"/>
              <a:t>other in the context of their work, we obtain the organizational</a:t>
            </a:r>
            <a:r>
              <a:rPr lang="hu-HU" dirty="0"/>
              <a:t> </a:t>
            </a:r>
            <a:r>
              <a:rPr lang="en-US" dirty="0"/>
              <a:t>or professional network, that plays a key role in the success of</a:t>
            </a:r>
            <a:r>
              <a:rPr lang="hu-HU" dirty="0"/>
              <a:t> </a:t>
            </a:r>
            <a:r>
              <a:rPr lang="en-US" dirty="0"/>
              <a:t>a company or an institution, and is of major interest to organizational</a:t>
            </a:r>
            <a:r>
              <a:rPr lang="hu-HU" dirty="0"/>
              <a:t> </a:t>
            </a:r>
            <a:r>
              <a:rPr lang="en-US" dirty="0"/>
              <a:t>research</a:t>
            </a:r>
            <a:r>
              <a:rPr lang="hu-HU" dirty="0"/>
              <a:t>.</a:t>
            </a:r>
            <a:endParaRPr lang="en-US" dirty="0"/>
          </a:p>
          <a:p>
            <a:pPr marL="457200" lvl="1" indent="0" algn="just">
              <a:buNone/>
            </a:pPr>
            <a:r>
              <a:rPr lang="en-US" dirty="0"/>
              <a:t>(b) By linking friends to each other, we obtain the friendship network,</a:t>
            </a:r>
            <a:r>
              <a:rPr lang="hu-HU" dirty="0"/>
              <a:t> </a:t>
            </a:r>
            <a:r>
              <a:rPr lang="en-US" dirty="0"/>
              <a:t>that plays an important role in the spread of ideas, products</a:t>
            </a:r>
            <a:r>
              <a:rPr lang="hu-HU" dirty="0"/>
              <a:t> </a:t>
            </a:r>
            <a:r>
              <a:rPr lang="en-US" dirty="0"/>
              <a:t>and habits and is of major interest to sociology, marketing</a:t>
            </a:r>
            <a:r>
              <a:rPr lang="hu-HU" dirty="0"/>
              <a:t> </a:t>
            </a:r>
            <a:r>
              <a:rPr lang="en-US" dirty="0"/>
              <a:t>and health sciences.</a:t>
            </a:r>
            <a:endParaRPr lang="hu-HU" dirty="0"/>
          </a:p>
        </p:txBody>
      </p:sp>
      <p:sp>
        <p:nvSpPr>
          <p:cNvPr id="4" name="Dátum helye 3">
            <a:extLst>
              <a:ext uri="{FF2B5EF4-FFF2-40B4-BE49-F238E27FC236}">
                <a16:creationId xmlns:a16="http://schemas.microsoft.com/office/drawing/2014/main" id="{83111D8B-4EB7-88D3-674F-1A7D23DE2FDC}"/>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7A5FE310-117A-73E8-FE99-AB41845B92D1}"/>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52A41683-7D16-2302-BA7D-E438B8E598B9}"/>
              </a:ext>
            </a:extLst>
          </p:cNvPr>
          <p:cNvSpPr>
            <a:spLocks noGrp="1"/>
          </p:cNvSpPr>
          <p:nvPr>
            <p:ph type="sldNum" sz="quarter" idx="12"/>
          </p:nvPr>
        </p:nvSpPr>
        <p:spPr/>
        <p:txBody>
          <a:bodyPr/>
          <a:lstStyle/>
          <a:p>
            <a:fld id="{51087B00-E4BB-4A66-8C74-CF8A7BBCF259}" type="slidenum">
              <a:rPr lang="hu-HU" smtClean="0"/>
              <a:t>12</a:t>
            </a:fld>
            <a:endParaRPr lang="hu-HU"/>
          </a:p>
        </p:txBody>
      </p:sp>
    </p:spTree>
    <p:extLst>
      <p:ext uri="{BB962C8B-B14F-4D97-AF65-F5344CB8AC3E}">
        <p14:creationId xmlns:p14="http://schemas.microsoft.com/office/powerpoint/2010/main" val="267161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FE8C14-F085-D105-B8D3-72554E62B335}"/>
              </a:ext>
            </a:extLst>
          </p:cNvPr>
          <p:cNvSpPr>
            <a:spLocks noGrp="1"/>
          </p:cNvSpPr>
          <p:nvPr>
            <p:ph type="title"/>
          </p:nvPr>
        </p:nvSpPr>
        <p:spPr/>
        <p:txBody>
          <a:bodyPr/>
          <a:lstStyle/>
          <a:p>
            <a:pPr algn="ctr"/>
            <a:r>
              <a:rPr lang="hu-HU" b="1" dirty="0">
                <a:solidFill>
                  <a:srgbClr val="FF0000"/>
                </a:solidFill>
              </a:rPr>
              <a:t>System </a:t>
            </a:r>
            <a:r>
              <a:rPr lang="hu-HU" b="1" dirty="0" err="1">
                <a:solidFill>
                  <a:srgbClr val="FF0000"/>
                </a:solidFill>
              </a:rPr>
              <a:t>representation</a:t>
            </a:r>
            <a:r>
              <a:rPr lang="hu-HU" b="1" dirty="0">
                <a:solidFill>
                  <a:srgbClr val="FF0000"/>
                </a:solidFill>
              </a:rPr>
              <a:t> by Network (2)</a:t>
            </a:r>
          </a:p>
        </p:txBody>
      </p:sp>
      <p:sp>
        <p:nvSpPr>
          <p:cNvPr id="3" name="Tartalom helye 2">
            <a:extLst>
              <a:ext uri="{FF2B5EF4-FFF2-40B4-BE49-F238E27FC236}">
                <a16:creationId xmlns:a16="http://schemas.microsoft.com/office/drawing/2014/main" id="{325BE781-7CA0-3D57-1790-863D63ABDB57}"/>
              </a:ext>
            </a:extLst>
          </p:cNvPr>
          <p:cNvSpPr>
            <a:spLocks noGrp="1"/>
          </p:cNvSpPr>
          <p:nvPr>
            <p:ph idx="1"/>
          </p:nvPr>
        </p:nvSpPr>
        <p:spPr/>
        <p:txBody>
          <a:bodyPr>
            <a:normAutofit/>
          </a:bodyPr>
          <a:lstStyle/>
          <a:p>
            <a:pPr marL="0" indent="0" algn="just">
              <a:buNone/>
            </a:pPr>
            <a:r>
              <a:rPr lang="en-US" sz="2400" dirty="0"/>
              <a:t>(c) By connecting individuals that have an intimate relationship,</a:t>
            </a:r>
            <a:r>
              <a:rPr lang="hu-HU" sz="2400" dirty="0"/>
              <a:t> </a:t>
            </a:r>
            <a:r>
              <a:rPr lang="en-US" sz="2400" dirty="0"/>
              <a:t>we obtain the sexual network, of key importance for the spread</a:t>
            </a:r>
            <a:r>
              <a:rPr lang="hu-HU" sz="2400" dirty="0"/>
              <a:t> </a:t>
            </a:r>
            <a:r>
              <a:rPr lang="en-US" sz="2400" dirty="0"/>
              <a:t>of sexually transmitted diseases, like AIDS, and of major interest</a:t>
            </a:r>
            <a:r>
              <a:rPr lang="hu-HU" sz="2400" dirty="0"/>
              <a:t> </a:t>
            </a:r>
            <a:r>
              <a:rPr lang="en-US" sz="2400" dirty="0"/>
              <a:t>for epidemiology.</a:t>
            </a:r>
          </a:p>
          <a:p>
            <a:pPr marL="0" indent="0" algn="just">
              <a:buNone/>
            </a:pPr>
            <a:r>
              <a:rPr lang="en-US" sz="2400" dirty="0"/>
              <a:t>(d) By using phone and email records to connect individuals that</a:t>
            </a:r>
            <a:r>
              <a:rPr lang="hu-HU" sz="2400" dirty="0"/>
              <a:t>  </a:t>
            </a:r>
            <a:r>
              <a:rPr lang="en-US" sz="2400" dirty="0"/>
              <a:t>call or email each other, we obtain the acquaintance network,</a:t>
            </a:r>
            <a:r>
              <a:rPr lang="hu-HU" sz="2400" dirty="0"/>
              <a:t> </a:t>
            </a:r>
            <a:r>
              <a:rPr lang="en-US" sz="2400" dirty="0"/>
              <a:t>capturing a mixture of professional, friendship or intimate</a:t>
            </a:r>
            <a:r>
              <a:rPr lang="hu-HU" sz="2400" dirty="0"/>
              <a:t> </a:t>
            </a:r>
            <a:r>
              <a:rPr lang="en-US" sz="2400" dirty="0"/>
              <a:t>links, of importance to communications and marketing.</a:t>
            </a:r>
            <a:endParaRPr lang="hu-HU" sz="2400" dirty="0"/>
          </a:p>
          <a:p>
            <a:pPr marL="0" indent="0" algn="just">
              <a:buNone/>
            </a:pPr>
            <a:endParaRPr lang="hu-HU" sz="2400" dirty="0"/>
          </a:p>
          <a:p>
            <a:pPr marL="0" indent="0" algn="just">
              <a:buNone/>
            </a:pPr>
            <a:r>
              <a:rPr lang="en-US" sz="2400" dirty="0"/>
              <a:t>While many links in these four networks overlap (some coworkers may</a:t>
            </a:r>
            <a:r>
              <a:rPr lang="hu-HU" sz="2400" dirty="0"/>
              <a:t> </a:t>
            </a:r>
            <a:r>
              <a:rPr lang="en-US" sz="2400" dirty="0"/>
              <a:t>be friends or may have an intimate relationship), these networks have different</a:t>
            </a:r>
            <a:r>
              <a:rPr lang="hu-HU" sz="2400" dirty="0"/>
              <a:t> </a:t>
            </a:r>
            <a:r>
              <a:rPr lang="en-US" sz="2400" dirty="0"/>
              <a:t>uses and purposes.</a:t>
            </a:r>
            <a:endParaRPr lang="hu-HU" sz="2400" dirty="0"/>
          </a:p>
        </p:txBody>
      </p:sp>
      <p:sp>
        <p:nvSpPr>
          <p:cNvPr id="4" name="Dátum helye 3">
            <a:extLst>
              <a:ext uri="{FF2B5EF4-FFF2-40B4-BE49-F238E27FC236}">
                <a16:creationId xmlns:a16="http://schemas.microsoft.com/office/drawing/2014/main" id="{83111D8B-4EB7-88D3-674F-1A7D23DE2FDC}"/>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7A5FE310-117A-73E8-FE99-AB41845B92D1}"/>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52A41683-7D16-2302-BA7D-E438B8E598B9}"/>
              </a:ext>
            </a:extLst>
          </p:cNvPr>
          <p:cNvSpPr>
            <a:spLocks noGrp="1"/>
          </p:cNvSpPr>
          <p:nvPr>
            <p:ph type="sldNum" sz="quarter" idx="12"/>
          </p:nvPr>
        </p:nvSpPr>
        <p:spPr/>
        <p:txBody>
          <a:bodyPr/>
          <a:lstStyle/>
          <a:p>
            <a:fld id="{51087B00-E4BB-4A66-8C74-CF8A7BBCF259}" type="slidenum">
              <a:rPr lang="hu-HU" smtClean="0"/>
              <a:t>13</a:t>
            </a:fld>
            <a:endParaRPr lang="hu-HU"/>
          </a:p>
        </p:txBody>
      </p:sp>
    </p:spTree>
    <p:extLst>
      <p:ext uri="{BB962C8B-B14F-4D97-AF65-F5344CB8AC3E}">
        <p14:creationId xmlns:p14="http://schemas.microsoft.com/office/powerpoint/2010/main" val="306263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BDD38E16-E8F1-EE12-EA84-D4FDFCA06750}"/>
              </a:ext>
            </a:extLst>
          </p:cNvPr>
          <p:cNvSpPr>
            <a:spLocks noGrp="1"/>
          </p:cNvSpPr>
          <p:nvPr>
            <p:ph idx="1"/>
          </p:nvPr>
        </p:nvSpPr>
        <p:spPr>
          <a:xfrm>
            <a:off x="838200" y="495946"/>
            <a:ext cx="10515600" cy="5681017"/>
          </a:xfrm>
        </p:spPr>
        <p:txBody>
          <a:bodyPr>
            <a:normAutofit/>
          </a:bodyPr>
          <a:lstStyle/>
          <a:p>
            <a:pPr algn="just"/>
            <a:r>
              <a:rPr lang="en-US" sz="2400" dirty="0"/>
              <a:t>We can also build networks that may be valid from a graph theoretic</a:t>
            </a:r>
            <a:r>
              <a:rPr lang="hu-HU" sz="2400" dirty="0"/>
              <a:t> </a:t>
            </a:r>
            <a:r>
              <a:rPr lang="en-US" sz="2400" dirty="0"/>
              <a:t>perspective, but may have little practical utility. For example, if we link</a:t>
            </a:r>
            <a:r>
              <a:rPr lang="hu-HU" sz="2400" dirty="0"/>
              <a:t> </a:t>
            </a:r>
            <a:r>
              <a:rPr lang="en-US" sz="2400" dirty="0"/>
              <a:t>all individuals with the same first name, Johns with Johns and </a:t>
            </a:r>
            <a:r>
              <a:rPr lang="en-US" sz="2400" dirty="0" err="1"/>
              <a:t>Marys</a:t>
            </a:r>
            <a:r>
              <a:rPr lang="en-US" sz="2400" dirty="0"/>
              <a:t> with</a:t>
            </a:r>
            <a:r>
              <a:rPr lang="hu-HU" sz="2400" dirty="0"/>
              <a:t> </a:t>
            </a:r>
            <a:r>
              <a:rPr lang="en-US" sz="2400" dirty="0" err="1"/>
              <a:t>Marys</a:t>
            </a:r>
            <a:r>
              <a:rPr lang="en-US" sz="2400" dirty="0"/>
              <a:t>, we do obtain a well-defined graph, whose properties can be</a:t>
            </a:r>
            <a:r>
              <a:rPr lang="hu-HU" sz="2400" dirty="0"/>
              <a:t> </a:t>
            </a:r>
            <a:r>
              <a:rPr lang="en-US" sz="2400" dirty="0"/>
              <a:t>analyzed</a:t>
            </a:r>
            <a:r>
              <a:rPr lang="hu-HU" sz="2400" dirty="0"/>
              <a:t> </a:t>
            </a:r>
            <a:r>
              <a:rPr lang="en-US" sz="2400" dirty="0"/>
              <a:t>with the tools of network science. Its utility is questionable, however.</a:t>
            </a:r>
          </a:p>
          <a:p>
            <a:pPr algn="just"/>
            <a:r>
              <a:rPr lang="en-US" sz="2400" dirty="0"/>
              <a:t>Hence in order to apply network theory to a system, careful considerations</a:t>
            </a:r>
            <a:r>
              <a:rPr lang="hu-HU" sz="2400" dirty="0"/>
              <a:t> </a:t>
            </a:r>
            <a:r>
              <a:rPr lang="en-US" sz="2400" dirty="0"/>
              <a:t>must precede our choice of nodes and links, ensuring their significance to</a:t>
            </a:r>
            <a:r>
              <a:rPr lang="hu-HU" sz="2400" dirty="0"/>
              <a:t> </a:t>
            </a:r>
            <a:r>
              <a:rPr lang="en-US" sz="2400" dirty="0"/>
              <a:t>the problem we wish to explore.</a:t>
            </a:r>
            <a:endParaRPr lang="hu-HU" sz="2400" dirty="0"/>
          </a:p>
          <a:p>
            <a:pPr algn="just"/>
            <a:r>
              <a:rPr lang="en-US" sz="2400" dirty="0"/>
              <a:t>Throughout </a:t>
            </a:r>
            <a:r>
              <a:rPr lang="hu-HU" sz="2400" dirty="0" err="1"/>
              <a:t>our</a:t>
            </a:r>
            <a:r>
              <a:rPr lang="hu-HU" sz="2400" dirty="0"/>
              <a:t> </a:t>
            </a:r>
            <a:r>
              <a:rPr lang="hu-HU" sz="2400" dirty="0" err="1"/>
              <a:t>investigations</a:t>
            </a:r>
            <a:r>
              <a:rPr lang="en-US" sz="2400" dirty="0"/>
              <a:t> we will use ten networks to illustrate the tools of</a:t>
            </a:r>
            <a:r>
              <a:rPr lang="hu-HU" sz="2400" dirty="0"/>
              <a:t> </a:t>
            </a:r>
            <a:r>
              <a:rPr lang="en-US" sz="2400" dirty="0"/>
              <a:t>network science. These reference networks span social</a:t>
            </a:r>
            <a:r>
              <a:rPr lang="hu-HU" sz="2400" dirty="0"/>
              <a:t> </a:t>
            </a:r>
            <a:r>
              <a:rPr lang="en-US" sz="2400" dirty="0"/>
              <a:t>systems (mobile call graph or email network), collaboration and affiliation</a:t>
            </a:r>
            <a:r>
              <a:rPr lang="hu-HU" sz="2400" dirty="0"/>
              <a:t> </a:t>
            </a:r>
            <a:r>
              <a:rPr lang="en-US" sz="2400" dirty="0"/>
              <a:t>networks (science collaboration network, Hollywood actor network), information</a:t>
            </a:r>
            <a:r>
              <a:rPr lang="hu-HU" sz="2400" dirty="0"/>
              <a:t> </a:t>
            </a:r>
            <a:r>
              <a:rPr lang="en-US" sz="2400" dirty="0"/>
              <a:t>systems (WWW), technological and infrastructural systems (Internet</a:t>
            </a:r>
            <a:r>
              <a:rPr lang="hu-HU" sz="2400" dirty="0"/>
              <a:t> </a:t>
            </a:r>
            <a:r>
              <a:rPr lang="en-US" sz="2400" dirty="0"/>
              <a:t>and power grid), biological systems (protein interaction and metabolic</a:t>
            </a:r>
            <a:r>
              <a:rPr lang="hu-HU" sz="2400" dirty="0"/>
              <a:t> </a:t>
            </a:r>
            <a:r>
              <a:rPr lang="en-US" sz="2400" dirty="0"/>
              <a:t>network), and reference networks (citations).</a:t>
            </a:r>
            <a:r>
              <a:rPr lang="hu-HU" sz="2400" dirty="0"/>
              <a:t> </a:t>
            </a:r>
            <a:r>
              <a:rPr lang="en-US" sz="2400" dirty="0"/>
              <a:t>They differ widely in their</a:t>
            </a:r>
            <a:r>
              <a:rPr lang="hu-HU" sz="2400" dirty="0"/>
              <a:t> </a:t>
            </a:r>
            <a:r>
              <a:rPr lang="en-US" sz="2400" dirty="0"/>
              <a:t>sizes, from as few as N =1,039 nodes in the E. coli metabolism, to almost</a:t>
            </a:r>
            <a:r>
              <a:rPr lang="hu-HU" sz="2400" dirty="0"/>
              <a:t> </a:t>
            </a:r>
            <a:r>
              <a:rPr lang="en-US" sz="2400" dirty="0"/>
              <a:t>half million nodes in the citation network.</a:t>
            </a:r>
            <a:endParaRPr lang="hu-HU" sz="2400" dirty="0"/>
          </a:p>
        </p:txBody>
      </p:sp>
      <p:sp>
        <p:nvSpPr>
          <p:cNvPr id="4" name="Dátum helye 3">
            <a:extLst>
              <a:ext uri="{FF2B5EF4-FFF2-40B4-BE49-F238E27FC236}">
                <a16:creationId xmlns:a16="http://schemas.microsoft.com/office/drawing/2014/main" id="{8397961F-DBA8-7309-0ADC-4DBAA9048E12}"/>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F4CDD2F9-13B2-E88F-C99A-7661193116E4}"/>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B5EC67CA-2D0C-A7F6-6676-4FA648E82A96}"/>
              </a:ext>
            </a:extLst>
          </p:cNvPr>
          <p:cNvSpPr>
            <a:spLocks noGrp="1"/>
          </p:cNvSpPr>
          <p:nvPr>
            <p:ph type="sldNum" sz="quarter" idx="12"/>
          </p:nvPr>
        </p:nvSpPr>
        <p:spPr/>
        <p:txBody>
          <a:bodyPr/>
          <a:lstStyle/>
          <a:p>
            <a:fld id="{51087B00-E4BB-4A66-8C74-CF8A7BBCF259}" type="slidenum">
              <a:rPr lang="hu-HU" smtClean="0"/>
              <a:t>14</a:t>
            </a:fld>
            <a:endParaRPr lang="hu-HU"/>
          </a:p>
        </p:txBody>
      </p:sp>
    </p:spTree>
    <p:extLst>
      <p:ext uri="{BB962C8B-B14F-4D97-AF65-F5344CB8AC3E}">
        <p14:creationId xmlns:p14="http://schemas.microsoft.com/office/powerpoint/2010/main" val="384051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BDD38E16-E8F1-EE12-EA84-D4FDFCA06750}"/>
              </a:ext>
            </a:extLst>
          </p:cNvPr>
          <p:cNvSpPr>
            <a:spLocks noGrp="1"/>
          </p:cNvSpPr>
          <p:nvPr>
            <p:ph idx="1"/>
          </p:nvPr>
        </p:nvSpPr>
        <p:spPr>
          <a:xfrm>
            <a:off x="838200" y="495946"/>
            <a:ext cx="10515600" cy="5681017"/>
          </a:xfrm>
        </p:spPr>
        <p:txBody>
          <a:bodyPr>
            <a:normAutofit/>
          </a:bodyPr>
          <a:lstStyle/>
          <a:p>
            <a:pPr marL="0" indent="0" algn="just">
              <a:lnSpc>
                <a:spcPct val="150000"/>
              </a:lnSpc>
              <a:buNone/>
            </a:pPr>
            <a:r>
              <a:rPr lang="en-US" sz="2400" dirty="0"/>
              <a:t>They cover several areas where</a:t>
            </a:r>
            <a:r>
              <a:rPr lang="hu-HU" sz="2400" dirty="0"/>
              <a:t> </a:t>
            </a:r>
            <a:r>
              <a:rPr lang="en-US" sz="2400" dirty="0"/>
              <a:t>networks are actively applied, representing ‘canonical’ datasets frequently</a:t>
            </a:r>
            <a:r>
              <a:rPr lang="hu-HU" sz="2400" dirty="0"/>
              <a:t> </a:t>
            </a:r>
            <a:r>
              <a:rPr lang="en-US" sz="2400" dirty="0"/>
              <a:t>used by researchers to illustrate key network properties. As we indicate, some of them are directed, others are undirected. </a:t>
            </a:r>
            <a:endParaRPr lang="hu-HU" sz="2400" dirty="0"/>
          </a:p>
          <a:p>
            <a:pPr marL="0" indent="0" algn="just">
              <a:lnSpc>
                <a:spcPct val="150000"/>
              </a:lnSpc>
              <a:buNone/>
            </a:pPr>
            <a:r>
              <a:rPr lang="hu-HU" sz="2400" dirty="0"/>
              <a:t>W</a:t>
            </a:r>
            <a:r>
              <a:rPr lang="en-US" sz="2400" dirty="0"/>
              <a:t>e </a:t>
            </a:r>
            <a:r>
              <a:rPr lang="hu-HU" sz="2400" dirty="0"/>
              <a:t>are</a:t>
            </a:r>
            <a:r>
              <a:rPr lang="en-US" sz="2400" dirty="0"/>
              <a:t> discuss</a:t>
            </a:r>
            <a:r>
              <a:rPr lang="hu-HU" sz="2400" dirty="0"/>
              <a:t>ing</a:t>
            </a:r>
            <a:r>
              <a:rPr lang="en-US" sz="2400" dirty="0"/>
              <a:t> in detail the nature and the characteristics of each</a:t>
            </a:r>
            <a:r>
              <a:rPr lang="hu-HU" sz="2400" dirty="0"/>
              <a:t> </a:t>
            </a:r>
            <a:r>
              <a:rPr lang="en-US" sz="2400" dirty="0"/>
              <a:t>of these datasets, turning them into the guinea pigs of our journey to understand</a:t>
            </a:r>
            <a:r>
              <a:rPr lang="hu-HU" sz="2400" dirty="0"/>
              <a:t> </a:t>
            </a:r>
            <a:r>
              <a:rPr lang="en-US" sz="2400" dirty="0"/>
              <a:t>complex networks.</a:t>
            </a:r>
            <a:endParaRPr lang="hu-HU" sz="2400" dirty="0"/>
          </a:p>
        </p:txBody>
      </p:sp>
      <p:sp>
        <p:nvSpPr>
          <p:cNvPr id="4" name="Dátum helye 3">
            <a:extLst>
              <a:ext uri="{FF2B5EF4-FFF2-40B4-BE49-F238E27FC236}">
                <a16:creationId xmlns:a16="http://schemas.microsoft.com/office/drawing/2014/main" id="{8397961F-DBA8-7309-0ADC-4DBAA9048E12}"/>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F4CDD2F9-13B2-E88F-C99A-7661193116E4}"/>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B5EC67CA-2D0C-A7F6-6676-4FA648E82A96}"/>
              </a:ext>
            </a:extLst>
          </p:cNvPr>
          <p:cNvSpPr>
            <a:spLocks noGrp="1"/>
          </p:cNvSpPr>
          <p:nvPr>
            <p:ph type="sldNum" sz="quarter" idx="12"/>
          </p:nvPr>
        </p:nvSpPr>
        <p:spPr/>
        <p:txBody>
          <a:bodyPr/>
          <a:lstStyle/>
          <a:p>
            <a:fld id="{51087B00-E4BB-4A66-8C74-CF8A7BBCF259}" type="slidenum">
              <a:rPr lang="hu-HU" smtClean="0"/>
              <a:t>15</a:t>
            </a:fld>
            <a:endParaRPr lang="hu-HU"/>
          </a:p>
        </p:txBody>
      </p:sp>
    </p:spTree>
    <p:extLst>
      <p:ext uri="{BB962C8B-B14F-4D97-AF65-F5344CB8AC3E}">
        <p14:creationId xmlns:p14="http://schemas.microsoft.com/office/powerpoint/2010/main" val="220649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92B234F-84B2-FD28-C94A-B20D5257FC53}"/>
              </a:ext>
            </a:extLst>
          </p:cNvPr>
          <p:cNvSpPr>
            <a:spLocks noGrp="1"/>
          </p:cNvSpPr>
          <p:nvPr>
            <p:ph type="title"/>
          </p:nvPr>
        </p:nvSpPr>
        <p:spPr/>
        <p:txBody>
          <a:bodyPr>
            <a:normAutofit/>
          </a:bodyPr>
          <a:lstStyle/>
          <a:p>
            <a:pPr algn="ctr"/>
            <a:r>
              <a:rPr lang="en-US" sz="3600" b="1" dirty="0">
                <a:solidFill>
                  <a:srgbClr val="FF0000"/>
                </a:solidFill>
              </a:rPr>
              <a:t>DEGREE, AVERAGE DEGREE,</a:t>
            </a:r>
            <a:r>
              <a:rPr lang="hu-HU" sz="3600" b="1" dirty="0">
                <a:solidFill>
                  <a:srgbClr val="FF0000"/>
                </a:solidFill>
              </a:rPr>
              <a:t> </a:t>
            </a:r>
            <a:r>
              <a:rPr lang="en-US" sz="3600" b="1" dirty="0">
                <a:solidFill>
                  <a:srgbClr val="FF0000"/>
                </a:solidFill>
              </a:rPr>
              <a:t>AND DEGREE DISTRIBUTION</a:t>
            </a:r>
            <a:endParaRPr lang="hu-HU" sz="3600" b="1" dirty="0">
              <a:solidFill>
                <a:srgbClr val="FF0000"/>
              </a:solidFill>
            </a:endParaRPr>
          </a:p>
        </p:txBody>
      </p:sp>
      <p:sp>
        <p:nvSpPr>
          <p:cNvPr id="3" name="Tartalom helye 2">
            <a:extLst>
              <a:ext uri="{FF2B5EF4-FFF2-40B4-BE49-F238E27FC236}">
                <a16:creationId xmlns:a16="http://schemas.microsoft.com/office/drawing/2014/main" id="{E613A4C3-A19B-DFAD-4008-9AE2567A1547}"/>
              </a:ext>
            </a:extLst>
          </p:cNvPr>
          <p:cNvSpPr>
            <a:spLocks noGrp="1"/>
          </p:cNvSpPr>
          <p:nvPr>
            <p:ph idx="1"/>
          </p:nvPr>
        </p:nvSpPr>
        <p:spPr/>
        <p:txBody>
          <a:bodyPr>
            <a:normAutofit/>
          </a:bodyPr>
          <a:lstStyle/>
          <a:p>
            <a:pPr algn="just"/>
            <a:r>
              <a:rPr lang="en-US" dirty="0"/>
              <a:t>If we want to understand a complex system, we first need to know how</a:t>
            </a:r>
            <a:r>
              <a:rPr lang="hu-HU" dirty="0"/>
              <a:t> </a:t>
            </a:r>
            <a:r>
              <a:rPr lang="en-US" dirty="0"/>
              <a:t>its components interact with each other. In other words we need a map of</a:t>
            </a:r>
            <a:r>
              <a:rPr lang="hu-HU" dirty="0"/>
              <a:t> </a:t>
            </a:r>
            <a:r>
              <a:rPr lang="en-US" dirty="0"/>
              <a:t>its wiring diagram. </a:t>
            </a:r>
            <a:endParaRPr lang="hu-HU" dirty="0"/>
          </a:p>
          <a:p>
            <a:pPr algn="just"/>
            <a:r>
              <a:rPr lang="en-US" dirty="0"/>
              <a:t>A network is a catalog of a system’s components often</a:t>
            </a:r>
            <a:r>
              <a:rPr lang="hu-HU" dirty="0"/>
              <a:t> </a:t>
            </a:r>
            <a:r>
              <a:rPr lang="en-US" dirty="0"/>
              <a:t>called nodes or vertices and the direct interactions between them, called</a:t>
            </a:r>
            <a:r>
              <a:rPr lang="hu-HU" dirty="0"/>
              <a:t> </a:t>
            </a:r>
            <a:r>
              <a:rPr lang="en-US" dirty="0"/>
              <a:t>links or edges</a:t>
            </a:r>
            <a:r>
              <a:rPr lang="hu-HU" dirty="0"/>
              <a:t>. </a:t>
            </a:r>
          </a:p>
          <a:p>
            <a:pPr algn="just"/>
            <a:r>
              <a:rPr lang="en-US" dirty="0"/>
              <a:t>This network</a:t>
            </a:r>
            <a:r>
              <a:rPr lang="hu-HU" dirty="0"/>
              <a:t> </a:t>
            </a:r>
            <a:r>
              <a:rPr lang="en-US" dirty="0"/>
              <a:t>representation offers a common language</a:t>
            </a:r>
            <a:r>
              <a:rPr lang="hu-HU" dirty="0"/>
              <a:t> </a:t>
            </a:r>
            <a:r>
              <a:rPr lang="en-US" dirty="0"/>
              <a:t>to study systems that may differ greatly in nature, appearance, or</a:t>
            </a:r>
            <a:r>
              <a:rPr lang="hu-HU" dirty="0"/>
              <a:t> </a:t>
            </a:r>
            <a:r>
              <a:rPr lang="en-US" dirty="0"/>
              <a:t>scope. Indeed, as shown in Figure 2.2, three rather different systems have</a:t>
            </a:r>
            <a:r>
              <a:rPr lang="hu-HU" dirty="0"/>
              <a:t> </a:t>
            </a:r>
            <a:r>
              <a:rPr lang="en-US" dirty="0"/>
              <a:t>exactly the same network representation.</a:t>
            </a:r>
            <a:endParaRPr lang="hu-HU" dirty="0"/>
          </a:p>
        </p:txBody>
      </p:sp>
      <p:sp>
        <p:nvSpPr>
          <p:cNvPr id="4" name="Dátum helye 3">
            <a:extLst>
              <a:ext uri="{FF2B5EF4-FFF2-40B4-BE49-F238E27FC236}">
                <a16:creationId xmlns:a16="http://schemas.microsoft.com/office/drawing/2014/main" id="{B72E1878-8134-1E6B-A614-4D2B3D0A1DB2}"/>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34621AEE-569C-907B-D3A4-EA5D230476F9}"/>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E147B8FE-D42B-C674-A1CA-E38F3827A91A}"/>
              </a:ext>
            </a:extLst>
          </p:cNvPr>
          <p:cNvSpPr>
            <a:spLocks noGrp="1"/>
          </p:cNvSpPr>
          <p:nvPr>
            <p:ph type="sldNum" sz="quarter" idx="12"/>
          </p:nvPr>
        </p:nvSpPr>
        <p:spPr/>
        <p:txBody>
          <a:bodyPr/>
          <a:lstStyle/>
          <a:p>
            <a:fld id="{51087B00-E4BB-4A66-8C74-CF8A7BBCF259}" type="slidenum">
              <a:rPr lang="hu-HU" smtClean="0"/>
              <a:t>16</a:t>
            </a:fld>
            <a:endParaRPr lang="hu-HU"/>
          </a:p>
        </p:txBody>
      </p:sp>
    </p:spTree>
    <p:extLst>
      <p:ext uri="{BB962C8B-B14F-4D97-AF65-F5344CB8AC3E}">
        <p14:creationId xmlns:p14="http://schemas.microsoft.com/office/powerpoint/2010/main" val="108399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E613A4C3-A19B-DFAD-4008-9AE2567A1547}"/>
              </a:ext>
            </a:extLst>
          </p:cNvPr>
          <p:cNvSpPr>
            <a:spLocks noGrp="1"/>
          </p:cNvSpPr>
          <p:nvPr>
            <p:ph idx="1"/>
          </p:nvPr>
        </p:nvSpPr>
        <p:spPr>
          <a:xfrm>
            <a:off x="838199" y="286719"/>
            <a:ext cx="10692539" cy="5890244"/>
          </a:xfrm>
        </p:spPr>
        <p:txBody>
          <a:bodyPr>
            <a:normAutofit/>
          </a:bodyPr>
          <a:lstStyle/>
          <a:p>
            <a:pPr marL="0" indent="0" algn="just">
              <a:buNone/>
            </a:pPr>
            <a:r>
              <a:rPr lang="en-US" sz="2400" dirty="0"/>
              <a:t>A key property of each node is its </a:t>
            </a:r>
            <a:r>
              <a:rPr lang="en-US" sz="2400" b="1" dirty="0"/>
              <a:t>degree</a:t>
            </a:r>
            <a:r>
              <a:rPr lang="en-US" sz="2400" dirty="0"/>
              <a:t>, representing the number of</a:t>
            </a:r>
            <a:r>
              <a:rPr lang="hu-HU" sz="2400" dirty="0"/>
              <a:t> </a:t>
            </a:r>
            <a:r>
              <a:rPr lang="en-US" sz="2400" dirty="0"/>
              <a:t>links it has to other nodes. The degree can represent the number of mobile</a:t>
            </a:r>
            <a:r>
              <a:rPr lang="hu-HU" sz="2400" dirty="0"/>
              <a:t> </a:t>
            </a:r>
            <a:r>
              <a:rPr lang="en-US" sz="2400" dirty="0"/>
              <a:t>phone contacts an individual has in the call graph (i.e. the number of different</a:t>
            </a:r>
            <a:r>
              <a:rPr lang="hu-HU" sz="2400" dirty="0"/>
              <a:t> </a:t>
            </a:r>
            <a:r>
              <a:rPr lang="en-US" sz="2400" dirty="0"/>
              <a:t>individuals the person has talked to), or the number of citations a</a:t>
            </a:r>
            <a:r>
              <a:rPr lang="hu-HU" sz="2400" dirty="0"/>
              <a:t> </a:t>
            </a:r>
            <a:r>
              <a:rPr lang="en-US" sz="2400" dirty="0"/>
              <a:t>research paper gets in the citation network.</a:t>
            </a:r>
            <a:endParaRPr lang="hu-HU" sz="2400" dirty="0"/>
          </a:p>
          <a:p>
            <a:pPr marL="0" indent="0" algn="just">
              <a:buNone/>
            </a:pPr>
            <a:r>
              <a:rPr lang="en-US" sz="2400" b="1" dirty="0"/>
              <a:t>DEGREE</a:t>
            </a:r>
          </a:p>
          <a:p>
            <a:pPr marL="0" indent="0" algn="just">
              <a:buNone/>
            </a:pPr>
            <a:r>
              <a:rPr lang="en-US" sz="2400" dirty="0"/>
              <a:t>We denote with ki the degree of the </a:t>
            </a:r>
            <a:r>
              <a:rPr lang="en-US" sz="2400" dirty="0" err="1"/>
              <a:t>i</a:t>
            </a:r>
            <a:r>
              <a:rPr lang="en-US" sz="2400" baseline="-25000" dirty="0" err="1"/>
              <a:t>th</a:t>
            </a:r>
            <a:r>
              <a:rPr lang="en-US" sz="2400" dirty="0"/>
              <a:t> node in the network. For example,</a:t>
            </a:r>
            <a:r>
              <a:rPr lang="hu-HU" sz="2400" dirty="0"/>
              <a:t> </a:t>
            </a:r>
            <a:r>
              <a:rPr lang="en-US" sz="2400" dirty="0"/>
              <a:t>for the undirected networks shown in Figure 2.2 we have k</a:t>
            </a:r>
            <a:r>
              <a:rPr lang="en-US" sz="2400" baseline="-25000" dirty="0"/>
              <a:t>1</a:t>
            </a:r>
            <a:r>
              <a:rPr lang="en-US" sz="2400" dirty="0"/>
              <a:t>=2, k</a:t>
            </a:r>
            <a:r>
              <a:rPr lang="en-US" sz="2400" baseline="-25000" dirty="0"/>
              <a:t>2</a:t>
            </a:r>
            <a:r>
              <a:rPr lang="en-US" sz="2400" dirty="0"/>
              <a:t>=3,</a:t>
            </a:r>
            <a:r>
              <a:rPr lang="hu-HU" sz="2400" dirty="0"/>
              <a:t> </a:t>
            </a:r>
            <a:r>
              <a:rPr lang="en-US" sz="2400" dirty="0"/>
              <a:t>k</a:t>
            </a:r>
            <a:r>
              <a:rPr lang="en-US" sz="2400" baseline="-25000" dirty="0"/>
              <a:t>3</a:t>
            </a:r>
            <a:r>
              <a:rPr lang="en-US" sz="2400" dirty="0"/>
              <a:t>=2, k</a:t>
            </a:r>
            <a:r>
              <a:rPr lang="en-US" sz="2400" baseline="-25000" dirty="0"/>
              <a:t>4</a:t>
            </a:r>
            <a:r>
              <a:rPr lang="en-US" sz="2400" dirty="0"/>
              <a:t>=1. </a:t>
            </a:r>
            <a:endParaRPr lang="hu-HU" sz="2400" dirty="0"/>
          </a:p>
          <a:p>
            <a:pPr marL="0" indent="0" algn="just">
              <a:buNone/>
            </a:pPr>
            <a:r>
              <a:rPr lang="en-US" sz="2400" dirty="0"/>
              <a:t>In an undirected network the </a:t>
            </a:r>
            <a:r>
              <a:rPr lang="en-US" sz="2400" b="1" dirty="0"/>
              <a:t>total number of links, L</a:t>
            </a:r>
            <a:r>
              <a:rPr lang="en-US" sz="2400" dirty="0"/>
              <a:t>, can be</a:t>
            </a:r>
            <a:r>
              <a:rPr lang="hu-HU" sz="2400" dirty="0"/>
              <a:t> </a:t>
            </a:r>
            <a:r>
              <a:rPr lang="en-US" sz="2400" dirty="0"/>
              <a:t>expressed as the sum of the node degrees:</a:t>
            </a:r>
          </a:p>
          <a:p>
            <a:pPr marL="0" indent="0" algn="just">
              <a:buNone/>
            </a:pPr>
            <a:r>
              <a:rPr lang="en-US" sz="2400" dirty="0"/>
              <a:t>￼										 .</a:t>
            </a:r>
          </a:p>
          <a:p>
            <a:pPr marL="0" indent="0" algn="just">
              <a:buNone/>
            </a:pPr>
            <a:endParaRPr lang="hu-HU" sz="2400" dirty="0"/>
          </a:p>
          <a:p>
            <a:pPr marL="0" indent="0" algn="just">
              <a:buNone/>
            </a:pPr>
            <a:r>
              <a:rPr lang="en-US" sz="2400" dirty="0"/>
              <a:t>Here the 1/2 factor corrects for the fact that in the sum each link is</a:t>
            </a:r>
            <a:r>
              <a:rPr lang="hu-HU" sz="2400" dirty="0"/>
              <a:t> </a:t>
            </a:r>
            <a:r>
              <a:rPr lang="en-US" sz="2400" dirty="0"/>
              <a:t>counted twice. For example, the link connecting the nodes 2 and 4 in Figure</a:t>
            </a:r>
            <a:r>
              <a:rPr lang="hu-HU" sz="2400" dirty="0"/>
              <a:t> </a:t>
            </a:r>
            <a:r>
              <a:rPr lang="en-US" sz="2400" dirty="0"/>
              <a:t>2.2 will be counted once in the degree of node 1 and once in the degree of</a:t>
            </a:r>
            <a:r>
              <a:rPr lang="hu-HU" sz="2400" dirty="0"/>
              <a:t> </a:t>
            </a:r>
            <a:r>
              <a:rPr lang="en-US" sz="2400" dirty="0"/>
              <a:t>node 4.</a:t>
            </a:r>
            <a:endParaRPr lang="hu-HU" sz="2400" dirty="0"/>
          </a:p>
        </p:txBody>
      </p:sp>
      <p:sp>
        <p:nvSpPr>
          <p:cNvPr id="4" name="Dátum helye 3">
            <a:extLst>
              <a:ext uri="{FF2B5EF4-FFF2-40B4-BE49-F238E27FC236}">
                <a16:creationId xmlns:a16="http://schemas.microsoft.com/office/drawing/2014/main" id="{B72E1878-8134-1E6B-A614-4D2B3D0A1DB2}"/>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34621AEE-569C-907B-D3A4-EA5D230476F9}"/>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E147B8FE-D42B-C674-A1CA-E38F3827A91A}"/>
              </a:ext>
            </a:extLst>
          </p:cNvPr>
          <p:cNvSpPr>
            <a:spLocks noGrp="1"/>
          </p:cNvSpPr>
          <p:nvPr>
            <p:ph type="sldNum" sz="quarter" idx="12"/>
          </p:nvPr>
        </p:nvSpPr>
        <p:spPr/>
        <p:txBody>
          <a:bodyPr/>
          <a:lstStyle/>
          <a:p>
            <a:fld id="{51087B00-E4BB-4A66-8C74-CF8A7BBCF259}" type="slidenum">
              <a:rPr lang="hu-HU" smtClean="0"/>
              <a:t>17</a:t>
            </a:fld>
            <a:endParaRPr lang="hu-HU"/>
          </a:p>
        </p:txBody>
      </p:sp>
      <p:pic>
        <p:nvPicPr>
          <p:cNvPr id="10" name="Kép 9">
            <a:extLst>
              <a:ext uri="{FF2B5EF4-FFF2-40B4-BE49-F238E27FC236}">
                <a16:creationId xmlns:a16="http://schemas.microsoft.com/office/drawing/2014/main" id="{F2E02FA2-07C1-D716-BEF0-8FED4D303EF5}"/>
              </a:ext>
            </a:extLst>
          </p:cNvPr>
          <p:cNvPicPr>
            <a:picLocks noChangeAspect="1"/>
          </p:cNvPicPr>
          <p:nvPr/>
        </p:nvPicPr>
        <p:blipFill>
          <a:blip r:embed="rId2"/>
          <a:stretch>
            <a:fillRect/>
          </a:stretch>
        </p:blipFill>
        <p:spPr>
          <a:xfrm>
            <a:off x="4448139" y="3667760"/>
            <a:ext cx="2667001" cy="1153632"/>
          </a:xfrm>
          <a:prstGeom prst="rect">
            <a:avLst/>
          </a:prstGeom>
        </p:spPr>
      </p:pic>
    </p:spTree>
    <p:extLst>
      <p:ext uri="{BB962C8B-B14F-4D97-AF65-F5344CB8AC3E}">
        <p14:creationId xmlns:p14="http://schemas.microsoft.com/office/powerpoint/2010/main" val="285997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3834818-BB76-A0C0-127F-AC5E9329E4F3}"/>
              </a:ext>
            </a:extLst>
          </p:cNvPr>
          <p:cNvSpPr>
            <a:spLocks noGrp="1"/>
          </p:cNvSpPr>
          <p:nvPr>
            <p:ph type="title"/>
          </p:nvPr>
        </p:nvSpPr>
        <p:spPr/>
        <p:txBody>
          <a:bodyPr/>
          <a:lstStyle/>
          <a:p>
            <a:pPr algn="ctr"/>
            <a:r>
              <a:rPr lang="hu-HU" b="1" dirty="0">
                <a:solidFill>
                  <a:srgbClr val="FF0000"/>
                </a:solidFill>
              </a:rPr>
              <a:t>AVERAGE DEGREE</a:t>
            </a:r>
          </a:p>
        </p:txBody>
      </p:sp>
      <mc:AlternateContent xmlns:mc="http://schemas.openxmlformats.org/markup-compatibility/2006" xmlns:a14="http://schemas.microsoft.com/office/drawing/2010/main">
        <mc:Choice Requires="a14">
          <p:sp>
            <p:nvSpPr>
              <p:cNvPr id="3" name="Tartalom helye 2">
                <a:extLst>
                  <a:ext uri="{FF2B5EF4-FFF2-40B4-BE49-F238E27FC236}">
                    <a16:creationId xmlns:a16="http://schemas.microsoft.com/office/drawing/2014/main" id="{EC2EB121-DCCF-1DB4-EA39-348C786F7ABE}"/>
                  </a:ext>
                </a:extLst>
              </p:cNvPr>
              <p:cNvSpPr>
                <a:spLocks noGrp="1"/>
              </p:cNvSpPr>
              <p:nvPr>
                <p:ph idx="1"/>
              </p:nvPr>
            </p:nvSpPr>
            <p:spPr>
              <a:xfrm>
                <a:off x="838200" y="1580827"/>
                <a:ext cx="10515600" cy="4596136"/>
              </a:xfrm>
            </p:spPr>
            <p:txBody>
              <a:bodyPr>
                <a:normAutofit/>
              </a:bodyPr>
              <a:lstStyle/>
              <a:p>
                <a:pPr marL="0" indent="0" algn="just">
                  <a:lnSpc>
                    <a:spcPct val="150000"/>
                  </a:lnSpc>
                  <a:buNone/>
                </a:pPr>
                <a:r>
                  <a:rPr lang="en-US" sz="2400" dirty="0"/>
                  <a:t>An important property of a network is its average degree, which</a:t>
                </a:r>
                <a:r>
                  <a:rPr lang="hu-HU" sz="2400" dirty="0"/>
                  <a:t> </a:t>
                </a:r>
                <a:r>
                  <a:rPr lang="en-US" sz="2400" dirty="0"/>
                  <a:t>for an undirected network is</a:t>
                </a:r>
                <a:r>
                  <a:rPr lang="hu-HU" sz="2400" dirty="0"/>
                  <a:t>:</a:t>
                </a:r>
              </a:p>
              <a:p>
                <a:pPr marL="0" indent="0" algn="just">
                  <a:lnSpc>
                    <a:spcPct val="150000"/>
                  </a:lnSpc>
                  <a:buNone/>
                </a:pPr>
                <a:r>
                  <a:rPr lang="hu-HU" sz="2400" dirty="0"/>
                  <a:t>I</a:t>
                </a:r>
                <a:r>
                  <a:rPr lang="en-US" sz="2400" dirty="0"/>
                  <a:t>n directed networks we distinguish between incoming degree, </a:t>
                </a:r>
                <a14:m>
                  <m:oMath xmlns:m="http://schemas.openxmlformats.org/officeDocument/2006/math">
                    <m:sSubSup>
                      <m:sSubSupPr>
                        <m:ctrlPr>
                          <a:rPr lang="en-US" sz="2400" i="1" dirty="0" smtClean="0">
                            <a:latin typeface="Cambria Math" panose="02040503050406030204" pitchFamily="18" charset="0"/>
                          </a:rPr>
                        </m:ctrlPr>
                      </m:sSubSupPr>
                      <m:e>
                        <m:r>
                          <a:rPr lang="hu-HU" sz="2400" b="0" i="1" dirty="0" smtClean="0">
                            <a:latin typeface="Cambria Math" panose="02040503050406030204" pitchFamily="18" charset="0"/>
                          </a:rPr>
                          <m:t>𝑘</m:t>
                        </m:r>
                      </m:e>
                      <m:sub>
                        <m:r>
                          <a:rPr lang="hu-HU" sz="2400" b="0" i="1" dirty="0" smtClean="0">
                            <a:latin typeface="Cambria Math" panose="02040503050406030204" pitchFamily="18" charset="0"/>
                          </a:rPr>
                          <m:t>𝑖</m:t>
                        </m:r>
                      </m:sub>
                      <m:sup>
                        <m:r>
                          <a:rPr lang="hu-HU" sz="2400" b="0" i="1" dirty="0" smtClean="0">
                            <a:latin typeface="Cambria Math" panose="02040503050406030204" pitchFamily="18" charset="0"/>
                          </a:rPr>
                          <m:t>𝑖𝑛</m:t>
                        </m:r>
                      </m:sup>
                    </m:sSubSup>
                  </m:oMath>
                </a14:m>
                <a:r>
                  <a:rPr lang="en-US" sz="2400" dirty="0"/>
                  <a:t>, representing</a:t>
                </a:r>
                <a:r>
                  <a:rPr lang="hu-HU" sz="2400" dirty="0"/>
                  <a:t> </a:t>
                </a:r>
                <a:r>
                  <a:rPr lang="en-US" sz="2400" dirty="0"/>
                  <a:t>the number of links that point to node </a:t>
                </a:r>
                <a:r>
                  <a:rPr lang="en-US" sz="2400" dirty="0" err="1"/>
                  <a:t>i</a:t>
                </a:r>
                <a:r>
                  <a:rPr lang="en-US" sz="2400" dirty="0"/>
                  <a:t>, and outgoing degree,</a:t>
                </a:r>
                <a:r>
                  <a:rPr lang="hu-HU" sz="2400" dirty="0"/>
                  <a:t> </a:t>
                </a:r>
                <a14:m>
                  <m:oMath xmlns:m="http://schemas.openxmlformats.org/officeDocument/2006/math">
                    <m:sSubSup>
                      <m:sSubSupPr>
                        <m:ctrlPr>
                          <a:rPr lang="en-US" sz="2400" i="1" dirty="0" smtClean="0">
                            <a:latin typeface="Cambria Math" panose="02040503050406030204" pitchFamily="18" charset="0"/>
                          </a:rPr>
                        </m:ctrlPr>
                      </m:sSubSupPr>
                      <m:e>
                        <m:r>
                          <a:rPr lang="hu-HU" sz="2400" b="0" i="1" dirty="0" smtClean="0">
                            <a:latin typeface="Cambria Math" panose="02040503050406030204" pitchFamily="18" charset="0"/>
                          </a:rPr>
                          <m:t>𝑘</m:t>
                        </m:r>
                      </m:e>
                      <m:sub>
                        <m:r>
                          <a:rPr lang="hu-HU" sz="2400" b="0" i="1" dirty="0" smtClean="0">
                            <a:latin typeface="Cambria Math" panose="02040503050406030204" pitchFamily="18" charset="0"/>
                          </a:rPr>
                          <m:t>𝑖</m:t>
                        </m:r>
                      </m:sub>
                      <m:sup>
                        <m:r>
                          <a:rPr lang="hu-HU" sz="2400" b="0" i="1" dirty="0" smtClean="0">
                            <a:latin typeface="Cambria Math" panose="02040503050406030204" pitchFamily="18" charset="0"/>
                          </a:rPr>
                          <m:t>𝑜𝑢𝑡</m:t>
                        </m:r>
                      </m:sup>
                    </m:sSubSup>
                  </m:oMath>
                </a14:m>
                <a:r>
                  <a:rPr lang="en-US" sz="2400" dirty="0"/>
                  <a:t>, representing the number of links that point from node </a:t>
                </a:r>
                <a:r>
                  <a:rPr lang="en-US" sz="2400" dirty="0" err="1"/>
                  <a:t>i</a:t>
                </a:r>
                <a:r>
                  <a:rPr lang="en-US" sz="2400" dirty="0"/>
                  <a:t> to other</a:t>
                </a:r>
                <a:r>
                  <a:rPr lang="hu-HU" sz="2400" dirty="0"/>
                  <a:t> </a:t>
                </a:r>
                <a:r>
                  <a:rPr lang="en-US" sz="2400" dirty="0"/>
                  <a:t>nodes. Finally, a node’s total degree, k</a:t>
                </a:r>
                <a:r>
                  <a:rPr lang="en-US" sz="2400" baseline="-25000" dirty="0"/>
                  <a:t>i</a:t>
                </a:r>
                <a:r>
                  <a:rPr lang="en-US" sz="2400" dirty="0"/>
                  <a:t>, is given by</a:t>
                </a:r>
                <a:r>
                  <a:rPr lang="hu-HU" sz="2400" dirty="0"/>
                  <a:t> </a:t>
                </a:r>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hu-HU" sz="2400" b="1" i="1" smtClean="0">
                              <a:latin typeface="Cambria Math" panose="02040503050406030204" pitchFamily="18" charset="0"/>
                            </a:rPr>
                          </m:ctrlPr>
                        </m:sSubPr>
                        <m:e>
                          <m:r>
                            <a:rPr lang="hu-HU" sz="2400" b="1" i="1" smtClean="0">
                              <a:latin typeface="Cambria Math" panose="02040503050406030204" pitchFamily="18" charset="0"/>
                            </a:rPr>
                            <m:t>𝒌</m:t>
                          </m:r>
                        </m:e>
                        <m:sub>
                          <m:r>
                            <a:rPr lang="hu-HU" sz="2400" b="1" i="1" smtClean="0">
                              <a:latin typeface="Cambria Math" panose="02040503050406030204" pitchFamily="18" charset="0"/>
                            </a:rPr>
                            <m:t>𝒊</m:t>
                          </m:r>
                        </m:sub>
                      </m:sSub>
                      <m:r>
                        <a:rPr lang="hu-HU" sz="2400" b="1" i="1" smtClean="0">
                          <a:latin typeface="Cambria Math" panose="02040503050406030204" pitchFamily="18" charset="0"/>
                        </a:rPr>
                        <m:t>=</m:t>
                      </m:r>
                      <m:sSubSup>
                        <m:sSubSupPr>
                          <m:ctrlPr>
                            <a:rPr lang="hu-HU" sz="2400" b="1" i="1" smtClean="0">
                              <a:latin typeface="Cambria Math" panose="02040503050406030204" pitchFamily="18" charset="0"/>
                            </a:rPr>
                          </m:ctrlPr>
                        </m:sSubSupPr>
                        <m:e>
                          <m:r>
                            <a:rPr lang="hu-HU" sz="2400" b="1" i="1" smtClean="0">
                              <a:latin typeface="Cambria Math" panose="02040503050406030204" pitchFamily="18" charset="0"/>
                            </a:rPr>
                            <m:t>𝒌</m:t>
                          </m:r>
                        </m:e>
                        <m:sub>
                          <m:r>
                            <a:rPr lang="hu-HU" sz="2400" b="1" i="1" smtClean="0">
                              <a:latin typeface="Cambria Math" panose="02040503050406030204" pitchFamily="18" charset="0"/>
                            </a:rPr>
                            <m:t>𝒊</m:t>
                          </m:r>
                        </m:sub>
                        <m:sup>
                          <m:r>
                            <a:rPr lang="hu-HU" sz="2400" b="1" i="1" smtClean="0">
                              <a:latin typeface="Cambria Math" panose="02040503050406030204" pitchFamily="18" charset="0"/>
                            </a:rPr>
                            <m:t>𝒊𝒏</m:t>
                          </m:r>
                        </m:sup>
                      </m:sSubSup>
                      <m:r>
                        <a:rPr lang="hu-HU" sz="2400" b="1" i="1" smtClean="0">
                          <a:latin typeface="Cambria Math" panose="02040503050406030204" pitchFamily="18" charset="0"/>
                        </a:rPr>
                        <m:t>+</m:t>
                      </m:r>
                      <m:sSubSup>
                        <m:sSubSupPr>
                          <m:ctrlPr>
                            <a:rPr lang="hu-HU" sz="2400" b="1" i="1" smtClean="0">
                              <a:latin typeface="Cambria Math" panose="02040503050406030204" pitchFamily="18" charset="0"/>
                            </a:rPr>
                          </m:ctrlPr>
                        </m:sSubSupPr>
                        <m:e>
                          <m:r>
                            <a:rPr lang="hu-HU" sz="2400" b="1" i="1" smtClean="0">
                              <a:latin typeface="Cambria Math" panose="02040503050406030204" pitchFamily="18" charset="0"/>
                            </a:rPr>
                            <m:t>𝒌</m:t>
                          </m:r>
                        </m:e>
                        <m:sub>
                          <m:r>
                            <a:rPr lang="hu-HU" sz="2400" b="1" i="1" smtClean="0">
                              <a:latin typeface="Cambria Math" panose="02040503050406030204" pitchFamily="18" charset="0"/>
                            </a:rPr>
                            <m:t>𝒊</m:t>
                          </m:r>
                        </m:sub>
                        <m:sup>
                          <m:r>
                            <a:rPr lang="hu-HU" sz="2400" b="1" i="1" smtClean="0">
                              <a:latin typeface="Cambria Math" panose="02040503050406030204" pitchFamily="18" charset="0"/>
                            </a:rPr>
                            <m:t>𝒐𝒖𝒕</m:t>
                          </m:r>
                        </m:sup>
                      </m:sSubSup>
                    </m:oMath>
                  </m:oMathPara>
                </a14:m>
                <a:endParaRPr lang="hu-HU" sz="2400" b="1" dirty="0"/>
              </a:p>
              <a:p>
                <a:pPr marL="0" indent="0" algn="just">
                  <a:lnSpc>
                    <a:spcPct val="150000"/>
                  </a:lnSpc>
                  <a:buNone/>
                </a:pPr>
                <a:endParaRPr lang="hu-HU" dirty="0"/>
              </a:p>
            </p:txBody>
          </p:sp>
        </mc:Choice>
        <mc:Fallback xmlns="">
          <p:sp>
            <p:nvSpPr>
              <p:cNvPr id="3" name="Tartalom helye 2">
                <a:extLst>
                  <a:ext uri="{FF2B5EF4-FFF2-40B4-BE49-F238E27FC236}">
                    <a16:creationId xmlns:a16="http://schemas.microsoft.com/office/drawing/2014/main" id="{EC2EB121-DCCF-1DB4-EA39-348C786F7ABE}"/>
                  </a:ext>
                </a:extLst>
              </p:cNvPr>
              <p:cNvSpPr>
                <a:spLocks noGrp="1" noRot="1" noChangeAspect="1" noMove="1" noResize="1" noEditPoints="1" noAdjustHandles="1" noChangeArrowheads="1" noChangeShapeType="1" noTextEdit="1"/>
              </p:cNvSpPr>
              <p:nvPr>
                <p:ph idx="1"/>
              </p:nvPr>
            </p:nvSpPr>
            <p:spPr>
              <a:xfrm>
                <a:off x="838200" y="1580827"/>
                <a:ext cx="10515600" cy="4596136"/>
              </a:xfrm>
              <a:blipFill>
                <a:blip r:embed="rId2"/>
                <a:stretch>
                  <a:fillRect l="-928" r="-870"/>
                </a:stretch>
              </a:blipFill>
            </p:spPr>
            <p:txBody>
              <a:bodyPr/>
              <a:lstStyle/>
              <a:p>
                <a:r>
                  <a:rPr lang="hu-HU">
                    <a:noFill/>
                  </a:rPr>
                  <a:t> </a:t>
                </a:r>
              </a:p>
            </p:txBody>
          </p:sp>
        </mc:Fallback>
      </mc:AlternateContent>
      <p:sp>
        <p:nvSpPr>
          <p:cNvPr id="4" name="Dátum helye 3">
            <a:extLst>
              <a:ext uri="{FF2B5EF4-FFF2-40B4-BE49-F238E27FC236}">
                <a16:creationId xmlns:a16="http://schemas.microsoft.com/office/drawing/2014/main" id="{E46BF623-9603-A798-4FC7-93778ECD6FD0}"/>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C4D5C85C-01CF-51F3-A09A-D6176E1D4A64}"/>
              </a:ext>
            </a:extLst>
          </p:cNvPr>
          <p:cNvSpPr>
            <a:spLocks noGrp="1"/>
          </p:cNvSpPr>
          <p:nvPr>
            <p:ph type="ftr" sz="quarter" idx="11"/>
          </p:nvPr>
        </p:nvSpPr>
        <p:spPr/>
        <p:txBody>
          <a:bodyPr/>
          <a:lstStyle/>
          <a:p>
            <a:r>
              <a:rPr lang="hu-HU" dirty="0"/>
              <a:t>Network Science - Lec_2</a:t>
            </a:r>
          </a:p>
        </p:txBody>
      </p:sp>
      <p:sp>
        <p:nvSpPr>
          <p:cNvPr id="6" name="Dia számának helye 5">
            <a:extLst>
              <a:ext uri="{FF2B5EF4-FFF2-40B4-BE49-F238E27FC236}">
                <a16:creationId xmlns:a16="http://schemas.microsoft.com/office/drawing/2014/main" id="{53930566-7092-EEE9-55F0-CFFCC0C46ACD}"/>
              </a:ext>
            </a:extLst>
          </p:cNvPr>
          <p:cNvSpPr>
            <a:spLocks noGrp="1"/>
          </p:cNvSpPr>
          <p:nvPr>
            <p:ph type="sldNum" sz="quarter" idx="12"/>
          </p:nvPr>
        </p:nvSpPr>
        <p:spPr/>
        <p:txBody>
          <a:bodyPr/>
          <a:lstStyle/>
          <a:p>
            <a:fld id="{51087B00-E4BB-4A66-8C74-CF8A7BBCF259}" type="slidenum">
              <a:rPr lang="hu-HU" smtClean="0"/>
              <a:t>18</a:t>
            </a:fld>
            <a:endParaRPr lang="hu-HU"/>
          </a:p>
        </p:txBody>
      </p:sp>
      <p:pic>
        <p:nvPicPr>
          <p:cNvPr id="8" name="Kép 7">
            <a:extLst>
              <a:ext uri="{FF2B5EF4-FFF2-40B4-BE49-F238E27FC236}">
                <a16:creationId xmlns:a16="http://schemas.microsoft.com/office/drawing/2014/main" id="{7A394666-C103-1E66-9019-77A2CE381D91}"/>
              </a:ext>
            </a:extLst>
          </p:cNvPr>
          <p:cNvPicPr>
            <a:picLocks noChangeAspect="1"/>
          </p:cNvPicPr>
          <p:nvPr/>
        </p:nvPicPr>
        <p:blipFill>
          <a:blip r:embed="rId3"/>
          <a:stretch>
            <a:fillRect/>
          </a:stretch>
        </p:blipFill>
        <p:spPr>
          <a:xfrm>
            <a:off x="4630768" y="2130851"/>
            <a:ext cx="2544948" cy="923570"/>
          </a:xfrm>
          <a:prstGeom prst="rect">
            <a:avLst/>
          </a:prstGeom>
        </p:spPr>
      </p:pic>
    </p:spTree>
    <p:extLst>
      <p:ext uri="{BB962C8B-B14F-4D97-AF65-F5344CB8AC3E}">
        <p14:creationId xmlns:p14="http://schemas.microsoft.com/office/powerpoint/2010/main" val="2054993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5086F8F-9627-1B38-CD10-F863C5F86726}"/>
              </a:ext>
            </a:extLst>
          </p:cNvPr>
          <p:cNvSpPr>
            <a:spLocks noGrp="1"/>
          </p:cNvSpPr>
          <p:nvPr>
            <p:ph idx="1"/>
          </p:nvPr>
        </p:nvSpPr>
        <p:spPr>
          <a:xfrm>
            <a:off x="838200" y="899334"/>
            <a:ext cx="10515600" cy="5277629"/>
          </a:xfrm>
        </p:spPr>
        <p:txBody>
          <a:bodyPr>
            <a:normAutofit/>
          </a:bodyPr>
          <a:lstStyle/>
          <a:p>
            <a:pPr algn="just"/>
            <a:r>
              <a:rPr lang="en-US" dirty="0"/>
              <a:t>For example, on the WWW the number of pages a given document</a:t>
            </a:r>
            <a:r>
              <a:rPr lang="hu-HU" dirty="0"/>
              <a:t> </a:t>
            </a:r>
            <a:r>
              <a:rPr lang="en-US" dirty="0"/>
              <a:t>points to represents its outgoing degree, </a:t>
            </a:r>
            <a:r>
              <a:rPr lang="en-US" dirty="0" err="1"/>
              <a:t>k</a:t>
            </a:r>
            <a:r>
              <a:rPr lang="en-US" baseline="-25000" dirty="0" err="1"/>
              <a:t>out</a:t>
            </a:r>
            <a:r>
              <a:rPr lang="en-US" dirty="0"/>
              <a:t>, and the number of documents</a:t>
            </a:r>
            <a:r>
              <a:rPr lang="hu-HU" dirty="0"/>
              <a:t> </a:t>
            </a:r>
            <a:r>
              <a:rPr lang="en-US" dirty="0"/>
              <a:t>that point to it represents its incoming degree, k</a:t>
            </a:r>
            <a:r>
              <a:rPr lang="en-US" baseline="-25000" dirty="0"/>
              <a:t>in</a:t>
            </a:r>
            <a:r>
              <a:rPr lang="en-US" dirty="0"/>
              <a:t>. The total number</a:t>
            </a:r>
            <a:r>
              <a:rPr lang="hu-HU" dirty="0"/>
              <a:t> </a:t>
            </a:r>
            <a:r>
              <a:rPr lang="en-US" dirty="0"/>
              <a:t>of links in a directed network is￼</a:t>
            </a:r>
            <a:endParaRPr lang="hu-HU" dirty="0"/>
          </a:p>
          <a:p>
            <a:pPr algn="just"/>
            <a:endParaRPr lang="hu-HU" dirty="0"/>
          </a:p>
          <a:p>
            <a:pPr algn="just"/>
            <a:endParaRPr lang="hu-HU" dirty="0"/>
          </a:p>
          <a:p>
            <a:pPr algn="just"/>
            <a:r>
              <a:rPr lang="en-US" dirty="0"/>
              <a:t>The 1/2 factor seen </a:t>
            </a:r>
            <a:r>
              <a:rPr lang="hu-HU" dirty="0" err="1"/>
              <a:t>earlier</a:t>
            </a:r>
            <a:r>
              <a:rPr lang="en-US" dirty="0"/>
              <a:t> is now absent, as for directed networks the</a:t>
            </a:r>
            <a:r>
              <a:rPr lang="hu-HU" dirty="0"/>
              <a:t> </a:t>
            </a:r>
            <a:r>
              <a:rPr lang="en-US" dirty="0"/>
              <a:t>two sums separately count the outgoing and the incoming degrees.</a:t>
            </a:r>
            <a:r>
              <a:rPr lang="hu-HU" dirty="0"/>
              <a:t> </a:t>
            </a:r>
            <a:r>
              <a:rPr lang="en-US" dirty="0"/>
              <a:t>The average degree of a directed network is￼	</a:t>
            </a:r>
            <a:endParaRPr lang="hu-HU" dirty="0"/>
          </a:p>
          <a:p>
            <a:pPr marL="0" indent="0">
              <a:buNone/>
            </a:pPr>
            <a:endParaRPr lang="hu-HU" dirty="0"/>
          </a:p>
          <a:p>
            <a:pPr marL="0" indent="0">
              <a:buNone/>
            </a:pPr>
            <a:r>
              <a:rPr lang="en-US" dirty="0"/>
              <a:t>		</a:t>
            </a:r>
            <a:endParaRPr lang="hu-HU" dirty="0"/>
          </a:p>
          <a:p>
            <a:endParaRPr lang="hu-HU" dirty="0"/>
          </a:p>
        </p:txBody>
      </p:sp>
      <p:sp>
        <p:nvSpPr>
          <p:cNvPr id="4" name="Dátum helye 3">
            <a:extLst>
              <a:ext uri="{FF2B5EF4-FFF2-40B4-BE49-F238E27FC236}">
                <a16:creationId xmlns:a16="http://schemas.microsoft.com/office/drawing/2014/main" id="{DC85C5B5-9736-5D73-1866-CF82A9FFB9FD}"/>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08C5D669-35E8-F220-25C5-9C3DA427BA0A}"/>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50E1688F-9385-15F7-6391-8A00DA20C5D5}"/>
              </a:ext>
            </a:extLst>
          </p:cNvPr>
          <p:cNvSpPr>
            <a:spLocks noGrp="1"/>
          </p:cNvSpPr>
          <p:nvPr>
            <p:ph type="sldNum" sz="quarter" idx="12"/>
          </p:nvPr>
        </p:nvSpPr>
        <p:spPr/>
        <p:txBody>
          <a:bodyPr/>
          <a:lstStyle/>
          <a:p>
            <a:fld id="{51087B00-E4BB-4A66-8C74-CF8A7BBCF259}" type="slidenum">
              <a:rPr lang="hu-HU" smtClean="0"/>
              <a:t>19</a:t>
            </a:fld>
            <a:endParaRPr lang="hu-HU"/>
          </a:p>
        </p:txBody>
      </p:sp>
      <p:pic>
        <p:nvPicPr>
          <p:cNvPr id="8" name="Kép 7">
            <a:extLst>
              <a:ext uri="{FF2B5EF4-FFF2-40B4-BE49-F238E27FC236}">
                <a16:creationId xmlns:a16="http://schemas.microsoft.com/office/drawing/2014/main" id="{D4AD2392-BC57-1C62-2341-7F667E32C74B}"/>
              </a:ext>
            </a:extLst>
          </p:cNvPr>
          <p:cNvPicPr>
            <a:picLocks noChangeAspect="1"/>
          </p:cNvPicPr>
          <p:nvPr/>
        </p:nvPicPr>
        <p:blipFill>
          <a:blip r:embed="rId2"/>
          <a:stretch>
            <a:fillRect/>
          </a:stretch>
        </p:blipFill>
        <p:spPr>
          <a:xfrm>
            <a:off x="4572435" y="2519681"/>
            <a:ext cx="2393049" cy="883920"/>
          </a:xfrm>
          <a:prstGeom prst="rect">
            <a:avLst/>
          </a:prstGeom>
        </p:spPr>
      </p:pic>
      <p:pic>
        <p:nvPicPr>
          <p:cNvPr id="10" name="Kép 9">
            <a:extLst>
              <a:ext uri="{FF2B5EF4-FFF2-40B4-BE49-F238E27FC236}">
                <a16:creationId xmlns:a16="http://schemas.microsoft.com/office/drawing/2014/main" id="{BBA66E2E-20EB-9675-F2FC-20A7BEC29A08}"/>
              </a:ext>
            </a:extLst>
          </p:cNvPr>
          <p:cNvPicPr>
            <a:picLocks noChangeAspect="1"/>
          </p:cNvPicPr>
          <p:nvPr/>
        </p:nvPicPr>
        <p:blipFill>
          <a:blip r:embed="rId3"/>
          <a:stretch>
            <a:fillRect/>
          </a:stretch>
        </p:blipFill>
        <p:spPr>
          <a:xfrm>
            <a:off x="3426417" y="4815452"/>
            <a:ext cx="5541927" cy="1083805"/>
          </a:xfrm>
          <a:prstGeom prst="rect">
            <a:avLst/>
          </a:prstGeom>
        </p:spPr>
      </p:pic>
    </p:spTree>
    <p:extLst>
      <p:ext uri="{BB962C8B-B14F-4D97-AF65-F5344CB8AC3E}">
        <p14:creationId xmlns:p14="http://schemas.microsoft.com/office/powerpoint/2010/main" val="94880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6186CD-3281-4C97-599D-87D5BFE03E21}"/>
              </a:ext>
            </a:extLst>
          </p:cNvPr>
          <p:cNvSpPr>
            <a:spLocks noGrp="1"/>
          </p:cNvSpPr>
          <p:nvPr>
            <p:ph type="title"/>
          </p:nvPr>
        </p:nvSpPr>
        <p:spPr/>
        <p:txBody>
          <a:bodyPr/>
          <a:lstStyle/>
          <a:p>
            <a:r>
              <a:rPr lang="hu-HU" dirty="0" err="1"/>
              <a:t>We</a:t>
            </a:r>
            <a:r>
              <a:rPr lang="hu-HU" dirty="0"/>
              <a:t> </a:t>
            </a:r>
            <a:r>
              <a:rPr lang="hu-HU" dirty="0" err="1"/>
              <a:t>learnt</a:t>
            </a:r>
            <a:r>
              <a:rPr lang="hu-HU" dirty="0"/>
              <a:t>…</a:t>
            </a:r>
          </a:p>
        </p:txBody>
      </p:sp>
      <p:sp>
        <p:nvSpPr>
          <p:cNvPr id="5" name="Tartalom helye 4">
            <a:extLst>
              <a:ext uri="{FF2B5EF4-FFF2-40B4-BE49-F238E27FC236}">
                <a16:creationId xmlns:a16="http://schemas.microsoft.com/office/drawing/2014/main" id="{51F27C29-50AE-335D-3E27-13649966530C}"/>
              </a:ext>
            </a:extLst>
          </p:cNvPr>
          <p:cNvSpPr>
            <a:spLocks noGrp="1"/>
          </p:cNvSpPr>
          <p:nvPr>
            <p:ph sz="half" idx="2"/>
          </p:nvPr>
        </p:nvSpPr>
        <p:spPr>
          <a:xfrm>
            <a:off x="7951304" y="722243"/>
            <a:ext cx="3402496" cy="5454720"/>
          </a:xfrm>
        </p:spPr>
        <p:txBody>
          <a:bodyPr>
            <a:normAutofit fontScale="92500" lnSpcReduction="10000"/>
          </a:bodyPr>
          <a:lstStyle/>
          <a:p>
            <a:pPr marL="0" indent="0" algn="just">
              <a:buNone/>
            </a:pPr>
            <a:r>
              <a:rPr lang="en-US" sz="2400" dirty="0"/>
              <a:t>The frequency of use of the words evolution,</a:t>
            </a:r>
            <a:r>
              <a:rPr lang="hu-HU" sz="2400" dirty="0"/>
              <a:t> </a:t>
            </a:r>
            <a:r>
              <a:rPr lang="en-US" sz="2400" dirty="0"/>
              <a:t>quantum, and networks in books since 1880. </a:t>
            </a:r>
          </a:p>
          <a:p>
            <a:pPr marL="0" indent="0" algn="just">
              <a:buNone/>
            </a:pPr>
            <a:r>
              <a:rPr lang="en-US" sz="2400" dirty="0"/>
              <a:t>The plot indicates the exploding societal awareness of networks in the last decades of </a:t>
            </a:r>
            <a:r>
              <a:rPr lang="hu-HU" sz="2400" dirty="0"/>
              <a:t> </a:t>
            </a:r>
            <a:r>
              <a:rPr lang="en-US" sz="2400" dirty="0"/>
              <a:t>the 20th century, laying the ground for the emergence of network science. </a:t>
            </a:r>
            <a:endParaRPr lang="hu-HU" sz="2400" dirty="0"/>
          </a:p>
          <a:p>
            <a:pPr marL="0" indent="0" algn="just">
              <a:buNone/>
            </a:pPr>
            <a:r>
              <a:rPr lang="en-US" sz="2400" dirty="0"/>
              <a:t>The plots were generated by Google’s </a:t>
            </a:r>
            <a:r>
              <a:rPr lang="en-US" sz="2400" dirty="0" err="1"/>
              <a:t>ngram</a:t>
            </a:r>
            <a:r>
              <a:rPr lang="en-US" sz="2400" dirty="0"/>
              <a:t> platform, calculating the fraction of books published in a year</a:t>
            </a:r>
            <a:r>
              <a:rPr lang="hu-HU" sz="2400" dirty="0"/>
              <a:t> </a:t>
            </a:r>
            <a:endParaRPr lang="en-US" sz="2400" dirty="0"/>
          </a:p>
          <a:p>
            <a:pPr marL="0" indent="0" algn="just">
              <a:buNone/>
            </a:pPr>
            <a:r>
              <a:rPr lang="en-US" sz="2400" dirty="0"/>
              <a:t>that mention evolution, quantum or networks.</a:t>
            </a:r>
            <a:endParaRPr lang="hu-HU" sz="2400" dirty="0"/>
          </a:p>
        </p:txBody>
      </p:sp>
      <p:pic>
        <p:nvPicPr>
          <p:cNvPr id="9" name="Kép 8">
            <a:extLst>
              <a:ext uri="{FF2B5EF4-FFF2-40B4-BE49-F238E27FC236}">
                <a16:creationId xmlns:a16="http://schemas.microsoft.com/office/drawing/2014/main" id="{D5751E4E-B812-6E6A-8C7A-6A2B6027F53E}"/>
              </a:ext>
            </a:extLst>
          </p:cNvPr>
          <p:cNvPicPr>
            <a:picLocks noChangeAspect="1"/>
          </p:cNvPicPr>
          <p:nvPr/>
        </p:nvPicPr>
        <p:blipFill>
          <a:blip r:embed="rId2"/>
          <a:stretch>
            <a:fillRect/>
          </a:stretch>
        </p:blipFill>
        <p:spPr>
          <a:xfrm>
            <a:off x="119231" y="2264688"/>
            <a:ext cx="7398058" cy="2997548"/>
          </a:xfrm>
          <a:prstGeom prst="rect">
            <a:avLst/>
          </a:prstGeom>
        </p:spPr>
      </p:pic>
      <p:sp>
        <p:nvSpPr>
          <p:cNvPr id="10" name="Dátum helye 9">
            <a:extLst>
              <a:ext uri="{FF2B5EF4-FFF2-40B4-BE49-F238E27FC236}">
                <a16:creationId xmlns:a16="http://schemas.microsoft.com/office/drawing/2014/main" id="{B7FA2D87-8DC6-8FC7-EC90-B8CFF4A43D26}"/>
              </a:ext>
            </a:extLst>
          </p:cNvPr>
          <p:cNvSpPr>
            <a:spLocks noGrp="1"/>
          </p:cNvSpPr>
          <p:nvPr>
            <p:ph type="dt" sz="half" idx="10"/>
          </p:nvPr>
        </p:nvSpPr>
        <p:spPr/>
        <p:txBody>
          <a:bodyPr/>
          <a:lstStyle/>
          <a:p>
            <a:r>
              <a:rPr lang="en-US"/>
              <a:t>9/19/2024</a:t>
            </a:r>
            <a:endParaRPr lang="hu-HU"/>
          </a:p>
        </p:txBody>
      </p:sp>
      <p:sp>
        <p:nvSpPr>
          <p:cNvPr id="11" name="Élőláb helye 10">
            <a:extLst>
              <a:ext uri="{FF2B5EF4-FFF2-40B4-BE49-F238E27FC236}">
                <a16:creationId xmlns:a16="http://schemas.microsoft.com/office/drawing/2014/main" id="{D6FFFBFB-A0EE-2741-501B-8D46856ED270}"/>
              </a:ext>
            </a:extLst>
          </p:cNvPr>
          <p:cNvSpPr>
            <a:spLocks noGrp="1"/>
          </p:cNvSpPr>
          <p:nvPr>
            <p:ph type="ftr" sz="quarter" idx="11"/>
          </p:nvPr>
        </p:nvSpPr>
        <p:spPr/>
        <p:txBody>
          <a:bodyPr/>
          <a:lstStyle/>
          <a:p>
            <a:r>
              <a:rPr lang="hu-HU"/>
              <a:t>Network Science - Lec_2</a:t>
            </a:r>
          </a:p>
        </p:txBody>
      </p:sp>
      <p:sp>
        <p:nvSpPr>
          <p:cNvPr id="12" name="Dia számának helye 11">
            <a:extLst>
              <a:ext uri="{FF2B5EF4-FFF2-40B4-BE49-F238E27FC236}">
                <a16:creationId xmlns:a16="http://schemas.microsoft.com/office/drawing/2014/main" id="{31A0AF79-C1EF-A13E-8B7B-DA7A38F9C0E1}"/>
              </a:ext>
            </a:extLst>
          </p:cNvPr>
          <p:cNvSpPr>
            <a:spLocks noGrp="1"/>
          </p:cNvSpPr>
          <p:nvPr>
            <p:ph type="sldNum" sz="quarter" idx="12"/>
          </p:nvPr>
        </p:nvSpPr>
        <p:spPr/>
        <p:txBody>
          <a:bodyPr/>
          <a:lstStyle/>
          <a:p>
            <a:fld id="{51087B00-E4BB-4A66-8C74-CF8A7BBCF259}" type="slidenum">
              <a:rPr lang="hu-HU" smtClean="0"/>
              <a:t>2</a:t>
            </a:fld>
            <a:endParaRPr lang="hu-HU"/>
          </a:p>
        </p:txBody>
      </p:sp>
    </p:spTree>
    <p:extLst>
      <p:ext uri="{BB962C8B-B14F-4D97-AF65-F5344CB8AC3E}">
        <p14:creationId xmlns:p14="http://schemas.microsoft.com/office/powerpoint/2010/main" val="343878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5C91D3B-1C98-3F05-D34D-462E33BD688A}"/>
              </a:ext>
            </a:extLst>
          </p:cNvPr>
          <p:cNvSpPr>
            <a:spLocks noGrp="1"/>
          </p:cNvSpPr>
          <p:nvPr>
            <p:ph type="title"/>
          </p:nvPr>
        </p:nvSpPr>
        <p:spPr/>
        <p:txBody>
          <a:bodyPr/>
          <a:lstStyle/>
          <a:p>
            <a:pPr algn="ctr"/>
            <a:r>
              <a:rPr lang="hu-HU" b="1" dirty="0">
                <a:solidFill>
                  <a:srgbClr val="FF0000"/>
                </a:solidFill>
              </a:rPr>
              <a:t>DEGREE DISTRIBUTION</a:t>
            </a:r>
          </a:p>
        </p:txBody>
      </p:sp>
      <p:sp>
        <p:nvSpPr>
          <p:cNvPr id="3" name="Tartalom helye 2">
            <a:extLst>
              <a:ext uri="{FF2B5EF4-FFF2-40B4-BE49-F238E27FC236}">
                <a16:creationId xmlns:a16="http://schemas.microsoft.com/office/drawing/2014/main" id="{ED3803D6-3BFF-5F8C-BAE4-97C5708DD1F5}"/>
              </a:ext>
            </a:extLst>
          </p:cNvPr>
          <p:cNvSpPr>
            <a:spLocks noGrp="1"/>
          </p:cNvSpPr>
          <p:nvPr>
            <p:ph idx="1"/>
          </p:nvPr>
        </p:nvSpPr>
        <p:spPr>
          <a:xfrm>
            <a:off x="838200" y="1495586"/>
            <a:ext cx="10515600" cy="4681377"/>
          </a:xfrm>
        </p:spPr>
        <p:txBody>
          <a:bodyPr>
            <a:normAutofit fontScale="92500" lnSpcReduction="10000"/>
          </a:bodyPr>
          <a:lstStyle/>
          <a:p>
            <a:pPr algn="just"/>
            <a:r>
              <a:rPr lang="en-US" dirty="0"/>
              <a:t>The degree distribution, p</a:t>
            </a:r>
            <a:r>
              <a:rPr lang="en-US" baseline="-25000" dirty="0"/>
              <a:t>k</a:t>
            </a:r>
            <a:r>
              <a:rPr lang="en-US" dirty="0"/>
              <a:t>, provides the probability that a randomly selected</a:t>
            </a:r>
            <a:r>
              <a:rPr lang="hu-HU" dirty="0"/>
              <a:t> </a:t>
            </a:r>
            <a:r>
              <a:rPr lang="en-US" dirty="0"/>
              <a:t>node in the network has degree k. Since p</a:t>
            </a:r>
            <a:r>
              <a:rPr lang="en-US" baseline="-25000" dirty="0"/>
              <a:t>k</a:t>
            </a:r>
            <a:r>
              <a:rPr lang="en-US" dirty="0"/>
              <a:t> is a probability, it must be</a:t>
            </a:r>
            <a:r>
              <a:rPr lang="hu-HU" dirty="0"/>
              <a:t> </a:t>
            </a:r>
            <a:r>
              <a:rPr lang="en-US" dirty="0"/>
              <a:t>normalized, i.e.</a:t>
            </a:r>
            <a:endParaRPr lang="hu-HU" dirty="0"/>
          </a:p>
          <a:p>
            <a:pPr marL="0" indent="0">
              <a:buNone/>
            </a:pPr>
            <a:endParaRPr lang="hu-HU" dirty="0"/>
          </a:p>
          <a:p>
            <a:pPr marL="0" indent="0">
              <a:buNone/>
            </a:pPr>
            <a:endParaRPr lang="hu-HU" dirty="0"/>
          </a:p>
          <a:p>
            <a:pPr marL="0" indent="0" algn="just">
              <a:buNone/>
            </a:pPr>
            <a:r>
              <a:rPr lang="en-US" dirty="0"/>
              <a:t>For a network with N nodes the degree distribution is the normalized</a:t>
            </a:r>
          </a:p>
          <a:p>
            <a:pPr marL="0" indent="0" algn="just">
              <a:buNone/>
            </a:pPr>
            <a:r>
              <a:rPr lang="en-US" dirty="0"/>
              <a:t>histogram is given by</a:t>
            </a:r>
            <a:endParaRPr lang="hu-HU" dirty="0"/>
          </a:p>
          <a:p>
            <a:pPr marL="0" indent="0">
              <a:buNone/>
            </a:pPr>
            <a:endParaRPr lang="hu-HU" dirty="0"/>
          </a:p>
          <a:p>
            <a:pPr marL="0" indent="0" algn="just">
              <a:buNone/>
            </a:pPr>
            <a:r>
              <a:rPr lang="en-US" dirty="0"/>
              <a:t>where </a:t>
            </a:r>
            <a:r>
              <a:rPr lang="en-US" dirty="0" err="1"/>
              <a:t>N</a:t>
            </a:r>
            <a:r>
              <a:rPr lang="en-US" baseline="-25000" dirty="0" err="1"/>
              <a:t>k</a:t>
            </a:r>
            <a:r>
              <a:rPr lang="en-US" dirty="0"/>
              <a:t> is the number of degree-k nodes. Hence the number of degree-k</a:t>
            </a:r>
            <a:r>
              <a:rPr lang="hu-HU" dirty="0"/>
              <a:t> </a:t>
            </a:r>
            <a:r>
              <a:rPr lang="en-US" dirty="0"/>
              <a:t>nodes can be obtained from the degree distribution as </a:t>
            </a:r>
            <a:endParaRPr lang="hu-HU" dirty="0"/>
          </a:p>
          <a:p>
            <a:pPr marL="0" indent="0" algn="ctr">
              <a:buNone/>
            </a:pPr>
            <a:r>
              <a:rPr lang="en-US" dirty="0" err="1"/>
              <a:t>N</a:t>
            </a:r>
            <a:r>
              <a:rPr lang="en-US" baseline="-25000" dirty="0" err="1"/>
              <a:t>k</a:t>
            </a:r>
            <a:r>
              <a:rPr lang="en-US" dirty="0"/>
              <a:t> = </a:t>
            </a:r>
            <a:r>
              <a:rPr lang="en-US" dirty="0" err="1"/>
              <a:t>Np</a:t>
            </a:r>
            <a:r>
              <a:rPr lang="en-US" baseline="-25000" dirty="0" err="1"/>
              <a:t>k</a:t>
            </a:r>
            <a:r>
              <a:rPr lang="en-US" dirty="0"/>
              <a:t>.</a:t>
            </a:r>
            <a:endParaRPr lang="hu-HU" dirty="0"/>
          </a:p>
        </p:txBody>
      </p:sp>
      <p:sp>
        <p:nvSpPr>
          <p:cNvPr id="4" name="Dátum helye 3">
            <a:extLst>
              <a:ext uri="{FF2B5EF4-FFF2-40B4-BE49-F238E27FC236}">
                <a16:creationId xmlns:a16="http://schemas.microsoft.com/office/drawing/2014/main" id="{27213EF3-B0D6-212E-6BC9-EFB97F00B4B1}"/>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FED0732B-3BC2-E0E3-5FE5-44E38A5C4F25}"/>
              </a:ext>
            </a:extLst>
          </p:cNvPr>
          <p:cNvSpPr>
            <a:spLocks noGrp="1"/>
          </p:cNvSpPr>
          <p:nvPr>
            <p:ph type="ftr" sz="quarter" idx="11"/>
          </p:nvPr>
        </p:nvSpPr>
        <p:spPr/>
        <p:txBody>
          <a:bodyPr/>
          <a:lstStyle/>
          <a:p>
            <a:r>
              <a:rPr lang="hu-HU" dirty="0"/>
              <a:t>Network Science - Lec_2</a:t>
            </a:r>
          </a:p>
        </p:txBody>
      </p:sp>
      <p:sp>
        <p:nvSpPr>
          <p:cNvPr id="6" name="Dia számának helye 5">
            <a:extLst>
              <a:ext uri="{FF2B5EF4-FFF2-40B4-BE49-F238E27FC236}">
                <a16:creationId xmlns:a16="http://schemas.microsoft.com/office/drawing/2014/main" id="{5121A7F0-F0AB-A27F-BCD5-F08BBBAFB0E2}"/>
              </a:ext>
            </a:extLst>
          </p:cNvPr>
          <p:cNvSpPr>
            <a:spLocks noGrp="1"/>
          </p:cNvSpPr>
          <p:nvPr>
            <p:ph type="sldNum" sz="quarter" idx="12"/>
          </p:nvPr>
        </p:nvSpPr>
        <p:spPr/>
        <p:txBody>
          <a:bodyPr/>
          <a:lstStyle/>
          <a:p>
            <a:fld id="{51087B00-E4BB-4A66-8C74-CF8A7BBCF259}" type="slidenum">
              <a:rPr lang="hu-HU" smtClean="0"/>
              <a:t>20</a:t>
            </a:fld>
            <a:endParaRPr lang="hu-HU"/>
          </a:p>
        </p:txBody>
      </p:sp>
      <p:pic>
        <p:nvPicPr>
          <p:cNvPr id="8" name="Kép 7">
            <a:extLst>
              <a:ext uri="{FF2B5EF4-FFF2-40B4-BE49-F238E27FC236}">
                <a16:creationId xmlns:a16="http://schemas.microsoft.com/office/drawing/2014/main" id="{B88D66F5-4D2A-755B-2A27-15DB8D0F502A}"/>
              </a:ext>
            </a:extLst>
          </p:cNvPr>
          <p:cNvPicPr>
            <a:picLocks noChangeAspect="1"/>
          </p:cNvPicPr>
          <p:nvPr/>
        </p:nvPicPr>
        <p:blipFill>
          <a:blip r:embed="rId2"/>
          <a:stretch>
            <a:fillRect/>
          </a:stretch>
        </p:blipFill>
        <p:spPr>
          <a:xfrm>
            <a:off x="5248673" y="2150280"/>
            <a:ext cx="1694654" cy="998078"/>
          </a:xfrm>
          <a:prstGeom prst="rect">
            <a:avLst/>
          </a:prstGeom>
        </p:spPr>
      </p:pic>
      <p:pic>
        <p:nvPicPr>
          <p:cNvPr id="12" name="Kép 11">
            <a:extLst>
              <a:ext uri="{FF2B5EF4-FFF2-40B4-BE49-F238E27FC236}">
                <a16:creationId xmlns:a16="http://schemas.microsoft.com/office/drawing/2014/main" id="{3935D01C-6EFD-B144-E446-8A2A1C25DBB4}"/>
              </a:ext>
            </a:extLst>
          </p:cNvPr>
          <p:cNvPicPr>
            <a:picLocks noChangeAspect="1"/>
          </p:cNvPicPr>
          <p:nvPr/>
        </p:nvPicPr>
        <p:blipFill>
          <a:blip r:embed="rId3"/>
          <a:stretch>
            <a:fillRect/>
          </a:stretch>
        </p:blipFill>
        <p:spPr>
          <a:xfrm>
            <a:off x="5248673" y="3964411"/>
            <a:ext cx="1340144" cy="860092"/>
          </a:xfrm>
          <a:prstGeom prst="rect">
            <a:avLst/>
          </a:prstGeom>
        </p:spPr>
      </p:pic>
    </p:spTree>
    <p:extLst>
      <p:ext uri="{BB962C8B-B14F-4D97-AF65-F5344CB8AC3E}">
        <p14:creationId xmlns:p14="http://schemas.microsoft.com/office/powerpoint/2010/main" val="2143316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FA2157E-DB4B-5410-4873-E02AF4D6C9DE}"/>
              </a:ext>
            </a:extLst>
          </p:cNvPr>
          <p:cNvSpPr>
            <a:spLocks noGrp="1"/>
          </p:cNvSpPr>
          <p:nvPr>
            <p:ph type="title"/>
          </p:nvPr>
        </p:nvSpPr>
        <p:spPr/>
        <p:txBody>
          <a:bodyPr/>
          <a:lstStyle/>
          <a:p>
            <a:pPr algn="ctr"/>
            <a:r>
              <a:rPr lang="hu-HU" b="1" dirty="0" err="1">
                <a:solidFill>
                  <a:srgbClr val="FF0000"/>
                </a:solidFill>
              </a:rPr>
              <a:t>Degree</a:t>
            </a:r>
            <a:r>
              <a:rPr lang="hu-HU" b="1" dirty="0">
                <a:solidFill>
                  <a:srgbClr val="FF0000"/>
                </a:solidFill>
              </a:rPr>
              <a:t> </a:t>
            </a:r>
            <a:r>
              <a:rPr lang="hu-HU" b="1" dirty="0" err="1">
                <a:solidFill>
                  <a:srgbClr val="FF0000"/>
                </a:solidFill>
              </a:rPr>
              <a:t>distribution</a:t>
            </a:r>
            <a:r>
              <a:rPr lang="hu-HU" b="1" dirty="0">
                <a:solidFill>
                  <a:srgbClr val="FF0000"/>
                </a:solidFill>
              </a:rPr>
              <a:t> (2)</a:t>
            </a:r>
          </a:p>
        </p:txBody>
      </p:sp>
      <p:sp>
        <p:nvSpPr>
          <p:cNvPr id="3" name="Tartalom helye 2">
            <a:extLst>
              <a:ext uri="{FF2B5EF4-FFF2-40B4-BE49-F238E27FC236}">
                <a16:creationId xmlns:a16="http://schemas.microsoft.com/office/drawing/2014/main" id="{EFA6FAD9-878E-46A3-84AC-A9EA4C068AC1}"/>
              </a:ext>
            </a:extLst>
          </p:cNvPr>
          <p:cNvSpPr>
            <a:spLocks noGrp="1"/>
          </p:cNvSpPr>
          <p:nvPr>
            <p:ph idx="1"/>
          </p:nvPr>
        </p:nvSpPr>
        <p:spPr>
          <a:xfrm>
            <a:off x="838200" y="1856621"/>
            <a:ext cx="10515600" cy="4351338"/>
          </a:xfrm>
        </p:spPr>
        <p:txBody>
          <a:bodyPr>
            <a:normAutofit/>
          </a:bodyPr>
          <a:lstStyle/>
          <a:p>
            <a:pPr algn="just"/>
            <a:r>
              <a:rPr lang="en-US" dirty="0"/>
              <a:t>The degree distribution has assumed a central role in network theory</a:t>
            </a:r>
            <a:r>
              <a:rPr lang="hu-HU" dirty="0"/>
              <a:t> </a:t>
            </a:r>
            <a:r>
              <a:rPr lang="en-US" dirty="0"/>
              <a:t>following the discovery of scale-free networks. One reason is that the</a:t>
            </a:r>
            <a:r>
              <a:rPr lang="hu-HU" dirty="0"/>
              <a:t> </a:t>
            </a:r>
            <a:r>
              <a:rPr lang="en-US" dirty="0"/>
              <a:t>calculation of most network properties requires us to know p</a:t>
            </a:r>
            <a:r>
              <a:rPr lang="en-US" baseline="-25000" dirty="0"/>
              <a:t>k</a:t>
            </a:r>
            <a:r>
              <a:rPr lang="en-US" dirty="0"/>
              <a:t>. For example,</a:t>
            </a:r>
            <a:r>
              <a:rPr lang="hu-HU" dirty="0"/>
              <a:t> </a:t>
            </a:r>
            <a:r>
              <a:rPr lang="en-US" dirty="0"/>
              <a:t>the average degree of a network can be written as</a:t>
            </a:r>
            <a:endParaRPr lang="hu-HU" dirty="0"/>
          </a:p>
          <a:p>
            <a:endParaRPr lang="hu-HU" dirty="0"/>
          </a:p>
          <a:p>
            <a:endParaRPr lang="hu-HU" dirty="0"/>
          </a:p>
          <a:p>
            <a:pPr algn="just"/>
            <a:r>
              <a:rPr lang="en-US" dirty="0"/>
              <a:t>The other reason is that the precise functional form of pk determines</a:t>
            </a:r>
            <a:r>
              <a:rPr lang="hu-HU" dirty="0"/>
              <a:t> </a:t>
            </a:r>
            <a:r>
              <a:rPr lang="en-US" dirty="0"/>
              <a:t>many network phenomena, from network robustness to the spread of viruses.</a:t>
            </a:r>
            <a:endParaRPr lang="hu-HU" dirty="0"/>
          </a:p>
          <a:p>
            <a:pPr marL="0" indent="0">
              <a:buNone/>
            </a:pPr>
            <a:endParaRPr lang="hu-HU" dirty="0"/>
          </a:p>
        </p:txBody>
      </p:sp>
      <p:sp>
        <p:nvSpPr>
          <p:cNvPr id="4" name="Dátum helye 3">
            <a:extLst>
              <a:ext uri="{FF2B5EF4-FFF2-40B4-BE49-F238E27FC236}">
                <a16:creationId xmlns:a16="http://schemas.microsoft.com/office/drawing/2014/main" id="{57E00249-E609-7AE2-8410-35138D05A116}"/>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318EA9F2-C017-F525-2559-E035C0ABC5C1}"/>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A1D3FE34-7205-BA95-2788-2370008F8ECB}"/>
              </a:ext>
            </a:extLst>
          </p:cNvPr>
          <p:cNvSpPr>
            <a:spLocks noGrp="1"/>
          </p:cNvSpPr>
          <p:nvPr>
            <p:ph type="sldNum" sz="quarter" idx="12"/>
          </p:nvPr>
        </p:nvSpPr>
        <p:spPr/>
        <p:txBody>
          <a:bodyPr/>
          <a:lstStyle/>
          <a:p>
            <a:fld id="{51087B00-E4BB-4A66-8C74-CF8A7BBCF259}" type="slidenum">
              <a:rPr lang="hu-HU" smtClean="0"/>
              <a:t>21</a:t>
            </a:fld>
            <a:endParaRPr lang="hu-HU"/>
          </a:p>
        </p:txBody>
      </p:sp>
      <p:pic>
        <p:nvPicPr>
          <p:cNvPr id="8" name="Kép 7">
            <a:extLst>
              <a:ext uri="{FF2B5EF4-FFF2-40B4-BE49-F238E27FC236}">
                <a16:creationId xmlns:a16="http://schemas.microsoft.com/office/drawing/2014/main" id="{6C7469C0-6F28-674D-E35F-7ED99765726F}"/>
              </a:ext>
            </a:extLst>
          </p:cNvPr>
          <p:cNvPicPr>
            <a:picLocks noChangeAspect="1"/>
          </p:cNvPicPr>
          <p:nvPr/>
        </p:nvPicPr>
        <p:blipFill>
          <a:blip r:embed="rId2"/>
          <a:stretch>
            <a:fillRect/>
          </a:stretch>
        </p:blipFill>
        <p:spPr>
          <a:xfrm>
            <a:off x="4422315" y="3587858"/>
            <a:ext cx="2105736" cy="805473"/>
          </a:xfrm>
          <a:prstGeom prst="rect">
            <a:avLst/>
          </a:prstGeom>
        </p:spPr>
      </p:pic>
    </p:spTree>
    <p:extLst>
      <p:ext uri="{BB962C8B-B14F-4D97-AF65-F5344CB8AC3E}">
        <p14:creationId xmlns:p14="http://schemas.microsoft.com/office/powerpoint/2010/main" val="36742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32736F-30AA-90BE-DB01-14A3D8862859}"/>
              </a:ext>
            </a:extLst>
          </p:cNvPr>
          <p:cNvSpPr>
            <a:spLocks noGrp="1"/>
          </p:cNvSpPr>
          <p:nvPr>
            <p:ph type="title"/>
          </p:nvPr>
        </p:nvSpPr>
        <p:spPr/>
        <p:txBody>
          <a:bodyPr/>
          <a:lstStyle/>
          <a:p>
            <a:pPr algn="ctr"/>
            <a:r>
              <a:rPr lang="hu-HU" b="1" dirty="0">
                <a:solidFill>
                  <a:srgbClr val="FF0000"/>
                </a:solidFill>
              </a:rPr>
              <a:t>ADJACENCY MATRIX</a:t>
            </a:r>
          </a:p>
        </p:txBody>
      </p:sp>
      <p:sp>
        <p:nvSpPr>
          <p:cNvPr id="3" name="Tartalom helye 2">
            <a:extLst>
              <a:ext uri="{FF2B5EF4-FFF2-40B4-BE49-F238E27FC236}">
                <a16:creationId xmlns:a16="http://schemas.microsoft.com/office/drawing/2014/main" id="{5A3BD5D5-7780-BFEC-3577-C8D1375A5932}"/>
              </a:ext>
            </a:extLst>
          </p:cNvPr>
          <p:cNvSpPr>
            <a:spLocks noGrp="1"/>
          </p:cNvSpPr>
          <p:nvPr>
            <p:ph idx="1"/>
          </p:nvPr>
        </p:nvSpPr>
        <p:spPr/>
        <p:txBody>
          <a:bodyPr>
            <a:normAutofit lnSpcReduction="10000"/>
          </a:bodyPr>
          <a:lstStyle/>
          <a:p>
            <a:pPr marL="0" indent="0" algn="just">
              <a:buNone/>
            </a:pPr>
            <a:r>
              <a:rPr lang="en-US" dirty="0"/>
              <a:t>A complete description of a network requires us to keep track of its</a:t>
            </a:r>
            <a:r>
              <a:rPr lang="hu-HU" dirty="0"/>
              <a:t> </a:t>
            </a:r>
            <a:r>
              <a:rPr lang="en-US" dirty="0"/>
              <a:t>links. The simplest way to achieve this is to provide a complete list of the</a:t>
            </a:r>
            <a:r>
              <a:rPr lang="hu-HU" dirty="0"/>
              <a:t> </a:t>
            </a:r>
            <a:r>
              <a:rPr lang="en-US" dirty="0"/>
              <a:t>links. </a:t>
            </a:r>
            <a:endParaRPr lang="hu-HU" dirty="0"/>
          </a:p>
          <a:p>
            <a:pPr marL="0" indent="0" algn="just">
              <a:buNone/>
            </a:pPr>
            <a:r>
              <a:rPr lang="en-US" dirty="0"/>
              <a:t>For example, the network of Figure 2.2 is uniquely described by listing</a:t>
            </a:r>
          </a:p>
          <a:p>
            <a:r>
              <a:rPr lang="en-US" dirty="0"/>
              <a:t>its four links: {(1, 2), (1, 3), (2, 3), (2, 4)}. For mathematical purposes we often</a:t>
            </a:r>
            <a:r>
              <a:rPr lang="hu-HU" dirty="0"/>
              <a:t> </a:t>
            </a:r>
            <a:r>
              <a:rPr lang="en-US" dirty="0"/>
              <a:t>represent a network through its adjacency matrix. The adjacency matrix</a:t>
            </a:r>
            <a:r>
              <a:rPr lang="hu-HU" dirty="0"/>
              <a:t> </a:t>
            </a:r>
            <a:r>
              <a:rPr lang="en-US" dirty="0"/>
              <a:t>of a directed network of N nodes has N rows and N columns, its elements</a:t>
            </a:r>
            <a:r>
              <a:rPr lang="hu-HU" dirty="0"/>
              <a:t> </a:t>
            </a:r>
            <a:r>
              <a:rPr lang="en-US" dirty="0"/>
              <a:t>being:</a:t>
            </a:r>
          </a:p>
          <a:p>
            <a:r>
              <a:rPr lang="en-US" dirty="0" err="1"/>
              <a:t>A</a:t>
            </a:r>
            <a:r>
              <a:rPr lang="en-US" baseline="-25000" dirty="0" err="1"/>
              <a:t>ij</a:t>
            </a:r>
            <a:r>
              <a:rPr lang="en-US" dirty="0"/>
              <a:t> = 1 if there is a link pointing from node j to node </a:t>
            </a:r>
            <a:r>
              <a:rPr lang="en-US" dirty="0" err="1"/>
              <a:t>i</a:t>
            </a:r>
            <a:endParaRPr lang="en-US" dirty="0"/>
          </a:p>
          <a:p>
            <a:r>
              <a:rPr lang="en-US" dirty="0" err="1"/>
              <a:t>A</a:t>
            </a:r>
            <a:r>
              <a:rPr lang="en-US" baseline="-25000" dirty="0" err="1"/>
              <a:t>ij</a:t>
            </a:r>
            <a:r>
              <a:rPr lang="en-US" dirty="0"/>
              <a:t> = 0 if nodes </a:t>
            </a:r>
            <a:r>
              <a:rPr lang="en-US" dirty="0" err="1"/>
              <a:t>i</a:t>
            </a:r>
            <a:r>
              <a:rPr lang="en-US" dirty="0"/>
              <a:t> and j are not connected to each other</a:t>
            </a:r>
            <a:endParaRPr lang="hu-HU" dirty="0"/>
          </a:p>
        </p:txBody>
      </p:sp>
      <p:sp>
        <p:nvSpPr>
          <p:cNvPr id="4" name="Dátum helye 3">
            <a:extLst>
              <a:ext uri="{FF2B5EF4-FFF2-40B4-BE49-F238E27FC236}">
                <a16:creationId xmlns:a16="http://schemas.microsoft.com/office/drawing/2014/main" id="{76493FC0-3EBC-4749-900A-17D5CA07EF9D}"/>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DE8941AB-7AA2-15BE-CEB7-7664609F0DED}"/>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A0AA057A-644B-9853-21D5-42F07BE14A7C}"/>
              </a:ext>
            </a:extLst>
          </p:cNvPr>
          <p:cNvSpPr>
            <a:spLocks noGrp="1"/>
          </p:cNvSpPr>
          <p:nvPr>
            <p:ph type="sldNum" sz="quarter" idx="12"/>
          </p:nvPr>
        </p:nvSpPr>
        <p:spPr/>
        <p:txBody>
          <a:bodyPr/>
          <a:lstStyle/>
          <a:p>
            <a:fld id="{51087B00-E4BB-4A66-8C74-CF8A7BBCF259}" type="slidenum">
              <a:rPr lang="hu-HU" smtClean="0"/>
              <a:t>22</a:t>
            </a:fld>
            <a:endParaRPr lang="hu-HU"/>
          </a:p>
        </p:txBody>
      </p:sp>
    </p:spTree>
    <p:extLst>
      <p:ext uri="{BB962C8B-B14F-4D97-AF65-F5344CB8AC3E}">
        <p14:creationId xmlns:p14="http://schemas.microsoft.com/office/powerpoint/2010/main" val="4156600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32736F-30AA-90BE-DB01-14A3D8862859}"/>
              </a:ext>
            </a:extLst>
          </p:cNvPr>
          <p:cNvSpPr>
            <a:spLocks noGrp="1"/>
          </p:cNvSpPr>
          <p:nvPr>
            <p:ph type="title"/>
          </p:nvPr>
        </p:nvSpPr>
        <p:spPr/>
        <p:txBody>
          <a:bodyPr/>
          <a:lstStyle/>
          <a:p>
            <a:pPr algn="ctr"/>
            <a:r>
              <a:rPr lang="hu-HU" b="1" dirty="0">
                <a:solidFill>
                  <a:srgbClr val="FF0000"/>
                </a:solidFill>
              </a:rPr>
              <a:t>ADJACENCY MATRIX</a:t>
            </a:r>
          </a:p>
        </p:txBody>
      </p:sp>
      <p:sp>
        <p:nvSpPr>
          <p:cNvPr id="3" name="Tartalom helye 2">
            <a:extLst>
              <a:ext uri="{FF2B5EF4-FFF2-40B4-BE49-F238E27FC236}">
                <a16:creationId xmlns:a16="http://schemas.microsoft.com/office/drawing/2014/main" id="{5A3BD5D5-7780-BFEC-3577-C8D1375A5932}"/>
              </a:ext>
            </a:extLst>
          </p:cNvPr>
          <p:cNvSpPr>
            <a:spLocks noGrp="1"/>
          </p:cNvSpPr>
          <p:nvPr>
            <p:ph idx="1"/>
          </p:nvPr>
        </p:nvSpPr>
        <p:spPr>
          <a:xfrm>
            <a:off x="838200" y="1332854"/>
            <a:ext cx="10515600" cy="4844109"/>
          </a:xfrm>
        </p:spPr>
        <p:txBody>
          <a:bodyPr>
            <a:normAutofit/>
          </a:bodyPr>
          <a:lstStyle/>
          <a:p>
            <a:pPr marL="0" indent="0" algn="just">
              <a:lnSpc>
                <a:spcPct val="150000"/>
              </a:lnSpc>
              <a:buNone/>
            </a:pPr>
            <a:r>
              <a:rPr lang="en-US" dirty="0"/>
              <a:t>The adjacency matrix of an undirected network has two entries for</a:t>
            </a:r>
            <a:r>
              <a:rPr lang="hu-HU" dirty="0"/>
              <a:t> </a:t>
            </a:r>
            <a:r>
              <a:rPr lang="en-US" dirty="0"/>
              <a:t>each link, e.g. link (1, 2) is represented as A</a:t>
            </a:r>
            <a:r>
              <a:rPr lang="en-US" baseline="-25000" dirty="0"/>
              <a:t>12</a:t>
            </a:r>
            <a:r>
              <a:rPr lang="en-US" dirty="0"/>
              <a:t> = 1 and A</a:t>
            </a:r>
            <a:r>
              <a:rPr lang="en-US" baseline="-25000" dirty="0"/>
              <a:t>21</a:t>
            </a:r>
            <a:r>
              <a:rPr lang="en-US" dirty="0"/>
              <a:t> = 1. Hence, the adjacency</a:t>
            </a:r>
            <a:r>
              <a:rPr lang="hu-HU" dirty="0"/>
              <a:t> </a:t>
            </a:r>
            <a:r>
              <a:rPr lang="en-US" dirty="0"/>
              <a:t>matrix of an undirected network is symmetric, </a:t>
            </a:r>
            <a:r>
              <a:rPr lang="en-US" dirty="0" err="1"/>
              <a:t>A</a:t>
            </a:r>
            <a:r>
              <a:rPr lang="en-US" baseline="-25000" dirty="0" err="1"/>
              <a:t>ij</a:t>
            </a:r>
            <a:r>
              <a:rPr lang="en-US" dirty="0"/>
              <a:t> = A</a:t>
            </a:r>
            <a:r>
              <a:rPr lang="en-US" baseline="-25000" dirty="0"/>
              <a:t>ji</a:t>
            </a:r>
            <a:r>
              <a:rPr lang="hu-HU" dirty="0"/>
              <a:t>. </a:t>
            </a:r>
            <a:r>
              <a:rPr lang="en-US" dirty="0"/>
              <a:t>The degree ki of node </a:t>
            </a:r>
            <a:r>
              <a:rPr lang="en-US" dirty="0" err="1"/>
              <a:t>i</a:t>
            </a:r>
            <a:r>
              <a:rPr lang="en-US" dirty="0"/>
              <a:t> can be directly obtained from the elements of the</a:t>
            </a:r>
            <a:r>
              <a:rPr lang="hu-HU" dirty="0"/>
              <a:t> </a:t>
            </a:r>
            <a:r>
              <a:rPr lang="en-US" dirty="0"/>
              <a:t>adjacency matrix. For undirected networks a node’s degree is a sum over</a:t>
            </a:r>
            <a:r>
              <a:rPr lang="hu-HU" dirty="0"/>
              <a:t> </a:t>
            </a:r>
            <a:r>
              <a:rPr lang="en-US" dirty="0"/>
              <a:t>either the rows or the columns of the matrix, i.e.</a:t>
            </a:r>
            <a:endParaRPr lang="hu-HU" dirty="0"/>
          </a:p>
          <a:p>
            <a:endParaRPr lang="hu-HU" dirty="0"/>
          </a:p>
        </p:txBody>
      </p:sp>
      <p:sp>
        <p:nvSpPr>
          <p:cNvPr id="4" name="Dátum helye 3">
            <a:extLst>
              <a:ext uri="{FF2B5EF4-FFF2-40B4-BE49-F238E27FC236}">
                <a16:creationId xmlns:a16="http://schemas.microsoft.com/office/drawing/2014/main" id="{76493FC0-3EBC-4749-900A-17D5CA07EF9D}"/>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DE8941AB-7AA2-15BE-CEB7-7664609F0DED}"/>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A0AA057A-644B-9853-21D5-42F07BE14A7C}"/>
              </a:ext>
            </a:extLst>
          </p:cNvPr>
          <p:cNvSpPr>
            <a:spLocks noGrp="1"/>
          </p:cNvSpPr>
          <p:nvPr>
            <p:ph type="sldNum" sz="quarter" idx="12"/>
          </p:nvPr>
        </p:nvSpPr>
        <p:spPr/>
        <p:txBody>
          <a:bodyPr/>
          <a:lstStyle/>
          <a:p>
            <a:fld id="{51087B00-E4BB-4A66-8C74-CF8A7BBCF259}" type="slidenum">
              <a:rPr lang="hu-HU" smtClean="0"/>
              <a:t>23</a:t>
            </a:fld>
            <a:endParaRPr lang="hu-HU"/>
          </a:p>
        </p:txBody>
      </p:sp>
      <p:pic>
        <p:nvPicPr>
          <p:cNvPr id="8" name="Kép 7">
            <a:extLst>
              <a:ext uri="{FF2B5EF4-FFF2-40B4-BE49-F238E27FC236}">
                <a16:creationId xmlns:a16="http://schemas.microsoft.com/office/drawing/2014/main" id="{83F33605-BED9-D4E7-6353-BD19CFAFADE5}"/>
              </a:ext>
            </a:extLst>
          </p:cNvPr>
          <p:cNvPicPr>
            <a:picLocks noChangeAspect="1"/>
          </p:cNvPicPr>
          <p:nvPr/>
        </p:nvPicPr>
        <p:blipFill>
          <a:blip r:embed="rId2"/>
          <a:stretch>
            <a:fillRect/>
          </a:stretch>
        </p:blipFill>
        <p:spPr>
          <a:xfrm>
            <a:off x="4492395" y="5191632"/>
            <a:ext cx="2822201" cy="1164718"/>
          </a:xfrm>
          <a:prstGeom prst="rect">
            <a:avLst/>
          </a:prstGeom>
        </p:spPr>
      </p:pic>
    </p:spTree>
    <p:extLst>
      <p:ext uri="{BB962C8B-B14F-4D97-AF65-F5344CB8AC3E}">
        <p14:creationId xmlns:p14="http://schemas.microsoft.com/office/powerpoint/2010/main" val="3224286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32736F-30AA-90BE-DB01-14A3D8862859}"/>
              </a:ext>
            </a:extLst>
          </p:cNvPr>
          <p:cNvSpPr>
            <a:spLocks noGrp="1"/>
          </p:cNvSpPr>
          <p:nvPr>
            <p:ph type="title"/>
          </p:nvPr>
        </p:nvSpPr>
        <p:spPr/>
        <p:txBody>
          <a:bodyPr/>
          <a:lstStyle/>
          <a:p>
            <a:pPr algn="ctr"/>
            <a:r>
              <a:rPr lang="hu-HU" b="1" dirty="0">
                <a:solidFill>
                  <a:srgbClr val="FF0000"/>
                </a:solidFill>
              </a:rPr>
              <a:t>ADJACENCY MATRIX</a:t>
            </a:r>
          </a:p>
        </p:txBody>
      </p:sp>
      <p:sp>
        <p:nvSpPr>
          <p:cNvPr id="3" name="Tartalom helye 2">
            <a:extLst>
              <a:ext uri="{FF2B5EF4-FFF2-40B4-BE49-F238E27FC236}">
                <a16:creationId xmlns:a16="http://schemas.microsoft.com/office/drawing/2014/main" id="{5A3BD5D5-7780-BFEC-3577-C8D1375A5932}"/>
              </a:ext>
            </a:extLst>
          </p:cNvPr>
          <p:cNvSpPr>
            <a:spLocks noGrp="1"/>
          </p:cNvSpPr>
          <p:nvPr>
            <p:ph idx="1"/>
          </p:nvPr>
        </p:nvSpPr>
        <p:spPr>
          <a:xfrm>
            <a:off x="838200" y="1379349"/>
            <a:ext cx="10515600" cy="4797614"/>
          </a:xfrm>
        </p:spPr>
        <p:txBody>
          <a:bodyPr>
            <a:normAutofit lnSpcReduction="10000"/>
          </a:bodyPr>
          <a:lstStyle/>
          <a:p>
            <a:pPr marL="0" indent="0" algn="just">
              <a:buNone/>
            </a:pPr>
            <a:r>
              <a:rPr lang="en-US" sz="2400" b="0" i="0" u="none" strike="noStrike" baseline="0" dirty="0">
                <a:latin typeface="Bitter-Regular"/>
              </a:rPr>
              <a:t>For directed networks the sums over the adjacency matrix’ rows and</a:t>
            </a:r>
            <a:r>
              <a:rPr lang="hu-HU" sz="2400" b="0" i="0" u="none" strike="noStrike" baseline="0" dirty="0">
                <a:latin typeface="Bitter-Regular"/>
              </a:rPr>
              <a:t> </a:t>
            </a:r>
            <a:r>
              <a:rPr lang="en-US" sz="2400" b="0" i="0" u="none" strike="noStrike" baseline="0" dirty="0">
                <a:latin typeface="Bitter-Regular"/>
              </a:rPr>
              <a:t>columns provide the incoming and outgoing degrees,</a:t>
            </a:r>
            <a:r>
              <a:rPr lang="hu-HU" sz="2400" dirty="0">
                <a:latin typeface="Bitter-Regular"/>
              </a:rPr>
              <a:t> </a:t>
            </a:r>
            <a:r>
              <a:rPr lang="en-US" sz="2400" b="0" i="0" u="none" strike="noStrike" baseline="0" dirty="0">
                <a:latin typeface="Bitter-Regular"/>
              </a:rPr>
              <a:t>respectively</a:t>
            </a:r>
            <a:endParaRPr lang="hu-HU" sz="2400" b="0" i="0" u="none" strike="noStrike" baseline="0" dirty="0">
              <a:latin typeface="Bitter-Regular"/>
            </a:endParaRPr>
          </a:p>
          <a:p>
            <a:pPr algn="just"/>
            <a:endParaRPr lang="hu-HU" sz="2400" dirty="0">
              <a:latin typeface="Bitter-Regular"/>
            </a:endParaRPr>
          </a:p>
          <a:p>
            <a:pPr algn="just"/>
            <a:endParaRPr lang="hu-HU" sz="2400" b="0" i="0" u="none" strike="noStrike" baseline="0" dirty="0">
              <a:latin typeface="Bitter-Regular"/>
            </a:endParaRPr>
          </a:p>
          <a:p>
            <a:pPr algn="just"/>
            <a:r>
              <a:rPr lang="en-US" sz="2400" b="0" i="0" u="none" strike="noStrike" baseline="0" dirty="0">
                <a:latin typeface="Bitter-Regular"/>
              </a:rPr>
              <a:t>Given that in an undirected network the number of outgoing links</a:t>
            </a:r>
            <a:r>
              <a:rPr lang="hu-HU" sz="2400" b="0" i="0" u="none" strike="noStrike" baseline="0" dirty="0">
                <a:latin typeface="Bitter-Regular"/>
              </a:rPr>
              <a:t> </a:t>
            </a:r>
            <a:r>
              <a:rPr lang="en-US" sz="2400" b="0" i="0" u="none" strike="noStrike" baseline="0" dirty="0">
                <a:latin typeface="Bitter-Regular"/>
              </a:rPr>
              <a:t>equals the number of incoming links, we have</a:t>
            </a:r>
            <a:endParaRPr lang="hu-HU" sz="2400" dirty="0">
              <a:latin typeface="Bitter-Regular"/>
            </a:endParaRPr>
          </a:p>
          <a:p>
            <a:pPr algn="just"/>
            <a:endParaRPr lang="hu-HU" sz="2400" dirty="0">
              <a:latin typeface="Bitter-Regular"/>
            </a:endParaRPr>
          </a:p>
          <a:p>
            <a:pPr algn="just"/>
            <a:endParaRPr lang="hu-HU" sz="2400" b="0" i="0" u="none" strike="noStrike" baseline="0" dirty="0">
              <a:latin typeface="Bitter-Regular"/>
            </a:endParaRPr>
          </a:p>
          <a:p>
            <a:pPr algn="just"/>
            <a:endParaRPr lang="hu-HU" sz="2400" dirty="0">
              <a:latin typeface="Bitter-Regular"/>
            </a:endParaRPr>
          </a:p>
          <a:p>
            <a:pPr algn="just"/>
            <a:r>
              <a:rPr lang="en-US" sz="2400" b="0" i="0" u="none" strike="noStrike" baseline="0" dirty="0">
                <a:latin typeface="Bitter-Regular"/>
              </a:rPr>
              <a:t>The number of nonzero elements of the adjacency matrix is 2</a:t>
            </a:r>
            <a:r>
              <a:rPr lang="en-US" sz="2400" b="0" i="1" u="none" strike="noStrike" baseline="0" dirty="0">
                <a:latin typeface="Bitter-Italic"/>
              </a:rPr>
              <a:t>L</a:t>
            </a:r>
            <a:r>
              <a:rPr lang="en-US" sz="2400" b="0" i="0" u="none" strike="noStrike" baseline="0" dirty="0">
                <a:latin typeface="Bitter-Regular"/>
              </a:rPr>
              <a:t>, or twice</a:t>
            </a:r>
            <a:r>
              <a:rPr lang="hu-HU" sz="2400" b="0" i="0" u="none" strike="noStrike" baseline="0" dirty="0">
                <a:latin typeface="Bitter-Regular"/>
              </a:rPr>
              <a:t> </a:t>
            </a:r>
            <a:r>
              <a:rPr lang="en-US" sz="2400" b="0" i="0" u="none" strike="noStrike" baseline="0" dirty="0">
                <a:latin typeface="Bitter-Regular"/>
              </a:rPr>
              <a:t>the number of links. Indeed, an undirected link connecting nodes </a:t>
            </a:r>
            <a:r>
              <a:rPr lang="en-US" sz="2400" b="0" i="1" u="none" strike="noStrike" baseline="0" dirty="0" err="1">
                <a:latin typeface="Bitter-Italic"/>
              </a:rPr>
              <a:t>i</a:t>
            </a:r>
            <a:r>
              <a:rPr lang="en-US" sz="2400" b="0" i="1" u="none" strike="noStrike" baseline="0" dirty="0">
                <a:latin typeface="Bitter-Italic"/>
              </a:rPr>
              <a:t> </a:t>
            </a:r>
            <a:r>
              <a:rPr lang="en-US" sz="2400" b="0" i="0" u="none" strike="noStrike" baseline="0" dirty="0">
                <a:latin typeface="Bitter-Regular"/>
              </a:rPr>
              <a:t>and </a:t>
            </a:r>
            <a:r>
              <a:rPr lang="en-US" sz="2400" b="0" i="1" u="none" strike="noStrike" baseline="0" dirty="0">
                <a:latin typeface="Bitter-Italic"/>
              </a:rPr>
              <a:t>j</a:t>
            </a:r>
            <a:r>
              <a:rPr lang="hu-HU" sz="2400" b="0" i="1" u="none" strike="noStrike" baseline="0" dirty="0">
                <a:latin typeface="Bitter-Italic"/>
              </a:rPr>
              <a:t> </a:t>
            </a:r>
            <a:r>
              <a:rPr lang="en-US" sz="2400" b="0" i="0" u="none" strike="noStrike" baseline="0" dirty="0">
                <a:latin typeface="Bitter-Regular"/>
              </a:rPr>
              <a:t>appears in two entries: </a:t>
            </a:r>
            <a:r>
              <a:rPr lang="en-US" sz="2400" b="0" i="1" u="none" strike="noStrike" baseline="0" dirty="0" err="1">
                <a:latin typeface="Bitter-Italic"/>
              </a:rPr>
              <a:t>A</a:t>
            </a:r>
            <a:r>
              <a:rPr lang="en-US" sz="2400" b="0" i="1" u="none" strike="noStrike" baseline="-25000" dirty="0" err="1">
                <a:latin typeface="Bitter-Italic"/>
              </a:rPr>
              <a:t>ij</a:t>
            </a:r>
            <a:r>
              <a:rPr lang="en-US" sz="2400" b="0" i="1" u="none" strike="noStrike" baseline="0" dirty="0">
                <a:latin typeface="Bitter-Italic"/>
              </a:rPr>
              <a:t> </a:t>
            </a:r>
            <a:r>
              <a:rPr lang="en-US" sz="2400" b="0" i="0" u="none" strike="noStrike" baseline="0" dirty="0">
                <a:latin typeface="Bitter-Regular"/>
              </a:rPr>
              <a:t>= 1, a link pointing from node </a:t>
            </a:r>
            <a:r>
              <a:rPr lang="en-US" sz="2400" b="0" i="1" u="none" strike="noStrike" baseline="0" dirty="0">
                <a:latin typeface="Bitter-Italic"/>
              </a:rPr>
              <a:t>j </a:t>
            </a:r>
            <a:r>
              <a:rPr lang="en-US" sz="2400" b="0" i="0" u="none" strike="noStrike" baseline="0" dirty="0">
                <a:latin typeface="Bitter-Regular"/>
              </a:rPr>
              <a:t>to node </a:t>
            </a:r>
            <a:r>
              <a:rPr lang="en-US" sz="2400" b="0" i="1" u="none" strike="noStrike" baseline="0" dirty="0" err="1">
                <a:latin typeface="Bitter-Italic"/>
              </a:rPr>
              <a:t>i</a:t>
            </a:r>
            <a:r>
              <a:rPr lang="en-US" sz="2400" b="0" i="0" u="none" strike="noStrike" baseline="0" dirty="0">
                <a:latin typeface="Bitter-Regular"/>
              </a:rPr>
              <a:t>, and </a:t>
            </a:r>
            <a:r>
              <a:rPr lang="en-US" sz="2400" b="0" i="1" u="none" strike="noStrike" baseline="0" dirty="0">
                <a:latin typeface="Bitter-Italic"/>
              </a:rPr>
              <a:t>A</a:t>
            </a:r>
            <a:r>
              <a:rPr lang="en-US" sz="2400" b="0" i="1" u="none" strike="noStrike" baseline="-25000" dirty="0">
                <a:latin typeface="Bitter-Italic"/>
              </a:rPr>
              <a:t>ji</a:t>
            </a:r>
            <a:r>
              <a:rPr lang="hu-HU" sz="2400" b="0" i="1" u="none" strike="noStrike" baseline="0" dirty="0">
                <a:latin typeface="Bitter-Italic"/>
              </a:rPr>
              <a:t> </a:t>
            </a:r>
            <a:r>
              <a:rPr lang="en-US" sz="2400" b="0" i="0" u="none" strike="noStrike" baseline="0" dirty="0">
                <a:latin typeface="Bitter-Regular"/>
              </a:rPr>
              <a:t>= 1, a link pointing from </a:t>
            </a:r>
            <a:r>
              <a:rPr lang="en-US" sz="2400" b="0" i="1" u="none" strike="noStrike" baseline="0" dirty="0" err="1">
                <a:latin typeface="Bitter-Italic"/>
              </a:rPr>
              <a:t>i</a:t>
            </a:r>
            <a:r>
              <a:rPr lang="en-US" sz="2400" b="0" i="1" u="none" strike="noStrike" baseline="0" dirty="0">
                <a:latin typeface="Bitter-Italic"/>
              </a:rPr>
              <a:t> </a:t>
            </a:r>
            <a:r>
              <a:rPr lang="en-US" sz="2400" b="0" i="0" u="none" strike="noStrike" baseline="0" dirty="0">
                <a:latin typeface="Bitter-Regular"/>
              </a:rPr>
              <a:t>to </a:t>
            </a:r>
            <a:r>
              <a:rPr lang="en-US" sz="2400" b="0" i="1" u="none" strike="noStrike" baseline="0" dirty="0">
                <a:latin typeface="Bitter-Italic"/>
              </a:rPr>
              <a:t>j</a:t>
            </a:r>
            <a:r>
              <a:rPr lang="hu-HU" sz="2400" b="0" i="0" u="none" strike="noStrike" baseline="0" dirty="0">
                <a:latin typeface="Bitter-Regular"/>
              </a:rPr>
              <a:t>.</a:t>
            </a:r>
          </a:p>
          <a:p>
            <a:pPr algn="l"/>
            <a:endParaRPr lang="hu-HU" dirty="0"/>
          </a:p>
        </p:txBody>
      </p:sp>
      <p:sp>
        <p:nvSpPr>
          <p:cNvPr id="4" name="Dátum helye 3">
            <a:extLst>
              <a:ext uri="{FF2B5EF4-FFF2-40B4-BE49-F238E27FC236}">
                <a16:creationId xmlns:a16="http://schemas.microsoft.com/office/drawing/2014/main" id="{76493FC0-3EBC-4749-900A-17D5CA07EF9D}"/>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DE8941AB-7AA2-15BE-CEB7-7664609F0DED}"/>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A0AA057A-644B-9853-21D5-42F07BE14A7C}"/>
              </a:ext>
            </a:extLst>
          </p:cNvPr>
          <p:cNvSpPr>
            <a:spLocks noGrp="1"/>
          </p:cNvSpPr>
          <p:nvPr>
            <p:ph type="sldNum" sz="quarter" idx="12"/>
          </p:nvPr>
        </p:nvSpPr>
        <p:spPr/>
        <p:txBody>
          <a:bodyPr/>
          <a:lstStyle/>
          <a:p>
            <a:fld id="{51087B00-E4BB-4A66-8C74-CF8A7BBCF259}" type="slidenum">
              <a:rPr lang="hu-HU" smtClean="0"/>
              <a:t>24</a:t>
            </a:fld>
            <a:endParaRPr lang="hu-HU"/>
          </a:p>
        </p:txBody>
      </p:sp>
      <p:pic>
        <p:nvPicPr>
          <p:cNvPr id="11" name="Kép 10">
            <a:extLst>
              <a:ext uri="{FF2B5EF4-FFF2-40B4-BE49-F238E27FC236}">
                <a16:creationId xmlns:a16="http://schemas.microsoft.com/office/drawing/2014/main" id="{142E9A6E-0C90-9E30-8289-8AD476F236CD}"/>
              </a:ext>
            </a:extLst>
          </p:cNvPr>
          <p:cNvPicPr>
            <a:picLocks noChangeAspect="1"/>
          </p:cNvPicPr>
          <p:nvPr/>
        </p:nvPicPr>
        <p:blipFill>
          <a:blip r:embed="rId2"/>
          <a:stretch>
            <a:fillRect/>
          </a:stretch>
        </p:blipFill>
        <p:spPr>
          <a:xfrm>
            <a:off x="4402811" y="2049145"/>
            <a:ext cx="3510600" cy="834837"/>
          </a:xfrm>
          <a:prstGeom prst="rect">
            <a:avLst/>
          </a:prstGeom>
        </p:spPr>
      </p:pic>
      <p:pic>
        <p:nvPicPr>
          <p:cNvPr id="13" name="Kép 12">
            <a:extLst>
              <a:ext uri="{FF2B5EF4-FFF2-40B4-BE49-F238E27FC236}">
                <a16:creationId xmlns:a16="http://schemas.microsoft.com/office/drawing/2014/main" id="{70F943E3-4584-762A-90F8-7461EE99B2BB}"/>
              </a:ext>
            </a:extLst>
          </p:cNvPr>
          <p:cNvPicPr>
            <a:picLocks noChangeAspect="1"/>
          </p:cNvPicPr>
          <p:nvPr/>
        </p:nvPicPr>
        <p:blipFill>
          <a:blip r:embed="rId3"/>
          <a:stretch>
            <a:fillRect/>
          </a:stretch>
        </p:blipFill>
        <p:spPr>
          <a:xfrm>
            <a:off x="4402811" y="3631597"/>
            <a:ext cx="3617562" cy="1043102"/>
          </a:xfrm>
          <a:prstGeom prst="rect">
            <a:avLst/>
          </a:prstGeom>
        </p:spPr>
      </p:pic>
    </p:spTree>
    <p:extLst>
      <p:ext uri="{BB962C8B-B14F-4D97-AF65-F5344CB8AC3E}">
        <p14:creationId xmlns:p14="http://schemas.microsoft.com/office/powerpoint/2010/main" val="1140116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32736F-30AA-90BE-DB01-14A3D8862859}"/>
              </a:ext>
            </a:extLst>
          </p:cNvPr>
          <p:cNvSpPr>
            <a:spLocks noGrp="1"/>
          </p:cNvSpPr>
          <p:nvPr>
            <p:ph type="title"/>
          </p:nvPr>
        </p:nvSpPr>
        <p:spPr/>
        <p:txBody>
          <a:bodyPr/>
          <a:lstStyle/>
          <a:p>
            <a:pPr algn="ctr"/>
            <a:r>
              <a:rPr lang="hu-HU" b="1" dirty="0">
                <a:solidFill>
                  <a:srgbClr val="FF0000"/>
                </a:solidFill>
              </a:rPr>
              <a:t>ADJACENCY MATRIX</a:t>
            </a:r>
          </a:p>
        </p:txBody>
      </p:sp>
      <p:sp>
        <p:nvSpPr>
          <p:cNvPr id="4" name="Dátum helye 3">
            <a:extLst>
              <a:ext uri="{FF2B5EF4-FFF2-40B4-BE49-F238E27FC236}">
                <a16:creationId xmlns:a16="http://schemas.microsoft.com/office/drawing/2014/main" id="{76493FC0-3EBC-4749-900A-17D5CA07EF9D}"/>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DE8941AB-7AA2-15BE-CEB7-7664609F0DED}"/>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A0AA057A-644B-9853-21D5-42F07BE14A7C}"/>
              </a:ext>
            </a:extLst>
          </p:cNvPr>
          <p:cNvSpPr>
            <a:spLocks noGrp="1"/>
          </p:cNvSpPr>
          <p:nvPr>
            <p:ph type="sldNum" sz="quarter" idx="12"/>
          </p:nvPr>
        </p:nvSpPr>
        <p:spPr/>
        <p:txBody>
          <a:bodyPr/>
          <a:lstStyle/>
          <a:p>
            <a:fld id="{51087B00-E4BB-4A66-8C74-CF8A7BBCF259}" type="slidenum">
              <a:rPr lang="hu-HU" smtClean="0"/>
              <a:t>25</a:t>
            </a:fld>
            <a:endParaRPr lang="hu-HU"/>
          </a:p>
        </p:txBody>
      </p:sp>
      <p:pic>
        <p:nvPicPr>
          <p:cNvPr id="8" name="Kép 7">
            <a:extLst>
              <a:ext uri="{FF2B5EF4-FFF2-40B4-BE49-F238E27FC236}">
                <a16:creationId xmlns:a16="http://schemas.microsoft.com/office/drawing/2014/main" id="{B10FD9E6-753D-0BFE-014D-3A3A9EB5361A}"/>
              </a:ext>
            </a:extLst>
          </p:cNvPr>
          <p:cNvPicPr>
            <a:picLocks noChangeAspect="1"/>
          </p:cNvPicPr>
          <p:nvPr/>
        </p:nvPicPr>
        <p:blipFill>
          <a:blip r:embed="rId2"/>
          <a:stretch>
            <a:fillRect/>
          </a:stretch>
        </p:blipFill>
        <p:spPr>
          <a:xfrm>
            <a:off x="669223" y="1304248"/>
            <a:ext cx="3242986" cy="1977431"/>
          </a:xfrm>
          <a:prstGeom prst="rect">
            <a:avLst/>
          </a:prstGeom>
        </p:spPr>
      </p:pic>
      <p:pic>
        <p:nvPicPr>
          <p:cNvPr id="10" name="Kép 9">
            <a:extLst>
              <a:ext uri="{FF2B5EF4-FFF2-40B4-BE49-F238E27FC236}">
                <a16:creationId xmlns:a16="http://schemas.microsoft.com/office/drawing/2014/main" id="{A4046DF5-5922-03DC-95FB-4A0284DEAC8F}"/>
              </a:ext>
            </a:extLst>
          </p:cNvPr>
          <p:cNvPicPr>
            <a:picLocks noChangeAspect="1"/>
          </p:cNvPicPr>
          <p:nvPr/>
        </p:nvPicPr>
        <p:blipFill>
          <a:blip r:embed="rId3"/>
          <a:stretch>
            <a:fillRect/>
          </a:stretch>
        </p:blipFill>
        <p:spPr>
          <a:xfrm>
            <a:off x="4867212" y="1918386"/>
            <a:ext cx="2457576" cy="1403422"/>
          </a:xfrm>
          <a:prstGeom prst="rect">
            <a:avLst/>
          </a:prstGeom>
        </p:spPr>
      </p:pic>
      <p:sp>
        <p:nvSpPr>
          <p:cNvPr id="14" name="Szövegdoboz 13">
            <a:extLst>
              <a:ext uri="{FF2B5EF4-FFF2-40B4-BE49-F238E27FC236}">
                <a16:creationId xmlns:a16="http://schemas.microsoft.com/office/drawing/2014/main" id="{5A8A1A91-4778-262E-544A-1FF7E6ACD84E}"/>
              </a:ext>
            </a:extLst>
          </p:cNvPr>
          <p:cNvSpPr txBox="1"/>
          <p:nvPr/>
        </p:nvSpPr>
        <p:spPr>
          <a:xfrm>
            <a:off x="4791559" y="3499298"/>
            <a:ext cx="2081939" cy="369332"/>
          </a:xfrm>
          <a:prstGeom prst="rect">
            <a:avLst/>
          </a:prstGeom>
          <a:noFill/>
        </p:spPr>
        <p:txBody>
          <a:bodyPr wrap="square">
            <a:spAutoFit/>
          </a:bodyPr>
          <a:lstStyle/>
          <a:p>
            <a:r>
              <a:rPr lang="hu-HU" sz="1800" b="1" i="0" u="none" strike="noStrike" baseline="0" dirty="0" err="1">
                <a:latin typeface="Bitter-Bold"/>
              </a:rPr>
              <a:t>Undirected</a:t>
            </a:r>
            <a:r>
              <a:rPr lang="hu-HU" sz="1800" b="1" i="0" u="none" strike="noStrike" baseline="0" dirty="0">
                <a:latin typeface="Bitter-Bold"/>
              </a:rPr>
              <a:t> </a:t>
            </a:r>
            <a:r>
              <a:rPr lang="hu-HU" sz="1800" b="1" i="0" u="none" strike="noStrike" baseline="0" dirty="0" err="1">
                <a:latin typeface="Bitter-Bold"/>
              </a:rPr>
              <a:t>network</a:t>
            </a:r>
            <a:endParaRPr lang="hu-HU" dirty="0"/>
          </a:p>
        </p:txBody>
      </p:sp>
      <p:pic>
        <p:nvPicPr>
          <p:cNvPr id="16" name="Kép 15">
            <a:extLst>
              <a:ext uri="{FF2B5EF4-FFF2-40B4-BE49-F238E27FC236}">
                <a16:creationId xmlns:a16="http://schemas.microsoft.com/office/drawing/2014/main" id="{831D7488-E160-4B7B-AD58-A52B9A447504}"/>
              </a:ext>
            </a:extLst>
          </p:cNvPr>
          <p:cNvPicPr>
            <a:picLocks noChangeAspect="1"/>
          </p:cNvPicPr>
          <p:nvPr/>
        </p:nvPicPr>
        <p:blipFill>
          <a:blip r:embed="rId4"/>
          <a:stretch>
            <a:fillRect/>
          </a:stretch>
        </p:blipFill>
        <p:spPr>
          <a:xfrm>
            <a:off x="8078313" y="1960328"/>
            <a:ext cx="2330570" cy="1333569"/>
          </a:xfrm>
          <a:prstGeom prst="rect">
            <a:avLst/>
          </a:prstGeom>
        </p:spPr>
      </p:pic>
      <p:sp>
        <p:nvSpPr>
          <p:cNvPr id="18" name="Szövegdoboz 17">
            <a:extLst>
              <a:ext uri="{FF2B5EF4-FFF2-40B4-BE49-F238E27FC236}">
                <a16:creationId xmlns:a16="http://schemas.microsoft.com/office/drawing/2014/main" id="{4F40CECF-DB65-0464-B884-4ACE73F72694}"/>
              </a:ext>
            </a:extLst>
          </p:cNvPr>
          <p:cNvSpPr txBox="1"/>
          <p:nvPr/>
        </p:nvSpPr>
        <p:spPr>
          <a:xfrm>
            <a:off x="8078313" y="3601063"/>
            <a:ext cx="1912105" cy="369332"/>
          </a:xfrm>
          <a:prstGeom prst="rect">
            <a:avLst/>
          </a:prstGeom>
          <a:noFill/>
        </p:spPr>
        <p:txBody>
          <a:bodyPr wrap="square">
            <a:spAutoFit/>
          </a:bodyPr>
          <a:lstStyle/>
          <a:p>
            <a:r>
              <a:rPr lang="hu-HU" sz="1800" b="1" i="0" u="none" strike="noStrike" baseline="0" dirty="0" err="1">
                <a:latin typeface="Bitter-Bold"/>
              </a:rPr>
              <a:t>Directed</a:t>
            </a:r>
            <a:r>
              <a:rPr lang="hu-HU" sz="1800" b="1" i="0" u="none" strike="noStrike" baseline="0" dirty="0">
                <a:latin typeface="Bitter-Bold"/>
              </a:rPr>
              <a:t> </a:t>
            </a:r>
            <a:r>
              <a:rPr lang="hu-HU" sz="1800" b="1" i="0" u="none" strike="noStrike" baseline="0" dirty="0" err="1">
                <a:latin typeface="Bitter-Bold"/>
              </a:rPr>
              <a:t>network</a:t>
            </a:r>
            <a:endParaRPr lang="hu-HU" dirty="0"/>
          </a:p>
        </p:txBody>
      </p:sp>
      <p:pic>
        <p:nvPicPr>
          <p:cNvPr id="20" name="Kép 19">
            <a:extLst>
              <a:ext uri="{FF2B5EF4-FFF2-40B4-BE49-F238E27FC236}">
                <a16:creationId xmlns:a16="http://schemas.microsoft.com/office/drawing/2014/main" id="{44A8D56B-7AD4-9700-E289-62475F0EE362}"/>
              </a:ext>
            </a:extLst>
          </p:cNvPr>
          <p:cNvPicPr>
            <a:picLocks noChangeAspect="1"/>
          </p:cNvPicPr>
          <p:nvPr/>
        </p:nvPicPr>
        <p:blipFill>
          <a:blip r:embed="rId5"/>
          <a:stretch>
            <a:fillRect/>
          </a:stretch>
        </p:blipFill>
        <p:spPr>
          <a:xfrm>
            <a:off x="4825934" y="4046120"/>
            <a:ext cx="4997707" cy="1301817"/>
          </a:xfrm>
          <a:prstGeom prst="rect">
            <a:avLst/>
          </a:prstGeom>
        </p:spPr>
      </p:pic>
    </p:spTree>
    <p:extLst>
      <p:ext uri="{BB962C8B-B14F-4D97-AF65-F5344CB8AC3E}">
        <p14:creationId xmlns:p14="http://schemas.microsoft.com/office/powerpoint/2010/main" val="4135047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8935340-AE1E-A84F-A279-DAE324D3B5AF}"/>
              </a:ext>
            </a:extLst>
          </p:cNvPr>
          <p:cNvSpPr>
            <a:spLocks noGrp="1"/>
          </p:cNvSpPr>
          <p:nvPr>
            <p:ph type="title"/>
          </p:nvPr>
        </p:nvSpPr>
        <p:spPr/>
        <p:txBody>
          <a:bodyPr/>
          <a:lstStyle/>
          <a:p>
            <a:pPr algn="ctr"/>
            <a:r>
              <a:rPr lang="hu-HU" b="1" dirty="0">
                <a:solidFill>
                  <a:srgbClr val="FF0000"/>
                </a:solidFill>
              </a:rPr>
              <a:t>REAL NETWORKS ARE SPARSE</a:t>
            </a:r>
          </a:p>
        </p:txBody>
      </p:sp>
      <p:sp>
        <p:nvSpPr>
          <p:cNvPr id="3" name="Tartalom helye 2">
            <a:extLst>
              <a:ext uri="{FF2B5EF4-FFF2-40B4-BE49-F238E27FC236}">
                <a16:creationId xmlns:a16="http://schemas.microsoft.com/office/drawing/2014/main" id="{43537276-5AA9-1BCC-0A44-16BD41C6C2DD}"/>
              </a:ext>
            </a:extLst>
          </p:cNvPr>
          <p:cNvSpPr>
            <a:spLocks noGrp="1"/>
          </p:cNvSpPr>
          <p:nvPr>
            <p:ph idx="1"/>
          </p:nvPr>
        </p:nvSpPr>
        <p:spPr/>
        <p:txBody>
          <a:bodyPr>
            <a:normAutofit/>
          </a:bodyPr>
          <a:lstStyle/>
          <a:p>
            <a:pPr marL="0" indent="0" algn="just">
              <a:buNone/>
            </a:pPr>
            <a:r>
              <a:rPr lang="en-US" dirty="0"/>
              <a:t>In real networks the number of nodes (N) and links (L) can vary widely.</a:t>
            </a:r>
          </a:p>
          <a:p>
            <a:pPr algn="just"/>
            <a:r>
              <a:rPr lang="en-US" dirty="0"/>
              <a:t>For example, the neural network of the worm C. elegans, the only fully</a:t>
            </a:r>
            <a:r>
              <a:rPr lang="hu-HU" dirty="0"/>
              <a:t> </a:t>
            </a:r>
            <a:r>
              <a:rPr lang="en-US" dirty="0"/>
              <a:t>mapped nervous system of a living organism, has N = 302 neurons (nodes).</a:t>
            </a:r>
          </a:p>
          <a:p>
            <a:pPr algn="just"/>
            <a:r>
              <a:rPr lang="en-US" dirty="0"/>
              <a:t>In contrast the human brain is estimated to have about a hundred billion</a:t>
            </a:r>
            <a:r>
              <a:rPr lang="hu-HU" dirty="0"/>
              <a:t> </a:t>
            </a:r>
            <a:r>
              <a:rPr lang="en-US" dirty="0"/>
              <a:t>N ≈ 1011) neurons. The genetic network of a human cell has about 20,000</a:t>
            </a:r>
            <a:r>
              <a:rPr lang="hu-HU" dirty="0"/>
              <a:t> </a:t>
            </a:r>
            <a:r>
              <a:rPr lang="en-US" dirty="0"/>
              <a:t>genes as nodes; the social network consists of </a:t>
            </a:r>
            <a:r>
              <a:rPr lang="hu-HU" dirty="0" err="1"/>
              <a:t>eight</a:t>
            </a:r>
            <a:r>
              <a:rPr lang="en-US" dirty="0"/>
              <a:t> billion individuals (N</a:t>
            </a:r>
            <a:r>
              <a:rPr lang="hu-HU" dirty="0"/>
              <a:t> </a:t>
            </a:r>
            <a:r>
              <a:rPr lang="en-US" dirty="0"/>
              <a:t>≈ </a:t>
            </a:r>
            <a:r>
              <a:rPr lang="hu-HU" dirty="0"/>
              <a:t>8</a:t>
            </a:r>
            <a:r>
              <a:rPr lang="en-US" dirty="0"/>
              <a:t>×10</a:t>
            </a:r>
            <a:r>
              <a:rPr lang="en-US" baseline="30000" dirty="0"/>
              <a:t>9</a:t>
            </a:r>
            <a:r>
              <a:rPr lang="en-US" dirty="0"/>
              <a:t>) and the WWW is estimated to have over</a:t>
            </a:r>
            <a:r>
              <a:rPr lang="hu-HU" dirty="0"/>
              <a:t> </a:t>
            </a:r>
            <a:r>
              <a:rPr lang="hu-HU" dirty="0" err="1"/>
              <a:t>many</a:t>
            </a:r>
            <a:r>
              <a:rPr lang="en-US" dirty="0"/>
              <a:t> trillion</a:t>
            </a:r>
            <a:r>
              <a:rPr lang="hu-HU" dirty="0"/>
              <a:t>s</a:t>
            </a:r>
            <a:r>
              <a:rPr lang="en-US" dirty="0"/>
              <a:t> web documents</a:t>
            </a:r>
            <a:r>
              <a:rPr lang="hu-HU" dirty="0"/>
              <a:t> </a:t>
            </a:r>
            <a:r>
              <a:rPr lang="en-US" dirty="0"/>
              <a:t>(N &gt; 1012).</a:t>
            </a:r>
            <a:endParaRPr lang="hu-HU" dirty="0"/>
          </a:p>
        </p:txBody>
      </p:sp>
      <p:sp>
        <p:nvSpPr>
          <p:cNvPr id="4" name="Dátum helye 3">
            <a:extLst>
              <a:ext uri="{FF2B5EF4-FFF2-40B4-BE49-F238E27FC236}">
                <a16:creationId xmlns:a16="http://schemas.microsoft.com/office/drawing/2014/main" id="{287C97BA-D654-86A0-1471-1AE9C498516F}"/>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8EEDE16E-19E6-790A-A92D-CB27C5BF7E58}"/>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3EDFABDE-9206-A0C6-4F6F-EC97576CD862}"/>
              </a:ext>
            </a:extLst>
          </p:cNvPr>
          <p:cNvSpPr>
            <a:spLocks noGrp="1"/>
          </p:cNvSpPr>
          <p:nvPr>
            <p:ph type="sldNum" sz="quarter" idx="12"/>
          </p:nvPr>
        </p:nvSpPr>
        <p:spPr/>
        <p:txBody>
          <a:bodyPr/>
          <a:lstStyle/>
          <a:p>
            <a:fld id="{51087B00-E4BB-4A66-8C74-CF8A7BBCF259}" type="slidenum">
              <a:rPr lang="hu-HU" smtClean="0"/>
              <a:t>26</a:t>
            </a:fld>
            <a:endParaRPr lang="hu-HU"/>
          </a:p>
        </p:txBody>
      </p:sp>
    </p:spTree>
    <p:extLst>
      <p:ext uri="{BB962C8B-B14F-4D97-AF65-F5344CB8AC3E}">
        <p14:creationId xmlns:p14="http://schemas.microsoft.com/office/powerpoint/2010/main" val="613083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836C3E9-A837-4598-3B31-9A73C1244728}"/>
              </a:ext>
            </a:extLst>
          </p:cNvPr>
          <p:cNvSpPr>
            <a:spLocks noGrp="1"/>
          </p:cNvSpPr>
          <p:nvPr>
            <p:ph type="title"/>
          </p:nvPr>
        </p:nvSpPr>
        <p:spPr>
          <a:xfrm>
            <a:off x="838200" y="365125"/>
            <a:ext cx="10515600" cy="564773"/>
          </a:xfrm>
        </p:spPr>
        <p:txBody>
          <a:bodyPr>
            <a:normAutofit fontScale="90000"/>
          </a:bodyPr>
          <a:lstStyle/>
          <a:p>
            <a:pPr algn="ctr"/>
            <a:r>
              <a:rPr lang="hu-HU" b="1" dirty="0" err="1">
                <a:solidFill>
                  <a:srgbClr val="FF0000"/>
                </a:solidFill>
              </a:rPr>
              <a:t>Number</a:t>
            </a:r>
            <a:r>
              <a:rPr lang="hu-HU" b="1" dirty="0">
                <a:solidFill>
                  <a:srgbClr val="FF0000"/>
                </a:solidFill>
              </a:rPr>
              <a:t> of </a:t>
            </a:r>
            <a:r>
              <a:rPr lang="hu-HU" b="1" dirty="0" err="1">
                <a:solidFill>
                  <a:srgbClr val="FF0000"/>
                </a:solidFill>
              </a:rPr>
              <a:t>Links</a:t>
            </a:r>
            <a:endParaRPr lang="hu-HU" b="1" dirty="0">
              <a:solidFill>
                <a:srgbClr val="FF0000"/>
              </a:solidFill>
            </a:endParaRPr>
          </a:p>
        </p:txBody>
      </p:sp>
      <p:sp>
        <p:nvSpPr>
          <p:cNvPr id="3" name="Tartalom helye 2">
            <a:extLst>
              <a:ext uri="{FF2B5EF4-FFF2-40B4-BE49-F238E27FC236}">
                <a16:creationId xmlns:a16="http://schemas.microsoft.com/office/drawing/2014/main" id="{8BA7179A-F36B-3B75-BAC4-F301AFFFF303}"/>
              </a:ext>
            </a:extLst>
          </p:cNvPr>
          <p:cNvSpPr>
            <a:spLocks noGrp="1"/>
          </p:cNvSpPr>
          <p:nvPr>
            <p:ph idx="1"/>
          </p:nvPr>
        </p:nvSpPr>
        <p:spPr>
          <a:xfrm>
            <a:off x="838200" y="1139125"/>
            <a:ext cx="10515600" cy="5037838"/>
          </a:xfrm>
        </p:spPr>
        <p:txBody>
          <a:bodyPr>
            <a:normAutofit/>
          </a:bodyPr>
          <a:lstStyle/>
          <a:p>
            <a:pPr algn="just"/>
            <a:r>
              <a:rPr lang="en-US" dirty="0"/>
              <a:t>These wide differences in size are noticeable, which </a:t>
            </a:r>
            <a:r>
              <a:rPr lang="hu-HU" dirty="0"/>
              <a:t>are </a:t>
            </a:r>
            <a:r>
              <a:rPr lang="hu-HU" dirty="0" err="1"/>
              <a:t>reflected</a:t>
            </a:r>
            <a:r>
              <a:rPr lang="hu-HU" dirty="0"/>
              <a:t> by</a:t>
            </a:r>
            <a:r>
              <a:rPr lang="en-US" dirty="0"/>
              <a:t> N</a:t>
            </a:r>
            <a:r>
              <a:rPr lang="hu-HU" dirty="0"/>
              <a:t> </a:t>
            </a:r>
            <a:r>
              <a:rPr lang="en-US" dirty="0"/>
              <a:t>and L for several network maps. Some of these maps offer a complete wiring</a:t>
            </a:r>
            <a:r>
              <a:rPr lang="hu-HU" dirty="0"/>
              <a:t> </a:t>
            </a:r>
            <a:r>
              <a:rPr lang="en-US" dirty="0"/>
              <a:t>diagram of the system they describe (like the actor network or the E.</a:t>
            </a:r>
            <a:r>
              <a:rPr lang="hu-HU" dirty="0"/>
              <a:t> </a:t>
            </a:r>
            <a:r>
              <a:rPr lang="en-US" dirty="0"/>
              <a:t>coli metabolism), while others are only samples, representing a subset of</a:t>
            </a:r>
            <a:r>
              <a:rPr lang="hu-HU" dirty="0"/>
              <a:t> </a:t>
            </a:r>
            <a:r>
              <a:rPr lang="en-US" dirty="0"/>
              <a:t>the full network (like the WWW or the mobile call graph).</a:t>
            </a:r>
          </a:p>
          <a:p>
            <a:pPr algn="just"/>
            <a:r>
              <a:rPr lang="hu-HU" dirty="0"/>
              <a:t>The </a:t>
            </a:r>
            <a:r>
              <a:rPr lang="en-US" dirty="0"/>
              <a:t>number of links also varies widely. In a network</a:t>
            </a:r>
            <a:r>
              <a:rPr lang="hu-HU" dirty="0"/>
              <a:t> </a:t>
            </a:r>
            <a:r>
              <a:rPr lang="en-US" dirty="0"/>
              <a:t>of N nodes the number of links can change between L = 0 and </a:t>
            </a:r>
            <a:r>
              <a:rPr lang="en-US" dirty="0" err="1"/>
              <a:t>Lmax</a:t>
            </a:r>
            <a:r>
              <a:rPr lang="en-US" dirty="0"/>
              <a:t>,</a:t>
            </a:r>
            <a:r>
              <a:rPr lang="hu-HU" dirty="0"/>
              <a:t> w</a:t>
            </a:r>
            <a:r>
              <a:rPr lang="en-US" dirty="0"/>
              <a:t>here</a:t>
            </a:r>
            <a:endParaRPr lang="hu-HU" dirty="0"/>
          </a:p>
          <a:p>
            <a:endParaRPr lang="hu-HU" dirty="0"/>
          </a:p>
          <a:p>
            <a:pPr marL="0" indent="0">
              <a:buNone/>
            </a:pPr>
            <a:endParaRPr lang="hu-HU" dirty="0"/>
          </a:p>
          <a:p>
            <a:pPr marL="0" indent="0">
              <a:buNone/>
            </a:pPr>
            <a:r>
              <a:rPr lang="en-US" dirty="0"/>
              <a:t>is the total number of links present in a complete graph of size N In a complete graph each node is connected to every other node.</a:t>
            </a:r>
            <a:endParaRPr lang="hu-HU" dirty="0"/>
          </a:p>
          <a:p>
            <a:endParaRPr lang="hu-HU" dirty="0"/>
          </a:p>
        </p:txBody>
      </p:sp>
      <p:sp>
        <p:nvSpPr>
          <p:cNvPr id="4" name="Dátum helye 3">
            <a:extLst>
              <a:ext uri="{FF2B5EF4-FFF2-40B4-BE49-F238E27FC236}">
                <a16:creationId xmlns:a16="http://schemas.microsoft.com/office/drawing/2014/main" id="{8636BC22-46CC-14B5-BD38-01E78CFBF284}"/>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CC1C8377-0504-1D7B-BC4D-69F3E04B39DE}"/>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4B51C06F-C3AB-F12D-E02B-78109C7685DF}"/>
              </a:ext>
            </a:extLst>
          </p:cNvPr>
          <p:cNvSpPr>
            <a:spLocks noGrp="1"/>
          </p:cNvSpPr>
          <p:nvPr>
            <p:ph type="sldNum" sz="quarter" idx="12"/>
          </p:nvPr>
        </p:nvSpPr>
        <p:spPr/>
        <p:txBody>
          <a:bodyPr/>
          <a:lstStyle/>
          <a:p>
            <a:fld id="{51087B00-E4BB-4A66-8C74-CF8A7BBCF259}" type="slidenum">
              <a:rPr lang="hu-HU" smtClean="0"/>
              <a:t>27</a:t>
            </a:fld>
            <a:endParaRPr lang="hu-HU"/>
          </a:p>
        </p:txBody>
      </p:sp>
      <p:pic>
        <p:nvPicPr>
          <p:cNvPr id="8" name="Kép 7">
            <a:extLst>
              <a:ext uri="{FF2B5EF4-FFF2-40B4-BE49-F238E27FC236}">
                <a16:creationId xmlns:a16="http://schemas.microsoft.com/office/drawing/2014/main" id="{3CEFA26C-B76A-AFD3-12AC-3C64B00BE7DC}"/>
              </a:ext>
            </a:extLst>
          </p:cNvPr>
          <p:cNvPicPr>
            <a:picLocks noChangeAspect="1"/>
          </p:cNvPicPr>
          <p:nvPr/>
        </p:nvPicPr>
        <p:blipFill>
          <a:blip r:embed="rId2"/>
          <a:stretch>
            <a:fillRect/>
          </a:stretch>
        </p:blipFill>
        <p:spPr>
          <a:xfrm>
            <a:off x="3788899" y="3982309"/>
            <a:ext cx="3711149" cy="1000396"/>
          </a:xfrm>
          <a:prstGeom prst="rect">
            <a:avLst/>
          </a:prstGeom>
        </p:spPr>
      </p:pic>
    </p:spTree>
    <p:extLst>
      <p:ext uri="{BB962C8B-B14F-4D97-AF65-F5344CB8AC3E}">
        <p14:creationId xmlns:p14="http://schemas.microsoft.com/office/powerpoint/2010/main" val="3860950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1B8FDE5-5F1C-2F53-8DD7-C0732A3F282F}"/>
              </a:ext>
            </a:extLst>
          </p:cNvPr>
          <p:cNvSpPr>
            <a:spLocks noGrp="1"/>
          </p:cNvSpPr>
          <p:nvPr>
            <p:ph type="title"/>
          </p:nvPr>
        </p:nvSpPr>
        <p:spPr/>
        <p:txBody>
          <a:bodyPr/>
          <a:lstStyle/>
          <a:p>
            <a:pPr algn="ctr"/>
            <a:r>
              <a:rPr lang="hu-HU" b="1" dirty="0">
                <a:solidFill>
                  <a:srgbClr val="FF0000"/>
                </a:solidFill>
              </a:rPr>
              <a:t>L in </a:t>
            </a:r>
            <a:r>
              <a:rPr lang="hu-HU" b="1" dirty="0" err="1">
                <a:solidFill>
                  <a:srgbClr val="FF0000"/>
                </a:solidFill>
              </a:rPr>
              <a:t>real</a:t>
            </a:r>
            <a:r>
              <a:rPr lang="hu-HU" b="1" dirty="0">
                <a:solidFill>
                  <a:srgbClr val="FF0000"/>
                </a:solidFill>
              </a:rPr>
              <a:t> </a:t>
            </a:r>
            <a:r>
              <a:rPr lang="hu-HU" b="1" dirty="0" err="1">
                <a:solidFill>
                  <a:srgbClr val="FF0000"/>
                </a:solidFill>
              </a:rPr>
              <a:t>networks</a:t>
            </a:r>
            <a:endParaRPr lang="hu-HU" b="1" dirty="0">
              <a:solidFill>
                <a:srgbClr val="FF0000"/>
              </a:solidFill>
            </a:endParaRPr>
          </a:p>
        </p:txBody>
      </p:sp>
      <p:sp>
        <p:nvSpPr>
          <p:cNvPr id="3" name="Tartalom helye 2">
            <a:extLst>
              <a:ext uri="{FF2B5EF4-FFF2-40B4-BE49-F238E27FC236}">
                <a16:creationId xmlns:a16="http://schemas.microsoft.com/office/drawing/2014/main" id="{ADCC8501-03EC-F44F-9420-4BEA47E868F9}"/>
              </a:ext>
            </a:extLst>
          </p:cNvPr>
          <p:cNvSpPr>
            <a:spLocks noGrp="1"/>
          </p:cNvSpPr>
          <p:nvPr>
            <p:ph idx="1"/>
          </p:nvPr>
        </p:nvSpPr>
        <p:spPr/>
        <p:txBody>
          <a:bodyPr>
            <a:normAutofit/>
          </a:bodyPr>
          <a:lstStyle/>
          <a:p>
            <a:pPr marL="0" indent="0" algn="l">
              <a:lnSpc>
                <a:spcPct val="150000"/>
              </a:lnSpc>
              <a:buNone/>
            </a:pPr>
            <a:r>
              <a:rPr lang="en-US" sz="2400" b="0" i="0" u="none" strike="noStrike" baseline="0" dirty="0">
                <a:solidFill>
                  <a:srgbClr val="000000"/>
                </a:solidFill>
                <a:latin typeface="Bitter-Regular"/>
              </a:rPr>
              <a:t>In real networks </a:t>
            </a:r>
            <a:r>
              <a:rPr lang="en-US" sz="2400" b="0" i="1" u="none" strike="noStrike" baseline="0" dirty="0">
                <a:solidFill>
                  <a:srgbClr val="000000"/>
                </a:solidFill>
                <a:latin typeface="Bitter-Italic"/>
              </a:rPr>
              <a:t>L </a:t>
            </a:r>
            <a:r>
              <a:rPr lang="en-US" sz="2400" b="0" i="0" u="none" strike="noStrike" baseline="0" dirty="0">
                <a:solidFill>
                  <a:srgbClr val="000000"/>
                </a:solidFill>
                <a:latin typeface="Bitter-Regular"/>
              </a:rPr>
              <a:t>is much smaller than </a:t>
            </a:r>
            <a:r>
              <a:rPr lang="en-US" sz="2400" b="0" i="1" u="none" strike="noStrike" baseline="0" dirty="0" err="1">
                <a:solidFill>
                  <a:srgbClr val="000000"/>
                </a:solidFill>
                <a:latin typeface="Bitter-Italic"/>
              </a:rPr>
              <a:t>L</a:t>
            </a:r>
            <a:r>
              <a:rPr lang="en-US" sz="2400" b="0" i="0" u="none" strike="noStrike" baseline="-25000" dirty="0" err="1">
                <a:solidFill>
                  <a:srgbClr val="000000"/>
                </a:solidFill>
                <a:latin typeface="Bitter-Regular"/>
              </a:rPr>
              <a:t>max</a:t>
            </a:r>
            <a:r>
              <a:rPr lang="en-US" sz="2400" b="0" i="0" u="none" strike="noStrike" baseline="0" dirty="0">
                <a:solidFill>
                  <a:srgbClr val="000000"/>
                </a:solidFill>
                <a:latin typeface="Bitter-Regular"/>
              </a:rPr>
              <a:t>, reflecting the fact that</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most real networks are sparse. </a:t>
            </a:r>
            <a:endParaRPr lang="hu-HU" sz="2400" b="0" i="0" u="none" strike="noStrike" baseline="0" dirty="0">
              <a:solidFill>
                <a:srgbClr val="000000"/>
              </a:solidFill>
              <a:latin typeface="Bitter-Regular"/>
            </a:endParaRPr>
          </a:p>
          <a:p>
            <a:pPr marL="0" indent="0" algn="l">
              <a:lnSpc>
                <a:spcPct val="150000"/>
              </a:lnSpc>
              <a:buNone/>
            </a:pPr>
            <a:r>
              <a:rPr lang="en-US" sz="2400" b="0" i="0" u="none" strike="noStrike" baseline="0" dirty="0">
                <a:solidFill>
                  <a:srgbClr val="000000"/>
                </a:solidFill>
                <a:latin typeface="Bitter-Regular"/>
              </a:rPr>
              <a:t>We call a network </a:t>
            </a:r>
            <a:r>
              <a:rPr lang="en-US" sz="2400" b="0" i="1" u="none" strike="noStrike" baseline="0" dirty="0">
                <a:solidFill>
                  <a:srgbClr val="000000"/>
                </a:solidFill>
                <a:latin typeface="Bitter-Italic"/>
              </a:rPr>
              <a:t>sparse </a:t>
            </a:r>
            <a:r>
              <a:rPr lang="en-US" sz="2400" b="0" i="0" u="none" strike="noStrike" baseline="0" dirty="0">
                <a:solidFill>
                  <a:srgbClr val="000000"/>
                </a:solidFill>
                <a:latin typeface="Bitter-Regular"/>
              </a:rPr>
              <a:t>if </a:t>
            </a:r>
            <a:r>
              <a:rPr lang="en-US" sz="2400" b="0" i="1" u="none" strike="noStrike" baseline="0" dirty="0">
                <a:solidFill>
                  <a:srgbClr val="000000"/>
                </a:solidFill>
                <a:latin typeface="Bitter-Italic"/>
              </a:rPr>
              <a:t>L</a:t>
            </a:r>
            <a:r>
              <a:rPr lang="en-US" sz="2400" b="0" i="0" u="none" strike="noStrike" baseline="0" dirty="0">
                <a:solidFill>
                  <a:srgbClr val="000000"/>
                </a:solidFill>
                <a:latin typeface="Bitter-Regular"/>
              </a:rPr>
              <a:t>&lt;&lt; </a:t>
            </a:r>
            <a:r>
              <a:rPr lang="en-US" sz="2400" b="0" i="1" u="none" strike="noStrike" baseline="0" dirty="0" err="1">
                <a:solidFill>
                  <a:srgbClr val="000000"/>
                </a:solidFill>
                <a:latin typeface="Bitter-Italic"/>
              </a:rPr>
              <a:t>L</a:t>
            </a:r>
            <a:r>
              <a:rPr lang="en-US" sz="2400" b="0" i="0" u="none" strike="noStrike" baseline="-25000" dirty="0" err="1">
                <a:solidFill>
                  <a:srgbClr val="000000"/>
                </a:solidFill>
                <a:latin typeface="Bitter-Regular"/>
              </a:rPr>
              <a:t>max</a:t>
            </a:r>
            <a:r>
              <a:rPr lang="en-US" sz="2400" b="0" i="0" u="none" strike="noStrike" baseline="0" dirty="0">
                <a:solidFill>
                  <a:srgbClr val="000000"/>
                </a:solidFill>
                <a:latin typeface="Bitter-Regular"/>
              </a:rPr>
              <a:t>. </a:t>
            </a:r>
            <a:endParaRPr lang="hu-HU" sz="2400" b="0" i="0" u="none" strike="noStrike" baseline="0" dirty="0">
              <a:solidFill>
                <a:srgbClr val="000000"/>
              </a:solidFill>
              <a:latin typeface="Bitter-Regular"/>
            </a:endParaRPr>
          </a:p>
          <a:p>
            <a:pPr algn="l">
              <a:lnSpc>
                <a:spcPct val="150000"/>
              </a:lnSpc>
            </a:pPr>
            <a:r>
              <a:rPr lang="en-US" sz="2400" b="0" i="0" u="none" strike="noStrike" baseline="0" dirty="0">
                <a:solidFill>
                  <a:srgbClr val="000000"/>
                </a:solidFill>
                <a:latin typeface="Bitter-Regular"/>
              </a:rPr>
              <a:t>For</a:t>
            </a:r>
            <a:r>
              <a:rPr lang="hu-HU" sz="2400" dirty="0">
                <a:solidFill>
                  <a:srgbClr val="000000"/>
                </a:solidFill>
                <a:latin typeface="Bitter-Regular"/>
              </a:rPr>
              <a:t> </a:t>
            </a:r>
            <a:r>
              <a:rPr lang="en-US" sz="2400" b="0" i="0" u="none" strike="noStrike" baseline="0" dirty="0">
                <a:solidFill>
                  <a:srgbClr val="000000"/>
                </a:solidFill>
                <a:latin typeface="Bitter-Regular"/>
              </a:rPr>
              <a:t>example, the WWW graph in has about 1.5 million links. </a:t>
            </a:r>
            <a:endParaRPr lang="hu-HU" sz="2400" b="0" i="0" u="none" strike="noStrike" baseline="0" dirty="0">
              <a:solidFill>
                <a:srgbClr val="000000"/>
              </a:solidFill>
              <a:latin typeface="Bitter-Regular"/>
            </a:endParaRPr>
          </a:p>
          <a:p>
            <a:pPr algn="l">
              <a:lnSpc>
                <a:spcPct val="150000"/>
              </a:lnSpc>
            </a:pPr>
            <a:r>
              <a:rPr lang="en-US" sz="2400" b="0" i="0" u="none" strike="noStrike" baseline="0" dirty="0">
                <a:solidFill>
                  <a:srgbClr val="000000"/>
                </a:solidFill>
                <a:latin typeface="Bitter-Regular"/>
              </a:rPr>
              <a:t>Yet, if the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WWW were to be a complete graph, it should have </a:t>
            </a:r>
            <a:r>
              <a:rPr lang="en-US" sz="2400" b="0" i="1" u="none" strike="noStrike" baseline="0" dirty="0" err="1">
                <a:solidFill>
                  <a:srgbClr val="000000"/>
                </a:solidFill>
                <a:latin typeface="Bitter-Italic"/>
              </a:rPr>
              <a:t>L</a:t>
            </a:r>
            <a:r>
              <a:rPr lang="en-US" sz="2400" b="0" i="0" u="none" strike="noStrike" baseline="0" dirty="0" err="1">
                <a:solidFill>
                  <a:srgbClr val="000000"/>
                </a:solidFill>
                <a:latin typeface="Bitter-Regular"/>
              </a:rPr>
              <a:t>max</a:t>
            </a:r>
            <a:r>
              <a:rPr lang="en-US" sz="2400" b="0" i="0" u="none" strike="noStrike" baseline="0" dirty="0">
                <a:solidFill>
                  <a:srgbClr val="000000"/>
                </a:solidFill>
                <a:latin typeface="Bitter-Regular"/>
              </a:rPr>
              <a:t> ≈ 5x1010 links</a:t>
            </a:r>
            <a:endParaRPr lang="hu-HU" sz="2400" b="0" i="0" u="none" strike="noStrike" baseline="0" dirty="0">
              <a:solidFill>
                <a:srgbClr val="000000"/>
              </a:solidFill>
              <a:latin typeface="Bitter-Regular"/>
            </a:endParaRPr>
          </a:p>
          <a:p>
            <a:pPr algn="l">
              <a:lnSpc>
                <a:spcPct val="150000"/>
              </a:lnSpc>
            </a:pPr>
            <a:r>
              <a:rPr lang="en-US" sz="2400" b="0" i="0" u="none" strike="noStrike" baseline="0" dirty="0">
                <a:solidFill>
                  <a:srgbClr val="000000"/>
                </a:solidFill>
                <a:latin typeface="Bitter-Regular"/>
              </a:rPr>
              <a:t>Consequently the web graph has only a 3x10</a:t>
            </a:r>
            <a:r>
              <a:rPr lang="en-US" sz="2400" b="0" i="0" u="none" strike="noStrike" baseline="30000" dirty="0">
                <a:solidFill>
                  <a:srgbClr val="000000"/>
                </a:solidFill>
                <a:latin typeface="Bitter-Regular"/>
              </a:rPr>
              <a:t>-5</a:t>
            </a:r>
            <a:r>
              <a:rPr lang="en-US" sz="2400" b="0" i="0" u="none" strike="noStrike" baseline="0" dirty="0">
                <a:solidFill>
                  <a:srgbClr val="000000"/>
                </a:solidFill>
                <a:latin typeface="Bitter-Regular"/>
              </a:rPr>
              <a:t> fraction of</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the links it could have. </a:t>
            </a:r>
            <a:endParaRPr lang="hu-HU" sz="2400" dirty="0"/>
          </a:p>
        </p:txBody>
      </p:sp>
      <p:sp>
        <p:nvSpPr>
          <p:cNvPr id="4" name="Dátum helye 3">
            <a:extLst>
              <a:ext uri="{FF2B5EF4-FFF2-40B4-BE49-F238E27FC236}">
                <a16:creationId xmlns:a16="http://schemas.microsoft.com/office/drawing/2014/main" id="{9C998432-0A48-74E4-B182-363300876B75}"/>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96E01A0D-0AAE-E2F7-3F8D-49F3E4213BB0}"/>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0ABD117F-B136-AF24-D495-A4409396822A}"/>
              </a:ext>
            </a:extLst>
          </p:cNvPr>
          <p:cNvSpPr>
            <a:spLocks noGrp="1"/>
          </p:cNvSpPr>
          <p:nvPr>
            <p:ph type="sldNum" sz="quarter" idx="12"/>
          </p:nvPr>
        </p:nvSpPr>
        <p:spPr/>
        <p:txBody>
          <a:bodyPr/>
          <a:lstStyle/>
          <a:p>
            <a:fld id="{51087B00-E4BB-4A66-8C74-CF8A7BBCF259}" type="slidenum">
              <a:rPr lang="hu-HU" smtClean="0"/>
              <a:t>28</a:t>
            </a:fld>
            <a:endParaRPr lang="hu-HU"/>
          </a:p>
        </p:txBody>
      </p:sp>
    </p:spTree>
    <p:extLst>
      <p:ext uri="{BB962C8B-B14F-4D97-AF65-F5344CB8AC3E}">
        <p14:creationId xmlns:p14="http://schemas.microsoft.com/office/powerpoint/2010/main" val="3868043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12960D6-093F-5E32-D319-4B75AA03BD7C}"/>
              </a:ext>
            </a:extLst>
          </p:cNvPr>
          <p:cNvSpPr>
            <a:spLocks noGrp="1"/>
          </p:cNvSpPr>
          <p:nvPr>
            <p:ph type="title"/>
          </p:nvPr>
        </p:nvSpPr>
        <p:spPr>
          <a:xfrm>
            <a:off x="838200" y="1"/>
            <a:ext cx="10515600" cy="604434"/>
          </a:xfrm>
        </p:spPr>
        <p:txBody>
          <a:bodyPr>
            <a:normAutofit fontScale="90000"/>
          </a:bodyPr>
          <a:lstStyle/>
          <a:p>
            <a:pPr algn="ctr"/>
            <a:r>
              <a:rPr lang="hu-HU" b="1" dirty="0">
                <a:solidFill>
                  <a:srgbClr val="FF0000"/>
                </a:solidFill>
              </a:rPr>
              <a:t>WEIGHTED NETWORKS</a:t>
            </a:r>
          </a:p>
        </p:txBody>
      </p:sp>
      <p:sp>
        <p:nvSpPr>
          <p:cNvPr id="3" name="Tartalom helye 2">
            <a:extLst>
              <a:ext uri="{FF2B5EF4-FFF2-40B4-BE49-F238E27FC236}">
                <a16:creationId xmlns:a16="http://schemas.microsoft.com/office/drawing/2014/main" id="{A1278484-92DA-BE1E-C4CD-6958B6D661DC}"/>
              </a:ext>
            </a:extLst>
          </p:cNvPr>
          <p:cNvSpPr>
            <a:spLocks noGrp="1"/>
          </p:cNvSpPr>
          <p:nvPr>
            <p:ph idx="1"/>
          </p:nvPr>
        </p:nvSpPr>
        <p:spPr>
          <a:xfrm>
            <a:off x="263471" y="604435"/>
            <a:ext cx="11090329" cy="5572529"/>
          </a:xfrm>
        </p:spPr>
        <p:txBody>
          <a:bodyPr>
            <a:noAutofit/>
          </a:bodyPr>
          <a:lstStyle/>
          <a:p>
            <a:pPr marL="0" indent="0" algn="just">
              <a:buNone/>
            </a:pPr>
            <a:r>
              <a:rPr lang="en-US" sz="2400" b="0" i="0" u="none" strike="noStrike" baseline="0" dirty="0">
                <a:latin typeface="Bitter-Regular"/>
              </a:rPr>
              <a:t>So far we discussed only networks for which all links have the same</a:t>
            </a:r>
            <a:r>
              <a:rPr lang="hu-HU" sz="2400" b="0" i="0" u="none" strike="noStrike" baseline="0" dirty="0">
                <a:latin typeface="Bitter-Regular"/>
              </a:rPr>
              <a:t> </a:t>
            </a:r>
            <a:r>
              <a:rPr lang="en-US" sz="2400" b="0" i="0" u="none" strike="noStrike" baseline="0" dirty="0">
                <a:latin typeface="Bitter-Regular"/>
              </a:rPr>
              <a:t>weight, i.e. </a:t>
            </a:r>
            <a:r>
              <a:rPr lang="en-US" sz="2400" b="0" i="1" u="none" strike="noStrike" baseline="0" dirty="0" err="1">
                <a:latin typeface="Bitter-Italic"/>
              </a:rPr>
              <a:t>A</a:t>
            </a:r>
            <a:r>
              <a:rPr lang="en-US" sz="2400" b="0" i="1" u="none" strike="noStrike" baseline="-25000" dirty="0" err="1">
                <a:latin typeface="Bitter-Italic"/>
              </a:rPr>
              <a:t>ij</a:t>
            </a:r>
            <a:r>
              <a:rPr lang="en-US" sz="2400" b="0" i="1" u="none" strike="noStrike" baseline="0" dirty="0">
                <a:latin typeface="Bitter-Italic"/>
              </a:rPr>
              <a:t> = 1</a:t>
            </a:r>
            <a:r>
              <a:rPr lang="en-US" sz="2400" b="0" i="0" u="none" strike="noStrike" baseline="0" dirty="0">
                <a:latin typeface="Bitter-Regular"/>
              </a:rPr>
              <a:t>. In many applications we need to study </a:t>
            </a:r>
            <a:r>
              <a:rPr lang="en-US" sz="2400" b="0" i="1" u="none" strike="noStrike" baseline="0" dirty="0">
                <a:latin typeface="Bitter-Italic"/>
              </a:rPr>
              <a:t>weighted networks</a:t>
            </a:r>
            <a:r>
              <a:rPr lang="en-US" sz="2400" b="0" i="0" u="none" strike="noStrike" baseline="0" dirty="0">
                <a:latin typeface="Bitter-Regular"/>
              </a:rPr>
              <a:t>,</a:t>
            </a:r>
            <a:r>
              <a:rPr lang="hu-HU" sz="2400" b="0" i="0" u="none" strike="noStrike" baseline="0" dirty="0">
                <a:latin typeface="Bitter-Regular"/>
              </a:rPr>
              <a:t> </a:t>
            </a:r>
            <a:r>
              <a:rPr lang="en-US" sz="2400" b="0" i="0" u="none" strike="noStrike" baseline="0" dirty="0">
                <a:latin typeface="Bitter-Regular"/>
              </a:rPr>
              <a:t>where each link (</a:t>
            </a:r>
            <a:r>
              <a:rPr lang="en-US" sz="2400" b="0" i="1" u="none" strike="noStrike" baseline="0" dirty="0" err="1">
                <a:latin typeface="Bitter-Italic"/>
              </a:rPr>
              <a:t>i</a:t>
            </a:r>
            <a:r>
              <a:rPr lang="en-US" sz="2400" b="0" i="1" u="none" strike="noStrike" baseline="0" dirty="0">
                <a:latin typeface="Bitter-Italic"/>
              </a:rPr>
              <a:t>, j</a:t>
            </a:r>
            <a:r>
              <a:rPr lang="en-US" sz="2400" b="0" i="0" u="none" strike="noStrike" baseline="0" dirty="0">
                <a:latin typeface="Bitter-Regular"/>
              </a:rPr>
              <a:t>) has a unique weight </a:t>
            </a:r>
            <a:r>
              <a:rPr lang="en-US" sz="2400" b="0" i="1" u="none" strike="noStrike" baseline="0" dirty="0" err="1">
                <a:latin typeface="Bitter-Italic"/>
              </a:rPr>
              <a:t>w</a:t>
            </a:r>
            <a:r>
              <a:rPr lang="en-US" sz="2400" b="0" i="1" u="none" strike="noStrike" baseline="-25000" dirty="0" err="1">
                <a:latin typeface="Bitter-Italic"/>
              </a:rPr>
              <a:t>ij</a:t>
            </a:r>
            <a:r>
              <a:rPr lang="en-US" sz="2400" b="0" i="0" u="none" strike="noStrike" baseline="0" dirty="0">
                <a:latin typeface="Bitter-Regular"/>
              </a:rPr>
              <a:t>. </a:t>
            </a:r>
            <a:endParaRPr lang="hu-HU" sz="2400" b="0" i="0" u="none" strike="noStrike" baseline="0" dirty="0">
              <a:latin typeface="Bitter-Regular"/>
            </a:endParaRPr>
          </a:p>
          <a:p>
            <a:pPr marL="0" indent="0" algn="just">
              <a:buNone/>
            </a:pPr>
            <a:r>
              <a:rPr lang="en-US" sz="2400" b="0" i="0" u="none" strike="noStrike" baseline="0" dirty="0">
                <a:latin typeface="Bitter-Regular"/>
              </a:rPr>
              <a:t>In mobile call networks</a:t>
            </a:r>
          </a:p>
          <a:p>
            <a:pPr algn="just"/>
            <a:r>
              <a:rPr lang="en-US" sz="2400" b="0" i="0" u="none" strike="noStrike" baseline="0" dirty="0">
                <a:latin typeface="Bitter-Regular"/>
              </a:rPr>
              <a:t>the weight can represent the total number of minutes two individuals talk</a:t>
            </a:r>
            <a:r>
              <a:rPr lang="hu-HU" sz="2400" b="0" i="0" u="none" strike="noStrike" baseline="0" dirty="0">
                <a:latin typeface="Bitter-Regular"/>
              </a:rPr>
              <a:t> </a:t>
            </a:r>
            <a:r>
              <a:rPr lang="en-US" sz="2400" b="0" i="0" u="none" strike="noStrike" baseline="0" dirty="0">
                <a:latin typeface="Bitter-Regular"/>
              </a:rPr>
              <a:t>with each </a:t>
            </a:r>
            <a:r>
              <a:rPr lang="en-US" sz="2200" b="0" i="0" u="none" strike="noStrike" dirty="0">
                <a:latin typeface="Bitter-Regular"/>
              </a:rPr>
              <a:t>other on the phone; </a:t>
            </a:r>
            <a:endParaRPr lang="hu-HU" sz="2200" b="0" i="0" u="none" strike="noStrike" dirty="0">
              <a:latin typeface="Bitter-Regular"/>
            </a:endParaRPr>
          </a:p>
          <a:p>
            <a:pPr algn="just"/>
            <a:r>
              <a:rPr lang="en-US" sz="2200" b="0" i="0" u="none" strike="noStrike" dirty="0">
                <a:latin typeface="Bitter-Regular"/>
              </a:rPr>
              <a:t>on the power grid the weight is the amount</a:t>
            </a:r>
            <a:r>
              <a:rPr lang="hu-HU" sz="2200" b="0" i="0" u="none" strike="noStrike" dirty="0">
                <a:latin typeface="Bitter-Regular"/>
              </a:rPr>
              <a:t> </a:t>
            </a:r>
            <a:r>
              <a:rPr lang="en-US" sz="2200" b="0" i="0" u="none" strike="noStrike" dirty="0">
                <a:latin typeface="Bitter-Regular"/>
              </a:rPr>
              <a:t>of current flowing through a transmission line.</a:t>
            </a:r>
            <a:endParaRPr lang="hu-HU" sz="2200" b="0" i="0" u="none" strike="noStrike" dirty="0">
              <a:latin typeface="Bitter-Regular"/>
            </a:endParaRPr>
          </a:p>
          <a:p>
            <a:pPr marL="0" indent="0" algn="just">
              <a:buNone/>
            </a:pPr>
            <a:r>
              <a:rPr lang="en-US" sz="2200" b="0" i="0" u="none" strike="noStrike" dirty="0">
                <a:latin typeface="Bitter-Regular"/>
              </a:rPr>
              <a:t>For </a:t>
            </a:r>
            <a:r>
              <a:rPr lang="en-US" sz="2200" b="0" i="1" u="none" strike="noStrike" dirty="0">
                <a:latin typeface="Bitter-Italic"/>
              </a:rPr>
              <a:t>weighted networks </a:t>
            </a:r>
            <a:r>
              <a:rPr lang="en-US" sz="2200" b="0" i="0" u="none" strike="noStrike" dirty="0">
                <a:latin typeface="Bitter-Regular"/>
              </a:rPr>
              <a:t>the elements of the adjacency matrix carry the</a:t>
            </a:r>
            <a:r>
              <a:rPr lang="hu-HU" sz="2200" b="0" i="0" u="none" strike="noStrike" dirty="0">
                <a:latin typeface="Bitter-Regular"/>
              </a:rPr>
              <a:t> </a:t>
            </a:r>
            <a:r>
              <a:rPr lang="en-US" sz="2200" b="0" i="0" u="none" strike="noStrike" dirty="0">
                <a:latin typeface="Bitter-Regular"/>
              </a:rPr>
              <a:t>weight of the link as</a:t>
            </a:r>
            <a:endParaRPr lang="hu-HU" sz="2200" b="0" i="0" u="none" strike="noStrike" dirty="0">
              <a:latin typeface="Bitter-Regular"/>
            </a:endParaRPr>
          </a:p>
          <a:p>
            <a:pPr marL="0" indent="0" algn="just">
              <a:buNone/>
            </a:pPr>
            <a:endParaRPr lang="hu-HU" sz="2400" b="0" i="0" u="none" strike="noStrike" baseline="0" dirty="0">
              <a:solidFill>
                <a:srgbClr val="000000"/>
              </a:solidFill>
              <a:latin typeface="Bitter-Regular"/>
            </a:endParaRPr>
          </a:p>
          <a:p>
            <a:pPr algn="just"/>
            <a:endParaRPr lang="hu-HU" sz="2400" b="0" i="0" u="none" strike="noStrike" baseline="0" dirty="0">
              <a:solidFill>
                <a:srgbClr val="000000"/>
              </a:solidFill>
              <a:latin typeface="Bitter-Regular"/>
            </a:endParaRPr>
          </a:p>
          <a:p>
            <a:pPr algn="just"/>
            <a:r>
              <a:rPr lang="en-US" sz="2400" b="0" i="0" u="none" strike="noStrike" baseline="0" dirty="0">
                <a:solidFill>
                  <a:srgbClr val="000000"/>
                </a:solidFill>
                <a:latin typeface="Bitter-Regular"/>
              </a:rPr>
              <a:t>Most networks of scientific interest are weighted, but we can not always</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measure the appropriate weights. Consequently we often approximate</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these networks with an unweighted graph. </a:t>
            </a:r>
            <a:r>
              <a:rPr lang="hu-HU" sz="2400" b="0" i="0" u="none" strike="noStrike" baseline="0" dirty="0">
                <a:solidFill>
                  <a:srgbClr val="000000"/>
                </a:solidFill>
                <a:latin typeface="Bitter-Regular"/>
              </a:rPr>
              <a:t>W</a:t>
            </a:r>
            <a:r>
              <a:rPr lang="en-US" sz="2400" b="0" i="0" u="none" strike="noStrike" baseline="0" dirty="0">
                <a:solidFill>
                  <a:srgbClr val="000000"/>
                </a:solidFill>
                <a:latin typeface="Bitter-Regular"/>
              </a:rPr>
              <a:t>e predominantly</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focus on unweighted networks, but whenever appropriate, we discuss how</a:t>
            </a:r>
            <a:r>
              <a:rPr lang="hu-HU" sz="2400" b="0" i="0" u="none" strike="noStrike" baseline="0" dirty="0">
                <a:solidFill>
                  <a:srgbClr val="000000"/>
                </a:solidFill>
                <a:latin typeface="Bitter-Regular"/>
              </a:rPr>
              <a:t> </a:t>
            </a:r>
            <a:r>
              <a:rPr lang="en-US" sz="2400" b="0" i="0" u="none" strike="noStrike" baseline="0" dirty="0">
                <a:solidFill>
                  <a:srgbClr val="000000"/>
                </a:solidFill>
                <a:latin typeface="Bitter-Regular"/>
              </a:rPr>
              <a:t>the weights alter the corresponding network property.</a:t>
            </a:r>
            <a:endParaRPr lang="hu-HU" sz="2400" dirty="0"/>
          </a:p>
        </p:txBody>
      </p:sp>
      <p:sp>
        <p:nvSpPr>
          <p:cNvPr id="4" name="Dátum helye 3">
            <a:extLst>
              <a:ext uri="{FF2B5EF4-FFF2-40B4-BE49-F238E27FC236}">
                <a16:creationId xmlns:a16="http://schemas.microsoft.com/office/drawing/2014/main" id="{2295996D-8ACD-BA99-91FE-9F9F6D20EC74}"/>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54A6BE73-D9FF-53E9-2FDE-D57687D2EA2D}"/>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6FD21258-EB36-5290-94B9-F5B87DE82E4E}"/>
              </a:ext>
            </a:extLst>
          </p:cNvPr>
          <p:cNvSpPr>
            <a:spLocks noGrp="1"/>
          </p:cNvSpPr>
          <p:nvPr>
            <p:ph type="sldNum" sz="quarter" idx="12"/>
          </p:nvPr>
        </p:nvSpPr>
        <p:spPr/>
        <p:txBody>
          <a:bodyPr/>
          <a:lstStyle/>
          <a:p>
            <a:fld id="{51087B00-E4BB-4A66-8C74-CF8A7BBCF259}" type="slidenum">
              <a:rPr lang="hu-HU" smtClean="0"/>
              <a:t>29</a:t>
            </a:fld>
            <a:endParaRPr lang="hu-HU"/>
          </a:p>
        </p:txBody>
      </p:sp>
      <p:pic>
        <p:nvPicPr>
          <p:cNvPr id="8" name="Kép 7">
            <a:extLst>
              <a:ext uri="{FF2B5EF4-FFF2-40B4-BE49-F238E27FC236}">
                <a16:creationId xmlns:a16="http://schemas.microsoft.com/office/drawing/2014/main" id="{870D74DD-57C3-BA95-E433-20BDAC4ADC4E}"/>
              </a:ext>
            </a:extLst>
          </p:cNvPr>
          <p:cNvPicPr>
            <a:picLocks noChangeAspect="1"/>
          </p:cNvPicPr>
          <p:nvPr/>
        </p:nvPicPr>
        <p:blipFill>
          <a:blip r:embed="rId2"/>
          <a:stretch>
            <a:fillRect/>
          </a:stretch>
        </p:blipFill>
        <p:spPr>
          <a:xfrm>
            <a:off x="4708724" y="3785760"/>
            <a:ext cx="1922126" cy="747494"/>
          </a:xfrm>
          <a:prstGeom prst="rect">
            <a:avLst/>
          </a:prstGeom>
        </p:spPr>
      </p:pic>
    </p:spTree>
    <p:extLst>
      <p:ext uri="{BB962C8B-B14F-4D97-AF65-F5344CB8AC3E}">
        <p14:creationId xmlns:p14="http://schemas.microsoft.com/office/powerpoint/2010/main" val="46599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A903BE3-E508-4A26-301A-50FFDCAA817A}"/>
              </a:ext>
            </a:extLst>
          </p:cNvPr>
          <p:cNvSpPr>
            <a:spLocks noGrp="1"/>
          </p:cNvSpPr>
          <p:nvPr>
            <p:ph type="title"/>
          </p:nvPr>
        </p:nvSpPr>
        <p:spPr/>
        <p:txBody>
          <a:bodyPr/>
          <a:lstStyle/>
          <a:p>
            <a:pPr algn="ctr"/>
            <a:r>
              <a:rPr lang="hu-HU" b="1" dirty="0" err="1">
                <a:solidFill>
                  <a:srgbClr val="FF0000"/>
                </a:solidFill>
              </a:rPr>
              <a:t>Discussion</a:t>
            </a:r>
            <a:endParaRPr lang="hu-HU" b="1" dirty="0">
              <a:solidFill>
                <a:srgbClr val="FF0000"/>
              </a:solidFill>
            </a:endParaRPr>
          </a:p>
        </p:txBody>
      </p:sp>
      <p:sp>
        <p:nvSpPr>
          <p:cNvPr id="3" name="Tartalom helye 2">
            <a:extLst>
              <a:ext uri="{FF2B5EF4-FFF2-40B4-BE49-F238E27FC236}">
                <a16:creationId xmlns:a16="http://schemas.microsoft.com/office/drawing/2014/main" id="{123504DA-CB42-459E-F7F0-CD60460C4BA5}"/>
              </a:ext>
            </a:extLst>
          </p:cNvPr>
          <p:cNvSpPr>
            <a:spLocks noGrp="1"/>
          </p:cNvSpPr>
          <p:nvPr>
            <p:ph sz="half" idx="1"/>
          </p:nvPr>
        </p:nvSpPr>
        <p:spPr/>
        <p:txBody>
          <a:bodyPr>
            <a:normAutofit fontScale="92500" lnSpcReduction="20000"/>
          </a:bodyPr>
          <a:lstStyle/>
          <a:p>
            <a:pPr marL="0" indent="0">
              <a:buNone/>
            </a:pPr>
            <a:r>
              <a:rPr lang="en-US" sz="2400" dirty="0"/>
              <a:t>1.1. </a:t>
            </a:r>
            <a:r>
              <a:rPr lang="en-US" dirty="0"/>
              <a:t>Networks Everywhere</a:t>
            </a:r>
          </a:p>
          <a:p>
            <a:pPr algn="just"/>
            <a:r>
              <a:rPr lang="en-US" sz="2400" dirty="0"/>
              <a:t>List three different real networks and state the nodes and links for</a:t>
            </a:r>
            <a:r>
              <a:rPr lang="hu-HU" sz="2400" dirty="0"/>
              <a:t> </a:t>
            </a:r>
            <a:r>
              <a:rPr lang="en-US" sz="2400" dirty="0"/>
              <a:t>each of them. </a:t>
            </a:r>
            <a:endParaRPr lang="hu-HU" sz="2400" dirty="0"/>
          </a:p>
          <a:p>
            <a:pPr marL="0" indent="0" algn="just">
              <a:buNone/>
            </a:pPr>
            <a:r>
              <a:rPr lang="hu-HU" sz="2400" dirty="0"/>
              <a:t>1.2. </a:t>
            </a:r>
            <a:r>
              <a:rPr lang="hu-HU" sz="2400" dirty="0" err="1"/>
              <a:t>Your</a:t>
            </a:r>
            <a:r>
              <a:rPr lang="hu-HU" sz="2400" dirty="0"/>
              <a:t> Interest</a:t>
            </a:r>
          </a:p>
          <a:p>
            <a:pPr marL="0" indent="0" algn="just">
              <a:buNone/>
            </a:pPr>
            <a:endParaRPr lang="en-US" sz="2400" dirty="0"/>
          </a:p>
          <a:p>
            <a:pPr marL="0" indent="0" algn="just">
              <a:buNone/>
            </a:pPr>
            <a:r>
              <a:rPr lang="en-US" sz="2400" dirty="0"/>
              <a:t>Tell us of the network you are personally most interested in. Address the following questions:</a:t>
            </a:r>
          </a:p>
          <a:p>
            <a:pPr marL="0" indent="0" algn="just">
              <a:buNone/>
            </a:pPr>
            <a:r>
              <a:rPr lang="en-US" sz="2400" dirty="0"/>
              <a:t>(a) What are its nodes and links?</a:t>
            </a:r>
          </a:p>
          <a:p>
            <a:pPr marL="0" indent="0" algn="just">
              <a:buNone/>
            </a:pPr>
            <a:r>
              <a:rPr lang="en-US" sz="2400" dirty="0"/>
              <a:t>(b) How large is it?</a:t>
            </a:r>
          </a:p>
          <a:p>
            <a:pPr marL="0" indent="0" algn="just">
              <a:buNone/>
            </a:pPr>
            <a:r>
              <a:rPr lang="en-US" sz="2400" dirty="0"/>
              <a:t>(c) Can be mapped out?</a:t>
            </a:r>
          </a:p>
          <a:p>
            <a:pPr marL="0" indent="0" algn="just">
              <a:buNone/>
            </a:pPr>
            <a:r>
              <a:rPr lang="en-US" sz="2400" dirty="0"/>
              <a:t>(d) Why do you care about it?</a:t>
            </a:r>
            <a:endParaRPr lang="hu-HU" sz="2400" dirty="0"/>
          </a:p>
        </p:txBody>
      </p:sp>
      <p:sp>
        <p:nvSpPr>
          <p:cNvPr id="4" name="Tartalom helye 3">
            <a:extLst>
              <a:ext uri="{FF2B5EF4-FFF2-40B4-BE49-F238E27FC236}">
                <a16:creationId xmlns:a16="http://schemas.microsoft.com/office/drawing/2014/main" id="{B76A8D17-65A6-311E-AABD-CC478798A27D}"/>
              </a:ext>
            </a:extLst>
          </p:cNvPr>
          <p:cNvSpPr>
            <a:spLocks noGrp="1"/>
          </p:cNvSpPr>
          <p:nvPr>
            <p:ph sz="half" idx="2"/>
          </p:nvPr>
        </p:nvSpPr>
        <p:spPr/>
        <p:txBody>
          <a:bodyPr>
            <a:normAutofit fontScale="92500" lnSpcReduction="20000"/>
          </a:bodyPr>
          <a:lstStyle/>
          <a:p>
            <a:pPr marL="0" indent="0">
              <a:buNone/>
            </a:pPr>
            <a:r>
              <a:rPr lang="hu-HU" dirty="0"/>
              <a:t>1.3 </a:t>
            </a:r>
            <a:r>
              <a:rPr lang="hu-HU" dirty="0" err="1"/>
              <a:t>Impact</a:t>
            </a:r>
            <a:endParaRPr lang="hu-HU" dirty="0"/>
          </a:p>
          <a:p>
            <a:pPr marL="0" indent="0" algn="just">
              <a:buNone/>
            </a:pPr>
            <a:r>
              <a:rPr lang="en-US" sz="2600" dirty="0"/>
              <a:t>In your view what would be the area where network science could have the biggest impact in the next decade? Explain your answer</a:t>
            </a:r>
            <a:endParaRPr lang="hu-HU" sz="2600" dirty="0"/>
          </a:p>
        </p:txBody>
      </p:sp>
      <p:sp>
        <p:nvSpPr>
          <p:cNvPr id="5" name="Dátum helye 4">
            <a:extLst>
              <a:ext uri="{FF2B5EF4-FFF2-40B4-BE49-F238E27FC236}">
                <a16:creationId xmlns:a16="http://schemas.microsoft.com/office/drawing/2014/main" id="{3EA2188D-01EC-CDB2-A4AE-63D2CD179E07}"/>
              </a:ext>
            </a:extLst>
          </p:cNvPr>
          <p:cNvSpPr>
            <a:spLocks noGrp="1"/>
          </p:cNvSpPr>
          <p:nvPr>
            <p:ph type="dt" sz="half" idx="10"/>
          </p:nvPr>
        </p:nvSpPr>
        <p:spPr/>
        <p:txBody>
          <a:bodyPr/>
          <a:lstStyle/>
          <a:p>
            <a:r>
              <a:rPr lang="en-US"/>
              <a:t>9/19/2024</a:t>
            </a:r>
            <a:endParaRPr lang="hu-HU"/>
          </a:p>
        </p:txBody>
      </p:sp>
      <p:sp>
        <p:nvSpPr>
          <p:cNvPr id="6" name="Élőláb helye 5">
            <a:extLst>
              <a:ext uri="{FF2B5EF4-FFF2-40B4-BE49-F238E27FC236}">
                <a16:creationId xmlns:a16="http://schemas.microsoft.com/office/drawing/2014/main" id="{A2AF1E37-0B51-CAA3-2A89-EB78AD4746B7}"/>
              </a:ext>
            </a:extLst>
          </p:cNvPr>
          <p:cNvSpPr>
            <a:spLocks noGrp="1"/>
          </p:cNvSpPr>
          <p:nvPr>
            <p:ph type="ftr" sz="quarter" idx="11"/>
          </p:nvPr>
        </p:nvSpPr>
        <p:spPr/>
        <p:txBody>
          <a:bodyPr/>
          <a:lstStyle/>
          <a:p>
            <a:r>
              <a:rPr lang="hu-HU"/>
              <a:t>Network Science - Lec_2</a:t>
            </a:r>
          </a:p>
        </p:txBody>
      </p:sp>
      <p:sp>
        <p:nvSpPr>
          <p:cNvPr id="7" name="Dia számának helye 6">
            <a:extLst>
              <a:ext uri="{FF2B5EF4-FFF2-40B4-BE49-F238E27FC236}">
                <a16:creationId xmlns:a16="http://schemas.microsoft.com/office/drawing/2014/main" id="{0AF36C6D-A542-4B1B-2DB3-128B04423996}"/>
              </a:ext>
            </a:extLst>
          </p:cNvPr>
          <p:cNvSpPr>
            <a:spLocks noGrp="1"/>
          </p:cNvSpPr>
          <p:nvPr>
            <p:ph type="sldNum" sz="quarter" idx="12"/>
          </p:nvPr>
        </p:nvSpPr>
        <p:spPr/>
        <p:txBody>
          <a:bodyPr/>
          <a:lstStyle/>
          <a:p>
            <a:fld id="{51087B00-E4BB-4A66-8C74-CF8A7BBCF259}" type="slidenum">
              <a:rPr lang="hu-HU" smtClean="0"/>
              <a:t>3</a:t>
            </a:fld>
            <a:endParaRPr lang="hu-HU"/>
          </a:p>
        </p:txBody>
      </p:sp>
    </p:spTree>
    <p:extLst>
      <p:ext uri="{BB962C8B-B14F-4D97-AF65-F5344CB8AC3E}">
        <p14:creationId xmlns:p14="http://schemas.microsoft.com/office/powerpoint/2010/main" val="3336125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12960D6-093F-5E32-D319-4B75AA03BD7C}"/>
              </a:ext>
            </a:extLst>
          </p:cNvPr>
          <p:cNvSpPr>
            <a:spLocks noGrp="1"/>
          </p:cNvSpPr>
          <p:nvPr>
            <p:ph type="title"/>
          </p:nvPr>
        </p:nvSpPr>
        <p:spPr/>
        <p:txBody>
          <a:bodyPr/>
          <a:lstStyle/>
          <a:p>
            <a:pPr algn="ctr"/>
            <a:r>
              <a:rPr lang="hu-HU" b="1" dirty="0">
                <a:solidFill>
                  <a:srgbClr val="FF0000"/>
                </a:solidFill>
              </a:rPr>
              <a:t>BIPARTITE NETWORKS</a:t>
            </a:r>
          </a:p>
        </p:txBody>
      </p:sp>
      <p:sp>
        <p:nvSpPr>
          <p:cNvPr id="3" name="Tartalom helye 2">
            <a:extLst>
              <a:ext uri="{FF2B5EF4-FFF2-40B4-BE49-F238E27FC236}">
                <a16:creationId xmlns:a16="http://schemas.microsoft.com/office/drawing/2014/main" id="{A1278484-92DA-BE1E-C4CD-6958B6D661DC}"/>
              </a:ext>
            </a:extLst>
          </p:cNvPr>
          <p:cNvSpPr>
            <a:spLocks noGrp="1"/>
          </p:cNvSpPr>
          <p:nvPr>
            <p:ph idx="1"/>
          </p:nvPr>
        </p:nvSpPr>
        <p:spPr/>
        <p:txBody>
          <a:bodyPr>
            <a:normAutofit/>
          </a:bodyPr>
          <a:lstStyle/>
          <a:p>
            <a:pPr marL="0" indent="0" algn="just">
              <a:buNone/>
            </a:pPr>
            <a:r>
              <a:rPr lang="en-US" dirty="0"/>
              <a:t>A bipartite graph (or </a:t>
            </a:r>
            <a:r>
              <a:rPr lang="en-US" dirty="0" err="1"/>
              <a:t>bigraph</a:t>
            </a:r>
            <a:r>
              <a:rPr lang="en-US" dirty="0"/>
              <a:t>) is a network whose nodes can be divided</a:t>
            </a:r>
            <a:r>
              <a:rPr lang="hu-HU" dirty="0"/>
              <a:t> </a:t>
            </a:r>
            <a:r>
              <a:rPr lang="en-US" dirty="0"/>
              <a:t>into two disjoint sets U and V such that each link connects a U-node to a</a:t>
            </a:r>
            <a:r>
              <a:rPr lang="hu-HU" dirty="0"/>
              <a:t> </a:t>
            </a:r>
            <a:r>
              <a:rPr lang="en-US" dirty="0"/>
              <a:t>V-node. In other words, if we color the U-nodes green and the V-nodes purple,</a:t>
            </a:r>
            <a:r>
              <a:rPr lang="hu-HU" dirty="0"/>
              <a:t> </a:t>
            </a:r>
            <a:r>
              <a:rPr lang="en-US" dirty="0"/>
              <a:t>then each link must connect nodes of different colors</a:t>
            </a:r>
            <a:endParaRPr lang="hu-HU" dirty="0"/>
          </a:p>
          <a:p>
            <a:pPr marL="0" indent="0" algn="just">
              <a:buNone/>
            </a:pPr>
            <a:r>
              <a:rPr lang="en-US" dirty="0"/>
              <a:t>We can generate two projections for each bipartite network. </a:t>
            </a:r>
            <a:endParaRPr lang="hu-HU" dirty="0"/>
          </a:p>
          <a:p>
            <a:pPr algn="just"/>
            <a:r>
              <a:rPr lang="en-US" dirty="0"/>
              <a:t>The first</a:t>
            </a:r>
            <a:r>
              <a:rPr lang="hu-HU" dirty="0"/>
              <a:t> </a:t>
            </a:r>
            <a:r>
              <a:rPr lang="en-US" dirty="0"/>
              <a:t>projection connects two U-nodes by a link if they are linked to the same</a:t>
            </a:r>
            <a:r>
              <a:rPr lang="hu-HU" dirty="0"/>
              <a:t> </a:t>
            </a:r>
            <a:r>
              <a:rPr lang="en-US" dirty="0"/>
              <a:t>V-node in the bipartite representation. </a:t>
            </a:r>
            <a:endParaRPr lang="hu-HU" dirty="0"/>
          </a:p>
          <a:p>
            <a:pPr algn="just"/>
            <a:r>
              <a:rPr lang="en-US" dirty="0"/>
              <a:t>The second projection connects the</a:t>
            </a:r>
            <a:r>
              <a:rPr lang="hu-HU" dirty="0"/>
              <a:t> </a:t>
            </a:r>
            <a:r>
              <a:rPr lang="en-US" dirty="0"/>
              <a:t>V-nodes by a link if they connect to the same U-node</a:t>
            </a:r>
            <a:endParaRPr lang="hu-HU" dirty="0"/>
          </a:p>
        </p:txBody>
      </p:sp>
      <p:sp>
        <p:nvSpPr>
          <p:cNvPr id="4" name="Dátum helye 3">
            <a:extLst>
              <a:ext uri="{FF2B5EF4-FFF2-40B4-BE49-F238E27FC236}">
                <a16:creationId xmlns:a16="http://schemas.microsoft.com/office/drawing/2014/main" id="{2295996D-8ACD-BA99-91FE-9F9F6D20EC74}"/>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54A6BE73-D9FF-53E9-2FDE-D57687D2EA2D}"/>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6FD21258-EB36-5290-94B9-F5B87DE82E4E}"/>
              </a:ext>
            </a:extLst>
          </p:cNvPr>
          <p:cNvSpPr>
            <a:spLocks noGrp="1"/>
          </p:cNvSpPr>
          <p:nvPr>
            <p:ph type="sldNum" sz="quarter" idx="12"/>
          </p:nvPr>
        </p:nvSpPr>
        <p:spPr/>
        <p:txBody>
          <a:bodyPr/>
          <a:lstStyle/>
          <a:p>
            <a:fld id="{51087B00-E4BB-4A66-8C74-CF8A7BBCF259}" type="slidenum">
              <a:rPr lang="hu-HU" smtClean="0"/>
              <a:t>30</a:t>
            </a:fld>
            <a:endParaRPr lang="hu-HU"/>
          </a:p>
        </p:txBody>
      </p:sp>
    </p:spTree>
    <p:extLst>
      <p:ext uri="{BB962C8B-B14F-4D97-AF65-F5344CB8AC3E}">
        <p14:creationId xmlns:p14="http://schemas.microsoft.com/office/powerpoint/2010/main" val="3308802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12960D6-093F-5E32-D319-4B75AA03BD7C}"/>
              </a:ext>
            </a:extLst>
          </p:cNvPr>
          <p:cNvSpPr>
            <a:spLocks noGrp="1"/>
          </p:cNvSpPr>
          <p:nvPr>
            <p:ph type="title"/>
          </p:nvPr>
        </p:nvSpPr>
        <p:spPr>
          <a:xfrm>
            <a:off x="838200" y="365125"/>
            <a:ext cx="10515600" cy="764207"/>
          </a:xfrm>
        </p:spPr>
        <p:txBody>
          <a:bodyPr/>
          <a:lstStyle/>
          <a:p>
            <a:pPr algn="ctr"/>
            <a:r>
              <a:rPr lang="hu-HU" b="1" dirty="0">
                <a:solidFill>
                  <a:srgbClr val="FF0000"/>
                </a:solidFill>
              </a:rPr>
              <a:t>BIPARTITE NETWORKS</a:t>
            </a:r>
          </a:p>
        </p:txBody>
      </p:sp>
      <p:pic>
        <p:nvPicPr>
          <p:cNvPr id="9" name="Tartalom helye 8">
            <a:extLst>
              <a:ext uri="{FF2B5EF4-FFF2-40B4-BE49-F238E27FC236}">
                <a16:creationId xmlns:a16="http://schemas.microsoft.com/office/drawing/2014/main" id="{3EDF5CE4-729E-CFDE-B566-A2677CCBB965}"/>
              </a:ext>
            </a:extLst>
          </p:cNvPr>
          <p:cNvPicPr>
            <a:picLocks noGrp="1" noChangeAspect="1"/>
          </p:cNvPicPr>
          <p:nvPr>
            <p:ph sz="half" idx="1"/>
          </p:nvPr>
        </p:nvPicPr>
        <p:blipFill>
          <a:blip r:embed="rId2"/>
          <a:stretch>
            <a:fillRect/>
          </a:stretch>
        </p:blipFill>
        <p:spPr>
          <a:xfrm>
            <a:off x="511184" y="1859798"/>
            <a:ext cx="4611199" cy="3357584"/>
          </a:xfrm>
        </p:spPr>
      </p:pic>
      <p:sp>
        <p:nvSpPr>
          <p:cNvPr id="7" name="Tartalom helye 6">
            <a:extLst>
              <a:ext uri="{FF2B5EF4-FFF2-40B4-BE49-F238E27FC236}">
                <a16:creationId xmlns:a16="http://schemas.microsoft.com/office/drawing/2014/main" id="{714E2EDA-C80C-DF0D-53FA-AF72E4A05CE2}"/>
              </a:ext>
            </a:extLst>
          </p:cNvPr>
          <p:cNvSpPr>
            <a:spLocks noGrp="1"/>
          </p:cNvSpPr>
          <p:nvPr>
            <p:ph sz="half" idx="2"/>
          </p:nvPr>
        </p:nvSpPr>
        <p:spPr>
          <a:xfrm>
            <a:off x="5331417" y="1363851"/>
            <a:ext cx="6022383" cy="4757980"/>
          </a:xfrm>
        </p:spPr>
        <p:txBody>
          <a:bodyPr>
            <a:noAutofit/>
          </a:bodyPr>
          <a:lstStyle/>
          <a:p>
            <a:pPr algn="just"/>
            <a:r>
              <a:rPr lang="en-US" sz="2400" dirty="0"/>
              <a:t>In network theory we encounter numerous bipartite networks. A well</a:t>
            </a:r>
            <a:r>
              <a:rPr lang="hu-HU" sz="2400" dirty="0"/>
              <a:t>-</a:t>
            </a:r>
            <a:r>
              <a:rPr lang="en-US" sz="2400" dirty="0"/>
              <a:t>known</a:t>
            </a:r>
            <a:r>
              <a:rPr lang="hu-HU" sz="2400" dirty="0"/>
              <a:t> </a:t>
            </a:r>
            <a:r>
              <a:rPr lang="en-US" sz="2400" dirty="0"/>
              <a:t>example is the Hollywood actor network, in which one set of nodes</a:t>
            </a:r>
            <a:r>
              <a:rPr lang="hu-HU" sz="2400" dirty="0"/>
              <a:t> </a:t>
            </a:r>
            <a:r>
              <a:rPr lang="en-US" sz="2400" dirty="0"/>
              <a:t>corresponds to movies (U), and the other to actors (V). </a:t>
            </a:r>
            <a:endParaRPr lang="hu-HU" sz="2400" dirty="0"/>
          </a:p>
          <a:p>
            <a:pPr algn="just"/>
            <a:r>
              <a:rPr lang="en-US" sz="2400" dirty="0"/>
              <a:t>A movie is connected</a:t>
            </a:r>
            <a:r>
              <a:rPr lang="hu-HU" sz="2400" dirty="0"/>
              <a:t> </a:t>
            </a:r>
            <a:r>
              <a:rPr lang="en-US" sz="2400" dirty="0"/>
              <a:t>to an actor if the actor plays in that movie. One projection of this bipartite</a:t>
            </a:r>
            <a:r>
              <a:rPr lang="hu-HU" sz="2400" dirty="0"/>
              <a:t> </a:t>
            </a:r>
            <a:r>
              <a:rPr lang="en-US" sz="2400" dirty="0"/>
              <a:t>network is the actor network, in</a:t>
            </a:r>
            <a:r>
              <a:rPr lang="hu-HU" sz="2400" dirty="0"/>
              <a:t> </a:t>
            </a:r>
            <a:r>
              <a:rPr lang="en-US" sz="2400" dirty="0"/>
              <a:t>which two nodes are connected to each</a:t>
            </a:r>
            <a:r>
              <a:rPr lang="hu-HU" sz="2400" dirty="0"/>
              <a:t> </a:t>
            </a:r>
            <a:r>
              <a:rPr lang="en-US" sz="2400" dirty="0"/>
              <a:t>other if they played in the same movie. </a:t>
            </a:r>
            <a:endParaRPr lang="hu-HU" sz="2400" dirty="0"/>
          </a:p>
          <a:p>
            <a:pPr algn="just"/>
            <a:r>
              <a:rPr lang="en-US" sz="2400" dirty="0"/>
              <a:t>The other connected</a:t>
            </a:r>
            <a:r>
              <a:rPr lang="hu-HU" sz="2400" dirty="0"/>
              <a:t> </a:t>
            </a:r>
            <a:r>
              <a:rPr lang="en-US" sz="2400" dirty="0"/>
              <a:t>if they share at least one projection is the movie network, in which two movies are </a:t>
            </a:r>
            <a:r>
              <a:rPr lang="hu-HU" sz="2400" dirty="0"/>
              <a:t>a</a:t>
            </a:r>
            <a:r>
              <a:rPr lang="en-US" sz="2400" dirty="0" err="1"/>
              <a:t>ctor</a:t>
            </a:r>
            <a:r>
              <a:rPr lang="en-US" sz="2400" dirty="0"/>
              <a:t> in their cast.</a:t>
            </a:r>
            <a:endParaRPr lang="hu-HU" sz="2400" dirty="0"/>
          </a:p>
        </p:txBody>
      </p:sp>
      <p:sp>
        <p:nvSpPr>
          <p:cNvPr id="4" name="Dátum helye 3">
            <a:extLst>
              <a:ext uri="{FF2B5EF4-FFF2-40B4-BE49-F238E27FC236}">
                <a16:creationId xmlns:a16="http://schemas.microsoft.com/office/drawing/2014/main" id="{2295996D-8ACD-BA99-91FE-9F9F6D20EC74}"/>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54A6BE73-D9FF-53E9-2FDE-D57687D2EA2D}"/>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6FD21258-EB36-5290-94B9-F5B87DE82E4E}"/>
              </a:ext>
            </a:extLst>
          </p:cNvPr>
          <p:cNvSpPr>
            <a:spLocks noGrp="1"/>
          </p:cNvSpPr>
          <p:nvPr>
            <p:ph type="sldNum" sz="quarter" idx="12"/>
          </p:nvPr>
        </p:nvSpPr>
        <p:spPr/>
        <p:txBody>
          <a:bodyPr/>
          <a:lstStyle/>
          <a:p>
            <a:fld id="{51087B00-E4BB-4A66-8C74-CF8A7BBCF259}" type="slidenum">
              <a:rPr lang="hu-HU" smtClean="0"/>
              <a:t>31</a:t>
            </a:fld>
            <a:endParaRPr lang="hu-HU"/>
          </a:p>
        </p:txBody>
      </p:sp>
    </p:spTree>
    <p:extLst>
      <p:ext uri="{BB962C8B-B14F-4D97-AF65-F5344CB8AC3E}">
        <p14:creationId xmlns:p14="http://schemas.microsoft.com/office/powerpoint/2010/main" val="1161036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121306C-85FE-8DC7-E218-DA8C559A5E70}"/>
              </a:ext>
            </a:extLst>
          </p:cNvPr>
          <p:cNvSpPr>
            <a:spLocks noGrp="1"/>
          </p:cNvSpPr>
          <p:nvPr>
            <p:ph type="title"/>
          </p:nvPr>
        </p:nvSpPr>
        <p:spPr/>
        <p:txBody>
          <a:bodyPr/>
          <a:lstStyle/>
          <a:p>
            <a:pPr algn="ctr"/>
            <a:r>
              <a:rPr lang="hu-HU" b="1" dirty="0">
                <a:solidFill>
                  <a:srgbClr val="FF0000"/>
                </a:solidFill>
              </a:rPr>
              <a:t>PATHS AND DISTANCES</a:t>
            </a:r>
          </a:p>
        </p:txBody>
      </p:sp>
      <p:sp>
        <p:nvSpPr>
          <p:cNvPr id="8" name="Tartalom helye 7">
            <a:extLst>
              <a:ext uri="{FF2B5EF4-FFF2-40B4-BE49-F238E27FC236}">
                <a16:creationId xmlns:a16="http://schemas.microsoft.com/office/drawing/2014/main" id="{5CEDF379-AC0C-FA73-975D-9CB79D27EBC5}"/>
              </a:ext>
            </a:extLst>
          </p:cNvPr>
          <p:cNvSpPr>
            <a:spLocks noGrp="1"/>
          </p:cNvSpPr>
          <p:nvPr>
            <p:ph idx="1"/>
          </p:nvPr>
        </p:nvSpPr>
        <p:spPr/>
        <p:txBody>
          <a:bodyPr>
            <a:normAutofit fontScale="92500" lnSpcReduction="10000"/>
          </a:bodyPr>
          <a:lstStyle/>
          <a:p>
            <a:pPr algn="just"/>
            <a:r>
              <a:rPr lang="en-US" dirty="0"/>
              <a:t>Physical distance plays a key role in determining the interactions between</a:t>
            </a:r>
            <a:r>
              <a:rPr lang="hu-HU" dirty="0"/>
              <a:t> </a:t>
            </a:r>
            <a:r>
              <a:rPr lang="en-US" dirty="0"/>
              <a:t>the components of physical systems. For example</a:t>
            </a:r>
            <a:r>
              <a:rPr lang="hu-HU" dirty="0"/>
              <a:t>,</a:t>
            </a:r>
            <a:r>
              <a:rPr lang="en-US" dirty="0"/>
              <a:t> the distance between</a:t>
            </a:r>
            <a:r>
              <a:rPr lang="hu-HU" dirty="0"/>
              <a:t> </a:t>
            </a:r>
            <a:r>
              <a:rPr lang="en-US" dirty="0"/>
              <a:t>two atoms in a crystal or between two galaxies in the universe determine</a:t>
            </a:r>
            <a:r>
              <a:rPr lang="hu-HU" dirty="0"/>
              <a:t> </a:t>
            </a:r>
            <a:r>
              <a:rPr lang="en-US" dirty="0"/>
              <a:t>the forces that act between them.</a:t>
            </a:r>
          </a:p>
          <a:p>
            <a:pPr algn="just"/>
            <a:r>
              <a:rPr lang="en-US" dirty="0"/>
              <a:t>In networks distance is a challenging concept. Indeed, what is the distance</a:t>
            </a:r>
            <a:r>
              <a:rPr lang="hu-HU" dirty="0"/>
              <a:t> </a:t>
            </a:r>
            <a:r>
              <a:rPr lang="en-US" dirty="0"/>
              <a:t>between two webpages, or between two individuals who do not know</a:t>
            </a:r>
            <a:r>
              <a:rPr lang="hu-HU" dirty="0"/>
              <a:t> </a:t>
            </a:r>
            <a:r>
              <a:rPr lang="en-US" dirty="0"/>
              <a:t>each other? </a:t>
            </a:r>
            <a:endParaRPr lang="hu-HU" dirty="0"/>
          </a:p>
          <a:p>
            <a:pPr algn="just"/>
            <a:r>
              <a:rPr lang="en-US" dirty="0"/>
              <a:t>The physical distance is not relevant here: Two webpages could</a:t>
            </a:r>
            <a:r>
              <a:rPr lang="hu-HU" dirty="0"/>
              <a:t> </a:t>
            </a:r>
            <a:r>
              <a:rPr lang="en-US" dirty="0"/>
              <a:t>be sitting on computers on the opposite sides of the globe, yet</a:t>
            </a:r>
            <a:r>
              <a:rPr lang="hu-HU" dirty="0"/>
              <a:t>,</a:t>
            </a:r>
            <a:r>
              <a:rPr lang="en-US" dirty="0"/>
              <a:t> have a link</a:t>
            </a:r>
            <a:r>
              <a:rPr lang="hu-HU" dirty="0"/>
              <a:t> </a:t>
            </a:r>
            <a:r>
              <a:rPr lang="en-US" dirty="0"/>
              <a:t>to each other. </a:t>
            </a:r>
            <a:endParaRPr lang="hu-HU" dirty="0"/>
          </a:p>
          <a:p>
            <a:pPr algn="just"/>
            <a:r>
              <a:rPr lang="en-US" dirty="0"/>
              <a:t>At the same time two individuals that live in the same building</a:t>
            </a:r>
            <a:r>
              <a:rPr lang="hu-HU" dirty="0"/>
              <a:t> </a:t>
            </a:r>
            <a:r>
              <a:rPr lang="en-US" dirty="0"/>
              <a:t>may not know each other.</a:t>
            </a:r>
            <a:endParaRPr lang="hu-HU" dirty="0"/>
          </a:p>
        </p:txBody>
      </p:sp>
      <p:sp>
        <p:nvSpPr>
          <p:cNvPr id="5" name="Dátum helye 4">
            <a:extLst>
              <a:ext uri="{FF2B5EF4-FFF2-40B4-BE49-F238E27FC236}">
                <a16:creationId xmlns:a16="http://schemas.microsoft.com/office/drawing/2014/main" id="{9C91C8AA-C0AA-10F6-D029-A8CB8B4A381A}"/>
              </a:ext>
            </a:extLst>
          </p:cNvPr>
          <p:cNvSpPr>
            <a:spLocks noGrp="1"/>
          </p:cNvSpPr>
          <p:nvPr>
            <p:ph type="dt" sz="half" idx="10"/>
          </p:nvPr>
        </p:nvSpPr>
        <p:spPr/>
        <p:txBody>
          <a:bodyPr/>
          <a:lstStyle/>
          <a:p>
            <a:r>
              <a:rPr lang="en-US"/>
              <a:t>9/19/2024</a:t>
            </a:r>
            <a:endParaRPr lang="hu-HU"/>
          </a:p>
        </p:txBody>
      </p:sp>
      <p:sp>
        <p:nvSpPr>
          <p:cNvPr id="6" name="Élőláb helye 5">
            <a:extLst>
              <a:ext uri="{FF2B5EF4-FFF2-40B4-BE49-F238E27FC236}">
                <a16:creationId xmlns:a16="http://schemas.microsoft.com/office/drawing/2014/main" id="{301200E0-20A6-CC59-B177-54143E1EC1E5}"/>
              </a:ext>
            </a:extLst>
          </p:cNvPr>
          <p:cNvSpPr>
            <a:spLocks noGrp="1"/>
          </p:cNvSpPr>
          <p:nvPr>
            <p:ph type="ftr" sz="quarter" idx="11"/>
          </p:nvPr>
        </p:nvSpPr>
        <p:spPr/>
        <p:txBody>
          <a:bodyPr/>
          <a:lstStyle/>
          <a:p>
            <a:r>
              <a:rPr lang="hu-HU"/>
              <a:t>Network Science - Lec_2</a:t>
            </a:r>
          </a:p>
        </p:txBody>
      </p:sp>
      <p:sp>
        <p:nvSpPr>
          <p:cNvPr id="7" name="Dia számának helye 6">
            <a:extLst>
              <a:ext uri="{FF2B5EF4-FFF2-40B4-BE49-F238E27FC236}">
                <a16:creationId xmlns:a16="http://schemas.microsoft.com/office/drawing/2014/main" id="{7B89D18D-8AF4-4429-F891-6FCAB0BAAF85}"/>
              </a:ext>
            </a:extLst>
          </p:cNvPr>
          <p:cNvSpPr>
            <a:spLocks noGrp="1"/>
          </p:cNvSpPr>
          <p:nvPr>
            <p:ph type="sldNum" sz="quarter" idx="12"/>
          </p:nvPr>
        </p:nvSpPr>
        <p:spPr/>
        <p:txBody>
          <a:bodyPr/>
          <a:lstStyle/>
          <a:p>
            <a:fld id="{51087B00-E4BB-4A66-8C74-CF8A7BBCF259}" type="slidenum">
              <a:rPr lang="hu-HU" smtClean="0"/>
              <a:t>32</a:t>
            </a:fld>
            <a:endParaRPr lang="hu-HU"/>
          </a:p>
        </p:txBody>
      </p:sp>
    </p:spTree>
    <p:extLst>
      <p:ext uri="{BB962C8B-B14F-4D97-AF65-F5344CB8AC3E}">
        <p14:creationId xmlns:p14="http://schemas.microsoft.com/office/powerpoint/2010/main" val="4008375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121306C-85FE-8DC7-E218-DA8C559A5E70}"/>
              </a:ext>
            </a:extLst>
          </p:cNvPr>
          <p:cNvSpPr>
            <a:spLocks noGrp="1"/>
          </p:cNvSpPr>
          <p:nvPr>
            <p:ph type="title"/>
          </p:nvPr>
        </p:nvSpPr>
        <p:spPr/>
        <p:txBody>
          <a:bodyPr/>
          <a:lstStyle/>
          <a:p>
            <a:pPr algn="ctr"/>
            <a:r>
              <a:rPr lang="hu-HU" b="1" dirty="0">
                <a:solidFill>
                  <a:srgbClr val="FF0000"/>
                </a:solidFill>
              </a:rPr>
              <a:t>PATHS AND DISTANCES</a:t>
            </a:r>
          </a:p>
        </p:txBody>
      </p:sp>
      <p:sp>
        <p:nvSpPr>
          <p:cNvPr id="8" name="Tartalom helye 7">
            <a:extLst>
              <a:ext uri="{FF2B5EF4-FFF2-40B4-BE49-F238E27FC236}">
                <a16:creationId xmlns:a16="http://schemas.microsoft.com/office/drawing/2014/main" id="{5CEDF379-AC0C-FA73-975D-9CB79D27EBC5}"/>
              </a:ext>
            </a:extLst>
          </p:cNvPr>
          <p:cNvSpPr>
            <a:spLocks noGrp="1"/>
          </p:cNvSpPr>
          <p:nvPr>
            <p:ph idx="1"/>
          </p:nvPr>
        </p:nvSpPr>
        <p:spPr/>
        <p:txBody>
          <a:bodyPr>
            <a:normAutofit lnSpcReduction="10000"/>
          </a:bodyPr>
          <a:lstStyle/>
          <a:p>
            <a:pPr algn="l">
              <a:lnSpc>
                <a:spcPct val="150000"/>
              </a:lnSpc>
            </a:pPr>
            <a:r>
              <a:rPr lang="en-US" b="0" i="0" u="none" strike="noStrike" baseline="0" dirty="0">
                <a:solidFill>
                  <a:srgbClr val="000000"/>
                </a:solidFill>
                <a:latin typeface="Bitter-Regular"/>
              </a:rPr>
              <a:t>In networks physical distance is replaced by </a:t>
            </a:r>
            <a:r>
              <a:rPr lang="en-US" b="0" i="1" u="none" strike="noStrike" baseline="0" dirty="0">
                <a:solidFill>
                  <a:srgbClr val="000000"/>
                </a:solidFill>
                <a:latin typeface="Bitter-Italic"/>
              </a:rPr>
              <a:t>path length</a:t>
            </a:r>
            <a:r>
              <a:rPr lang="en-US" b="0" i="0" u="none" strike="noStrike" baseline="0" dirty="0">
                <a:solidFill>
                  <a:srgbClr val="000000"/>
                </a:solidFill>
                <a:latin typeface="Bitter-Regular"/>
              </a:rPr>
              <a:t>. </a:t>
            </a:r>
            <a:endParaRPr lang="hu-HU" b="0" i="0" u="none" strike="noStrike" baseline="0" dirty="0">
              <a:solidFill>
                <a:srgbClr val="000000"/>
              </a:solidFill>
              <a:latin typeface="Bitter-Regular"/>
            </a:endParaRPr>
          </a:p>
          <a:p>
            <a:pPr marL="0" indent="0" algn="l">
              <a:lnSpc>
                <a:spcPct val="150000"/>
              </a:lnSpc>
              <a:buNone/>
            </a:pPr>
            <a:r>
              <a:rPr lang="en-US" b="0" i="0" u="none" strike="noStrike" baseline="0" dirty="0">
                <a:solidFill>
                  <a:srgbClr val="000000"/>
                </a:solidFill>
                <a:latin typeface="Bitter-Regular"/>
              </a:rPr>
              <a:t>A </a:t>
            </a:r>
            <a:r>
              <a:rPr lang="en-US" b="0" i="1" u="none" strike="noStrike" baseline="0" dirty="0">
                <a:solidFill>
                  <a:srgbClr val="000000"/>
                </a:solidFill>
                <a:latin typeface="Bitter-Italic"/>
              </a:rPr>
              <a:t>path </a:t>
            </a:r>
            <a:r>
              <a:rPr lang="en-US" b="0" i="0" u="none" strike="noStrike" baseline="0" dirty="0">
                <a:solidFill>
                  <a:srgbClr val="000000"/>
                </a:solidFill>
                <a:latin typeface="Bitter-Regular"/>
              </a:rPr>
              <a:t>is a</a:t>
            </a:r>
            <a:r>
              <a:rPr lang="hu-HU" b="0" i="0" u="none" strike="noStrike" baseline="0" dirty="0">
                <a:solidFill>
                  <a:srgbClr val="000000"/>
                </a:solidFill>
                <a:latin typeface="Bitter-Regular"/>
              </a:rPr>
              <a:t> </a:t>
            </a:r>
            <a:r>
              <a:rPr lang="en-US" b="0" i="0" u="none" strike="noStrike" baseline="0" dirty="0">
                <a:solidFill>
                  <a:srgbClr val="000000"/>
                </a:solidFill>
                <a:latin typeface="Bitter-Regular"/>
              </a:rPr>
              <a:t>route that runs along the links of the network. </a:t>
            </a:r>
            <a:endParaRPr lang="hu-HU" b="0" i="0" u="none" strike="noStrike" baseline="0" dirty="0">
              <a:solidFill>
                <a:srgbClr val="000000"/>
              </a:solidFill>
              <a:latin typeface="Bitter-Regular"/>
            </a:endParaRPr>
          </a:p>
          <a:p>
            <a:pPr marL="0" indent="0" algn="l">
              <a:lnSpc>
                <a:spcPct val="150000"/>
              </a:lnSpc>
              <a:buNone/>
            </a:pPr>
            <a:r>
              <a:rPr lang="en-US" b="0" i="0" u="none" strike="noStrike" baseline="0" dirty="0">
                <a:solidFill>
                  <a:srgbClr val="000000"/>
                </a:solidFill>
                <a:latin typeface="Bitter-Regular"/>
              </a:rPr>
              <a:t>A path’s </a:t>
            </a:r>
            <a:r>
              <a:rPr lang="en-US" b="0" i="1" u="none" strike="noStrike" baseline="0" dirty="0">
                <a:solidFill>
                  <a:srgbClr val="000000"/>
                </a:solidFill>
                <a:latin typeface="Bitter-Italic"/>
              </a:rPr>
              <a:t>length </a:t>
            </a:r>
            <a:r>
              <a:rPr lang="en-US" b="0" i="0" u="none" strike="noStrike" baseline="0" dirty="0">
                <a:solidFill>
                  <a:srgbClr val="000000"/>
                </a:solidFill>
                <a:latin typeface="Bitter-Regular"/>
              </a:rPr>
              <a:t>represents</a:t>
            </a:r>
          </a:p>
          <a:p>
            <a:pPr algn="l">
              <a:lnSpc>
                <a:spcPct val="150000"/>
              </a:lnSpc>
            </a:pPr>
            <a:r>
              <a:rPr lang="en-US" b="0" i="0" u="none" strike="noStrike" baseline="0" dirty="0">
                <a:solidFill>
                  <a:srgbClr val="000000"/>
                </a:solidFill>
                <a:latin typeface="Bitter-Regular"/>
              </a:rPr>
              <a:t>the number of links the path contains. </a:t>
            </a:r>
            <a:endParaRPr lang="hu-HU" b="0" i="0" u="none" strike="noStrike" baseline="0" dirty="0">
              <a:solidFill>
                <a:srgbClr val="000000"/>
              </a:solidFill>
              <a:latin typeface="Bitter-Regular"/>
            </a:endParaRPr>
          </a:p>
          <a:p>
            <a:pPr algn="l">
              <a:lnSpc>
                <a:spcPct val="150000"/>
              </a:lnSpc>
            </a:pPr>
            <a:r>
              <a:rPr lang="en-US" b="0" i="0" u="none" strike="noStrike" baseline="0" dirty="0">
                <a:solidFill>
                  <a:srgbClr val="000000"/>
                </a:solidFill>
                <a:latin typeface="Bitter-Regular"/>
              </a:rPr>
              <a:t>Note that some texts</a:t>
            </a:r>
            <a:r>
              <a:rPr lang="hu-HU" b="0" i="0" u="none" strike="noStrike" baseline="0" dirty="0">
                <a:solidFill>
                  <a:srgbClr val="000000"/>
                </a:solidFill>
                <a:latin typeface="Bitter-Regular"/>
              </a:rPr>
              <a:t> </a:t>
            </a:r>
            <a:r>
              <a:rPr lang="en-US" b="0" i="0" u="none" strike="noStrike" baseline="0" dirty="0">
                <a:solidFill>
                  <a:srgbClr val="000000"/>
                </a:solidFill>
                <a:latin typeface="Bitter-Regular"/>
              </a:rPr>
              <a:t>require that each node a path visits is distinct.</a:t>
            </a:r>
          </a:p>
          <a:p>
            <a:pPr algn="l">
              <a:lnSpc>
                <a:spcPct val="150000"/>
              </a:lnSpc>
            </a:pPr>
            <a:r>
              <a:rPr lang="en-US" b="0" i="0" u="none" strike="noStrike" baseline="0" dirty="0">
                <a:solidFill>
                  <a:srgbClr val="000000"/>
                </a:solidFill>
                <a:latin typeface="Bitter-Regular"/>
              </a:rPr>
              <a:t>In network science paths play a central role.</a:t>
            </a:r>
            <a:endParaRPr lang="hu-HU" sz="4000" dirty="0"/>
          </a:p>
        </p:txBody>
      </p:sp>
      <p:sp>
        <p:nvSpPr>
          <p:cNvPr id="5" name="Dátum helye 4">
            <a:extLst>
              <a:ext uri="{FF2B5EF4-FFF2-40B4-BE49-F238E27FC236}">
                <a16:creationId xmlns:a16="http://schemas.microsoft.com/office/drawing/2014/main" id="{9C91C8AA-C0AA-10F6-D029-A8CB8B4A381A}"/>
              </a:ext>
            </a:extLst>
          </p:cNvPr>
          <p:cNvSpPr>
            <a:spLocks noGrp="1"/>
          </p:cNvSpPr>
          <p:nvPr>
            <p:ph type="dt" sz="half" idx="10"/>
          </p:nvPr>
        </p:nvSpPr>
        <p:spPr/>
        <p:txBody>
          <a:bodyPr/>
          <a:lstStyle/>
          <a:p>
            <a:r>
              <a:rPr lang="en-US"/>
              <a:t>9/19/2024</a:t>
            </a:r>
            <a:endParaRPr lang="hu-HU"/>
          </a:p>
        </p:txBody>
      </p:sp>
      <p:sp>
        <p:nvSpPr>
          <p:cNvPr id="6" name="Élőláb helye 5">
            <a:extLst>
              <a:ext uri="{FF2B5EF4-FFF2-40B4-BE49-F238E27FC236}">
                <a16:creationId xmlns:a16="http://schemas.microsoft.com/office/drawing/2014/main" id="{301200E0-20A6-CC59-B177-54143E1EC1E5}"/>
              </a:ext>
            </a:extLst>
          </p:cNvPr>
          <p:cNvSpPr>
            <a:spLocks noGrp="1"/>
          </p:cNvSpPr>
          <p:nvPr>
            <p:ph type="ftr" sz="quarter" idx="11"/>
          </p:nvPr>
        </p:nvSpPr>
        <p:spPr/>
        <p:txBody>
          <a:bodyPr/>
          <a:lstStyle/>
          <a:p>
            <a:r>
              <a:rPr lang="hu-HU"/>
              <a:t>Network Science - Lec_2</a:t>
            </a:r>
          </a:p>
        </p:txBody>
      </p:sp>
      <p:sp>
        <p:nvSpPr>
          <p:cNvPr id="7" name="Dia számának helye 6">
            <a:extLst>
              <a:ext uri="{FF2B5EF4-FFF2-40B4-BE49-F238E27FC236}">
                <a16:creationId xmlns:a16="http://schemas.microsoft.com/office/drawing/2014/main" id="{7B89D18D-8AF4-4429-F891-6FCAB0BAAF85}"/>
              </a:ext>
            </a:extLst>
          </p:cNvPr>
          <p:cNvSpPr>
            <a:spLocks noGrp="1"/>
          </p:cNvSpPr>
          <p:nvPr>
            <p:ph type="sldNum" sz="quarter" idx="12"/>
          </p:nvPr>
        </p:nvSpPr>
        <p:spPr/>
        <p:txBody>
          <a:bodyPr/>
          <a:lstStyle/>
          <a:p>
            <a:fld id="{51087B00-E4BB-4A66-8C74-CF8A7BBCF259}" type="slidenum">
              <a:rPr lang="hu-HU" smtClean="0"/>
              <a:t>33</a:t>
            </a:fld>
            <a:endParaRPr lang="hu-HU"/>
          </a:p>
        </p:txBody>
      </p:sp>
    </p:spTree>
    <p:extLst>
      <p:ext uri="{BB962C8B-B14F-4D97-AF65-F5344CB8AC3E}">
        <p14:creationId xmlns:p14="http://schemas.microsoft.com/office/powerpoint/2010/main" val="1491609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121306C-85FE-8DC7-E218-DA8C559A5E70}"/>
              </a:ext>
            </a:extLst>
          </p:cNvPr>
          <p:cNvSpPr>
            <a:spLocks noGrp="1"/>
          </p:cNvSpPr>
          <p:nvPr>
            <p:ph type="title"/>
          </p:nvPr>
        </p:nvSpPr>
        <p:spPr>
          <a:xfrm>
            <a:off x="838200" y="136526"/>
            <a:ext cx="10515600" cy="730224"/>
          </a:xfrm>
        </p:spPr>
        <p:txBody>
          <a:bodyPr/>
          <a:lstStyle/>
          <a:p>
            <a:pPr algn="ctr"/>
            <a:r>
              <a:rPr lang="hu-HU" b="1" dirty="0">
                <a:solidFill>
                  <a:srgbClr val="FF0000"/>
                </a:solidFill>
              </a:rPr>
              <a:t>SHORTEST PATH</a:t>
            </a:r>
          </a:p>
        </p:txBody>
      </p:sp>
      <p:sp>
        <p:nvSpPr>
          <p:cNvPr id="8" name="Tartalom helye 7">
            <a:extLst>
              <a:ext uri="{FF2B5EF4-FFF2-40B4-BE49-F238E27FC236}">
                <a16:creationId xmlns:a16="http://schemas.microsoft.com/office/drawing/2014/main" id="{5CEDF379-AC0C-FA73-975D-9CB79D27EBC5}"/>
              </a:ext>
            </a:extLst>
          </p:cNvPr>
          <p:cNvSpPr>
            <a:spLocks noGrp="1"/>
          </p:cNvSpPr>
          <p:nvPr>
            <p:ph idx="1"/>
          </p:nvPr>
        </p:nvSpPr>
        <p:spPr>
          <a:xfrm>
            <a:off x="542441" y="1046136"/>
            <a:ext cx="10811359" cy="5130827"/>
          </a:xfrm>
        </p:spPr>
        <p:txBody>
          <a:bodyPr>
            <a:normAutofit fontScale="92500" lnSpcReduction="20000"/>
          </a:bodyPr>
          <a:lstStyle/>
          <a:p>
            <a:pPr algn="just"/>
            <a:r>
              <a:rPr lang="en-US" dirty="0"/>
              <a:t>The shortest path between nodes </a:t>
            </a:r>
            <a:r>
              <a:rPr lang="en-US" dirty="0" err="1"/>
              <a:t>i</a:t>
            </a:r>
            <a:r>
              <a:rPr lang="en-US" dirty="0"/>
              <a:t> and j is the path with the fewest</a:t>
            </a:r>
            <a:r>
              <a:rPr lang="hu-HU" dirty="0"/>
              <a:t> </a:t>
            </a:r>
            <a:r>
              <a:rPr lang="en-US" dirty="0"/>
              <a:t>number of links The shortest path is often called the distance</a:t>
            </a:r>
            <a:r>
              <a:rPr lang="hu-HU" dirty="0"/>
              <a:t> </a:t>
            </a:r>
            <a:r>
              <a:rPr lang="en-US" dirty="0"/>
              <a:t>between nodes </a:t>
            </a:r>
            <a:r>
              <a:rPr lang="en-US" dirty="0" err="1"/>
              <a:t>i</a:t>
            </a:r>
            <a:r>
              <a:rPr lang="en-US" dirty="0"/>
              <a:t> and j, and is denoted by </a:t>
            </a:r>
            <a:r>
              <a:rPr lang="en-US" dirty="0" err="1"/>
              <a:t>d</a:t>
            </a:r>
            <a:r>
              <a:rPr lang="en-US" baseline="-25000" dirty="0" err="1"/>
              <a:t>ij</a:t>
            </a:r>
            <a:r>
              <a:rPr lang="en-US" dirty="0"/>
              <a:t>, or simply d. We can have multiple</a:t>
            </a:r>
            <a:r>
              <a:rPr lang="hu-HU" dirty="0"/>
              <a:t> </a:t>
            </a:r>
            <a:r>
              <a:rPr lang="en-US" dirty="0"/>
              <a:t>shortest paths of the same length d between a pair of nodes The shortest path never contains loops or intersects itself.</a:t>
            </a:r>
            <a:endParaRPr lang="hu-HU" dirty="0"/>
          </a:p>
          <a:p>
            <a:pPr algn="just"/>
            <a:r>
              <a:rPr lang="en-US" dirty="0"/>
              <a:t>In an undirected network </a:t>
            </a:r>
            <a:r>
              <a:rPr lang="en-US" dirty="0" err="1"/>
              <a:t>d</a:t>
            </a:r>
            <a:r>
              <a:rPr lang="en-US" baseline="-25000" dirty="0" err="1"/>
              <a:t>ij</a:t>
            </a:r>
            <a:r>
              <a:rPr lang="en-US" dirty="0"/>
              <a:t> = </a:t>
            </a:r>
            <a:r>
              <a:rPr lang="en-US" dirty="0" err="1"/>
              <a:t>d</a:t>
            </a:r>
            <a:r>
              <a:rPr lang="en-US" baseline="-25000" dirty="0" err="1"/>
              <a:t>ji</a:t>
            </a:r>
            <a:r>
              <a:rPr lang="en-US" dirty="0"/>
              <a:t>, i.e. the distance between node </a:t>
            </a:r>
            <a:r>
              <a:rPr lang="en-US" dirty="0" err="1"/>
              <a:t>i</a:t>
            </a:r>
            <a:r>
              <a:rPr lang="en-US" dirty="0"/>
              <a:t> and j is</a:t>
            </a:r>
            <a:r>
              <a:rPr lang="hu-HU" dirty="0"/>
              <a:t> </a:t>
            </a:r>
            <a:r>
              <a:rPr lang="en-US" dirty="0"/>
              <a:t>the same as the distance between node j and </a:t>
            </a:r>
            <a:r>
              <a:rPr lang="en-US" dirty="0" err="1"/>
              <a:t>i</a:t>
            </a:r>
            <a:r>
              <a:rPr lang="en-US" dirty="0"/>
              <a:t>. In a directed network often</a:t>
            </a:r>
            <a:r>
              <a:rPr lang="hu-HU" dirty="0"/>
              <a:t> </a:t>
            </a:r>
            <a:r>
              <a:rPr lang="en-US" dirty="0" err="1"/>
              <a:t>d</a:t>
            </a:r>
            <a:r>
              <a:rPr lang="en-US" baseline="-25000" dirty="0" err="1"/>
              <a:t>ij</a:t>
            </a:r>
            <a:r>
              <a:rPr lang="en-US" dirty="0"/>
              <a:t> ≠ </a:t>
            </a:r>
            <a:r>
              <a:rPr lang="en-US" dirty="0" err="1"/>
              <a:t>d</a:t>
            </a:r>
            <a:r>
              <a:rPr lang="en-US" baseline="-25000" dirty="0" err="1"/>
              <a:t>ji</a:t>
            </a:r>
            <a:r>
              <a:rPr lang="en-US" dirty="0"/>
              <a:t>. Furthermore, in a directed network the existence of a path from</a:t>
            </a:r>
            <a:r>
              <a:rPr lang="hu-HU" dirty="0"/>
              <a:t> </a:t>
            </a:r>
            <a:r>
              <a:rPr lang="en-US" dirty="0"/>
              <a:t>node </a:t>
            </a:r>
            <a:r>
              <a:rPr lang="en-US" dirty="0" err="1"/>
              <a:t>i</a:t>
            </a:r>
            <a:r>
              <a:rPr lang="en-US" dirty="0"/>
              <a:t> to node </a:t>
            </a:r>
            <a:endParaRPr lang="hu-HU" dirty="0"/>
          </a:p>
          <a:p>
            <a:pPr algn="just"/>
            <a:r>
              <a:rPr lang="en-US" dirty="0"/>
              <a:t>In real networks we often need to determine the distance between two</a:t>
            </a:r>
            <a:r>
              <a:rPr lang="hu-HU" dirty="0"/>
              <a:t> </a:t>
            </a:r>
            <a:r>
              <a:rPr lang="en-US" dirty="0"/>
              <a:t>j does not guarantee the existence of a path from j to </a:t>
            </a:r>
            <a:r>
              <a:rPr lang="en-US" dirty="0" err="1"/>
              <a:t>i</a:t>
            </a:r>
            <a:r>
              <a:rPr lang="en-US" dirty="0"/>
              <a:t>.</a:t>
            </a:r>
            <a:r>
              <a:rPr lang="hu-HU" dirty="0"/>
              <a:t> </a:t>
            </a:r>
            <a:r>
              <a:rPr lang="en-US" dirty="0"/>
              <a:t>nodes. </a:t>
            </a:r>
            <a:endParaRPr lang="hu-HU" dirty="0"/>
          </a:p>
          <a:p>
            <a:pPr algn="just"/>
            <a:r>
              <a:rPr lang="en-US" dirty="0"/>
              <a:t>For a small network</a:t>
            </a:r>
            <a:r>
              <a:rPr lang="hu-HU" dirty="0"/>
              <a:t>, </a:t>
            </a:r>
            <a:r>
              <a:rPr lang="en-US" dirty="0"/>
              <a:t>this is an easy</a:t>
            </a:r>
            <a:r>
              <a:rPr lang="hu-HU" dirty="0"/>
              <a:t> </a:t>
            </a:r>
            <a:r>
              <a:rPr lang="en-US" dirty="0"/>
              <a:t>task. For a network with millions of nodes finding the shortest path between</a:t>
            </a:r>
            <a:r>
              <a:rPr lang="hu-HU" dirty="0"/>
              <a:t> </a:t>
            </a:r>
            <a:r>
              <a:rPr lang="en-US" dirty="0"/>
              <a:t>two nodes can be rather time consuming. </a:t>
            </a:r>
            <a:endParaRPr lang="hu-HU" dirty="0"/>
          </a:p>
          <a:p>
            <a:pPr algn="just"/>
            <a:r>
              <a:rPr lang="en-US" dirty="0"/>
              <a:t>The length of the shortest</a:t>
            </a:r>
            <a:r>
              <a:rPr lang="hu-HU" dirty="0"/>
              <a:t> </a:t>
            </a:r>
            <a:r>
              <a:rPr lang="en-US" dirty="0"/>
              <a:t>path and the number of such paths can be formally obtained from the adjacency. In practice we use the breadth first search (BFS)</a:t>
            </a:r>
            <a:r>
              <a:rPr lang="hu-HU" dirty="0"/>
              <a:t> </a:t>
            </a:r>
            <a:r>
              <a:rPr lang="en-US" dirty="0"/>
              <a:t>algorithm for this purpose.</a:t>
            </a:r>
            <a:endParaRPr lang="hu-HU" dirty="0"/>
          </a:p>
        </p:txBody>
      </p:sp>
      <p:sp>
        <p:nvSpPr>
          <p:cNvPr id="5" name="Dátum helye 4">
            <a:extLst>
              <a:ext uri="{FF2B5EF4-FFF2-40B4-BE49-F238E27FC236}">
                <a16:creationId xmlns:a16="http://schemas.microsoft.com/office/drawing/2014/main" id="{9C91C8AA-C0AA-10F6-D029-A8CB8B4A381A}"/>
              </a:ext>
            </a:extLst>
          </p:cNvPr>
          <p:cNvSpPr>
            <a:spLocks noGrp="1"/>
          </p:cNvSpPr>
          <p:nvPr>
            <p:ph type="dt" sz="half" idx="10"/>
          </p:nvPr>
        </p:nvSpPr>
        <p:spPr/>
        <p:txBody>
          <a:bodyPr/>
          <a:lstStyle/>
          <a:p>
            <a:r>
              <a:rPr lang="en-US"/>
              <a:t>9/19/2024</a:t>
            </a:r>
            <a:endParaRPr lang="hu-HU"/>
          </a:p>
        </p:txBody>
      </p:sp>
      <p:sp>
        <p:nvSpPr>
          <p:cNvPr id="6" name="Élőláb helye 5">
            <a:extLst>
              <a:ext uri="{FF2B5EF4-FFF2-40B4-BE49-F238E27FC236}">
                <a16:creationId xmlns:a16="http://schemas.microsoft.com/office/drawing/2014/main" id="{301200E0-20A6-CC59-B177-54143E1EC1E5}"/>
              </a:ext>
            </a:extLst>
          </p:cNvPr>
          <p:cNvSpPr>
            <a:spLocks noGrp="1"/>
          </p:cNvSpPr>
          <p:nvPr>
            <p:ph type="ftr" sz="quarter" idx="11"/>
          </p:nvPr>
        </p:nvSpPr>
        <p:spPr/>
        <p:txBody>
          <a:bodyPr/>
          <a:lstStyle/>
          <a:p>
            <a:r>
              <a:rPr lang="hu-HU"/>
              <a:t>Network Science - Lec_2</a:t>
            </a:r>
          </a:p>
        </p:txBody>
      </p:sp>
      <p:sp>
        <p:nvSpPr>
          <p:cNvPr id="7" name="Dia számának helye 6">
            <a:extLst>
              <a:ext uri="{FF2B5EF4-FFF2-40B4-BE49-F238E27FC236}">
                <a16:creationId xmlns:a16="http://schemas.microsoft.com/office/drawing/2014/main" id="{7B89D18D-8AF4-4429-F891-6FCAB0BAAF85}"/>
              </a:ext>
            </a:extLst>
          </p:cNvPr>
          <p:cNvSpPr>
            <a:spLocks noGrp="1"/>
          </p:cNvSpPr>
          <p:nvPr>
            <p:ph type="sldNum" sz="quarter" idx="12"/>
          </p:nvPr>
        </p:nvSpPr>
        <p:spPr/>
        <p:txBody>
          <a:bodyPr/>
          <a:lstStyle/>
          <a:p>
            <a:fld id="{51087B00-E4BB-4A66-8C74-CF8A7BBCF259}" type="slidenum">
              <a:rPr lang="hu-HU" smtClean="0"/>
              <a:t>34</a:t>
            </a:fld>
            <a:endParaRPr lang="hu-HU"/>
          </a:p>
        </p:txBody>
      </p:sp>
    </p:spTree>
    <p:extLst>
      <p:ext uri="{BB962C8B-B14F-4D97-AF65-F5344CB8AC3E}">
        <p14:creationId xmlns:p14="http://schemas.microsoft.com/office/powerpoint/2010/main" val="3066106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121306C-85FE-8DC7-E218-DA8C559A5E70}"/>
              </a:ext>
            </a:extLst>
          </p:cNvPr>
          <p:cNvSpPr>
            <a:spLocks noGrp="1"/>
          </p:cNvSpPr>
          <p:nvPr>
            <p:ph type="title"/>
          </p:nvPr>
        </p:nvSpPr>
        <p:spPr/>
        <p:txBody>
          <a:bodyPr/>
          <a:lstStyle/>
          <a:p>
            <a:pPr algn="ctr"/>
            <a:r>
              <a:rPr lang="hu-HU" b="1" dirty="0">
                <a:solidFill>
                  <a:srgbClr val="FF0000"/>
                </a:solidFill>
              </a:rPr>
              <a:t>NETWORK DIAMETER</a:t>
            </a:r>
          </a:p>
        </p:txBody>
      </p:sp>
      <p:sp>
        <p:nvSpPr>
          <p:cNvPr id="8" name="Tartalom helye 7">
            <a:extLst>
              <a:ext uri="{FF2B5EF4-FFF2-40B4-BE49-F238E27FC236}">
                <a16:creationId xmlns:a16="http://schemas.microsoft.com/office/drawing/2014/main" id="{5CEDF379-AC0C-FA73-975D-9CB79D27EBC5}"/>
              </a:ext>
            </a:extLst>
          </p:cNvPr>
          <p:cNvSpPr>
            <a:spLocks noGrp="1"/>
          </p:cNvSpPr>
          <p:nvPr>
            <p:ph idx="1"/>
          </p:nvPr>
        </p:nvSpPr>
        <p:spPr/>
        <p:txBody>
          <a:bodyPr>
            <a:normAutofit/>
          </a:bodyPr>
          <a:lstStyle/>
          <a:p>
            <a:pPr algn="just">
              <a:lnSpc>
                <a:spcPct val="150000"/>
              </a:lnSpc>
            </a:pPr>
            <a:r>
              <a:rPr lang="en-US" b="0" i="0" u="none" strike="noStrike" baseline="0" dirty="0">
                <a:solidFill>
                  <a:srgbClr val="000000"/>
                </a:solidFill>
                <a:latin typeface="Bitter-Regular"/>
              </a:rPr>
              <a:t>The </a:t>
            </a:r>
            <a:r>
              <a:rPr lang="en-US" b="0" i="1" u="none" strike="noStrike" baseline="0" dirty="0">
                <a:solidFill>
                  <a:srgbClr val="000000"/>
                </a:solidFill>
                <a:latin typeface="Bitter-Italic"/>
              </a:rPr>
              <a:t>diameter </a:t>
            </a:r>
            <a:r>
              <a:rPr lang="en-US" b="0" i="0" u="none" strike="noStrike" baseline="0" dirty="0">
                <a:solidFill>
                  <a:srgbClr val="000000"/>
                </a:solidFill>
                <a:latin typeface="Bitter-Regular"/>
              </a:rPr>
              <a:t>of a network, denoted by </a:t>
            </a:r>
            <a:r>
              <a:rPr lang="en-US" b="0" i="1" u="none" strike="noStrike" baseline="0" dirty="0" err="1">
                <a:solidFill>
                  <a:srgbClr val="000000"/>
                </a:solidFill>
                <a:latin typeface="Bitter-Italic"/>
              </a:rPr>
              <a:t>d</a:t>
            </a:r>
            <a:r>
              <a:rPr lang="en-US" b="0" i="0" u="none" strike="noStrike" baseline="-25000" dirty="0" err="1">
                <a:solidFill>
                  <a:srgbClr val="000000"/>
                </a:solidFill>
                <a:latin typeface="Bitter-Regular"/>
              </a:rPr>
              <a:t>max</a:t>
            </a:r>
            <a:r>
              <a:rPr lang="en-US" b="0" i="0" u="none" strike="noStrike" baseline="0" dirty="0">
                <a:solidFill>
                  <a:srgbClr val="000000"/>
                </a:solidFill>
                <a:latin typeface="Bitter-Regular"/>
              </a:rPr>
              <a:t>, is the maximum shortest</a:t>
            </a:r>
            <a:r>
              <a:rPr lang="hu-HU" b="0" i="0" u="none" strike="noStrike" baseline="0" dirty="0">
                <a:solidFill>
                  <a:srgbClr val="000000"/>
                </a:solidFill>
                <a:latin typeface="Bitter-Regular"/>
              </a:rPr>
              <a:t> </a:t>
            </a:r>
            <a:r>
              <a:rPr lang="en-US" b="0" i="0" u="none" strike="noStrike" baseline="0" dirty="0">
                <a:solidFill>
                  <a:srgbClr val="000000"/>
                </a:solidFill>
                <a:latin typeface="Bitter-Regular"/>
              </a:rPr>
              <a:t>path in the network.</a:t>
            </a:r>
            <a:endParaRPr lang="hu-HU" b="0" i="0" u="none" strike="noStrike" baseline="0" dirty="0">
              <a:solidFill>
                <a:srgbClr val="000000"/>
              </a:solidFill>
              <a:latin typeface="Bitter-Regular"/>
            </a:endParaRPr>
          </a:p>
          <a:p>
            <a:pPr algn="just">
              <a:lnSpc>
                <a:spcPct val="150000"/>
              </a:lnSpc>
            </a:pPr>
            <a:r>
              <a:rPr lang="en-US" b="0" i="0" u="none" strike="noStrike" baseline="0" dirty="0">
                <a:solidFill>
                  <a:srgbClr val="000000"/>
                </a:solidFill>
                <a:latin typeface="Bitter-Regular"/>
              </a:rPr>
              <a:t> In other words, it is the largest distance recorded between</a:t>
            </a:r>
            <a:r>
              <a:rPr lang="hu-HU" b="0" i="0" u="none" strike="noStrike" baseline="0" dirty="0">
                <a:solidFill>
                  <a:srgbClr val="000000"/>
                </a:solidFill>
                <a:latin typeface="Bitter-Regular"/>
              </a:rPr>
              <a:t> </a:t>
            </a:r>
            <a:r>
              <a:rPr lang="en-US" b="0" i="1" u="none" strike="noStrike" baseline="0" dirty="0">
                <a:solidFill>
                  <a:srgbClr val="000000"/>
                </a:solidFill>
                <a:latin typeface="Bitter-Italic"/>
              </a:rPr>
              <a:t>any </a:t>
            </a:r>
            <a:r>
              <a:rPr lang="en-US" b="0" i="0" u="none" strike="noStrike" baseline="0" dirty="0">
                <a:solidFill>
                  <a:srgbClr val="000000"/>
                </a:solidFill>
                <a:latin typeface="Bitter-Regular"/>
              </a:rPr>
              <a:t>pair of nodes. </a:t>
            </a:r>
            <a:endParaRPr lang="hu-HU" b="0" i="0" u="none" strike="noStrike" baseline="0" dirty="0">
              <a:solidFill>
                <a:srgbClr val="000000"/>
              </a:solidFill>
              <a:latin typeface="Bitter-Regular"/>
            </a:endParaRPr>
          </a:p>
        </p:txBody>
      </p:sp>
      <p:sp>
        <p:nvSpPr>
          <p:cNvPr id="5" name="Dátum helye 4">
            <a:extLst>
              <a:ext uri="{FF2B5EF4-FFF2-40B4-BE49-F238E27FC236}">
                <a16:creationId xmlns:a16="http://schemas.microsoft.com/office/drawing/2014/main" id="{9C91C8AA-C0AA-10F6-D029-A8CB8B4A381A}"/>
              </a:ext>
            </a:extLst>
          </p:cNvPr>
          <p:cNvSpPr>
            <a:spLocks noGrp="1"/>
          </p:cNvSpPr>
          <p:nvPr>
            <p:ph type="dt" sz="half" idx="10"/>
          </p:nvPr>
        </p:nvSpPr>
        <p:spPr/>
        <p:txBody>
          <a:bodyPr/>
          <a:lstStyle/>
          <a:p>
            <a:r>
              <a:rPr lang="en-US"/>
              <a:t>9/19/2024</a:t>
            </a:r>
            <a:endParaRPr lang="hu-HU"/>
          </a:p>
        </p:txBody>
      </p:sp>
      <p:sp>
        <p:nvSpPr>
          <p:cNvPr id="6" name="Élőláb helye 5">
            <a:extLst>
              <a:ext uri="{FF2B5EF4-FFF2-40B4-BE49-F238E27FC236}">
                <a16:creationId xmlns:a16="http://schemas.microsoft.com/office/drawing/2014/main" id="{301200E0-20A6-CC59-B177-54143E1EC1E5}"/>
              </a:ext>
            </a:extLst>
          </p:cNvPr>
          <p:cNvSpPr>
            <a:spLocks noGrp="1"/>
          </p:cNvSpPr>
          <p:nvPr>
            <p:ph type="ftr" sz="quarter" idx="11"/>
          </p:nvPr>
        </p:nvSpPr>
        <p:spPr/>
        <p:txBody>
          <a:bodyPr/>
          <a:lstStyle/>
          <a:p>
            <a:r>
              <a:rPr lang="hu-HU"/>
              <a:t>Network Science - Lec_2</a:t>
            </a:r>
          </a:p>
        </p:txBody>
      </p:sp>
      <p:sp>
        <p:nvSpPr>
          <p:cNvPr id="7" name="Dia számának helye 6">
            <a:extLst>
              <a:ext uri="{FF2B5EF4-FFF2-40B4-BE49-F238E27FC236}">
                <a16:creationId xmlns:a16="http://schemas.microsoft.com/office/drawing/2014/main" id="{7B89D18D-8AF4-4429-F891-6FCAB0BAAF85}"/>
              </a:ext>
            </a:extLst>
          </p:cNvPr>
          <p:cNvSpPr>
            <a:spLocks noGrp="1"/>
          </p:cNvSpPr>
          <p:nvPr>
            <p:ph type="sldNum" sz="quarter" idx="12"/>
          </p:nvPr>
        </p:nvSpPr>
        <p:spPr/>
        <p:txBody>
          <a:bodyPr/>
          <a:lstStyle/>
          <a:p>
            <a:fld id="{51087B00-E4BB-4A66-8C74-CF8A7BBCF259}" type="slidenum">
              <a:rPr lang="hu-HU" smtClean="0"/>
              <a:t>35</a:t>
            </a:fld>
            <a:endParaRPr lang="hu-HU"/>
          </a:p>
        </p:txBody>
      </p:sp>
    </p:spTree>
    <p:extLst>
      <p:ext uri="{BB962C8B-B14F-4D97-AF65-F5344CB8AC3E}">
        <p14:creationId xmlns:p14="http://schemas.microsoft.com/office/powerpoint/2010/main" val="1000016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121306C-85FE-8DC7-E218-DA8C559A5E70}"/>
              </a:ext>
            </a:extLst>
          </p:cNvPr>
          <p:cNvSpPr>
            <a:spLocks noGrp="1"/>
          </p:cNvSpPr>
          <p:nvPr>
            <p:ph type="title"/>
          </p:nvPr>
        </p:nvSpPr>
        <p:spPr/>
        <p:txBody>
          <a:bodyPr/>
          <a:lstStyle/>
          <a:p>
            <a:pPr algn="ctr"/>
            <a:r>
              <a:rPr lang="hu-HU" b="1" dirty="0">
                <a:solidFill>
                  <a:srgbClr val="FF0000"/>
                </a:solidFill>
              </a:rPr>
              <a:t>AVERAGE PATH LENGTH</a:t>
            </a:r>
          </a:p>
        </p:txBody>
      </p:sp>
      <p:sp>
        <p:nvSpPr>
          <p:cNvPr id="8" name="Tartalom helye 7">
            <a:extLst>
              <a:ext uri="{FF2B5EF4-FFF2-40B4-BE49-F238E27FC236}">
                <a16:creationId xmlns:a16="http://schemas.microsoft.com/office/drawing/2014/main" id="{5CEDF379-AC0C-FA73-975D-9CB79D27EBC5}"/>
              </a:ext>
            </a:extLst>
          </p:cNvPr>
          <p:cNvSpPr>
            <a:spLocks noGrp="1"/>
          </p:cNvSpPr>
          <p:nvPr>
            <p:ph idx="1"/>
          </p:nvPr>
        </p:nvSpPr>
        <p:spPr/>
        <p:txBody>
          <a:bodyPr>
            <a:normAutofit/>
          </a:bodyPr>
          <a:lstStyle/>
          <a:p>
            <a:pPr algn="just"/>
            <a:r>
              <a:rPr lang="en-US" dirty="0"/>
              <a:t>The average path length, denoted by 〈d〉, is the average distance between</a:t>
            </a:r>
          </a:p>
          <a:p>
            <a:pPr algn="just"/>
            <a:r>
              <a:rPr lang="en-US" dirty="0"/>
              <a:t>all pairs of nodes in the network. For a directed network of N nodes, 〈d〉 is</a:t>
            </a:r>
            <a:endParaRPr lang="hu-HU" dirty="0"/>
          </a:p>
          <a:p>
            <a:pPr algn="l"/>
            <a:endParaRPr lang="hu-HU" dirty="0"/>
          </a:p>
        </p:txBody>
      </p:sp>
      <p:sp>
        <p:nvSpPr>
          <p:cNvPr id="5" name="Dátum helye 4">
            <a:extLst>
              <a:ext uri="{FF2B5EF4-FFF2-40B4-BE49-F238E27FC236}">
                <a16:creationId xmlns:a16="http://schemas.microsoft.com/office/drawing/2014/main" id="{9C91C8AA-C0AA-10F6-D029-A8CB8B4A381A}"/>
              </a:ext>
            </a:extLst>
          </p:cNvPr>
          <p:cNvSpPr>
            <a:spLocks noGrp="1"/>
          </p:cNvSpPr>
          <p:nvPr>
            <p:ph type="dt" sz="half" idx="10"/>
          </p:nvPr>
        </p:nvSpPr>
        <p:spPr/>
        <p:txBody>
          <a:bodyPr/>
          <a:lstStyle/>
          <a:p>
            <a:r>
              <a:rPr lang="en-US"/>
              <a:t>9/19/2024</a:t>
            </a:r>
            <a:endParaRPr lang="hu-HU"/>
          </a:p>
        </p:txBody>
      </p:sp>
      <p:sp>
        <p:nvSpPr>
          <p:cNvPr id="6" name="Élőláb helye 5">
            <a:extLst>
              <a:ext uri="{FF2B5EF4-FFF2-40B4-BE49-F238E27FC236}">
                <a16:creationId xmlns:a16="http://schemas.microsoft.com/office/drawing/2014/main" id="{301200E0-20A6-CC59-B177-54143E1EC1E5}"/>
              </a:ext>
            </a:extLst>
          </p:cNvPr>
          <p:cNvSpPr>
            <a:spLocks noGrp="1"/>
          </p:cNvSpPr>
          <p:nvPr>
            <p:ph type="ftr" sz="quarter" idx="11"/>
          </p:nvPr>
        </p:nvSpPr>
        <p:spPr/>
        <p:txBody>
          <a:bodyPr/>
          <a:lstStyle/>
          <a:p>
            <a:r>
              <a:rPr lang="hu-HU"/>
              <a:t>Network Science - Lec_2</a:t>
            </a:r>
          </a:p>
        </p:txBody>
      </p:sp>
      <p:sp>
        <p:nvSpPr>
          <p:cNvPr id="7" name="Dia számának helye 6">
            <a:extLst>
              <a:ext uri="{FF2B5EF4-FFF2-40B4-BE49-F238E27FC236}">
                <a16:creationId xmlns:a16="http://schemas.microsoft.com/office/drawing/2014/main" id="{7B89D18D-8AF4-4429-F891-6FCAB0BAAF85}"/>
              </a:ext>
            </a:extLst>
          </p:cNvPr>
          <p:cNvSpPr>
            <a:spLocks noGrp="1"/>
          </p:cNvSpPr>
          <p:nvPr>
            <p:ph type="sldNum" sz="quarter" idx="12"/>
          </p:nvPr>
        </p:nvSpPr>
        <p:spPr/>
        <p:txBody>
          <a:bodyPr/>
          <a:lstStyle/>
          <a:p>
            <a:fld id="{51087B00-E4BB-4A66-8C74-CF8A7BBCF259}" type="slidenum">
              <a:rPr lang="hu-HU" smtClean="0"/>
              <a:t>36</a:t>
            </a:fld>
            <a:endParaRPr lang="hu-HU"/>
          </a:p>
        </p:txBody>
      </p:sp>
      <p:pic>
        <p:nvPicPr>
          <p:cNvPr id="4" name="Kép 3">
            <a:extLst>
              <a:ext uri="{FF2B5EF4-FFF2-40B4-BE49-F238E27FC236}">
                <a16:creationId xmlns:a16="http://schemas.microsoft.com/office/drawing/2014/main" id="{2AA869FB-B95F-6F95-9BD2-5DC1377AFB80}"/>
              </a:ext>
            </a:extLst>
          </p:cNvPr>
          <p:cNvPicPr>
            <a:picLocks noChangeAspect="1"/>
          </p:cNvPicPr>
          <p:nvPr/>
        </p:nvPicPr>
        <p:blipFill>
          <a:blip r:embed="rId2"/>
          <a:stretch>
            <a:fillRect/>
          </a:stretch>
        </p:blipFill>
        <p:spPr>
          <a:xfrm>
            <a:off x="3713793" y="3869559"/>
            <a:ext cx="4594803" cy="1531601"/>
          </a:xfrm>
          <a:prstGeom prst="rect">
            <a:avLst/>
          </a:prstGeom>
        </p:spPr>
      </p:pic>
    </p:spTree>
    <p:extLst>
      <p:ext uri="{BB962C8B-B14F-4D97-AF65-F5344CB8AC3E}">
        <p14:creationId xmlns:p14="http://schemas.microsoft.com/office/powerpoint/2010/main" val="1865663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86BFE0-B33F-A2C2-12FC-E7C0203C9AC7}"/>
              </a:ext>
            </a:extLst>
          </p:cNvPr>
          <p:cNvSpPr>
            <a:spLocks noGrp="1"/>
          </p:cNvSpPr>
          <p:nvPr>
            <p:ph type="title"/>
          </p:nvPr>
        </p:nvSpPr>
        <p:spPr/>
        <p:txBody>
          <a:bodyPr/>
          <a:lstStyle/>
          <a:p>
            <a:pPr algn="ctr"/>
            <a:r>
              <a:rPr lang="hu-HU" b="1" dirty="0">
                <a:solidFill>
                  <a:srgbClr val="FF0000"/>
                </a:solidFill>
              </a:rPr>
              <a:t>CONNECTEDNESS</a:t>
            </a:r>
          </a:p>
        </p:txBody>
      </p:sp>
      <p:sp>
        <p:nvSpPr>
          <p:cNvPr id="3" name="Tartalom helye 2">
            <a:extLst>
              <a:ext uri="{FF2B5EF4-FFF2-40B4-BE49-F238E27FC236}">
                <a16:creationId xmlns:a16="http://schemas.microsoft.com/office/drawing/2014/main" id="{D0ECE714-5961-6A94-705E-424859C1F7A1}"/>
              </a:ext>
            </a:extLst>
          </p:cNvPr>
          <p:cNvSpPr>
            <a:spLocks noGrp="1"/>
          </p:cNvSpPr>
          <p:nvPr>
            <p:ph idx="1"/>
          </p:nvPr>
        </p:nvSpPr>
        <p:spPr/>
        <p:txBody>
          <a:bodyPr>
            <a:normAutofit/>
          </a:bodyPr>
          <a:lstStyle/>
          <a:p>
            <a:pPr algn="just">
              <a:lnSpc>
                <a:spcPct val="150000"/>
              </a:lnSpc>
            </a:pPr>
            <a:r>
              <a:rPr lang="en-US" sz="2400" dirty="0"/>
              <a:t>A phone would be of limited use as a communication device if we could</a:t>
            </a:r>
            <a:r>
              <a:rPr lang="hu-HU" sz="2400" dirty="0"/>
              <a:t> </a:t>
            </a:r>
            <a:r>
              <a:rPr lang="en-US" sz="2400" dirty="0"/>
              <a:t>not call any valid phone number; email would be rather useless if we could</a:t>
            </a:r>
            <a:r>
              <a:rPr lang="hu-HU" sz="2400" dirty="0"/>
              <a:t> </a:t>
            </a:r>
            <a:r>
              <a:rPr lang="en-US" sz="2400" dirty="0"/>
              <a:t>send emails to only certain email addresses, and not to others.</a:t>
            </a:r>
            <a:endParaRPr lang="hu-HU" sz="2400" dirty="0"/>
          </a:p>
          <a:p>
            <a:pPr algn="just">
              <a:lnSpc>
                <a:spcPct val="150000"/>
              </a:lnSpc>
            </a:pPr>
            <a:r>
              <a:rPr lang="en-US" sz="2400" dirty="0"/>
              <a:t>From a network</a:t>
            </a:r>
            <a:r>
              <a:rPr lang="hu-HU" sz="2400" dirty="0"/>
              <a:t> </a:t>
            </a:r>
            <a:r>
              <a:rPr lang="en-US" sz="2400" dirty="0"/>
              <a:t>perspective this means that the network behind the phone or the Internet</a:t>
            </a:r>
            <a:r>
              <a:rPr lang="hu-HU" sz="2400" dirty="0"/>
              <a:t> </a:t>
            </a:r>
            <a:r>
              <a:rPr lang="en-US" sz="2400" dirty="0"/>
              <a:t>must be capable of establishing a path between any two nodes. This</a:t>
            </a:r>
            <a:r>
              <a:rPr lang="hu-HU" sz="2400" dirty="0"/>
              <a:t> </a:t>
            </a:r>
            <a:r>
              <a:rPr lang="en-US" sz="2400" dirty="0"/>
              <a:t>is in fact the key utility of most networks: they ensure connectedness. </a:t>
            </a:r>
            <a:endParaRPr lang="hu-HU" sz="2400" dirty="0"/>
          </a:p>
        </p:txBody>
      </p:sp>
      <p:sp>
        <p:nvSpPr>
          <p:cNvPr id="4" name="Dátum helye 3">
            <a:extLst>
              <a:ext uri="{FF2B5EF4-FFF2-40B4-BE49-F238E27FC236}">
                <a16:creationId xmlns:a16="http://schemas.microsoft.com/office/drawing/2014/main" id="{F22E6666-BC60-A0E3-DDCB-03CF802214A2}"/>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8CC6AEC9-24E9-E59B-3276-7D3FBA87BF57}"/>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FCD41F01-06FF-0205-9B37-E519F43C335C}"/>
              </a:ext>
            </a:extLst>
          </p:cNvPr>
          <p:cNvSpPr>
            <a:spLocks noGrp="1"/>
          </p:cNvSpPr>
          <p:nvPr>
            <p:ph type="sldNum" sz="quarter" idx="12"/>
          </p:nvPr>
        </p:nvSpPr>
        <p:spPr/>
        <p:txBody>
          <a:bodyPr/>
          <a:lstStyle/>
          <a:p>
            <a:fld id="{51087B00-E4BB-4A66-8C74-CF8A7BBCF259}" type="slidenum">
              <a:rPr lang="hu-HU" smtClean="0"/>
              <a:t>37</a:t>
            </a:fld>
            <a:endParaRPr lang="hu-HU"/>
          </a:p>
        </p:txBody>
      </p:sp>
    </p:spTree>
    <p:extLst>
      <p:ext uri="{BB962C8B-B14F-4D97-AF65-F5344CB8AC3E}">
        <p14:creationId xmlns:p14="http://schemas.microsoft.com/office/powerpoint/2010/main" val="4022603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86BFE0-B33F-A2C2-12FC-E7C0203C9AC7}"/>
              </a:ext>
            </a:extLst>
          </p:cNvPr>
          <p:cNvSpPr>
            <a:spLocks noGrp="1"/>
          </p:cNvSpPr>
          <p:nvPr>
            <p:ph type="title"/>
          </p:nvPr>
        </p:nvSpPr>
        <p:spPr/>
        <p:txBody>
          <a:bodyPr/>
          <a:lstStyle/>
          <a:p>
            <a:pPr algn="ctr"/>
            <a:r>
              <a:rPr lang="hu-HU" b="1" dirty="0">
                <a:solidFill>
                  <a:srgbClr val="FF0000"/>
                </a:solidFill>
              </a:rPr>
              <a:t>CONNECTEDNESS (2)</a:t>
            </a:r>
          </a:p>
        </p:txBody>
      </p:sp>
      <p:sp>
        <p:nvSpPr>
          <p:cNvPr id="3" name="Tartalom helye 2">
            <a:extLst>
              <a:ext uri="{FF2B5EF4-FFF2-40B4-BE49-F238E27FC236}">
                <a16:creationId xmlns:a16="http://schemas.microsoft.com/office/drawing/2014/main" id="{D0ECE714-5961-6A94-705E-424859C1F7A1}"/>
              </a:ext>
            </a:extLst>
          </p:cNvPr>
          <p:cNvSpPr>
            <a:spLocks noGrp="1"/>
          </p:cNvSpPr>
          <p:nvPr>
            <p:ph idx="1"/>
          </p:nvPr>
        </p:nvSpPr>
        <p:spPr/>
        <p:txBody>
          <a:bodyPr>
            <a:normAutofit/>
          </a:bodyPr>
          <a:lstStyle/>
          <a:p>
            <a:pPr algn="just">
              <a:lnSpc>
                <a:spcPct val="150000"/>
              </a:lnSpc>
            </a:pPr>
            <a:r>
              <a:rPr lang="en-US" sz="2400" dirty="0"/>
              <a:t>In an undirected network nodes </a:t>
            </a:r>
            <a:r>
              <a:rPr lang="en-US" sz="2400" dirty="0" err="1"/>
              <a:t>i</a:t>
            </a:r>
            <a:r>
              <a:rPr lang="en-US" sz="2400" dirty="0"/>
              <a:t> and j are connected if there is a path</a:t>
            </a:r>
          </a:p>
          <a:p>
            <a:pPr algn="just">
              <a:lnSpc>
                <a:spcPct val="150000"/>
              </a:lnSpc>
            </a:pPr>
            <a:r>
              <a:rPr lang="en-US" sz="2400" dirty="0"/>
              <a:t>between them. They are disconnected if such a path does not exist, in which</a:t>
            </a:r>
            <a:r>
              <a:rPr lang="hu-HU" sz="2400" dirty="0"/>
              <a:t> </a:t>
            </a:r>
            <a:r>
              <a:rPr lang="en-US" sz="2400" dirty="0"/>
              <a:t>case we have </a:t>
            </a:r>
            <a:r>
              <a:rPr lang="en-US" sz="2400" dirty="0" err="1"/>
              <a:t>d</a:t>
            </a:r>
            <a:r>
              <a:rPr lang="en-US" sz="2400" baseline="-25000" dirty="0" err="1"/>
              <a:t>ij</a:t>
            </a:r>
            <a:r>
              <a:rPr lang="en-US" sz="2400" baseline="-25000" dirty="0"/>
              <a:t> </a:t>
            </a:r>
            <a:r>
              <a:rPr lang="en-US" sz="2400" dirty="0"/>
              <a:t>= ∞</a:t>
            </a:r>
            <a:endParaRPr lang="hu-HU" sz="2400" dirty="0"/>
          </a:p>
          <a:p>
            <a:pPr algn="just">
              <a:lnSpc>
                <a:spcPct val="150000"/>
              </a:lnSpc>
            </a:pPr>
            <a:r>
              <a:rPr lang="hu-HU" sz="2400" dirty="0" err="1"/>
              <a:t>Example</a:t>
            </a:r>
            <a:r>
              <a:rPr lang="hu-HU" sz="2400" dirty="0"/>
              <a:t> of the </a:t>
            </a:r>
            <a:r>
              <a:rPr lang="hu-HU" sz="2400" dirty="0" err="1"/>
              <a:t>Textbook</a:t>
            </a:r>
            <a:r>
              <a:rPr lang="hu-HU" sz="2400" dirty="0"/>
              <a:t>:</a:t>
            </a:r>
          </a:p>
          <a:p>
            <a:pPr lvl="1" algn="just">
              <a:lnSpc>
                <a:spcPct val="150000"/>
              </a:lnSpc>
            </a:pPr>
            <a:r>
              <a:rPr lang="en-US" dirty="0"/>
              <a:t>While there are paths between any</a:t>
            </a:r>
            <a:r>
              <a:rPr lang="hu-HU" dirty="0"/>
              <a:t> </a:t>
            </a:r>
            <a:r>
              <a:rPr lang="en-US" dirty="0"/>
              <a:t>two nodes on the same cluster (for example nodes 4 and 6), there are no</a:t>
            </a:r>
            <a:r>
              <a:rPr lang="hu-HU" dirty="0"/>
              <a:t> </a:t>
            </a:r>
            <a:r>
              <a:rPr lang="en-US" dirty="0"/>
              <a:t>paths between nodes that belong to different clusters (nodes 1 and 6).</a:t>
            </a:r>
            <a:endParaRPr lang="hu-HU" dirty="0"/>
          </a:p>
        </p:txBody>
      </p:sp>
      <p:sp>
        <p:nvSpPr>
          <p:cNvPr id="4" name="Dátum helye 3">
            <a:extLst>
              <a:ext uri="{FF2B5EF4-FFF2-40B4-BE49-F238E27FC236}">
                <a16:creationId xmlns:a16="http://schemas.microsoft.com/office/drawing/2014/main" id="{F22E6666-BC60-A0E3-DDCB-03CF802214A2}"/>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8CC6AEC9-24E9-E59B-3276-7D3FBA87BF57}"/>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FCD41F01-06FF-0205-9B37-E519F43C335C}"/>
              </a:ext>
            </a:extLst>
          </p:cNvPr>
          <p:cNvSpPr>
            <a:spLocks noGrp="1"/>
          </p:cNvSpPr>
          <p:nvPr>
            <p:ph type="sldNum" sz="quarter" idx="12"/>
          </p:nvPr>
        </p:nvSpPr>
        <p:spPr/>
        <p:txBody>
          <a:bodyPr/>
          <a:lstStyle/>
          <a:p>
            <a:fld id="{51087B00-E4BB-4A66-8C74-CF8A7BBCF259}" type="slidenum">
              <a:rPr lang="hu-HU" smtClean="0"/>
              <a:t>38</a:t>
            </a:fld>
            <a:endParaRPr lang="hu-HU"/>
          </a:p>
        </p:txBody>
      </p:sp>
    </p:spTree>
    <p:extLst>
      <p:ext uri="{BB962C8B-B14F-4D97-AF65-F5344CB8AC3E}">
        <p14:creationId xmlns:p14="http://schemas.microsoft.com/office/powerpoint/2010/main" val="3721523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86BFE0-B33F-A2C2-12FC-E7C0203C9AC7}"/>
              </a:ext>
            </a:extLst>
          </p:cNvPr>
          <p:cNvSpPr>
            <a:spLocks noGrp="1"/>
          </p:cNvSpPr>
          <p:nvPr>
            <p:ph type="title"/>
          </p:nvPr>
        </p:nvSpPr>
        <p:spPr/>
        <p:txBody>
          <a:bodyPr/>
          <a:lstStyle/>
          <a:p>
            <a:pPr algn="ctr"/>
            <a:r>
              <a:rPr lang="hu-HU" b="1" dirty="0">
                <a:solidFill>
                  <a:srgbClr val="FF0000"/>
                </a:solidFill>
              </a:rPr>
              <a:t>CONNECTEDNESS</a:t>
            </a:r>
          </a:p>
        </p:txBody>
      </p:sp>
      <p:sp>
        <p:nvSpPr>
          <p:cNvPr id="3" name="Tartalom helye 2">
            <a:extLst>
              <a:ext uri="{FF2B5EF4-FFF2-40B4-BE49-F238E27FC236}">
                <a16:creationId xmlns:a16="http://schemas.microsoft.com/office/drawing/2014/main" id="{D0ECE714-5961-6A94-705E-424859C1F7A1}"/>
              </a:ext>
            </a:extLst>
          </p:cNvPr>
          <p:cNvSpPr>
            <a:spLocks noGrp="1"/>
          </p:cNvSpPr>
          <p:nvPr>
            <p:ph idx="1"/>
          </p:nvPr>
        </p:nvSpPr>
        <p:spPr/>
        <p:txBody>
          <a:bodyPr>
            <a:normAutofit/>
          </a:bodyPr>
          <a:lstStyle/>
          <a:p>
            <a:pPr algn="just">
              <a:lnSpc>
                <a:spcPct val="150000"/>
              </a:lnSpc>
            </a:pPr>
            <a:r>
              <a:rPr lang="en-US" dirty="0"/>
              <a:t>A network is connected if all pairs of nodes in the network are connected.</a:t>
            </a:r>
          </a:p>
          <a:p>
            <a:pPr algn="just">
              <a:lnSpc>
                <a:spcPct val="150000"/>
              </a:lnSpc>
            </a:pPr>
            <a:r>
              <a:rPr lang="en-US" dirty="0"/>
              <a:t>A network is disconnected if there is at least one pair with </a:t>
            </a:r>
            <a:r>
              <a:rPr lang="en-US" dirty="0" err="1"/>
              <a:t>d</a:t>
            </a:r>
            <a:r>
              <a:rPr lang="en-US" baseline="-25000" dirty="0" err="1"/>
              <a:t>ij</a:t>
            </a:r>
            <a:r>
              <a:rPr lang="en-US" dirty="0"/>
              <a:t> = ∞.</a:t>
            </a:r>
            <a:endParaRPr lang="hu-HU" dirty="0"/>
          </a:p>
          <a:p>
            <a:pPr algn="just">
              <a:lnSpc>
                <a:spcPct val="150000"/>
              </a:lnSpc>
            </a:pPr>
            <a:r>
              <a:rPr lang="en-US" dirty="0"/>
              <a:t>A component is a subset of nodes in a</a:t>
            </a:r>
            <a:r>
              <a:rPr lang="hu-HU" dirty="0"/>
              <a:t> </a:t>
            </a:r>
            <a:r>
              <a:rPr lang="en-US" dirty="0"/>
              <a:t>network, so that there is a path between any two nodes that belong to the</a:t>
            </a:r>
            <a:r>
              <a:rPr lang="hu-HU" dirty="0"/>
              <a:t> </a:t>
            </a:r>
            <a:r>
              <a:rPr lang="en-US" dirty="0"/>
              <a:t>component, but one cannot add any more nodes to it that would have the</a:t>
            </a:r>
            <a:r>
              <a:rPr lang="hu-HU" dirty="0"/>
              <a:t> </a:t>
            </a:r>
            <a:r>
              <a:rPr lang="en-US" dirty="0"/>
              <a:t>same property.</a:t>
            </a:r>
            <a:endParaRPr lang="hu-HU" dirty="0"/>
          </a:p>
        </p:txBody>
      </p:sp>
      <p:sp>
        <p:nvSpPr>
          <p:cNvPr id="4" name="Dátum helye 3">
            <a:extLst>
              <a:ext uri="{FF2B5EF4-FFF2-40B4-BE49-F238E27FC236}">
                <a16:creationId xmlns:a16="http://schemas.microsoft.com/office/drawing/2014/main" id="{F22E6666-BC60-A0E3-DDCB-03CF802214A2}"/>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8CC6AEC9-24E9-E59B-3276-7D3FBA87BF57}"/>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FCD41F01-06FF-0205-9B37-E519F43C335C}"/>
              </a:ext>
            </a:extLst>
          </p:cNvPr>
          <p:cNvSpPr>
            <a:spLocks noGrp="1"/>
          </p:cNvSpPr>
          <p:nvPr>
            <p:ph type="sldNum" sz="quarter" idx="12"/>
          </p:nvPr>
        </p:nvSpPr>
        <p:spPr/>
        <p:txBody>
          <a:bodyPr/>
          <a:lstStyle/>
          <a:p>
            <a:fld id="{51087B00-E4BB-4A66-8C74-CF8A7BBCF259}" type="slidenum">
              <a:rPr lang="hu-HU" smtClean="0"/>
              <a:t>39</a:t>
            </a:fld>
            <a:endParaRPr lang="hu-HU"/>
          </a:p>
        </p:txBody>
      </p:sp>
    </p:spTree>
    <p:extLst>
      <p:ext uri="{BB962C8B-B14F-4D97-AF65-F5344CB8AC3E}">
        <p14:creationId xmlns:p14="http://schemas.microsoft.com/office/powerpoint/2010/main" val="368835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4951853-7D74-8008-E0F4-55549C166ECD}"/>
              </a:ext>
            </a:extLst>
          </p:cNvPr>
          <p:cNvSpPr>
            <a:spLocks noGrp="1"/>
          </p:cNvSpPr>
          <p:nvPr>
            <p:ph type="title"/>
          </p:nvPr>
        </p:nvSpPr>
        <p:spPr>
          <a:xfrm>
            <a:off x="838200" y="365125"/>
            <a:ext cx="10515600" cy="673261"/>
          </a:xfrm>
        </p:spPr>
        <p:txBody>
          <a:bodyPr>
            <a:normAutofit fontScale="90000"/>
          </a:bodyPr>
          <a:lstStyle/>
          <a:p>
            <a:pPr algn="ctr"/>
            <a:r>
              <a:rPr lang="hu-HU" b="1" dirty="0">
                <a:solidFill>
                  <a:srgbClr val="FF0000"/>
                </a:solidFill>
              </a:rPr>
              <a:t>Human Disease Network</a:t>
            </a:r>
          </a:p>
        </p:txBody>
      </p:sp>
      <p:sp>
        <p:nvSpPr>
          <p:cNvPr id="4" name="Tartalom helye 3">
            <a:extLst>
              <a:ext uri="{FF2B5EF4-FFF2-40B4-BE49-F238E27FC236}">
                <a16:creationId xmlns:a16="http://schemas.microsoft.com/office/drawing/2014/main" id="{DEF15EE9-01B0-418B-9C34-3A251F448572}"/>
              </a:ext>
            </a:extLst>
          </p:cNvPr>
          <p:cNvSpPr>
            <a:spLocks noGrp="1"/>
          </p:cNvSpPr>
          <p:nvPr>
            <p:ph sz="half" idx="2"/>
          </p:nvPr>
        </p:nvSpPr>
        <p:spPr>
          <a:xfrm>
            <a:off x="5966847" y="1332854"/>
            <a:ext cx="5625885" cy="4844109"/>
          </a:xfrm>
        </p:spPr>
        <p:txBody>
          <a:bodyPr>
            <a:normAutofit fontScale="92500"/>
          </a:bodyPr>
          <a:lstStyle/>
          <a:p>
            <a:pPr marL="0" indent="0" algn="just">
              <a:buNone/>
            </a:pPr>
            <a:r>
              <a:rPr lang="en-US" sz="2400" dirty="0"/>
              <a:t>The Human Disease Network, whose nodes are diseases connected if they have common genetic origin. Published as a supplement of the Proceedings of the National Academy of Sciences, the map was created to illustrate the genetic interconnectedness of apparently distinct diseases. </a:t>
            </a:r>
            <a:endParaRPr lang="hu-HU" sz="2400" dirty="0"/>
          </a:p>
          <a:p>
            <a:pPr marL="0" indent="0" algn="just">
              <a:buNone/>
            </a:pPr>
            <a:r>
              <a:rPr lang="en-US" sz="2400" dirty="0"/>
              <a:t>With time it crossed disciplinary boundaries, taking up a life of its own. The New York Times created an interactive version of the map and the London-based Serpentine Gallery, one of the top contemporary art galleries in the world, have exhibited it part of their focus on networks and maps. It is also featured in numerous books on design and maps</a:t>
            </a:r>
            <a:r>
              <a:rPr lang="hu-HU" sz="2400" dirty="0"/>
              <a:t>.</a:t>
            </a:r>
          </a:p>
        </p:txBody>
      </p:sp>
      <p:pic>
        <p:nvPicPr>
          <p:cNvPr id="6" name="Kép 5">
            <a:extLst>
              <a:ext uri="{FF2B5EF4-FFF2-40B4-BE49-F238E27FC236}">
                <a16:creationId xmlns:a16="http://schemas.microsoft.com/office/drawing/2014/main" id="{D99788BF-CCA1-DF3D-CCC8-A24F8EBC634C}"/>
              </a:ext>
            </a:extLst>
          </p:cNvPr>
          <p:cNvPicPr>
            <a:picLocks noChangeAspect="1"/>
          </p:cNvPicPr>
          <p:nvPr/>
        </p:nvPicPr>
        <p:blipFill>
          <a:blip r:embed="rId2"/>
          <a:stretch>
            <a:fillRect/>
          </a:stretch>
        </p:blipFill>
        <p:spPr>
          <a:xfrm>
            <a:off x="311257" y="2562583"/>
            <a:ext cx="5257800" cy="2531884"/>
          </a:xfrm>
          <a:prstGeom prst="rect">
            <a:avLst/>
          </a:prstGeom>
        </p:spPr>
      </p:pic>
      <p:sp>
        <p:nvSpPr>
          <p:cNvPr id="7" name="Dátum helye 6">
            <a:extLst>
              <a:ext uri="{FF2B5EF4-FFF2-40B4-BE49-F238E27FC236}">
                <a16:creationId xmlns:a16="http://schemas.microsoft.com/office/drawing/2014/main" id="{BE685F8E-850C-38F8-B205-83EDBD73F934}"/>
              </a:ext>
            </a:extLst>
          </p:cNvPr>
          <p:cNvSpPr>
            <a:spLocks noGrp="1"/>
          </p:cNvSpPr>
          <p:nvPr>
            <p:ph type="dt" sz="half" idx="10"/>
          </p:nvPr>
        </p:nvSpPr>
        <p:spPr/>
        <p:txBody>
          <a:bodyPr/>
          <a:lstStyle/>
          <a:p>
            <a:r>
              <a:rPr lang="en-US"/>
              <a:t>9/19/2024</a:t>
            </a:r>
            <a:endParaRPr lang="hu-HU"/>
          </a:p>
        </p:txBody>
      </p:sp>
      <p:sp>
        <p:nvSpPr>
          <p:cNvPr id="8" name="Élőláb helye 7">
            <a:extLst>
              <a:ext uri="{FF2B5EF4-FFF2-40B4-BE49-F238E27FC236}">
                <a16:creationId xmlns:a16="http://schemas.microsoft.com/office/drawing/2014/main" id="{A4C51B31-4B2B-C11C-FA5C-DCF3F3CE98F9}"/>
              </a:ext>
            </a:extLst>
          </p:cNvPr>
          <p:cNvSpPr>
            <a:spLocks noGrp="1"/>
          </p:cNvSpPr>
          <p:nvPr>
            <p:ph type="ftr" sz="quarter" idx="11"/>
          </p:nvPr>
        </p:nvSpPr>
        <p:spPr/>
        <p:txBody>
          <a:bodyPr/>
          <a:lstStyle/>
          <a:p>
            <a:r>
              <a:rPr lang="hu-HU"/>
              <a:t>Network Science - Lec_2</a:t>
            </a:r>
          </a:p>
        </p:txBody>
      </p:sp>
      <p:sp>
        <p:nvSpPr>
          <p:cNvPr id="9" name="Dia számának helye 8">
            <a:extLst>
              <a:ext uri="{FF2B5EF4-FFF2-40B4-BE49-F238E27FC236}">
                <a16:creationId xmlns:a16="http://schemas.microsoft.com/office/drawing/2014/main" id="{13607D86-6218-4ACA-C366-12BCA6934E83}"/>
              </a:ext>
            </a:extLst>
          </p:cNvPr>
          <p:cNvSpPr>
            <a:spLocks noGrp="1"/>
          </p:cNvSpPr>
          <p:nvPr>
            <p:ph type="sldNum" sz="quarter" idx="12"/>
          </p:nvPr>
        </p:nvSpPr>
        <p:spPr/>
        <p:txBody>
          <a:bodyPr/>
          <a:lstStyle/>
          <a:p>
            <a:fld id="{51087B00-E4BB-4A66-8C74-CF8A7BBCF259}" type="slidenum">
              <a:rPr lang="hu-HU" smtClean="0"/>
              <a:t>4</a:t>
            </a:fld>
            <a:endParaRPr lang="hu-HU"/>
          </a:p>
        </p:txBody>
      </p:sp>
    </p:spTree>
    <p:extLst>
      <p:ext uri="{BB962C8B-B14F-4D97-AF65-F5344CB8AC3E}">
        <p14:creationId xmlns:p14="http://schemas.microsoft.com/office/powerpoint/2010/main" val="744045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86BFE0-B33F-A2C2-12FC-E7C0203C9AC7}"/>
              </a:ext>
            </a:extLst>
          </p:cNvPr>
          <p:cNvSpPr>
            <a:spLocks noGrp="1"/>
          </p:cNvSpPr>
          <p:nvPr>
            <p:ph type="title"/>
          </p:nvPr>
        </p:nvSpPr>
        <p:spPr>
          <a:xfrm>
            <a:off x="838200" y="136526"/>
            <a:ext cx="10515600" cy="544512"/>
          </a:xfrm>
        </p:spPr>
        <p:txBody>
          <a:bodyPr>
            <a:normAutofit fontScale="90000"/>
          </a:bodyPr>
          <a:lstStyle/>
          <a:p>
            <a:pPr algn="ctr"/>
            <a:r>
              <a:rPr lang="hu-HU" b="1" dirty="0">
                <a:solidFill>
                  <a:srgbClr val="FF0000"/>
                </a:solidFill>
              </a:rPr>
              <a:t>CLUSTERING COEFFICIENT</a:t>
            </a:r>
          </a:p>
        </p:txBody>
      </p:sp>
      <p:sp>
        <p:nvSpPr>
          <p:cNvPr id="3" name="Tartalom helye 2">
            <a:extLst>
              <a:ext uri="{FF2B5EF4-FFF2-40B4-BE49-F238E27FC236}">
                <a16:creationId xmlns:a16="http://schemas.microsoft.com/office/drawing/2014/main" id="{D0ECE714-5961-6A94-705E-424859C1F7A1}"/>
              </a:ext>
            </a:extLst>
          </p:cNvPr>
          <p:cNvSpPr>
            <a:spLocks noGrp="1"/>
          </p:cNvSpPr>
          <p:nvPr>
            <p:ph idx="1"/>
          </p:nvPr>
        </p:nvSpPr>
        <p:spPr>
          <a:xfrm>
            <a:off x="838200" y="681038"/>
            <a:ext cx="10515600" cy="5495925"/>
          </a:xfrm>
        </p:spPr>
        <p:txBody>
          <a:bodyPr>
            <a:normAutofit fontScale="92500"/>
          </a:bodyPr>
          <a:lstStyle/>
          <a:p>
            <a:pPr algn="just"/>
            <a:r>
              <a:rPr lang="en-US" sz="2400" b="0" i="0" u="none" strike="noStrike" baseline="0" dirty="0">
                <a:latin typeface="Bitter-Regular"/>
              </a:rPr>
              <a:t>The clustering coefficient captures the degree to which the neighbors</a:t>
            </a:r>
            <a:r>
              <a:rPr lang="hu-HU" sz="2400" b="0" i="0" u="none" strike="noStrike" baseline="0" dirty="0">
                <a:latin typeface="Bitter-Regular"/>
              </a:rPr>
              <a:t> </a:t>
            </a:r>
            <a:r>
              <a:rPr lang="en-US" sz="2400" b="0" i="0" u="none" strike="noStrike" baseline="0" dirty="0">
                <a:latin typeface="Bitter-Regular"/>
              </a:rPr>
              <a:t>of a given node link to each other. For a node </a:t>
            </a:r>
            <a:r>
              <a:rPr lang="en-US" sz="2400" b="0" i="1" u="none" strike="noStrike" baseline="0" dirty="0" err="1">
                <a:latin typeface="Bitter-Italic"/>
              </a:rPr>
              <a:t>i</a:t>
            </a:r>
            <a:r>
              <a:rPr lang="en-US" sz="2400" b="0" i="1" u="none" strike="noStrike" baseline="0" dirty="0">
                <a:latin typeface="Bitter-Italic"/>
              </a:rPr>
              <a:t> </a:t>
            </a:r>
            <a:r>
              <a:rPr lang="en-US" sz="2400" b="0" i="0" u="none" strike="noStrike" baseline="0" dirty="0">
                <a:latin typeface="Bitter-Regular"/>
              </a:rPr>
              <a:t>with degree </a:t>
            </a:r>
            <a:r>
              <a:rPr lang="en-US" sz="2400" b="0" i="1" u="none" strike="noStrike" baseline="0" dirty="0">
                <a:latin typeface="Bitter-Italic"/>
              </a:rPr>
              <a:t>ki </a:t>
            </a:r>
            <a:r>
              <a:rPr lang="en-US" sz="2400" b="0" i="0" u="none" strike="noStrike" baseline="0" dirty="0">
                <a:latin typeface="Bitter-Regular"/>
              </a:rPr>
              <a:t>the </a:t>
            </a:r>
            <a:r>
              <a:rPr lang="en-US" sz="2400" b="0" i="1" u="none" strike="noStrike" baseline="0" dirty="0">
                <a:latin typeface="Bitter-Italic"/>
              </a:rPr>
              <a:t>local clustering</a:t>
            </a:r>
            <a:r>
              <a:rPr lang="hu-HU" sz="2400" b="0" i="1" u="none" strike="noStrike" baseline="0" dirty="0">
                <a:latin typeface="Bitter-Italic"/>
              </a:rPr>
              <a:t> </a:t>
            </a:r>
            <a:r>
              <a:rPr lang="en-US" sz="2400" b="0" i="1" u="none" strike="noStrike" baseline="0" dirty="0">
                <a:latin typeface="Bitter-Italic"/>
              </a:rPr>
              <a:t>coefficient </a:t>
            </a:r>
            <a:r>
              <a:rPr lang="en-US" sz="2400" b="0" i="0" u="none" strike="noStrike" baseline="0" dirty="0">
                <a:latin typeface="Bitter-Regular"/>
              </a:rPr>
              <a:t>is defined as</a:t>
            </a:r>
            <a:endParaRPr lang="hu-HU" sz="2400" b="0" i="0" u="none" strike="noStrike" baseline="0" dirty="0">
              <a:latin typeface="Bitter-Regular"/>
            </a:endParaRPr>
          </a:p>
          <a:p>
            <a:pPr algn="just"/>
            <a:endParaRPr lang="hu-HU" sz="2400" dirty="0">
              <a:latin typeface="Bitter-Regular"/>
            </a:endParaRPr>
          </a:p>
          <a:p>
            <a:pPr marL="0" indent="0" algn="just">
              <a:buNone/>
            </a:pPr>
            <a:endParaRPr lang="hu-HU" sz="2400" dirty="0">
              <a:latin typeface="Bitter-Regular"/>
            </a:endParaRPr>
          </a:p>
          <a:p>
            <a:pPr marL="0" indent="0" algn="just">
              <a:buNone/>
            </a:pPr>
            <a:r>
              <a:rPr lang="en-US" sz="2400" b="0" i="0" u="none" strike="noStrike" baseline="0" dirty="0">
                <a:latin typeface="Bitter-Regular"/>
              </a:rPr>
              <a:t>where </a:t>
            </a:r>
            <a:r>
              <a:rPr lang="en-US" sz="2400" b="0" i="1" u="none" strike="noStrike" baseline="0" dirty="0">
                <a:latin typeface="Bitter-Italic"/>
              </a:rPr>
              <a:t>L</a:t>
            </a:r>
            <a:r>
              <a:rPr lang="en-US" sz="2400" b="0" i="1" u="none" strike="noStrike" baseline="-25000" dirty="0">
                <a:latin typeface="Bitter-Italic"/>
              </a:rPr>
              <a:t>i</a:t>
            </a:r>
            <a:r>
              <a:rPr lang="en-US" sz="2400" b="0" i="1" u="none" strike="noStrike" baseline="0" dirty="0">
                <a:latin typeface="Bitter-Italic"/>
              </a:rPr>
              <a:t> </a:t>
            </a:r>
            <a:r>
              <a:rPr lang="en-US" sz="2400" b="0" i="0" u="none" strike="noStrike" baseline="0" dirty="0">
                <a:latin typeface="Bitter-Regular"/>
              </a:rPr>
              <a:t>represents the number of links between the </a:t>
            </a:r>
            <a:r>
              <a:rPr lang="en-US" sz="2400" b="0" i="1" u="none" strike="noStrike" baseline="0" dirty="0">
                <a:latin typeface="Bitter-Italic"/>
              </a:rPr>
              <a:t>k</a:t>
            </a:r>
            <a:r>
              <a:rPr lang="en-US" sz="2400" b="0" i="1" u="none" strike="noStrike" baseline="-25000" dirty="0">
                <a:latin typeface="Bitter-Italic"/>
              </a:rPr>
              <a:t>i</a:t>
            </a:r>
            <a:r>
              <a:rPr lang="en-US" sz="2400" b="0" i="1" u="none" strike="noStrike" baseline="0" dirty="0">
                <a:latin typeface="Bitter-Italic"/>
              </a:rPr>
              <a:t> </a:t>
            </a:r>
            <a:r>
              <a:rPr lang="en-US" sz="2400" b="0" i="0" u="none" strike="noStrike" baseline="0" dirty="0">
                <a:latin typeface="Bitter-Regular"/>
              </a:rPr>
              <a:t>neighbors of node </a:t>
            </a:r>
            <a:r>
              <a:rPr lang="en-US" sz="2400" b="0" i="1" u="none" strike="noStrike" baseline="0" dirty="0" err="1">
                <a:latin typeface="Bitter-Italic"/>
              </a:rPr>
              <a:t>i</a:t>
            </a:r>
            <a:r>
              <a:rPr lang="en-US" sz="2400" b="0" i="0" u="none" strike="noStrike" baseline="0" dirty="0">
                <a:latin typeface="Bitter-Regular"/>
              </a:rPr>
              <a:t>.</a:t>
            </a:r>
          </a:p>
          <a:p>
            <a:pPr marL="0" indent="0" algn="just">
              <a:buNone/>
            </a:pPr>
            <a:r>
              <a:rPr lang="en-US" sz="2400" b="0" i="0" u="none" strike="noStrike" baseline="0" dirty="0">
                <a:latin typeface="Bitter-Regular"/>
              </a:rPr>
              <a:t>Note that </a:t>
            </a:r>
            <a:r>
              <a:rPr lang="en-US" sz="2400" b="0" i="1" u="none" strike="noStrike" baseline="0" dirty="0">
                <a:latin typeface="Bitter-Italic"/>
              </a:rPr>
              <a:t>C</a:t>
            </a:r>
            <a:r>
              <a:rPr lang="en-US" sz="2400" b="0" i="1" u="none" strike="noStrike" baseline="-25000" dirty="0">
                <a:latin typeface="Bitter-Italic"/>
              </a:rPr>
              <a:t>i</a:t>
            </a:r>
            <a:r>
              <a:rPr lang="en-US" sz="2400" b="0" i="1" u="none" strike="noStrike" baseline="0" dirty="0">
                <a:latin typeface="Bitter-Italic"/>
              </a:rPr>
              <a:t> </a:t>
            </a:r>
            <a:r>
              <a:rPr lang="en-US" sz="2400" b="0" i="0" u="none" strike="noStrike" baseline="0" dirty="0">
                <a:latin typeface="Bitter-Regular"/>
              </a:rPr>
              <a:t>is between 0 and 1</a:t>
            </a:r>
            <a:endParaRPr lang="hu-HU" sz="2400" b="0" i="0" u="none" strike="noStrike" baseline="0" dirty="0">
              <a:latin typeface="Bitter-Regular"/>
            </a:endParaRPr>
          </a:p>
          <a:p>
            <a:pPr marL="0" indent="0" algn="just">
              <a:buNone/>
            </a:pPr>
            <a:r>
              <a:rPr lang="en-US" sz="2400" b="0" i="0" u="none" strike="noStrike" baseline="0" dirty="0">
                <a:latin typeface="Bitter-Regular"/>
              </a:rPr>
              <a:t>• C</a:t>
            </a:r>
            <a:r>
              <a:rPr lang="en-US" sz="2400" b="0" i="0" u="none" strike="noStrike" baseline="-25000" dirty="0">
                <a:latin typeface="Bitter-Regular"/>
              </a:rPr>
              <a:t>i</a:t>
            </a:r>
            <a:r>
              <a:rPr lang="en-US" sz="2400" b="0" i="0" u="none" strike="noStrike" baseline="0" dirty="0">
                <a:latin typeface="Bitter-Regular"/>
              </a:rPr>
              <a:t> = 0 if none of the neighbors of node </a:t>
            </a:r>
            <a:r>
              <a:rPr lang="en-US" sz="2400" b="0" i="0" u="none" strike="noStrike" baseline="0" dirty="0" err="1">
                <a:latin typeface="Bitter-Regular"/>
              </a:rPr>
              <a:t>i</a:t>
            </a:r>
            <a:r>
              <a:rPr lang="en-US" sz="2400" b="0" i="0" u="none" strike="noStrike" baseline="0" dirty="0">
                <a:latin typeface="Bitter-Regular"/>
              </a:rPr>
              <a:t> link to each other.</a:t>
            </a:r>
          </a:p>
          <a:p>
            <a:pPr marL="0" indent="0" algn="just">
              <a:buNone/>
            </a:pPr>
            <a:r>
              <a:rPr lang="en-US" sz="2400" b="0" i="0" u="none" strike="noStrike" baseline="0" dirty="0">
                <a:latin typeface="Bitter-Regular"/>
              </a:rPr>
              <a:t>• C</a:t>
            </a:r>
            <a:r>
              <a:rPr lang="en-US" sz="2400" b="0" i="0" u="none" strike="noStrike" baseline="-25000" dirty="0">
                <a:latin typeface="Bitter-Regular"/>
              </a:rPr>
              <a:t>i</a:t>
            </a:r>
            <a:r>
              <a:rPr lang="en-US" sz="2400" b="0" i="0" u="none" strike="noStrike" baseline="0" dirty="0">
                <a:latin typeface="Bitter-Regular"/>
              </a:rPr>
              <a:t> = 1 if the neighbors of node </a:t>
            </a:r>
            <a:r>
              <a:rPr lang="en-US" sz="2400" b="0" i="0" u="none" strike="noStrike" baseline="0" dirty="0" err="1">
                <a:latin typeface="Bitter-Regular"/>
              </a:rPr>
              <a:t>i</a:t>
            </a:r>
            <a:r>
              <a:rPr lang="en-US" sz="2400" b="0" i="0" u="none" strike="noStrike" baseline="0" dirty="0">
                <a:latin typeface="Bitter-Regular"/>
              </a:rPr>
              <a:t> form a complete graph, i.e. they all</a:t>
            </a:r>
            <a:r>
              <a:rPr lang="hu-HU" sz="2400" b="0" i="0" u="none" strike="noStrike" baseline="0" dirty="0">
                <a:latin typeface="Bitter-Regular"/>
              </a:rPr>
              <a:t> </a:t>
            </a:r>
            <a:r>
              <a:rPr lang="en-US" sz="2400" b="0" i="0" u="none" strike="noStrike" baseline="0" dirty="0">
                <a:latin typeface="Bitter-Regular"/>
              </a:rPr>
              <a:t>link to each other.</a:t>
            </a:r>
          </a:p>
          <a:p>
            <a:pPr marL="0" indent="0" algn="just">
              <a:buNone/>
            </a:pPr>
            <a:r>
              <a:rPr lang="en-US" sz="2400" b="0" i="0" u="none" strike="noStrike" baseline="0" dirty="0">
                <a:latin typeface="Bitter-Regular"/>
              </a:rPr>
              <a:t>• C</a:t>
            </a:r>
            <a:r>
              <a:rPr lang="en-US" sz="2400" b="0" i="0" u="none" strike="noStrike" baseline="-25000" dirty="0">
                <a:latin typeface="Bitter-Regular"/>
              </a:rPr>
              <a:t>i</a:t>
            </a:r>
            <a:r>
              <a:rPr lang="en-US" sz="2400" b="0" i="0" u="none" strike="noStrike" baseline="0" dirty="0">
                <a:latin typeface="Bitter-Regular"/>
              </a:rPr>
              <a:t> is the probability that two neighbors of a node link to each other.</a:t>
            </a:r>
          </a:p>
          <a:p>
            <a:pPr marL="0" indent="0" algn="just">
              <a:buNone/>
            </a:pPr>
            <a:r>
              <a:rPr lang="en-US" sz="2400" b="0" i="0" u="none" strike="noStrike" baseline="0" dirty="0">
                <a:latin typeface="Bitter-Regular"/>
              </a:rPr>
              <a:t>Consequently C = 0.5 implies that there is a 50% chance that two neighbors</a:t>
            </a:r>
            <a:r>
              <a:rPr lang="hu-HU" sz="2400" b="0" i="0" u="none" strike="noStrike" baseline="0" dirty="0">
                <a:latin typeface="Bitter-Regular"/>
              </a:rPr>
              <a:t> </a:t>
            </a:r>
            <a:r>
              <a:rPr lang="en-US" sz="2400" b="0" i="0" u="none" strike="noStrike" baseline="0" dirty="0">
                <a:latin typeface="Bitter-Regular"/>
              </a:rPr>
              <a:t>of a node are linked.</a:t>
            </a:r>
          </a:p>
          <a:p>
            <a:pPr algn="just"/>
            <a:r>
              <a:rPr lang="en-US" sz="2400" b="0" i="0" u="none" strike="noStrike" baseline="0" dirty="0">
                <a:latin typeface="Bitter-Regular"/>
              </a:rPr>
              <a:t>In summary C</a:t>
            </a:r>
            <a:r>
              <a:rPr lang="en-US" sz="2400" b="0" i="0" u="none" strike="noStrike" baseline="-25000" dirty="0">
                <a:latin typeface="Bitter-Regular"/>
              </a:rPr>
              <a:t>i </a:t>
            </a:r>
            <a:r>
              <a:rPr lang="en-US" sz="2400" b="0" i="0" u="none" strike="noStrike" baseline="0" dirty="0">
                <a:latin typeface="Bitter-Regular"/>
              </a:rPr>
              <a:t>measures the network’s local link density: The more</a:t>
            </a:r>
            <a:r>
              <a:rPr lang="hu-HU" sz="2400" b="0" i="0" u="none" strike="noStrike" baseline="0" dirty="0">
                <a:latin typeface="Bitter-Regular"/>
              </a:rPr>
              <a:t> </a:t>
            </a:r>
            <a:r>
              <a:rPr lang="en-US" sz="2400" b="0" i="0" u="none" strike="noStrike" baseline="0" dirty="0">
                <a:latin typeface="Bitter-Regular"/>
              </a:rPr>
              <a:t>densely interconnected the neighborhood of node </a:t>
            </a:r>
            <a:r>
              <a:rPr lang="en-US" sz="2400" b="0" i="0" u="none" strike="noStrike" baseline="0" dirty="0" err="1">
                <a:latin typeface="Bitter-Regular"/>
              </a:rPr>
              <a:t>i</a:t>
            </a:r>
            <a:r>
              <a:rPr lang="en-US" sz="2400" b="0" i="0" u="none" strike="noStrike" baseline="0" dirty="0">
                <a:latin typeface="Bitter-Regular"/>
              </a:rPr>
              <a:t>, the higher is its local</a:t>
            </a:r>
            <a:r>
              <a:rPr lang="hu-HU" sz="2400" b="0" i="0" u="none" strike="noStrike" baseline="0" dirty="0">
                <a:latin typeface="Bitter-Regular"/>
              </a:rPr>
              <a:t> </a:t>
            </a:r>
            <a:r>
              <a:rPr lang="en-US" sz="2400" b="0" i="0" u="none" strike="noStrike" baseline="0" dirty="0">
                <a:latin typeface="Bitter-Regular"/>
              </a:rPr>
              <a:t>clustering coefficient.</a:t>
            </a:r>
            <a:endParaRPr lang="hu-HU" sz="2400" b="0" i="0" u="none" strike="noStrike" baseline="0" dirty="0">
              <a:latin typeface="Bitter-Regular"/>
            </a:endParaRPr>
          </a:p>
          <a:p>
            <a:pPr marL="0" indent="0" algn="l">
              <a:buNone/>
            </a:pPr>
            <a:endParaRPr lang="hu-HU" dirty="0"/>
          </a:p>
        </p:txBody>
      </p:sp>
      <p:sp>
        <p:nvSpPr>
          <p:cNvPr id="4" name="Dátum helye 3">
            <a:extLst>
              <a:ext uri="{FF2B5EF4-FFF2-40B4-BE49-F238E27FC236}">
                <a16:creationId xmlns:a16="http://schemas.microsoft.com/office/drawing/2014/main" id="{F22E6666-BC60-A0E3-DDCB-03CF802214A2}"/>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8CC6AEC9-24E9-E59B-3276-7D3FBA87BF57}"/>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FCD41F01-06FF-0205-9B37-E519F43C335C}"/>
              </a:ext>
            </a:extLst>
          </p:cNvPr>
          <p:cNvSpPr>
            <a:spLocks noGrp="1"/>
          </p:cNvSpPr>
          <p:nvPr>
            <p:ph type="sldNum" sz="quarter" idx="12"/>
          </p:nvPr>
        </p:nvSpPr>
        <p:spPr/>
        <p:txBody>
          <a:bodyPr/>
          <a:lstStyle/>
          <a:p>
            <a:fld id="{51087B00-E4BB-4A66-8C74-CF8A7BBCF259}" type="slidenum">
              <a:rPr lang="hu-HU" smtClean="0"/>
              <a:t>40</a:t>
            </a:fld>
            <a:endParaRPr lang="hu-HU"/>
          </a:p>
        </p:txBody>
      </p:sp>
      <p:pic>
        <p:nvPicPr>
          <p:cNvPr id="8" name="Kép 7">
            <a:extLst>
              <a:ext uri="{FF2B5EF4-FFF2-40B4-BE49-F238E27FC236}">
                <a16:creationId xmlns:a16="http://schemas.microsoft.com/office/drawing/2014/main" id="{48E387F4-F80E-3B9F-EC80-66144033A721}"/>
              </a:ext>
            </a:extLst>
          </p:cNvPr>
          <p:cNvPicPr>
            <a:picLocks noChangeAspect="1"/>
          </p:cNvPicPr>
          <p:nvPr/>
        </p:nvPicPr>
        <p:blipFill>
          <a:blip r:embed="rId2"/>
          <a:stretch>
            <a:fillRect/>
          </a:stretch>
        </p:blipFill>
        <p:spPr>
          <a:xfrm>
            <a:off x="4903537" y="1390149"/>
            <a:ext cx="1814977" cy="893083"/>
          </a:xfrm>
          <a:prstGeom prst="rect">
            <a:avLst/>
          </a:prstGeom>
        </p:spPr>
      </p:pic>
    </p:spTree>
    <p:extLst>
      <p:ext uri="{BB962C8B-B14F-4D97-AF65-F5344CB8AC3E}">
        <p14:creationId xmlns:p14="http://schemas.microsoft.com/office/powerpoint/2010/main" val="4292566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86BFE0-B33F-A2C2-12FC-E7C0203C9AC7}"/>
              </a:ext>
            </a:extLst>
          </p:cNvPr>
          <p:cNvSpPr>
            <a:spLocks noGrp="1"/>
          </p:cNvSpPr>
          <p:nvPr>
            <p:ph type="title"/>
          </p:nvPr>
        </p:nvSpPr>
        <p:spPr/>
        <p:txBody>
          <a:bodyPr/>
          <a:lstStyle/>
          <a:p>
            <a:pPr algn="ctr"/>
            <a:r>
              <a:rPr lang="hu-HU" b="1" dirty="0">
                <a:solidFill>
                  <a:srgbClr val="FF0000"/>
                </a:solidFill>
              </a:rPr>
              <a:t>CLUSTERING COEFFICIENT</a:t>
            </a:r>
          </a:p>
        </p:txBody>
      </p:sp>
      <p:sp>
        <p:nvSpPr>
          <p:cNvPr id="3" name="Tartalom helye 2">
            <a:extLst>
              <a:ext uri="{FF2B5EF4-FFF2-40B4-BE49-F238E27FC236}">
                <a16:creationId xmlns:a16="http://schemas.microsoft.com/office/drawing/2014/main" id="{D0ECE714-5961-6A94-705E-424859C1F7A1}"/>
              </a:ext>
            </a:extLst>
          </p:cNvPr>
          <p:cNvSpPr>
            <a:spLocks noGrp="1"/>
          </p:cNvSpPr>
          <p:nvPr>
            <p:ph idx="1"/>
          </p:nvPr>
        </p:nvSpPr>
        <p:spPr/>
        <p:txBody>
          <a:bodyPr>
            <a:normAutofit/>
          </a:bodyPr>
          <a:lstStyle/>
          <a:p>
            <a:pPr algn="l"/>
            <a:r>
              <a:rPr lang="en-US" sz="2400" b="0" i="0" u="none" strike="noStrike" baseline="0" dirty="0">
                <a:latin typeface="Bitter-Regular"/>
              </a:rPr>
              <a:t>The degree of clustering of a whole network is captured by the </a:t>
            </a:r>
            <a:r>
              <a:rPr lang="en-US" sz="2400" b="0" i="1" u="none" strike="noStrike" baseline="0" dirty="0">
                <a:latin typeface="Bitter-Italic"/>
              </a:rPr>
              <a:t>average</a:t>
            </a:r>
            <a:r>
              <a:rPr lang="hu-HU" sz="2400" b="0" i="1" u="none" strike="noStrike" baseline="0" dirty="0">
                <a:latin typeface="Bitter-Italic"/>
              </a:rPr>
              <a:t> </a:t>
            </a:r>
            <a:r>
              <a:rPr lang="en-US" sz="2400" b="0" i="1" u="none" strike="noStrike" baseline="0" dirty="0">
                <a:latin typeface="Bitter-Italic"/>
              </a:rPr>
              <a:t>clustering coefficient</a:t>
            </a:r>
            <a:r>
              <a:rPr lang="en-US" sz="2400" b="0" i="0" u="none" strike="noStrike" baseline="0" dirty="0">
                <a:latin typeface="Bitter-Regular"/>
              </a:rPr>
              <a:t>, </a:t>
            </a:r>
            <a:r>
              <a:rPr lang="en-US" sz="2400" b="0" i="0" u="none" strike="noStrike" baseline="0" dirty="0">
                <a:latin typeface="AppleSymbols"/>
              </a:rPr>
              <a:t>〈</a:t>
            </a:r>
            <a:r>
              <a:rPr lang="en-US" sz="2400" b="0" i="1" u="none" strike="noStrike" baseline="0" dirty="0">
                <a:latin typeface="Bitter-Italic"/>
              </a:rPr>
              <a:t>C</a:t>
            </a:r>
            <a:r>
              <a:rPr lang="en-US" sz="2400" b="0" i="0" u="none" strike="noStrike" baseline="0" dirty="0">
                <a:latin typeface="AppleSymbols"/>
              </a:rPr>
              <a:t>〉</a:t>
            </a:r>
            <a:r>
              <a:rPr lang="en-US" sz="2400" b="0" i="0" u="none" strike="noStrike" baseline="0" dirty="0">
                <a:latin typeface="Bitter-Regular"/>
              </a:rPr>
              <a:t>, representing the average of </a:t>
            </a:r>
            <a:r>
              <a:rPr lang="en-US" sz="2400" b="0" i="1" u="none" strike="noStrike" baseline="0" dirty="0">
                <a:latin typeface="Bitter-Italic"/>
              </a:rPr>
              <a:t>C</a:t>
            </a:r>
            <a:r>
              <a:rPr lang="en-US" sz="2400" b="0" i="1" u="none" strike="noStrike" baseline="-25000" dirty="0">
                <a:latin typeface="Bitter-Italic"/>
              </a:rPr>
              <a:t>i</a:t>
            </a:r>
            <a:r>
              <a:rPr lang="en-US" sz="2400" b="0" i="1" u="none" strike="noStrike" baseline="0" dirty="0">
                <a:latin typeface="Bitter-Italic"/>
              </a:rPr>
              <a:t> </a:t>
            </a:r>
            <a:r>
              <a:rPr lang="en-US" sz="2400" b="0" i="0" u="none" strike="noStrike" baseline="0" dirty="0">
                <a:latin typeface="Bitter-Regular"/>
              </a:rPr>
              <a:t>over all nodes </a:t>
            </a:r>
            <a:r>
              <a:rPr lang="en-US" sz="2400" b="0" i="1" u="none" strike="noStrike" baseline="0" dirty="0" err="1">
                <a:latin typeface="Bitter-Italic"/>
              </a:rPr>
              <a:t>i</a:t>
            </a:r>
            <a:r>
              <a:rPr lang="en-US" sz="2400" b="0" i="1" u="none" strike="noStrike" baseline="0" dirty="0">
                <a:latin typeface="Bitter-Italic"/>
              </a:rPr>
              <a:t> </a:t>
            </a:r>
            <a:r>
              <a:rPr lang="en-US" sz="2400" b="0" i="0" u="none" strike="noStrike" baseline="0" dirty="0">
                <a:latin typeface="Bitter-Regular"/>
              </a:rPr>
              <a:t>=</a:t>
            </a:r>
            <a:r>
              <a:rPr lang="hu-HU" sz="2400" b="0" i="0" u="none" strike="noStrike" baseline="0" dirty="0">
                <a:latin typeface="Bitter-Regular"/>
              </a:rPr>
              <a:t> 1, ..., </a:t>
            </a:r>
            <a:r>
              <a:rPr lang="hu-HU" sz="2400" b="0" i="1" u="none" strike="noStrike" baseline="0" dirty="0">
                <a:latin typeface="Bitter-Italic"/>
              </a:rPr>
              <a:t>N</a:t>
            </a:r>
            <a:r>
              <a:rPr lang="hu-HU" sz="2400" b="0" i="0" u="none" strike="noStrike" baseline="0" dirty="0">
                <a:latin typeface="Bitter-Regular"/>
              </a:rPr>
              <a:t>,</a:t>
            </a:r>
          </a:p>
          <a:p>
            <a:pPr algn="l"/>
            <a:endParaRPr lang="hu-HU" sz="2400" dirty="0">
              <a:latin typeface="Bitter-Regular"/>
            </a:endParaRPr>
          </a:p>
          <a:p>
            <a:pPr algn="l"/>
            <a:endParaRPr lang="hu-HU" sz="2400" b="0" i="0" u="none" strike="noStrike" baseline="0" dirty="0">
              <a:latin typeface="Bitter-Regular"/>
            </a:endParaRPr>
          </a:p>
          <a:p>
            <a:pPr algn="l"/>
            <a:r>
              <a:rPr lang="en-US" sz="2400" b="0" i="0" u="none" strike="noStrike" baseline="0" dirty="0">
                <a:latin typeface="Bitter-Regular"/>
              </a:rPr>
              <a:t>In line with the probabilistic interpretation </a:t>
            </a:r>
            <a:r>
              <a:rPr lang="en-US" sz="2400" b="0" i="0" u="none" strike="noStrike" baseline="0" dirty="0">
                <a:latin typeface="AppleSymbols"/>
              </a:rPr>
              <a:t>〈</a:t>
            </a:r>
            <a:r>
              <a:rPr lang="en-US" sz="2400" b="0" i="1" u="none" strike="noStrike" baseline="0" dirty="0">
                <a:latin typeface="Bitter-Italic"/>
              </a:rPr>
              <a:t>C</a:t>
            </a:r>
            <a:r>
              <a:rPr lang="en-US" sz="2400" b="0" i="0" u="none" strike="noStrike" baseline="0" dirty="0">
                <a:latin typeface="AppleSymbols"/>
              </a:rPr>
              <a:t>〉 </a:t>
            </a:r>
            <a:r>
              <a:rPr lang="en-US" sz="2400" b="0" i="0" u="none" strike="noStrike" baseline="0" dirty="0">
                <a:latin typeface="Bitter-Regular"/>
              </a:rPr>
              <a:t>is the probability that</a:t>
            </a:r>
            <a:r>
              <a:rPr lang="hu-HU" sz="2400" b="0" i="0" u="none" strike="noStrike" baseline="0" dirty="0">
                <a:latin typeface="Bitter-Regular"/>
              </a:rPr>
              <a:t> </a:t>
            </a:r>
            <a:r>
              <a:rPr lang="en-US" sz="2400" b="0" i="0" u="none" strike="noStrike" baseline="0" dirty="0">
                <a:latin typeface="Bitter-Regular"/>
              </a:rPr>
              <a:t>two neighbors of a randomly selected node link to each other.</a:t>
            </a:r>
            <a:endParaRPr lang="hu-HU" sz="2400" b="0" i="0" u="none" strike="noStrike" baseline="0" dirty="0">
              <a:latin typeface="Bitter-Regular"/>
            </a:endParaRPr>
          </a:p>
          <a:p>
            <a:pPr algn="l"/>
            <a:endParaRPr lang="hu-HU" dirty="0"/>
          </a:p>
        </p:txBody>
      </p:sp>
      <p:sp>
        <p:nvSpPr>
          <p:cNvPr id="4" name="Dátum helye 3">
            <a:extLst>
              <a:ext uri="{FF2B5EF4-FFF2-40B4-BE49-F238E27FC236}">
                <a16:creationId xmlns:a16="http://schemas.microsoft.com/office/drawing/2014/main" id="{F22E6666-BC60-A0E3-DDCB-03CF802214A2}"/>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8CC6AEC9-24E9-E59B-3276-7D3FBA87BF57}"/>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FCD41F01-06FF-0205-9B37-E519F43C335C}"/>
              </a:ext>
            </a:extLst>
          </p:cNvPr>
          <p:cNvSpPr>
            <a:spLocks noGrp="1"/>
          </p:cNvSpPr>
          <p:nvPr>
            <p:ph type="sldNum" sz="quarter" idx="12"/>
          </p:nvPr>
        </p:nvSpPr>
        <p:spPr/>
        <p:txBody>
          <a:bodyPr/>
          <a:lstStyle/>
          <a:p>
            <a:fld id="{51087B00-E4BB-4A66-8C74-CF8A7BBCF259}" type="slidenum">
              <a:rPr lang="hu-HU" smtClean="0"/>
              <a:t>41</a:t>
            </a:fld>
            <a:endParaRPr lang="hu-HU"/>
          </a:p>
        </p:txBody>
      </p:sp>
      <p:pic>
        <p:nvPicPr>
          <p:cNvPr id="8" name="Kép 7">
            <a:extLst>
              <a:ext uri="{FF2B5EF4-FFF2-40B4-BE49-F238E27FC236}">
                <a16:creationId xmlns:a16="http://schemas.microsoft.com/office/drawing/2014/main" id="{48E387F4-F80E-3B9F-EC80-66144033A721}"/>
              </a:ext>
            </a:extLst>
          </p:cNvPr>
          <p:cNvPicPr>
            <a:picLocks noChangeAspect="1"/>
          </p:cNvPicPr>
          <p:nvPr/>
        </p:nvPicPr>
        <p:blipFill>
          <a:blip r:embed="rId2"/>
          <a:stretch>
            <a:fillRect/>
          </a:stretch>
        </p:blipFill>
        <p:spPr>
          <a:xfrm>
            <a:off x="5495893" y="2479729"/>
            <a:ext cx="1929165" cy="949271"/>
          </a:xfrm>
          <a:prstGeom prst="rect">
            <a:avLst/>
          </a:prstGeom>
        </p:spPr>
      </p:pic>
      <p:pic>
        <p:nvPicPr>
          <p:cNvPr id="9" name="Kép 8">
            <a:extLst>
              <a:ext uri="{FF2B5EF4-FFF2-40B4-BE49-F238E27FC236}">
                <a16:creationId xmlns:a16="http://schemas.microsoft.com/office/drawing/2014/main" id="{437656AE-B5D7-BCFF-9665-0E19CC8AA4A2}"/>
              </a:ext>
            </a:extLst>
          </p:cNvPr>
          <p:cNvPicPr>
            <a:picLocks noChangeAspect="1"/>
          </p:cNvPicPr>
          <p:nvPr/>
        </p:nvPicPr>
        <p:blipFill>
          <a:blip r:embed="rId3"/>
          <a:stretch>
            <a:fillRect/>
          </a:stretch>
        </p:blipFill>
        <p:spPr>
          <a:xfrm>
            <a:off x="5101709" y="4484863"/>
            <a:ext cx="2662942" cy="1412990"/>
          </a:xfrm>
          <a:prstGeom prst="rect">
            <a:avLst/>
          </a:prstGeom>
        </p:spPr>
      </p:pic>
    </p:spTree>
    <p:extLst>
      <p:ext uri="{BB962C8B-B14F-4D97-AF65-F5344CB8AC3E}">
        <p14:creationId xmlns:p14="http://schemas.microsoft.com/office/powerpoint/2010/main" val="3888776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F1311A1-DEF9-E24C-4F41-149B312D6C8E}"/>
              </a:ext>
            </a:extLst>
          </p:cNvPr>
          <p:cNvSpPr>
            <a:spLocks noGrp="1"/>
          </p:cNvSpPr>
          <p:nvPr>
            <p:ph type="title"/>
          </p:nvPr>
        </p:nvSpPr>
        <p:spPr/>
        <p:txBody>
          <a:bodyPr/>
          <a:lstStyle/>
          <a:p>
            <a:r>
              <a:rPr lang="hu-HU" dirty="0" err="1"/>
              <a:t>Bibliography</a:t>
            </a:r>
            <a:endParaRPr lang="hu-HU" dirty="0"/>
          </a:p>
        </p:txBody>
      </p:sp>
      <p:sp>
        <p:nvSpPr>
          <p:cNvPr id="3" name="Tartalom helye 2">
            <a:extLst>
              <a:ext uri="{FF2B5EF4-FFF2-40B4-BE49-F238E27FC236}">
                <a16:creationId xmlns:a16="http://schemas.microsoft.com/office/drawing/2014/main" id="{6DEE195B-8AD5-BDE1-3FA5-D9CBBC381384}"/>
              </a:ext>
            </a:extLst>
          </p:cNvPr>
          <p:cNvSpPr>
            <a:spLocks noGrp="1"/>
          </p:cNvSpPr>
          <p:nvPr>
            <p:ph idx="1"/>
          </p:nvPr>
        </p:nvSpPr>
        <p:spPr/>
        <p:txBody>
          <a:bodyPr>
            <a:normAutofit/>
          </a:bodyPr>
          <a:lstStyle/>
          <a:p>
            <a:pPr marL="0" indent="0">
              <a:buNone/>
            </a:pPr>
            <a:r>
              <a:rPr lang="hu-HU" sz="2100" dirty="0">
                <a:ea typeface="+mj-ea"/>
                <a:cs typeface="+mj-cs"/>
              </a:rPr>
              <a:t>1. ALBERT-LÁSZLÓ BARABÁSI: NETWORK SCIENCE</a:t>
            </a:r>
          </a:p>
          <a:p>
            <a:pPr marL="0" indent="0">
              <a:buNone/>
            </a:pPr>
            <a:r>
              <a:rPr lang="hu-HU" sz="2100" dirty="0">
                <a:ea typeface="+mj-ea"/>
                <a:cs typeface="+mj-cs"/>
                <a:hlinkClick r:id="rId2"/>
              </a:rPr>
              <a:t>http://www.networksciencebook.com/</a:t>
            </a:r>
            <a:endParaRPr lang="hu-HU" sz="2100" dirty="0">
              <a:ea typeface="+mj-ea"/>
              <a:cs typeface="+mj-cs"/>
            </a:endParaRPr>
          </a:p>
          <a:p>
            <a:pPr marL="0" indent="0">
              <a:buNone/>
            </a:pPr>
            <a:r>
              <a:rPr lang="hu-HU" sz="2100" dirty="0">
                <a:ea typeface="+mj-ea"/>
                <a:cs typeface="+mj-cs"/>
              </a:rPr>
              <a:t>2. </a:t>
            </a:r>
            <a:r>
              <a:rPr lang="hu-HU" sz="2100" dirty="0" err="1">
                <a:ea typeface="+mj-ea"/>
                <a:cs typeface="+mj-cs"/>
              </a:rPr>
              <a:t>Filippo</a:t>
            </a:r>
            <a:r>
              <a:rPr lang="hu-HU" sz="2100" dirty="0">
                <a:ea typeface="+mj-ea"/>
                <a:cs typeface="+mj-cs"/>
              </a:rPr>
              <a:t> </a:t>
            </a:r>
            <a:r>
              <a:rPr lang="hu-HU" sz="2100" dirty="0" err="1">
                <a:ea typeface="+mj-ea"/>
                <a:cs typeface="+mj-cs"/>
              </a:rPr>
              <a:t>Menzer</a:t>
            </a:r>
            <a:r>
              <a:rPr lang="hu-HU" sz="2100" dirty="0">
                <a:ea typeface="+mj-ea"/>
                <a:cs typeface="+mj-cs"/>
              </a:rPr>
              <a:t>, Santo </a:t>
            </a:r>
            <a:r>
              <a:rPr lang="hu-HU" sz="2100" dirty="0" err="1">
                <a:ea typeface="+mj-ea"/>
                <a:cs typeface="+mj-cs"/>
              </a:rPr>
              <a:t>Furtando</a:t>
            </a:r>
            <a:r>
              <a:rPr lang="hu-HU" sz="2100" dirty="0">
                <a:ea typeface="+mj-ea"/>
                <a:cs typeface="+mj-cs"/>
              </a:rPr>
              <a:t>, and </a:t>
            </a:r>
            <a:r>
              <a:rPr lang="hu-HU" sz="2100" dirty="0" err="1">
                <a:ea typeface="+mj-ea"/>
                <a:cs typeface="+mj-cs"/>
              </a:rPr>
              <a:t>Clayton</a:t>
            </a:r>
            <a:r>
              <a:rPr lang="hu-HU" sz="2100" dirty="0">
                <a:ea typeface="+mj-ea"/>
                <a:cs typeface="+mj-cs"/>
              </a:rPr>
              <a:t> A. Davis: A </a:t>
            </a:r>
            <a:r>
              <a:rPr lang="hu-HU" sz="2100" dirty="0" err="1">
                <a:ea typeface="+mj-ea"/>
                <a:cs typeface="+mj-cs"/>
              </a:rPr>
              <a:t>First</a:t>
            </a:r>
            <a:r>
              <a:rPr lang="hu-HU" sz="2100" dirty="0">
                <a:ea typeface="+mj-ea"/>
                <a:cs typeface="+mj-cs"/>
              </a:rPr>
              <a:t> </a:t>
            </a:r>
            <a:r>
              <a:rPr lang="hu-HU" sz="2100" dirty="0" err="1">
                <a:ea typeface="+mj-ea"/>
                <a:cs typeface="+mj-cs"/>
              </a:rPr>
              <a:t>Course</a:t>
            </a:r>
            <a:r>
              <a:rPr lang="hu-HU" sz="2100" dirty="0">
                <a:ea typeface="+mj-ea"/>
                <a:cs typeface="+mj-cs"/>
              </a:rPr>
              <a:t> in Network Science</a:t>
            </a:r>
          </a:p>
        </p:txBody>
      </p:sp>
      <p:sp>
        <p:nvSpPr>
          <p:cNvPr id="4" name="Dátum helye 3">
            <a:extLst>
              <a:ext uri="{FF2B5EF4-FFF2-40B4-BE49-F238E27FC236}">
                <a16:creationId xmlns:a16="http://schemas.microsoft.com/office/drawing/2014/main" id="{749F95EA-AF84-2633-C1B9-8C694701679A}"/>
              </a:ext>
            </a:extLst>
          </p:cNvPr>
          <p:cNvSpPr>
            <a:spLocks noGrp="1"/>
          </p:cNvSpPr>
          <p:nvPr>
            <p:ph type="dt" sz="half" idx="10"/>
          </p:nvPr>
        </p:nvSpPr>
        <p:spPr/>
        <p:txBody>
          <a:bodyPr/>
          <a:lstStyle/>
          <a:p>
            <a:r>
              <a:rPr lang="en-US"/>
              <a:t>9/19/2024</a:t>
            </a:r>
            <a:endParaRPr lang="hu-HU"/>
          </a:p>
        </p:txBody>
      </p:sp>
      <p:sp>
        <p:nvSpPr>
          <p:cNvPr id="5" name="Élőláb helye 4">
            <a:extLst>
              <a:ext uri="{FF2B5EF4-FFF2-40B4-BE49-F238E27FC236}">
                <a16:creationId xmlns:a16="http://schemas.microsoft.com/office/drawing/2014/main" id="{11F7B2A6-32A1-8D5C-AA0D-D070467FE56E}"/>
              </a:ext>
            </a:extLst>
          </p:cNvPr>
          <p:cNvSpPr>
            <a:spLocks noGrp="1"/>
          </p:cNvSpPr>
          <p:nvPr>
            <p:ph type="ftr" sz="quarter" idx="11"/>
          </p:nvPr>
        </p:nvSpPr>
        <p:spPr/>
        <p:txBody>
          <a:bodyPr/>
          <a:lstStyle/>
          <a:p>
            <a:r>
              <a:rPr lang="hu-HU"/>
              <a:t>Network Science - Lec_2</a:t>
            </a:r>
          </a:p>
        </p:txBody>
      </p:sp>
      <p:sp>
        <p:nvSpPr>
          <p:cNvPr id="6" name="Dia számának helye 5">
            <a:extLst>
              <a:ext uri="{FF2B5EF4-FFF2-40B4-BE49-F238E27FC236}">
                <a16:creationId xmlns:a16="http://schemas.microsoft.com/office/drawing/2014/main" id="{46EF4D25-D963-8B7C-F8CD-8E74BB21BC1D}"/>
              </a:ext>
            </a:extLst>
          </p:cNvPr>
          <p:cNvSpPr>
            <a:spLocks noGrp="1"/>
          </p:cNvSpPr>
          <p:nvPr>
            <p:ph type="sldNum" sz="quarter" idx="12"/>
          </p:nvPr>
        </p:nvSpPr>
        <p:spPr/>
        <p:txBody>
          <a:bodyPr/>
          <a:lstStyle/>
          <a:p>
            <a:fld id="{51087B00-E4BB-4A66-8C74-CF8A7BBCF259}" type="slidenum">
              <a:rPr lang="hu-HU" smtClean="0"/>
              <a:t>42</a:t>
            </a:fld>
            <a:endParaRPr lang="hu-HU"/>
          </a:p>
        </p:txBody>
      </p:sp>
    </p:spTree>
    <p:extLst>
      <p:ext uri="{BB962C8B-B14F-4D97-AF65-F5344CB8AC3E}">
        <p14:creationId xmlns:p14="http://schemas.microsoft.com/office/powerpoint/2010/main" val="226153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E5288FD-648E-3638-FF94-1B60EE099423}"/>
              </a:ext>
            </a:extLst>
          </p:cNvPr>
          <p:cNvSpPr>
            <a:spLocks noGrp="1"/>
          </p:cNvSpPr>
          <p:nvPr>
            <p:ph type="title"/>
          </p:nvPr>
        </p:nvSpPr>
        <p:spPr>
          <a:xfrm>
            <a:off x="838200" y="79513"/>
            <a:ext cx="10515600" cy="483705"/>
          </a:xfrm>
        </p:spPr>
        <p:txBody>
          <a:bodyPr>
            <a:normAutofit fontScale="90000"/>
          </a:bodyPr>
          <a:lstStyle/>
          <a:p>
            <a:pPr algn="ctr"/>
            <a:r>
              <a:rPr lang="hu-HU" b="1" dirty="0">
                <a:solidFill>
                  <a:srgbClr val="FF0000"/>
                </a:solidFill>
              </a:rPr>
              <a:t>The </a:t>
            </a:r>
            <a:r>
              <a:rPr lang="hu-HU" b="1" dirty="0" err="1">
                <a:solidFill>
                  <a:srgbClr val="FF0000"/>
                </a:solidFill>
              </a:rPr>
              <a:t>Bridges</a:t>
            </a:r>
            <a:r>
              <a:rPr lang="hu-HU" b="1" dirty="0">
                <a:solidFill>
                  <a:srgbClr val="FF0000"/>
                </a:solidFill>
              </a:rPr>
              <a:t> of Königsberg</a:t>
            </a:r>
          </a:p>
        </p:txBody>
      </p:sp>
      <p:sp>
        <p:nvSpPr>
          <p:cNvPr id="5" name="Tartalom helye 4">
            <a:extLst>
              <a:ext uri="{FF2B5EF4-FFF2-40B4-BE49-F238E27FC236}">
                <a16:creationId xmlns:a16="http://schemas.microsoft.com/office/drawing/2014/main" id="{D4ACDE59-8476-EF21-F828-A8D92FF073C6}"/>
              </a:ext>
            </a:extLst>
          </p:cNvPr>
          <p:cNvSpPr>
            <a:spLocks noGrp="1"/>
          </p:cNvSpPr>
          <p:nvPr>
            <p:ph sz="half" idx="2"/>
          </p:nvPr>
        </p:nvSpPr>
        <p:spPr>
          <a:xfrm>
            <a:off x="5532783" y="682487"/>
            <a:ext cx="6129129" cy="5916877"/>
          </a:xfrm>
        </p:spPr>
        <p:txBody>
          <a:bodyPr>
            <a:normAutofit fontScale="92500"/>
          </a:bodyPr>
          <a:lstStyle/>
          <a:p>
            <a:pPr marL="0" indent="0" algn="just">
              <a:buNone/>
            </a:pPr>
            <a:r>
              <a:rPr lang="en-US" sz="2400" dirty="0"/>
              <a:t>Few research fields can trace their birth to a single moment and place in history. Graph theory, the mathematical scaffold behind network science, can. Its roots go back to 1735 in Königsberg, the capital of Eastern Prussia, a thriving merchant city of its time. The trade supported by its busy fleet of ships allowed city officials to build seven bridges across the river Pregel that surrounded the town. Five of these connected to the mainland the elegant island </a:t>
            </a:r>
            <a:r>
              <a:rPr lang="en-US" sz="2400" dirty="0" err="1"/>
              <a:t>Kneiphof</a:t>
            </a:r>
            <a:r>
              <a:rPr lang="en-US" sz="2400" dirty="0"/>
              <a:t>, caught between the two branches of the Pregel. The remaining two crossed the two branches of the river (Figure). This peculiar arrangement gave birth to a contemporary puzzle: Can one walk across all seven bridges and never cross the same one twice? Despite many attempts, no one could find such path. The problem remained unsolved until 1735, when Leonard Euler, a Swiss born mathematician, offered a rigorous mathematical proof that such path does not exist.</a:t>
            </a:r>
            <a:endParaRPr lang="hu-HU" sz="3600" dirty="0"/>
          </a:p>
        </p:txBody>
      </p:sp>
      <p:pic>
        <p:nvPicPr>
          <p:cNvPr id="7" name="Kép 6">
            <a:extLst>
              <a:ext uri="{FF2B5EF4-FFF2-40B4-BE49-F238E27FC236}">
                <a16:creationId xmlns:a16="http://schemas.microsoft.com/office/drawing/2014/main" id="{3907A780-50B6-02CF-5716-66B36448FFC5}"/>
              </a:ext>
            </a:extLst>
          </p:cNvPr>
          <p:cNvPicPr>
            <a:picLocks noChangeAspect="1"/>
          </p:cNvPicPr>
          <p:nvPr/>
        </p:nvPicPr>
        <p:blipFill>
          <a:blip r:embed="rId2"/>
          <a:stretch>
            <a:fillRect/>
          </a:stretch>
        </p:blipFill>
        <p:spPr>
          <a:xfrm>
            <a:off x="1122441" y="682487"/>
            <a:ext cx="3833872" cy="5488967"/>
          </a:xfrm>
          <a:prstGeom prst="rect">
            <a:avLst/>
          </a:prstGeom>
        </p:spPr>
      </p:pic>
      <p:sp>
        <p:nvSpPr>
          <p:cNvPr id="6" name="Dátum helye 5">
            <a:extLst>
              <a:ext uri="{FF2B5EF4-FFF2-40B4-BE49-F238E27FC236}">
                <a16:creationId xmlns:a16="http://schemas.microsoft.com/office/drawing/2014/main" id="{534DC7E8-1CF8-6884-E14C-964615D65A18}"/>
              </a:ext>
            </a:extLst>
          </p:cNvPr>
          <p:cNvSpPr>
            <a:spLocks noGrp="1"/>
          </p:cNvSpPr>
          <p:nvPr>
            <p:ph type="dt" sz="half" idx="10"/>
          </p:nvPr>
        </p:nvSpPr>
        <p:spPr/>
        <p:txBody>
          <a:bodyPr/>
          <a:lstStyle/>
          <a:p>
            <a:r>
              <a:rPr lang="en-US"/>
              <a:t>9/19/2024</a:t>
            </a:r>
            <a:endParaRPr lang="hu-HU" dirty="0"/>
          </a:p>
        </p:txBody>
      </p:sp>
      <p:sp>
        <p:nvSpPr>
          <p:cNvPr id="8" name="Élőláb helye 7">
            <a:extLst>
              <a:ext uri="{FF2B5EF4-FFF2-40B4-BE49-F238E27FC236}">
                <a16:creationId xmlns:a16="http://schemas.microsoft.com/office/drawing/2014/main" id="{CBC2C26B-3D08-DB0D-3A3D-9F10A553DD40}"/>
              </a:ext>
            </a:extLst>
          </p:cNvPr>
          <p:cNvSpPr>
            <a:spLocks noGrp="1"/>
          </p:cNvSpPr>
          <p:nvPr>
            <p:ph type="ftr" sz="quarter" idx="11"/>
          </p:nvPr>
        </p:nvSpPr>
        <p:spPr/>
        <p:txBody>
          <a:bodyPr/>
          <a:lstStyle/>
          <a:p>
            <a:r>
              <a:rPr lang="hu-HU"/>
              <a:t>Network Science - Lec_2</a:t>
            </a:r>
          </a:p>
        </p:txBody>
      </p:sp>
      <p:sp>
        <p:nvSpPr>
          <p:cNvPr id="9" name="Dia számának helye 8">
            <a:extLst>
              <a:ext uri="{FF2B5EF4-FFF2-40B4-BE49-F238E27FC236}">
                <a16:creationId xmlns:a16="http://schemas.microsoft.com/office/drawing/2014/main" id="{052DC30F-9DAC-2CC7-71ED-FFECF4CD5322}"/>
              </a:ext>
            </a:extLst>
          </p:cNvPr>
          <p:cNvSpPr>
            <a:spLocks noGrp="1"/>
          </p:cNvSpPr>
          <p:nvPr>
            <p:ph type="sldNum" sz="quarter" idx="12"/>
          </p:nvPr>
        </p:nvSpPr>
        <p:spPr/>
        <p:txBody>
          <a:bodyPr/>
          <a:lstStyle/>
          <a:p>
            <a:fld id="{51087B00-E4BB-4A66-8C74-CF8A7BBCF259}" type="slidenum">
              <a:rPr lang="hu-HU" smtClean="0"/>
              <a:t>5</a:t>
            </a:fld>
            <a:endParaRPr lang="hu-HU"/>
          </a:p>
        </p:txBody>
      </p:sp>
      <p:sp>
        <p:nvSpPr>
          <p:cNvPr id="3" name="Szövegdoboz 2">
            <a:extLst>
              <a:ext uri="{FF2B5EF4-FFF2-40B4-BE49-F238E27FC236}">
                <a16:creationId xmlns:a16="http://schemas.microsoft.com/office/drawing/2014/main" id="{1067E65F-EC2B-56CF-4F50-C09D6D72A3DE}"/>
              </a:ext>
            </a:extLst>
          </p:cNvPr>
          <p:cNvSpPr txBox="1"/>
          <p:nvPr/>
        </p:nvSpPr>
        <p:spPr>
          <a:xfrm>
            <a:off x="231448" y="6237081"/>
            <a:ext cx="5043369" cy="369332"/>
          </a:xfrm>
          <a:prstGeom prst="rect">
            <a:avLst/>
          </a:prstGeom>
          <a:noFill/>
        </p:spPr>
        <p:txBody>
          <a:bodyPr wrap="square">
            <a:spAutoFit/>
          </a:bodyPr>
          <a:lstStyle/>
          <a:p>
            <a:pPr algn="ctr"/>
            <a:r>
              <a:rPr lang="en-US" sz="1800" dirty="0"/>
              <a:t>Figure </a:t>
            </a:r>
            <a:r>
              <a:rPr lang="hu-HU" sz="1800" dirty="0"/>
              <a:t>The </a:t>
            </a:r>
            <a:r>
              <a:rPr lang="hu-HU" sz="1800" dirty="0" err="1"/>
              <a:t>Bridges</a:t>
            </a:r>
            <a:r>
              <a:rPr lang="hu-HU" sz="1800" dirty="0"/>
              <a:t> of Königsberg</a:t>
            </a:r>
            <a:endParaRPr lang="hu-HU" dirty="0"/>
          </a:p>
        </p:txBody>
      </p:sp>
    </p:spTree>
    <p:extLst>
      <p:ext uri="{BB962C8B-B14F-4D97-AF65-F5344CB8AC3E}">
        <p14:creationId xmlns:p14="http://schemas.microsoft.com/office/powerpoint/2010/main" val="276020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E5288FD-648E-3638-FF94-1B60EE099423}"/>
              </a:ext>
            </a:extLst>
          </p:cNvPr>
          <p:cNvSpPr>
            <a:spLocks noGrp="1"/>
          </p:cNvSpPr>
          <p:nvPr>
            <p:ph type="title"/>
          </p:nvPr>
        </p:nvSpPr>
        <p:spPr>
          <a:xfrm>
            <a:off x="838200" y="79513"/>
            <a:ext cx="10515600" cy="483705"/>
          </a:xfrm>
        </p:spPr>
        <p:txBody>
          <a:bodyPr>
            <a:normAutofit fontScale="90000"/>
          </a:bodyPr>
          <a:lstStyle/>
          <a:p>
            <a:pPr algn="ctr"/>
            <a:r>
              <a:rPr lang="hu-HU" b="1" dirty="0">
                <a:solidFill>
                  <a:srgbClr val="FF0000"/>
                </a:solidFill>
              </a:rPr>
              <a:t>The </a:t>
            </a:r>
            <a:r>
              <a:rPr lang="hu-HU" b="1" dirty="0" err="1">
                <a:solidFill>
                  <a:srgbClr val="FF0000"/>
                </a:solidFill>
              </a:rPr>
              <a:t>Bridges</a:t>
            </a:r>
            <a:r>
              <a:rPr lang="hu-HU" b="1" dirty="0">
                <a:solidFill>
                  <a:srgbClr val="FF0000"/>
                </a:solidFill>
              </a:rPr>
              <a:t> of Königsberg</a:t>
            </a:r>
          </a:p>
        </p:txBody>
      </p:sp>
      <p:sp>
        <p:nvSpPr>
          <p:cNvPr id="5" name="Tartalom helye 4">
            <a:extLst>
              <a:ext uri="{FF2B5EF4-FFF2-40B4-BE49-F238E27FC236}">
                <a16:creationId xmlns:a16="http://schemas.microsoft.com/office/drawing/2014/main" id="{D4ACDE59-8476-EF21-F828-A8D92FF073C6}"/>
              </a:ext>
            </a:extLst>
          </p:cNvPr>
          <p:cNvSpPr>
            <a:spLocks noGrp="1"/>
          </p:cNvSpPr>
          <p:nvPr>
            <p:ph sz="half" idx="2"/>
          </p:nvPr>
        </p:nvSpPr>
        <p:spPr>
          <a:xfrm>
            <a:off x="5532783" y="682487"/>
            <a:ext cx="6129129" cy="5916877"/>
          </a:xfrm>
        </p:spPr>
        <p:txBody>
          <a:bodyPr>
            <a:normAutofit fontScale="92500"/>
          </a:bodyPr>
          <a:lstStyle/>
          <a:p>
            <a:pPr marL="0" indent="0" algn="just">
              <a:buNone/>
            </a:pPr>
            <a:r>
              <a:rPr lang="hu-HU" sz="2400" dirty="0"/>
              <a:t>E</a:t>
            </a:r>
            <a:r>
              <a:rPr lang="en-US" sz="2400" dirty="0" err="1"/>
              <a:t>uler</a:t>
            </a:r>
            <a:r>
              <a:rPr lang="en-US" sz="2400" dirty="0"/>
              <a:t> represented each of the four land areas separated by the river with letters A, B, C, and D (Figure). Next he connected with lines each piece of land that had a bridge between them. He thus built a graph, whose nodes were pieces of land and links were the bridges. Then Euler made a simple observation: if there is a path crossing all bridges, but never the same bridge twice, then nodes with odd number of links must be either the starting or the end point of this path. Indeed, if you arrive to a node with an odd number of links, you may find yourself having no unused link for you to leave it. A walking path that goes through all bridges can have only one starting and one end point. Thus such a path cannot exist on a graph that has more than two nodes with an odd number of links. The Königsberg graph had four nodes with an odd number of links, A, B, C, and D, so no path could satisfy the problem.</a:t>
            </a:r>
            <a:endParaRPr lang="hu-HU" sz="3600" dirty="0"/>
          </a:p>
        </p:txBody>
      </p:sp>
      <p:pic>
        <p:nvPicPr>
          <p:cNvPr id="7" name="Kép 6">
            <a:extLst>
              <a:ext uri="{FF2B5EF4-FFF2-40B4-BE49-F238E27FC236}">
                <a16:creationId xmlns:a16="http://schemas.microsoft.com/office/drawing/2014/main" id="{3907A780-50B6-02CF-5716-66B36448FFC5}"/>
              </a:ext>
            </a:extLst>
          </p:cNvPr>
          <p:cNvPicPr>
            <a:picLocks noChangeAspect="1"/>
          </p:cNvPicPr>
          <p:nvPr/>
        </p:nvPicPr>
        <p:blipFill>
          <a:blip r:embed="rId2"/>
          <a:stretch>
            <a:fillRect/>
          </a:stretch>
        </p:blipFill>
        <p:spPr>
          <a:xfrm>
            <a:off x="1122441" y="682488"/>
            <a:ext cx="3920011" cy="5612292"/>
          </a:xfrm>
          <a:prstGeom prst="rect">
            <a:avLst/>
          </a:prstGeom>
        </p:spPr>
      </p:pic>
      <p:sp>
        <p:nvSpPr>
          <p:cNvPr id="6" name="Dátum helye 5">
            <a:extLst>
              <a:ext uri="{FF2B5EF4-FFF2-40B4-BE49-F238E27FC236}">
                <a16:creationId xmlns:a16="http://schemas.microsoft.com/office/drawing/2014/main" id="{31E24115-22FB-6E71-CB67-B407B96BA24D}"/>
              </a:ext>
            </a:extLst>
          </p:cNvPr>
          <p:cNvSpPr>
            <a:spLocks noGrp="1"/>
          </p:cNvSpPr>
          <p:nvPr>
            <p:ph type="dt" sz="half" idx="10"/>
          </p:nvPr>
        </p:nvSpPr>
        <p:spPr/>
        <p:txBody>
          <a:bodyPr/>
          <a:lstStyle/>
          <a:p>
            <a:r>
              <a:rPr lang="en-US"/>
              <a:t>9/19/2024</a:t>
            </a:r>
            <a:endParaRPr lang="hu-HU"/>
          </a:p>
        </p:txBody>
      </p:sp>
      <p:sp>
        <p:nvSpPr>
          <p:cNvPr id="8" name="Élőláb helye 7">
            <a:extLst>
              <a:ext uri="{FF2B5EF4-FFF2-40B4-BE49-F238E27FC236}">
                <a16:creationId xmlns:a16="http://schemas.microsoft.com/office/drawing/2014/main" id="{E1710342-B8BB-0713-2C2B-0DC7A30A51E3}"/>
              </a:ext>
            </a:extLst>
          </p:cNvPr>
          <p:cNvSpPr>
            <a:spLocks noGrp="1"/>
          </p:cNvSpPr>
          <p:nvPr>
            <p:ph type="ftr" sz="quarter" idx="11"/>
          </p:nvPr>
        </p:nvSpPr>
        <p:spPr/>
        <p:txBody>
          <a:bodyPr/>
          <a:lstStyle/>
          <a:p>
            <a:r>
              <a:rPr lang="hu-HU"/>
              <a:t>Network Science - Lec_2</a:t>
            </a:r>
          </a:p>
        </p:txBody>
      </p:sp>
      <p:sp>
        <p:nvSpPr>
          <p:cNvPr id="9" name="Dia számának helye 8">
            <a:extLst>
              <a:ext uri="{FF2B5EF4-FFF2-40B4-BE49-F238E27FC236}">
                <a16:creationId xmlns:a16="http://schemas.microsoft.com/office/drawing/2014/main" id="{1C477747-1629-F906-BF49-BADA04D7E887}"/>
              </a:ext>
            </a:extLst>
          </p:cNvPr>
          <p:cNvSpPr>
            <a:spLocks noGrp="1"/>
          </p:cNvSpPr>
          <p:nvPr>
            <p:ph type="sldNum" sz="quarter" idx="12"/>
          </p:nvPr>
        </p:nvSpPr>
        <p:spPr/>
        <p:txBody>
          <a:bodyPr/>
          <a:lstStyle/>
          <a:p>
            <a:fld id="{51087B00-E4BB-4A66-8C74-CF8A7BBCF259}" type="slidenum">
              <a:rPr lang="hu-HU" smtClean="0"/>
              <a:t>6</a:t>
            </a:fld>
            <a:endParaRPr lang="hu-HU"/>
          </a:p>
        </p:txBody>
      </p:sp>
      <p:sp>
        <p:nvSpPr>
          <p:cNvPr id="3" name="Szövegdoboz 2">
            <a:extLst>
              <a:ext uri="{FF2B5EF4-FFF2-40B4-BE49-F238E27FC236}">
                <a16:creationId xmlns:a16="http://schemas.microsoft.com/office/drawing/2014/main" id="{72518D98-37F4-F6A9-26A2-54C39E07A848}"/>
              </a:ext>
            </a:extLst>
          </p:cNvPr>
          <p:cNvSpPr txBox="1"/>
          <p:nvPr/>
        </p:nvSpPr>
        <p:spPr>
          <a:xfrm>
            <a:off x="-192156" y="6313752"/>
            <a:ext cx="6096000" cy="369332"/>
          </a:xfrm>
          <a:prstGeom prst="rect">
            <a:avLst/>
          </a:prstGeom>
          <a:noFill/>
        </p:spPr>
        <p:txBody>
          <a:bodyPr wrap="square">
            <a:spAutoFit/>
          </a:bodyPr>
          <a:lstStyle/>
          <a:p>
            <a:pPr algn="ctr"/>
            <a:r>
              <a:rPr lang="en-US" sz="1800" dirty="0"/>
              <a:t>Figure </a:t>
            </a:r>
            <a:r>
              <a:rPr lang="hu-HU" sz="1800" dirty="0"/>
              <a:t>The </a:t>
            </a:r>
            <a:r>
              <a:rPr lang="hu-HU" sz="1800" dirty="0" err="1"/>
              <a:t>Bridges</a:t>
            </a:r>
            <a:r>
              <a:rPr lang="hu-HU" sz="1800" dirty="0"/>
              <a:t> of Königsberg</a:t>
            </a:r>
            <a:endParaRPr lang="hu-HU" dirty="0"/>
          </a:p>
        </p:txBody>
      </p:sp>
    </p:spTree>
    <p:extLst>
      <p:ext uri="{BB962C8B-B14F-4D97-AF65-F5344CB8AC3E}">
        <p14:creationId xmlns:p14="http://schemas.microsoft.com/office/powerpoint/2010/main" val="85368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E5288FD-648E-3638-FF94-1B60EE099423}"/>
              </a:ext>
            </a:extLst>
          </p:cNvPr>
          <p:cNvSpPr>
            <a:spLocks noGrp="1"/>
          </p:cNvSpPr>
          <p:nvPr>
            <p:ph type="title"/>
          </p:nvPr>
        </p:nvSpPr>
        <p:spPr>
          <a:xfrm>
            <a:off x="838200" y="79513"/>
            <a:ext cx="10515600" cy="483705"/>
          </a:xfrm>
        </p:spPr>
        <p:txBody>
          <a:bodyPr>
            <a:normAutofit fontScale="90000"/>
          </a:bodyPr>
          <a:lstStyle/>
          <a:p>
            <a:pPr algn="ctr"/>
            <a:r>
              <a:rPr lang="hu-HU" b="1" dirty="0">
                <a:solidFill>
                  <a:srgbClr val="FF0000"/>
                </a:solidFill>
              </a:rPr>
              <a:t>The </a:t>
            </a:r>
            <a:r>
              <a:rPr lang="hu-HU" b="1" dirty="0" err="1">
                <a:solidFill>
                  <a:srgbClr val="FF0000"/>
                </a:solidFill>
              </a:rPr>
              <a:t>Bridges</a:t>
            </a:r>
            <a:r>
              <a:rPr lang="hu-HU" b="1" dirty="0">
                <a:solidFill>
                  <a:srgbClr val="FF0000"/>
                </a:solidFill>
              </a:rPr>
              <a:t> of Königsberg</a:t>
            </a:r>
          </a:p>
        </p:txBody>
      </p:sp>
      <p:sp>
        <p:nvSpPr>
          <p:cNvPr id="5" name="Tartalom helye 4">
            <a:extLst>
              <a:ext uri="{FF2B5EF4-FFF2-40B4-BE49-F238E27FC236}">
                <a16:creationId xmlns:a16="http://schemas.microsoft.com/office/drawing/2014/main" id="{D4ACDE59-8476-EF21-F828-A8D92FF073C6}"/>
              </a:ext>
            </a:extLst>
          </p:cNvPr>
          <p:cNvSpPr>
            <a:spLocks noGrp="1"/>
          </p:cNvSpPr>
          <p:nvPr>
            <p:ph sz="half" idx="2"/>
          </p:nvPr>
        </p:nvSpPr>
        <p:spPr>
          <a:xfrm>
            <a:off x="5532783" y="682487"/>
            <a:ext cx="6129129" cy="5916877"/>
          </a:xfrm>
        </p:spPr>
        <p:txBody>
          <a:bodyPr>
            <a:normAutofit fontScale="92500"/>
          </a:bodyPr>
          <a:lstStyle/>
          <a:p>
            <a:pPr marL="514350" indent="-514350" algn="just">
              <a:buAutoNum type="alphaLcParenR"/>
            </a:pPr>
            <a:r>
              <a:rPr lang="en-US" sz="2400" dirty="0"/>
              <a:t>A contemporary map of Königsberg (now Kaliningrad, Russia) during Euler’s time. </a:t>
            </a:r>
            <a:endParaRPr lang="hu-HU" sz="2400" dirty="0"/>
          </a:p>
          <a:p>
            <a:pPr marL="514350" indent="-514350" algn="just">
              <a:buAutoNum type="alphaLcParenR"/>
            </a:pPr>
            <a:r>
              <a:rPr lang="en-US" sz="2400" dirty="0"/>
              <a:t>A schematic illustration of Königsberg’s four land pieces and the seven bridges across them. </a:t>
            </a:r>
            <a:endParaRPr lang="hu-HU" sz="2400" dirty="0"/>
          </a:p>
          <a:p>
            <a:pPr marL="514350" indent="-514350" algn="just">
              <a:buAutoNum type="alphaLcParenR"/>
            </a:pPr>
            <a:r>
              <a:rPr lang="en-US" sz="2400" dirty="0"/>
              <a:t>(c) Euler constructed a graph that has four nodes (A, B, C, D), each corresponding to a patch of land, and seven links, each corresponding to a bridge. He then showed that there is no continuous path that would cross the seven bridges while never crossing the same bridge twice. The people of Königsberg gave up their fruitless search and in 1875 built a new bridge between B and C, increasing the number of links of these two nodes to four. Now only one node was left with an odd number of links. Consequently we should be able to find the desired path. </a:t>
            </a:r>
            <a:r>
              <a:rPr lang="hu-HU" sz="2400" b="1" u="sng" dirty="0" err="1"/>
              <a:t>Homework</a:t>
            </a:r>
            <a:r>
              <a:rPr lang="hu-HU" sz="2400" dirty="0"/>
              <a:t>: </a:t>
            </a:r>
            <a:r>
              <a:rPr lang="en-US" sz="2400" dirty="0"/>
              <a:t>Can you find one yourself?</a:t>
            </a:r>
            <a:endParaRPr lang="hu-HU" sz="2400" dirty="0"/>
          </a:p>
        </p:txBody>
      </p:sp>
      <p:pic>
        <p:nvPicPr>
          <p:cNvPr id="7" name="Kép 6">
            <a:extLst>
              <a:ext uri="{FF2B5EF4-FFF2-40B4-BE49-F238E27FC236}">
                <a16:creationId xmlns:a16="http://schemas.microsoft.com/office/drawing/2014/main" id="{3907A780-50B6-02CF-5716-66B36448FFC5}"/>
              </a:ext>
            </a:extLst>
          </p:cNvPr>
          <p:cNvPicPr>
            <a:picLocks noChangeAspect="1"/>
          </p:cNvPicPr>
          <p:nvPr/>
        </p:nvPicPr>
        <p:blipFill>
          <a:blip r:embed="rId2"/>
          <a:stretch>
            <a:fillRect/>
          </a:stretch>
        </p:blipFill>
        <p:spPr>
          <a:xfrm>
            <a:off x="1122441" y="682487"/>
            <a:ext cx="3933263" cy="5631265"/>
          </a:xfrm>
          <a:prstGeom prst="rect">
            <a:avLst/>
          </a:prstGeom>
        </p:spPr>
      </p:pic>
      <p:sp>
        <p:nvSpPr>
          <p:cNvPr id="9" name="Szövegdoboz 8">
            <a:extLst>
              <a:ext uri="{FF2B5EF4-FFF2-40B4-BE49-F238E27FC236}">
                <a16:creationId xmlns:a16="http://schemas.microsoft.com/office/drawing/2014/main" id="{BF7C4C2A-E1F6-52D7-5002-F155C5194501}"/>
              </a:ext>
            </a:extLst>
          </p:cNvPr>
          <p:cNvSpPr txBox="1"/>
          <p:nvPr/>
        </p:nvSpPr>
        <p:spPr>
          <a:xfrm>
            <a:off x="-192156" y="6313752"/>
            <a:ext cx="6096000" cy="369332"/>
          </a:xfrm>
          <a:prstGeom prst="rect">
            <a:avLst/>
          </a:prstGeom>
          <a:noFill/>
        </p:spPr>
        <p:txBody>
          <a:bodyPr wrap="square">
            <a:spAutoFit/>
          </a:bodyPr>
          <a:lstStyle/>
          <a:p>
            <a:pPr algn="ctr"/>
            <a:r>
              <a:rPr lang="en-US" sz="1800" dirty="0"/>
              <a:t>Figure </a:t>
            </a:r>
            <a:r>
              <a:rPr lang="hu-HU" sz="1800" dirty="0"/>
              <a:t>The </a:t>
            </a:r>
            <a:r>
              <a:rPr lang="hu-HU" sz="1800" dirty="0" err="1"/>
              <a:t>Bridges</a:t>
            </a:r>
            <a:r>
              <a:rPr lang="hu-HU" sz="1800" dirty="0"/>
              <a:t> of Königsberg</a:t>
            </a:r>
            <a:endParaRPr lang="hu-HU" dirty="0"/>
          </a:p>
        </p:txBody>
      </p:sp>
      <p:sp>
        <p:nvSpPr>
          <p:cNvPr id="10" name="Dátum helye 9">
            <a:extLst>
              <a:ext uri="{FF2B5EF4-FFF2-40B4-BE49-F238E27FC236}">
                <a16:creationId xmlns:a16="http://schemas.microsoft.com/office/drawing/2014/main" id="{9054BD7D-33B2-6D01-ACD7-726B878BDB7D}"/>
              </a:ext>
            </a:extLst>
          </p:cNvPr>
          <p:cNvSpPr>
            <a:spLocks noGrp="1"/>
          </p:cNvSpPr>
          <p:nvPr>
            <p:ph type="dt" sz="half" idx="10"/>
          </p:nvPr>
        </p:nvSpPr>
        <p:spPr/>
        <p:txBody>
          <a:bodyPr/>
          <a:lstStyle/>
          <a:p>
            <a:r>
              <a:rPr lang="en-US"/>
              <a:t>9/19/2024</a:t>
            </a:r>
            <a:endParaRPr lang="hu-HU"/>
          </a:p>
        </p:txBody>
      </p:sp>
      <p:sp>
        <p:nvSpPr>
          <p:cNvPr id="11" name="Élőláb helye 10">
            <a:extLst>
              <a:ext uri="{FF2B5EF4-FFF2-40B4-BE49-F238E27FC236}">
                <a16:creationId xmlns:a16="http://schemas.microsoft.com/office/drawing/2014/main" id="{DBD36ABA-5A78-25E1-3AEC-2358F6F0B1E6}"/>
              </a:ext>
            </a:extLst>
          </p:cNvPr>
          <p:cNvSpPr>
            <a:spLocks noGrp="1"/>
          </p:cNvSpPr>
          <p:nvPr>
            <p:ph type="ftr" sz="quarter" idx="11"/>
          </p:nvPr>
        </p:nvSpPr>
        <p:spPr/>
        <p:txBody>
          <a:bodyPr/>
          <a:lstStyle/>
          <a:p>
            <a:r>
              <a:rPr lang="hu-HU" dirty="0"/>
              <a:t>Network Science - Lec_2</a:t>
            </a:r>
          </a:p>
        </p:txBody>
      </p:sp>
      <p:sp>
        <p:nvSpPr>
          <p:cNvPr id="12" name="Dia számának helye 11">
            <a:extLst>
              <a:ext uri="{FF2B5EF4-FFF2-40B4-BE49-F238E27FC236}">
                <a16:creationId xmlns:a16="http://schemas.microsoft.com/office/drawing/2014/main" id="{FA23DE25-0C00-2C49-079C-875981532F44}"/>
              </a:ext>
            </a:extLst>
          </p:cNvPr>
          <p:cNvSpPr>
            <a:spLocks noGrp="1"/>
          </p:cNvSpPr>
          <p:nvPr>
            <p:ph type="sldNum" sz="quarter" idx="12"/>
          </p:nvPr>
        </p:nvSpPr>
        <p:spPr/>
        <p:txBody>
          <a:bodyPr/>
          <a:lstStyle/>
          <a:p>
            <a:fld id="{51087B00-E4BB-4A66-8C74-CF8A7BBCF259}" type="slidenum">
              <a:rPr lang="hu-HU" smtClean="0"/>
              <a:t>7</a:t>
            </a:fld>
            <a:endParaRPr lang="hu-HU"/>
          </a:p>
        </p:txBody>
      </p:sp>
    </p:spTree>
    <p:extLst>
      <p:ext uri="{BB962C8B-B14F-4D97-AF65-F5344CB8AC3E}">
        <p14:creationId xmlns:p14="http://schemas.microsoft.com/office/powerpoint/2010/main" val="3883950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E5288FD-648E-3638-FF94-1B60EE099423}"/>
              </a:ext>
            </a:extLst>
          </p:cNvPr>
          <p:cNvSpPr>
            <a:spLocks noGrp="1"/>
          </p:cNvSpPr>
          <p:nvPr>
            <p:ph type="title"/>
          </p:nvPr>
        </p:nvSpPr>
        <p:spPr>
          <a:xfrm>
            <a:off x="838200" y="46383"/>
            <a:ext cx="10515600" cy="324679"/>
          </a:xfrm>
        </p:spPr>
        <p:txBody>
          <a:bodyPr>
            <a:noAutofit/>
          </a:bodyPr>
          <a:lstStyle/>
          <a:p>
            <a:pPr algn="ctr"/>
            <a:r>
              <a:rPr lang="hu-HU" sz="3200" b="1" dirty="0">
                <a:solidFill>
                  <a:srgbClr val="FF0000"/>
                </a:solidFill>
              </a:rPr>
              <a:t>The </a:t>
            </a:r>
            <a:r>
              <a:rPr lang="hu-HU" sz="3200" b="1" dirty="0" err="1">
                <a:solidFill>
                  <a:srgbClr val="FF0000"/>
                </a:solidFill>
              </a:rPr>
              <a:t>Bridges</a:t>
            </a:r>
            <a:r>
              <a:rPr lang="hu-HU" sz="3200" b="1" dirty="0">
                <a:solidFill>
                  <a:srgbClr val="FF0000"/>
                </a:solidFill>
              </a:rPr>
              <a:t> of Königsberg</a:t>
            </a:r>
          </a:p>
        </p:txBody>
      </p:sp>
      <p:sp>
        <p:nvSpPr>
          <p:cNvPr id="5" name="Tartalom helye 4">
            <a:extLst>
              <a:ext uri="{FF2B5EF4-FFF2-40B4-BE49-F238E27FC236}">
                <a16:creationId xmlns:a16="http://schemas.microsoft.com/office/drawing/2014/main" id="{D4ACDE59-8476-EF21-F828-A8D92FF073C6}"/>
              </a:ext>
            </a:extLst>
          </p:cNvPr>
          <p:cNvSpPr>
            <a:spLocks noGrp="1"/>
          </p:cNvSpPr>
          <p:nvPr>
            <p:ph sz="half" idx="2"/>
          </p:nvPr>
        </p:nvSpPr>
        <p:spPr>
          <a:xfrm>
            <a:off x="4209261" y="463826"/>
            <a:ext cx="7810462" cy="6087861"/>
          </a:xfrm>
        </p:spPr>
        <p:txBody>
          <a:bodyPr>
            <a:normAutofit fontScale="92500"/>
          </a:bodyPr>
          <a:lstStyle/>
          <a:p>
            <a:pPr marL="0" indent="0" algn="just">
              <a:buNone/>
            </a:pPr>
            <a:r>
              <a:rPr lang="en-US" sz="2400" dirty="0"/>
              <a:t>Euler’s proof was the first time someone solved a mathematical problem using a graph. For us the proof has two important messages: The first is that some problems become simpler and more tractable if they are represented as a graph. The second is that the existence of the path does not depend on our ingenuity to find it. Rather, it is a property of the graph. </a:t>
            </a:r>
          </a:p>
          <a:p>
            <a:pPr marL="0" indent="0" algn="just">
              <a:buNone/>
            </a:pPr>
            <a:r>
              <a:rPr lang="en-US" sz="2400" dirty="0"/>
              <a:t>Indeed, given the structure of the Königsberg graph, no matter how smart we are, we will never find the desired path. In other words, networks have properties encoded in their structure that limit or enhance their behavior. </a:t>
            </a:r>
          </a:p>
          <a:p>
            <a:pPr marL="0" indent="0" algn="just">
              <a:buNone/>
            </a:pPr>
            <a:r>
              <a:rPr lang="en-US" sz="2400" dirty="0"/>
              <a:t>To understand the many ways networks can affect the properties of a system, we need to become familiar with graph theory, a branch of mathematics that grew out of Euler’s proof.</a:t>
            </a:r>
            <a:r>
              <a:rPr lang="hu-HU" sz="2400" dirty="0"/>
              <a:t> </a:t>
            </a:r>
            <a:r>
              <a:rPr lang="hu-HU" sz="2400" dirty="0" err="1"/>
              <a:t>We</a:t>
            </a:r>
            <a:r>
              <a:rPr lang="hu-HU" sz="2400" dirty="0"/>
              <a:t> </a:t>
            </a:r>
            <a:r>
              <a:rPr lang="en-US" sz="2400" dirty="0"/>
              <a:t>learn how to represent a network as a graph and introduce the elementary characteristics of networks, from degrees to degree distributions, from paths to distances and learn to distinguish weighted, directed and bipartite networks. We will introduce a graph-theoretic formalism and language. </a:t>
            </a:r>
            <a:endParaRPr lang="hu-HU" sz="2400" dirty="0"/>
          </a:p>
        </p:txBody>
      </p:sp>
      <p:pic>
        <p:nvPicPr>
          <p:cNvPr id="7" name="Kép 6">
            <a:extLst>
              <a:ext uri="{FF2B5EF4-FFF2-40B4-BE49-F238E27FC236}">
                <a16:creationId xmlns:a16="http://schemas.microsoft.com/office/drawing/2014/main" id="{3907A780-50B6-02CF-5716-66B36448FFC5}"/>
              </a:ext>
            </a:extLst>
          </p:cNvPr>
          <p:cNvPicPr>
            <a:picLocks noChangeAspect="1"/>
          </p:cNvPicPr>
          <p:nvPr/>
        </p:nvPicPr>
        <p:blipFill>
          <a:blip r:embed="rId2"/>
          <a:stretch>
            <a:fillRect/>
          </a:stretch>
        </p:blipFill>
        <p:spPr>
          <a:xfrm>
            <a:off x="155035" y="371062"/>
            <a:ext cx="4054226" cy="5804448"/>
          </a:xfrm>
          <a:prstGeom prst="rect">
            <a:avLst/>
          </a:prstGeom>
        </p:spPr>
      </p:pic>
      <p:sp>
        <p:nvSpPr>
          <p:cNvPr id="3" name="Dátum helye 2">
            <a:extLst>
              <a:ext uri="{FF2B5EF4-FFF2-40B4-BE49-F238E27FC236}">
                <a16:creationId xmlns:a16="http://schemas.microsoft.com/office/drawing/2014/main" id="{53ED7B2A-7F9A-C437-C9A2-D43D50EA32C4}"/>
              </a:ext>
            </a:extLst>
          </p:cNvPr>
          <p:cNvSpPr>
            <a:spLocks noGrp="1"/>
          </p:cNvSpPr>
          <p:nvPr>
            <p:ph type="dt" sz="half" idx="10"/>
          </p:nvPr>
        </p:nvSpPr>
        <p:spPr/>
        <p:txBody>
          <a:bodyPr/>
          <a:lstStyle/>
          <a:p>
            <a:r>
              <a:rPr lang="en-US"/>
              <a:t>9/19/2024</a:t>
            </a:r>
            <a:endParaRPr lang="hu-HU" dirty="0"/>
          </a:p>
        </p:txBody>
      </p:sp>
      <p:sp>
        <p:nvSpPr>
          <p:cNvPr id="6" name="Élőláb helye 5">
            <a:extLst>
              <a:ext uri="{FF2B5EF4-FFF2-40B4-BE49-F238E27FC236}">
                <a16:creationId xmlns:a16="http://schemas.microsoft.com/office/drawing/2014/main" id="{4ADB5CAC-6D4D-FED5-BF17-96952255F481}"/>
              </a:ext>
            </a:extLst>
          </p:cNvPr>
          <p:cNvSpPr>
            <a:spLocks noGrp="1"/>
          </p:cNvSpPr>
          <p:nvPr>
            <p:ph type="ftr" sz="quarter" idx="11"/>
          </p:nvPr>
        </p:nvSpPr>
        <p:spPr/>
        <p:txBody>
          <a:bodyPr/>
          <a:lstStyle/>
          <a:p>
            <a:r>
              <a:rPr lang="hu-HU"/>
              <a:t>Network Science - Lec_2</a:t>
            </a:r>
          </a:p>
        </p:txBody>
      </p:sp>
      <p:sp>
        <p:nvSpPr>
          <p:cNvPr id="8" name="Dia számának helye 7">
            <a:extLst>
              <a:ext uri="{FF2B5EF4-FFF2-40B4-BE49-F238E27FC236}">
                <a16:creationId xmlns:a16="http://schemas.microsoft.com/office/drawing/2014/main" id="{5C21702A-543A-60DC-1C14-DB417DD5B22A}"/>
              </a:ext>
            </a:extLst>
          </p:cNvPr>
          <p:cNvSpPr>
            <a:spLocks noGrp="1"/>
          </p:cNvSpPr>
          <p:nvPr>
            <p:ph type="sldNum" sz="quarter" idx="12"/>
          </p:nvPr>
        </p:nvSpPr>
        <p:spPr/>
        <p:txBody>
          <a:bodyPr/>
          <a:lstStyle/>
          <a:p>
            <a:fld id="{51087B00-E4BB-4A66-8C74-CF8A7BBCF259}" type="slidenum">
              <a:rPr lang="hu-HU" smtClean="0"/>
              <a:t>8</a:t>
            </a:fld>
            <a:endParaRPr lang="hu-HU"/>
          </a:p>
        </p:txBody>
      </p:sp>
      <p:sp>
        <p:nvSpPr>
          <p:cNvPr id="9" name="Szövegdoboz 8">
            <a:extLst>
              <a:ext uri="{FF2B5EF4-FFF2-40B4-BE49-F238E27FC236}">
                <a16:creationId xmlns:a16="http://schemas.microsoft.com/office/drawing/2014/main" id="{F8F34A29-4934-76E6-6CCF-874C41CD941A}"/>
              </a:ext>
            </a:extLst>
          </p:cNvPr>
          <p:cNvSpPr txBox="1"/>
          <p:nvPr/>
        </p:nvSpPr>
        <p:spPr>
          <a:xfrm>
            <a:off x="-13138" y="6149469"/>
            <a:ext cx="3936466" cy="369332"/>
          </a:xfrm>
          <a:prstGeom prst="rect">
            <a:avLst/>
          </a:prstGeom>
          <a:noFill/>
        </p:spPr>
        <p:txBody>
          <a:bodyPr wrap="square">
            <a:spAutoFit/>
          </a:bodyPr>
          <a:lstStyle/>
          <a:p>
            <a:pPr algn="ctr"/>
            <a:r>
              <a:rPr lang="en-US" sz="1800" dirty="0"/>
              <a:t>Figure </a:t>
            </a:r>
            <a:r>
              <a:rPr lang="hu-HU" sz="1800" dirty="0"/>
              <a:t>The </a:t>
            </a:r>
            <a:r>
              <a:rPr lang="hu-HU" sz="1800" dirty="0" err="1"/>
              <a:t>Bridges</a:t>
            </a:r>
            <a:r>
              <a:rPr lang="hu-HU" sz="1800" dirty="0"/>
              <a:t> of Königsberg</a:t>
            </a:r>
            <a:endParaRPr lang="hu-HU" dirty="0"/>
          </a:p>
        </p:txBody>
      </p:sp>
    </p:spTree>
    <p:extLst>
      <p:ext uri="{BB962C8B-B14F-4D97-AF65-F5344CB8AC3E}">
        <p14:creationId xmlns:p14="http://schemas.microsoft.com/office/powerpoint/2010/main" val="219010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DBE6A4F-4EE8-C095-E2F7-64939C33781A}"/>
              </a:ext>
            </a:extLst>
          </p:cNvPr>
          <p:cNvSpPr>
            <a:spLocks noGrp="1"/>
          </p:cNvSpPr>
          <p:nvPr>
            <p:ph type="title"/>
          </p:nvPr>
        </p:nvSpPr>
        <p:spPr>
          <a:xfrm>
            <a:off x="838200" y="86140"/>
            <a:ext cx="10515600" cy="457200"/>
          </a:xfrm>
        </p:spPr>
        <p:txBody>
          <a:bodyPr>
            <a:noAutofit/>
          </a:bodyPr>
          <a:lstStyle/>
          <a:p>
            <a:pPr algn="ctr"/>
            <a:r>
              <a:rPr lang="hu-HU" sz="3200" b="1" dirty="0">
                <a:solidFill>
                  <a:srgbClr val="FF0000"/>
                </a:solidFill>
              </a:rPr>
              <a:t>NETWORKS AND GRAPHS</a:t>
            </a:r>
          </a:p>
        </p:txBody>
      </p:sp>
      <p:sp>
        <p:nvSpPr>
          <p:cNvPr id="4" name="Tartalom helye 3">
            <a:extLst>
              <a:ext uri="{FF2B5EF4-FFF2-40B4-BE49-F238E27FC236}">
                <a16:creationId xmlns:a16="http://schemas.microsoft.com/office/drawing/2014/main" id="{BCB7C748-592F-FBA5-3890-359C5FDD1A10}"/>
              </a:ext>
            </a:extLst>
          </p:cNvPr>
          <p:cNvSpPr>
            <a:spLocks noGrp="1"/>
          </p:cNvSpPr>
          <p:nvPr>
            <p:ph sz="half" idx="1"/>
          </p:nvPr>
        </p:nvSpPr>
        <p:spPr>
          <a:xfrm>
            <a:off x="351183" y="662608"/>
            <a:ext cx="8082538" cy="5698435"/>
          </a:xfrm>
        </p:spPr>
        <p:txBody>
          <a:bodyPr>
            <a:normAutofit/>
          </a:bodyPr>
          <a:lstStyle/>
          <a:p>
            <a:pPr marL="0" indent="0" algn="just">
              <a:lnSpc>
                <a:spcPct val="150000"/>
              </a:lnSpc>
              <a:buNone/>
            </a:pPr>
            <a:r>
              <a:rPr lang="en-US" sz="2400" dirty="0"/>
              <a:t>If we want to understand a complex system, we first need to know how its components interact with each other. In other words we need a map of its wiring diagram. </a:t>
            </a:r>
            <a:endParaRPr lang="hu-HU" sz="2400" dirty="0"/>
          </a:p>
          <a:p>
            <a:pPr marL="0" indent="0" algn="just">
              <a:lnSpc>
                <a:spcPct val="150000"/>
              </a:lnSpc>
              <a:buNone/>
            </a:pPr>
            <a:r>
              <a:rPr lang="en-US" sz="2400" dirty="0"/>
              <a:t>A network is a catalog of a system’s components often called nodes or vertices and the direct interactions between them, called links or edges. This network representation offers a common language to study systems that may differ greatly in nature, appearance, or scope. Indeed, as shown in Figure 2.2, three rather different systems have exactly the same network </a:t>
            </a:r>
            <a:r>
              <a:rPr lang="en-US" sz="2400" dirty="0" err="1"/>
              <a:t>representatio</a:t>
            </a:r>
            <a:r>
              <a:rPr lang="hu-HU" sz="2400" dirty="0" err="1"/>
              <a:t>n.</a:t>
            </a:r>
            <a:endParaRPr lang="hu-HU" sz="2400" dirty="0"/>
          </a:p>
        </p:txBody>
      </p:sp>
      <p:pic>
        <p:nvPicPr>
          <p:cNvPr id="7" name="Kép 6">
            <a:extLst>
              <a:ext uri="{FF2B5EF4-FFF2-40B4-BE49-F238E27FC236}">
                <a16:creationId xmlns:a16="http://schemas.microsoft.com/office/drawing/2014/main" id="{5C24E256-1CC4-A0CE-7105-3C6947FA8412}"/>
              </a:ext>
            </a:extLst>
          </p:cNvPr>
          <p:cNvPicPr>
            <a:picLocks noChangeAspect="1"/>
          </p:cNvPicPr>
          <p:nvPr/>
        </p:nvPicPr>
        <p:blipFill>
          <a:blip r:embed="rId2"/>
          <a:stretch>
            <a:fillRect/>
          </a:stretch>
        </p:blipFill>
        <p:spPr>
          <a:xfrm>
            <a:off x="8433721" y="434139"/>
            <a:ext cx="3499030" cy="6115364"/>
          </a:xfrm>
          <a:prstGeom prst="rect">
            <a:avLst/>
          </a:prstGeom>
        </p:spPr>
      </p:pic>
      <p:sp>
        <p:nvSpPr>
          <p:cNvPr id="8" name="Dátum helye 7">
            <a:extLst>
              <a:ext uri="{FF2B5EF4-FFF2-40B4-BE49-F238E27FC236}">
                <a16:creationId xmlns:a16="http://schemas.microsoft.com/office/drawing/2014/main" id="{4A69A59F-0D8F-122C-D937-E3177C07AD2A}"/>
              </a:ext>
            </a:extLst>
          </p:cNvPr>
          <p:cNvSpPr>
            <a:spLocks noGrp="1"/>
          </p:cNvSpPr>
          <p:nvPr>
            <p:ph type="dt" sz="half" idx="10"/>
          </p:nvPr>
        </p:nvSpPr>
        <p:spPr/>
        <p:txBody>
          <a:bodyPr/>
          <a:lstStyle/>
          <a:p>
            <a:r>
              <a:rPr lang="en-US"/>
              <a:t>9/19/2024</a:t>
            </a:r>
            <a:endParaRPr lang="hu-HU"/>
          </a:p>
        </p:txBody>
      </p:sp>
      <p:sp>
        <p:nvSpPr>
          <p:cNvPr id="9" name="Élőláb helye 8">
            <a:extLst>
              <a:ext uri="{FF2B5EF4-FFF2-40B4-BE49-F238E27FC236}">
                <a16:creationId xmlns:a16="http://schemas.microsoft.com/office/drawing/2014/main" id="{08B788EA-FBF5-AF01-9F3B-E5593DF3C48E}"/>
              </a:ext>
            </a:extLst>
          </p:cNvPr>
          <p:cNvSpPr>
            <a:spLocks noGrp="1"/>
          </p:cNvSpPr>
          <p:nvPr>
            <p:ph type="ftr" sz="quarter" idx="11"/>
          </p:nvPr>
        </p:nvSpPr>
        <p:spPr/>
        <p:txBody>
          <a:bodyPr/>
          <a:lstStyle/>
          <a:p>
            <a:r>
              <a:rPr lang="hu-HU"/>
              <a:t>Network Science - Lec_2</a:t>
            </a:r>
          </a:p>
        </p:txBody>
      </p:sp>
      <p:sp>
        <p:nvSpPr>
          <p:cNvPr id="10" name="Dia számának helye 9">
            <a:extLst>
              <a:ext uri="{FF2B5EF4-FFF2-40B4-BE49-F238E27FC236}">
                <a16:creationId xmlns:a16="http://schemas.microsoft.com/office/drawing/2014/main" id="{9E5EDFDA-DB33-5910-CD90-58E9AD702F35}"/>
              </a:ext>
            </a:extLst>
          </p:cNvPr>
          <p:cNvSpPr>
            <a:spLocks noGrp="1"/>
          </p:cNvSpPr>
          <p:nvPr>
            <p:ph type="sldNum" sz="quarter" idx="12"/>
          </p:nvPr>
        </p:nvSpPr>
        <p:spPr/>
        <p:txBody>
          <a:bodyPr/>
          <a:lstStyle/>
          <a:p>
            <a:fld id="{51087B00-E4BB-4A66-8C74-CF8A7BBCF259}" type="slidenum">
              <a:rPr lang="hu-HU" smtClean="0"/>
              <a:t>9</a:t>
            </a:fld>
            <a:endParaRPr lang="hu-HU"/>
          </a:p>
        </p:txBody>
      </p:sp>
    </p:spTree>
    <p:extLst>
      <p:ext uri="{BB962C8B-B14F-4D97-AF65-F5344CB8AC3E}">
        <p14:creationId xmlns:p14="http://schemas.microsoft.com/office/powerpoint/2010/main" val="1807610567"/>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TotalTime>
  <Words>4981</Words>
  <Application>Microsoft Office PowerPoint</Application>
  <PresentationFormat>Szélesvásznú</PresentationFormat>
  <Paragraphs>328</Paragraphs>
  <Slides>42</Slides>
  <Notes>0</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42</vt:i4>
      </vt:variant>
    </vt:vector>
  </HeadingPairs>
  <TitlesOfParts>
    <vt:vector size="51" baseType="lpstr">
      <vt:lpstr>AppleSymbols</vt:lpstr>
      <vt:lpstr>Arial</vt:lpstr>
      <vt:lpstr>Bitter-Bold</vt:lpstr>
      <vt:lpstr>Bitter-Italic</vt:lpstr>
      <vt:lpstr>Bitter-Regular</vt:lpstr>
      <vt:lpstr>Calibri</vt:lpstr>
      <vt:lpstr>Calibri Light</vt:lpstr>
      <vt:lpstr>Cambria Math</vt:lpstr>
      <vt:lpstr>Office-téma</vt:lpstr>
      <vt:lpstr>NETWORK SCIENCE Lecture 2</vt:lpstr>
      <vt:lpstr>We learnt…</vt:lpstr>
      <vt:lpstr>Discussion</vt:lpstr>
      <vt:lpstr>Human Disease Network</vt:lpstr>
      <vt:lpstr>The Bridges of Königsberg</vt:lpstr>
      <vt:lpstr>The Bridges of Königsberg</vt:lpstr>
      <vt:lpstr>The Bridges of Königsberg</vt:lpstr>
      <vt:lpstr>The Bridges of Königsberg</vt:lpstr>
      <vt:lpstr>NETWORKS AND GRAPHS</vt:lpstr>
      <vt:lpstr>Basic network parameters</vt:lpstr>
      <vt:lpstr>Directed or undirected links of a network</vt:lpstr>
      <vt:lpstr>System representation by Network</vt:lpstr>
      <vt:lpstr>System representation by Network (2)</vt:lpstr>
      <vt:lpstr>PowerPoint-bemutató</vt:lpstr>
      <vt:lpstr>PowerPoint-bemutató</vt:lpstr>
      <vt:lpstr>DEGREE, AVERAGE DEGREE, AND DEGREE DISTRIBUTION</vt:lpstr>
      <vt:lpstr>PowerPoint-bemutató</vt:lpstr>
      <vt:lpstr>AVERAGE DEGREE</vt:lpstr>
      <vt:lpstr>PowerPoint-bemutató</vt:lpstr>
      <vt:lpstr>DEGREE DISTRIBUTION</vt:lpstr>
      <vt:lpstr>Degree distribution (2)</vt:lpstr>
      <vt:lpstr>ADJACENCY MATRIX</vt:lpstr>
      <vt:lpstr>ADJACENCY MATRIX</vt:lpstr>
      <vt:lpstr>ADJACENCY MATRIX</vt:lpstr>
      <vt:lpstr>ADJACENCY MATRIX</vt:lpstr>
      <vt:lpstr>REAL NETWORKS ARE SPARSE</vt:lpstr>
      <vt:lpstr>Number of Links</vt:lpstr>
      <vt:lpstr>L in real networks</vt:lpstr>
      <vt:lpstr>WEIGHTED NETWORKS</vt:lpstr>
      <vt:lpstr>BIPARTITE NETWORKS</vt:lpstr>
      <vt:lpstr>BIPARTITE NETWORKS</vt:lpstr>
      <vt:lpstr>PATHS AND DISTANCES</vt:lpstr>
      <vt:lpstr>PATHS AND DISTANCES</vt:lpstr>
      <vt:lpstr>SHORTEST PATH</vt:lpstr>
      <vt:lpstr>NETWORK DIAMETER</vt:lpstr>
      <vt:lpstr>AVERAGE PATH LENGTH</vt:lpstr>
      <vt:lpstr>CONNECTEDNESS</vt:lpstr>
      <vt:lpstr>CONNECTEDNESS (2)</vt:lpstr>
      <vt:lpstr>CONNECTEDNESS</vt:lpstr>
      <vt:lpstr>CLUSTERING COEFFICIENT</vt:lpstr>
      <vt:lpstr>CLUSTERING COEFFICIENT</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SCIENCE</dc:title>
  <dc:creator>Tamas Orosz</dc:creator>
  <cp:lastModifiedBy>Orosz Tamás</cp:lastModifiedBy>
  <cp:revision>30</cp:revision>
  <dcterms:created xsi:type="dcterms:W3CDTF">2023-09-20T13:53:45Z</dcterms:created>
  <dcterms:modified xsi:type="dcterms:W3CDTF">2024-09-19T05:22:04Z</dcterms:modified>
</cp:coreProperties>
</file>