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79"/>
  </p:notesMasterIdLst>
  <p:sldIdLst>
    <p:sldId id="261" r:id="rId2"/>
    <p:sldId id="275" r:id="rId3"/>
    <p:sldId id="276" r:id="rId4"/>
    <p:sldId id="262"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59" r:id="rId20"/>
    <p:sldId id="291" r:id="rId21"/>
    <p:sldId id="292" r:id="rId22"/>
    <p:sldId id="293" r:id="rId23"/>
    <p:sldId id="294" r:id="rId24"/>
    <p:sldId id="295" r:id="rId25"/>
    <p:sldId id="296" r:id="rId26"/>
    <p:sldId id="297" r:id="rId27"/>
    <p:sldId id="298" r:id="rId28"/>
    <p:sldId id="299" r:id="rId29"/>
    <p:sldId id="300" r:id="rId30"/>
    <p:sldId id="301" r:id="rId31"/>
    <p:sldId id="256" r:id="rId32"/>
    <p:sldId id="302" r:id="rId33"/>
    <p:sldId id="303" r:id="rId34"/>
    <p:sldId id="304" r:id="rId35"/>
    <p:sldId id="305" r:id="rId36"/>
    <p:sldId id="306" r:id="rId37"/>
    <p:sldId id="307" r:id="rId38"/>
    <p:sldId id="308" r:id="rId39"/>
    <p:sldId id="309" r:id="rId40"/>
    <p:sldId id="310" r:id="rId41"/>
    <p:sldId id="311" r:id="rId42"/>
    <p:sldId id="312" r:id="rId43"/>
    <p:sldId id="313" r:id="rId44"/>
    <p:sldId id="314" r:id="rId45"/>
    <p:sldId id="315" r:id="rId46"/>
    <p:sldId id="316" r:id="rId47"/>
    <p:sldId id="317" r:id="rId48"/>
    <p:sldId id="318" r:id="rId49"/>
    <p:sldId id="319" r:id="rId50"/>
    <p:sldId id="320" r:id="rId51"/>
    <p:sldId id="321" r:id="rId52"/>
    <p:sldId id="322" r:id="rId53"/>
    <p:sldId id="323" r:id="rId54"/>
    <p:sldId id="324" r:id="rId55"/>
    <p:sldId id="325" r:id="rId56"/>
    <p:sldId id="326" r:id="rId57"/>
    <p:sldId id="327" r:id="rId58"/>
    <p:sldId id="328" r:id="rId59"/>
    <p:sldId id="329" r:id="rId60"/>
    <p:sldId id="330" r:id="rId61"/>
    <p:sldId id="331" r:id="rId62"/>
    <p:sldId id="332" r:id="rId63"/>
    <p:sldId id="333" r:id="rId64"/>
    <p:sldId id="334" r:id="rId65"/>
    <p:sldId id="260" r:id="rId66"/>
    <p:sldId id="265" r:id="rId67"/>
    <p:sldId id="263" r:id="rId68"/>
    <p:sldId id="266" r:id="rId69"/>
    <p:sldId id="267" r:id="rId70"/>
    <p:sldId id="268" r:id="rId71"/>
    <p:sldId id="269" r:id="rId72"/>
    <p:sldId id="270" r:id="rId73"/>
    <p:sldId id="271" r:id="rId74"/>
    <p:sldId id="272" r:id="rId75"/>
    <p:sldId id="273" r:id="rId76"/>
    <p:sldId id="274" r:id="rId77"/>
    <p:sldId id="264" r:id="rId7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2851"/>
    <a:srgbClr val="0128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65"/>
    <p:restoredTop sz="94643"/>
  </p:normalViewPr>
  <p:slideViewPr>
    <p:cSldViewPr snapToGrid="0" snapToObjects="1">
      <p:cViewPr varScale="1">
        <p:scale>
          <a:sx n="78" d="100"/>
          <a:sy n="78" d="100"/>
        </p:scale>
        <p:origin x="110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0B9D6C-8A48-4FDD-B7B2-AFA414AB6FD4}" type="datetimeFigureOut">
              <a:rPr lang="hu-HU" smtClean="0"/>
              <a:t>2024. 09. 26.</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B8E157-155B-4318-B368-96146F86478C}" type="slidenum">
              <a:rPr lang="hu-HU" smtClean="0"/>
              <a:t>‹#›</a:t>
            </a:fld>
            <a:endParaRPr lang="hu-HU"/>
          </a:p>
        </p:txBody>
      </p:sp>
    </p:spTree>
    <p:extLst>
      <p:ext uri="{BB962C8B-B14F-4D97-AF65-F5344CB8AC3E}">
        <p14:creationId xmlns:p14="http://schemas.microsoft.com/office/powerpoint/2010/main" val="1306160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algn="just"/>
            <a:endParaRPr lang="hu-HU" sz="2400" dirty="0"/>
          </a:p>
        </p:txBody>
      </p:sp>
      <p:sp>
        <p:nvSpPr>
          <p:cNvPr id="4" name="Dia számának helye 3"/>
          <p:cNvSpPr>
            <a:spLocks noGrp="1"/>
          </p:cNvSpPr>
          <p:nvPr>
            <p:ph type="sldNum" sz="quarter" idx="5"/>
          </p:nvPr>
        </p:nvSpPr>
        <p:spPr/>
        <p:txBody>
          <a:bodyPr/>
          <a:lstStyle/>
          <a:p>
            <a:fld id="{8061FBA3-5D47-47FB-9AA8-3AFEE6347CCE}" type="slidenum">
              <a:rPr lang="hu-HU" smtClean="0"/>
              <a:t>2</a:t>
            </a:fld>
            <a:endParaRPr lang="hu-HU"/>
          </a:p>
        </p:txBody>
      </p:sp>
    </p:spTree>
    <p:extLst>
      <p:ext uri="{BB962C8B-B14F-4D97-AF65-F5344CB8AC3E}">
        <p14:creationId xmlns:p14="http://schemas.microsoft.com/office/powerpoint/2010/main" val="2055117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algn="just"/>
            <a:endParaRPr lang="hu-HU" sz="2400" dirty="0"/>
          </a:p>
        </p:txBody>
      </p:sp>
      <p:sp>
        <p:nvSpPr>
          <p:cNvPr id="4" name="Dia számának helye 3"/>
          <p:cNvSpPr>
            <a:spLocks noGrp="1"/>
          </p:cNvSpPr>
          <p:nvPr>
            <p:ph type="sldNum" sz="quarter" idx="5"/>
          </p:nvPr>
        </p:nvSpPr>
        <p:spPr/>
        <p:txBody>
          <a:bodyPr/>
          <a:lstStyle/>
          <a:p>
            <a:fld id="{8061FBA3-5D47-47FB-9AA8-3AFEE6347CCE}" type="slidenum">
              <a:rPr lang="hu-HU" smtClean="0"/>
              <a:t>11</a:t>
            </a:fld>
            <a:endParaRPr lang="hu-HU"/>
          </a:p>
        </p:txBody>
      </p:sp>
    </p:spTree>
    <p:extLst>
      <p:ext uri="{BB962C8B-B14F-4D97-AF65-F5344CB8AC3E}">
        <p14:creationId xmlns:p14="http://schemas.microsoft.com/office/powerpoint/2010/main" val="4150636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algn="just"/>
            <a:endParaRPr lang="hu-HU" sz="2400" dirty="0"/>
          </a:p>
        </p:txBody>
      </p:sp>
      <p:sp>
        <p:nvSpPr>
          <p:cNvPr id="4" name="Dia számának helye 3"/>
          <p:cNvSpPr>
            <a:spLocks noGrp="1"/>
          </p:cNvSpPr>
          <p:nvPr>
            <p:ph type="sldNum" sz="quarter" idx="5"/>
          </p:nvPr>
        </p:nvSpPr>
        <p:spPr/>
        <p:txBody>
          <a:bodyPr/>
          <a:lstStyle/>
          <a:p>
            <a:fld id="{8061FBA3-5D47-47FB-9AA8-3AFEE6347CCE}" type="slidenum">
              <a:rPr lang="hu-HU" smtClean="0"/>
              <a:t>12</a:t>
            </a:fld>
            <a:endParaRPr lang="hu-HU"/>
          </a:p>
        </p:txBody>
      </p:sp>
    </p:spTree>
    <p:extLst>
      <p:ext uri="{BB962C8B-B14F-4D97-AF65-F5344CB8AC3E}">
        <p14:creationId xmlns:p14="http://schemas.microsoft.com/office/powerpoint/2010/main" val="302819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algn="just"/>
            <a:endParaRPr lang="hu-HU" sz="2400" dirty="0"/>
          </a:p>
        </p:txBody>
      </p:sp>
      <p:sp>
        <p:nvSpPr>
          <p:cNvPr id="4" name="Dia számának helye 3"/>
          <p:cNvSpPr>
            <a:spLocks noGrp="1"/>
          </p:cNvSpPr>
          <p:nvPr>
            <p:ph type="sldNum" sz="quarter" idx="5"/>
          </p:nvPr>
        </p:nvSpPr>
        <p:spPr/>
        <p:txBody>
          <a:bodyPr/>
          <a:lstStyle/>
          <a:p>
            <a:fld id="{8061FBA3-5D47-47FB-9AA8-3AFEE6347CCE}" type="slidenum">
              <a:rPr lang="hu-HU" smtClean="0"/>
              <a:t>13</a:t>
            </a:fld>
            <a:endParaRPr lang="hu-HU"/>
          </a:p>
        </p:txBody>
      </p:sp>
    </p:spTree>
    <p:extLst>
      <p:ext uri="{BB962C8B-B14F-4D97-AF65-F5344CB8AC3E}">
        <p14:creationId xmlns:p14="http://schemas.microsoft.com/office/powerpoint/2010/main" val="1164535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algn="just"/>
            <a:endParaRPr lang="hu-HU" sz="2400" dirty="0"/>
          </a:p>
        </p:txBody>
      </p:sp>
      <p:sp>
        <p:nvSpPr>
          <p:cNvPr id="4" name="Dia számának helye 3"/>
          <p:cNvSpPr>
            <a:spLocks noGrp="1"/>
          </p:cNvSpPr>
          <p:nvPr>
            <p:ph type="sldNum" sz="quarter" idx="5"/>
          </p:nvPr>
        </p:nvSpPr>
        <p:spPr/>
        <p:txBody>
          <a:bodyPr/>
          <a:lstStyle/>
          <a:p>
            <a:fld id="{8061FBA3-5D47-47FB-9AA8-3AFEE6347CCE}" type="slidenum">
              <a:rPr lang="hu-HU" smtClean="0"/>
              <a:t>14</a:t>
            </a:fld>
            <a:endParaRPr lang="hu-HU"/>
          </a:p>
        </p:txBody>
      </p:sp>
    </p:spTree>
    <p:extLst>
      <p:ext uri="{BB962C8B-B14F-4D97-AF65-F5344CB8AC3E}">
        <p14:creationId xmlns:p14="http://schemas.microsoft.com/office/powerpoint/2010/main" val="8374102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algn="just"/>
            <a:endParaRPr lang="hu-HU" sz="2400" dirty="0"/>
          </a:p>
        </p:txBody>
      </p:sp>
      <p:sp>
        <p:nvSpPr>
          <p:cNvPr id="4" name="Dia számának helye 3"/>
          <p:cNvSpPr>
            <a:spLocks noGrp="1"/>
          </p:cNvSpPr>
          <p:nvPr>
            <p:ph type="sldNum" sz="quarter" idx="5"/>
          </p:nvPr>
        </p:nvSpPr>
        <p:spPr/>
        <p:txBody>
          <a:bodyPr/>
          <a:lstStyle/>
          <a:p>
            <a:fld id="{8061FBA3-5D47-47FB-9AA8-3AFEE6347CCE}" type="slidenum">
              <a:rPr lang="hu-HU" smtClean="0"/>
              <a:t>15</a:t>
            </a:fld>
            <a:endParaRPr lang="hu-HU"/>
          </a:p>
        </p:txBody>
      </p:sp>
    </p:spTree>
    <p:extLst>
      <p:ext uri="{BB962C8B-B14F-4D97-AF65-F5344CB8AC3E}">
        <p14:creationId xmlns:p14="http://schemas.microsoft.com/office/powerpoint/2010/main" val="28833460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algn="just"/>
            <a:endParaRPr lang="hu-HU" sz="2400" dirty="0"/>
          </a:p>
        </p:txBody>
      </p:sp>
      <p:sp>
        <p:nvSpPr>
          <p:cNvPr id="4" name="Dia számának helye 3"/>
          <p:cNvSpPr>
            <a:spLocks noGrp="1"/>
          </p:cNvSpPr>
          <p:nvPr>
            <p:ph type="sldNum" sz="quarter" idx="5"/>
          </p:nvPr>
        </p:nvSpPr>
        <p:spPr/>
        <p:txBody>
          <a:bodyPr/>
          <a:lstStyle/>
          <a:p>
            <a:fld id="{8061FBA3-5D47-47FB-9AA8-3AFEE6347CCE}" type="slidenum">
              <a:rPr lang="hu-HU" smtClean="0"/>
              <a:t>16</a:t>
            </a:fld>
            <a:endParaRPr lang="hu-HU"/>
          </a:p>
        </p:txBody>
      </p:sp>
    </p:spTree>
    <p:extLst>
      <p:ext uri="{BB962C8B-B14F-4D97-AF65-F5344CB8AC3E}">
        <p14:creationId xmlns:p14="http://schemas.microsoft.com/office/powerpoint/2010/main" val="19496308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5"/>
          </p:nvPr>
        </p:nvSpPr>
        <p:spPr/>
        <p:txBody>
          <a:bodyPr/>
          <a:lstStyle/>
          <a:p>
            <a:fld id="{42B8E157-155B-4318-B368-96146F86478C}" type="slidenum">
              <a:rPr lang="hu-HU" smtClean="0"/>
              <a:t>67</a:t>
            </a:fld>
            <a:endParaRPr lang="hu-HU"/>
          </a:p>
        </p:txBody>
      </p:sp>
    </p:spTree>
    <p:extLst>
      <p:ext uri="{BB962C8B-B14F-4D97-AF65-F5344CB8AC3E}">
        <p14:creationId xmlns:p14="http://schemas.microsoft.com/office/powerpoint/2010/main" val="41797892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5"/>
          </p:nvPr>
        </p:nvSpPr>
        <p:spPr/>
        <p:txBody>
          <a:bodyPr/>
          <a:lstStyle/>
          <a:p>
            <a:fld id="{42B8E157-155B-4318-B368-96146F86478C}" type="slidenum">
              <a:rPr lang="hu-HU" smtClean="0"/>
              <a:t>70</a:t>
            </a:fld>
            <a:endParaRPr lang="hu-HU"/>
          </a:p>
        </p:txBody>
      </p:sp>
    </p:spTree>
    <p:extLst>
      <p:ext uri="{BB962C8B-B14F-4D97-AF65-F5344CB8AC3E}">
        <p14:creationId xmlns:p14="http://schemas.microsoft.com/office/powerpoint/2010/main" val="968002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algn="just"/>
            <a:endParaRPr lang="hu-HU" sz="2400" dirty="0"/>
          </a:p>
        </p:txBody>
      </p:sp>
      <p:sp>
        <p:nvSpPr>
          <p:cNvPr id="4" name="Dia számának helye 3"/>
          <p:cNvSpPr>
            <a:spLocks noGrp="1"/>
          </p:cNvSpPr>
          <p:nvPr>
            <p:ph type="sldNum" sz="quarter" idx="5"/>
          </p:nvPr>
        </p:nvSpPr>
        <p:spPr/>
        <p:txBody>
          <a:bodyPr/>
          <a:lstStyle/>
          <a:p>
            <a:fld id="{8061FBA3-5D47-47FB-9AA8-3AFEE6347CCE}" type="slidenum">
              <a:rPr lang="hu-HU" smtClean="0"/>
              <a:t>3</a:t>
            </a:fld>
            <a:endParaRPr lang="hu-HU"/>
          </a:p>
        </p:txBody>
      </p:sp>
    </p:spTree>
    <p:extLst>
      <p:ext uri="{BB962C8B-B14F-4D97-AF65-F5344CB8AC3E}">
        <p14:creationId xmlns:p14="http://schemas.microsoft.com/office/powerpoint/2010/main" val="2188399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algn="just"/>
            <a:endParaRPr lang="hu-HU" sz="2400" dirty="0"/>
          </a:p>
        </p:txBody>
      </p:sp>
      <p:sp>
        <p:nvSpPr>
          <p:cNvPr id="4" name="Dia számának helye 3"/>
          <p:cNvSpPr>
            <a:spLocks noGrp="1"/>
          </p:cNvSpPr>
          <p:nvPr>
            <p:ph type="sldNum" sz="quarter" idx="5"/>
          </p:nvPr>
        </p:nvSpPr>
        <p:spPr/>
        <p:txBody>
          <a:bodyPr/>
          <a:lstStyle/>
          <a:p>
            <a:fld id="{8061FBA3-5D47-47FB-9AA8-3AFEE6347CCE}" type="slidenum">
              <a:rPr lang="hu-HU" smtClean="0"/>
              <a:t>4</a:t>
            </a:fld>
            <a:endParaRPr lang="hu-HU"/>
          </a:p>
        </p:txBody>
      </p:sp>
    </p:spTree>
    <p:extLst>
      <p:ext uri="{BB962C8B-B14F-4D97-AF65-F5344CB8AC3E}">
        <p14:creationId xmlns:p14="http://schemas.microsoft.com/office/powerpoint/2010/main" val="2425290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algn="just"/>
            <a:endParaRPr lang="hu-HU" sz="2400" dirty="0"/>
          </a:p>
        </p:txBody>
      </p:sp>
      <p:sp>
        <p:nvSpPr>
          <p:cNvPr id="4" name="Dia számának helye 3"/>
          <p:cNvSpPr>
            <a:spLocks noGrp="1"/>
          </p:cNvSpPr>
          <p:nvPr>
            <p:ph type="sldNum" sz="quarter" idx="5"/>
          </p:nvPr>
        </p:nvSpPr>
        <p:spPr/>
        <p:txBody>
          <a:bodyPr/>
          <a:lstStyle/>
          <a:p>
            <a:fld id="{8061FBA3-5D47-47FB-9AA8-3AFEE6347CCE}" type="slidenum">
              <a:rPr lang="hu-HU" smtClean="0"/>
              <a:t>5</a:t>
            </a:fld>
            <a:endParaRPr lang="hu-HU"/>
          </a:p>
        </p:txBody>
      </p:sp>
    </p:spTree>
    <p:extLst>
      <p:ext uri="{BB962C8B-B14F-4D97-AF65-F5344CB8AC3E}">
        <p14:creationId xmlns:p14="http://schemas.microsoft.com/office/powerpoint/2010/main" val="1952466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algn="just"/>
            <a:endParaRPr lang="hu-HU" sz="2400" dirty="0"/>
          </a:p>
        </p:txBody>
      </p:sp>
      <p:sp>
        <p:nvSpPr>
          <p:cNvPr id="4" name="Dia számának helye 3"/>
          <p:cNvSpPr>
            <a:spLocks noGrp="1"/>
          </p:cNvSpPr>
          <p:nvPr>
            <p:ph type="sldNum" sz="quarter" idx="5"/>
          </p:nvPr>
        </p:nvSpPr>
        <p:spPr/>
        <p:txBody>
          <a:bodyPr/>
          <a:lstStyle/>
          <a:p>
            <a:fld id="{8061FBA3-5D47-47FB-9AA8-3AFEE6347CCE}" type="slidenum">
              <a:rPr lang="hu-HU" smtClean="0"/>
              <a:t>6</a:t>
            </a:fld>
            <a:endParaRPr lang="hu-HU"/>
          </a:p>
        </p:txBody>
      </p:sp>
    </p:spTree>
    <p:extLst>
      <p:ext uri="{BB962C8B-B14F-4D97-AF65-F5344CB8AC3E}">
        <p14:creationId xmlns:p14="http://schemas.microsoft.com/office/powerpoint/2010/main" val="1929852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algn="just"/>
            <a:endParaRPr lang="hu-HU" sz="2400" dirty="0"/>
          </a:p>
        </p:txBody>
      </p:sp>
      <p:sp>
        <p:nvSpPr>
          <p:cNvPr id="4" name="Dia számának helye 3"/>
          <p:cNvSpPr>
            <a:spLocks noGrp="1"/>
          </p:cNvSpPr>
          <p:nvPr>
            <p:ph type="sldNum" sz="quarter" idx="5"/>
          </p:nvPr>
        </p:nvSpPr>
        <p:spPr/>
        <p:txBody>
          <a:bodyPr/>
          <a:lstStyle/>
          <a:p>
            <a:fld id="{8061FBA3-5D47-47FB-9AA8-3AFEE6347CCE}" type="slidenum">
              <a:rPr lang="hu-HU" smtClean="0"/>
              <a:t>7</a:t>
            </a:fld>
            <a:endParaRPr lang="hu-HU"/>
          </a:p>
        </p:txBody>
      </p:sp>
    </p:spTree>
    <p:extLst>
      <p:ext uri="{BB962C8B-B14F-4D97-AF65-F5344CB8AC3E}">
        <p14:creationId xmlns:p14="http://schemas.microsoft.com/office/powerpoint/2010/main" val="3845764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algn="just"/>
            <a:endParaRPr lang="hu-HU" sz="2400" dirty="0"/>
          </a:p>
        </p:txBody>
      </p:sp>
      <p:sp>
        <p:nvSpPr>
          <p:cNvPr id="4" name="Dia számának helye 3"/>
          <p:cNvSpPr>
            <a:spLocks noGrp="1"/>
          </p:cNvSpPr>
          <p:nvPr>
            <p:ph type="sldNum" sz="quarter" idx="5"/>
          </p:nvPr>
        </p:nvSpPr>
        <p:spPr/>
        <p:txBody>
          <a:bodyPr/>
          <a:lstStyle/>
          <a:p>
            <a:fld id="{8061FBA3-5D47-47FB-9AA8-3AFEE6347CCE}" type="slidenum">
              <a:rPr lang="hu-HU" smtClean="0"/>
              <a:t>8</a:t>
            </a:fld>
            <a:endParaRPr lang="hu-HU"/>
          </a:p>
        </p:txBody>
      </p:sp>
    </p:spTree>
    <p:extLst>
      <p:ext uri="{BB962C8B-B14F-4D97-AF65-F5344CB8AC3E}">
        <p14:creationId xmlns:p14="http://schemas.microsoft.com/office/powerpoint/2010/main" val="8838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algn="just"/>
            <a:endParaRPr lang="hu-HU" sz="2400" dirty="0"/>
          </a:p>
        </p:txBody>
      </p:sp>
      <p:sp>
        <p:nvSpPr>
          <p:cNvPr id="4" name="Dia számának helye 3"/>
          <p:cNvSpPr>
            <a:spLocks noGrp="1"/>
          </p:cNvSpPr>
          <p:nvPr>
            <p:ph type="sldNum" sz="quarter" idx="5"/>
          </p:nvPr>
        </p:nvSpPr>
        <p:spPr/>
        <p:txBody>
          <a:bodyPr/>
          <a:lstStyle/>
          <a:p>
            <a:fld id="{8061FBA3-5D47-47FB-9AA8-3AFEE6347CCE}" type="slidenum">
              <a:rPr lang="hu-HU" smtClean="0"/>
              <a:t>9</a:t>
            </a:fld>
            <a:endParaRPr lang="hu-HU"/>
          </a:p>
        </p:txBody>
      </p:sp>
    </p:spTree>
    <p:extLst>
      <p:ext uri="{BB962C8B-B14F-4D97-AF65-F5344CB8AC3E}">
        <p14:creationId xmlns:p14="http://schemas.microsoft.com/office/powerpoint/2010/main" val="3106674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algn="just"/>
            <a:endParaRPr lang="hu-HU" sz="2400" dirty="0"/>
          </a:p>
        </p:txBody>
      </p:sp>
      <p:sp>
        <p:nvSpPr>
          <p:cNvPr id="4" name="Dia számának helye 3"/>
          <p:cNvSpPr>
            <a:spLocks noGrp="1"/>
          </p:cNvSpPr>
          <p:nvPr>
            <p:ph type="sldNum" sz="quarter" idx="5"/>
          </p:nvPr>
        </p:nvSpPr>
        <p:spPr/>
        <p:txBody>
          <a:bodyPr/>
          <a:lstStyle/>
          <a:p>
            <a:fld id="{8061FBA3-5D47-47FB-9AA8-3AFEE6347CCE}" type="slidenum">
              <a:rPr lang="hu-HU" smtClean="0"/>
              <a:t>10</a:t>
            </a:fld>
            <a:endParaRPr lang="hu-HU"/>
          </a:p>
        </p:txBody>
      </p:sp>
    </p:spTree>
    <p:extLst>
      <p:ext uri="{BB962C8B-B14F-4D97-AF65-F5344CB8AC3E}">
        <p14:creationId xmlns:p14="http://schemas.microsoft.com/office/powerpoint/2010/main" val="1955682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hu-HU"/>
              <a:t>Mintacím szerkesztése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endParaRPr lang="en-US" dirty="0"/>
          </a:p>
        </p:txBody>
      </p:sp>
      <p:sp>
        <p:nvSpPr>
          <p:cNvPr id="4" name="Date Placeholder 3"/>
          <p:cNvSpPr>
            <a:spLocks noGrp="1"/>
          </p:cNvSpPr>
          <p:nvPr>
            <p:ph type="dt" sz="half" idx="10"/>
          </p:nvPr>
        </p:nvSpPr>
        <p:spPr/>
        <p:txBody>
          <a:bodyPr/>
          <a:lstStyle/>
          <a:p>
            <a:r>
              <a:rPr lang="hu-HU"/>
              <a:t>26/19/2024</a:t>
            </a:r>
          </a:p>
        </p:txBody>
      </p:sp>
      <p:sp>
        <p:nvSpPr>
          <p:cNvPr id="5" name="Footer Placeholder 4"/>
          <p:cNvSpPr>
            <a:spLocks noGrp="1"/>
          </p:cNvSpPr>
          <p:nvPr>
            <p:ph type="ftr" sz="quarter" idx="11"/>
          </p:nvPr>
        </p:nvSpPr>
        <p:spPr/>
        <p:txBody>
          <a:bodyPr/>
          <a:lstStyle/>
          <a:p>
            <a:r>
              <a:rPr lang="hu-HU"/>
              <a:t>Network Science, Lecture 3</a:t>
            </a:r>
          </a:p>
        </p:txBody>
      </p:sp>
      <p:sp>
        <p:nvSpPr>
          <p:cNvPr id="6" name="Slide Number Placeholder 5"/>
          <p:cNvSpPr>
            <a:spLocks noGrp="1"/>
          </p:cNvSpPr>
          <p:nvPr>
            <p:ph type="sldNum" sz="quarter" idx="12"/>
          </p:nvPr>
        </p:nvSpPr>
        <p:spPr/>
        <p:txBody>
          <a:bodyPr/>
          <a:lstStyle/>
          <a:p>
            <a:fld id="{A83EAA7F-C62B-F246-A793-9ED832A9CCAD}" type="slidenum">
              <a:rPr lang="hu-HU" smtClean="0"/>
              <a:t>‹#›</a:t>
            </a:fld>
            <a:endParaRPr lang="hu-HU"/>
          </a:p>
        </p:txBody>
      </p:sp>
    </p:spTree>
    <p:extLst>
      <p:ext uri="{BB962C8B-B14F-4D97-AF65-F5344CB8AC3E}">
        <p14:creationId xmlns:p14="http://schemas.microsoft.com/office/powerpoint/2010/main" val="982232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Vertical Text Placeholder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r>
              <a:rPr lang="hu-HU"/>
              <a:t>26/19/2024</a:t>
            </a:r>
          </a:p>
        </p:txBody>
      </p:sp>
      <p:sp>
        <p:nvSpPr>
          <p:cNvPr id="5" name="Footer Placeholder 4"/>
          <p:cNvSpPr>
            <a:spLocks noGrp="1"/>
          </p:cNvSpPr>
          <p:nvPr>
            <p:ph type="ftr" sz="quarter" idx="11"/>
          </p:nvPr>
        </p:nvSpPr>
        <p:spPr/>
        <p:txBody>
          <a:bodyPr/>
          <a:lstStyle/>
          <a:p>
            <a:r>
              <a:rPr lang="hu-HU"/>
              <a:t>Network Science, Lecture 3</a:t>
            </a:r>
          </a:p>
        </p:txBody>
      </p:sp>
      <p:sp>
        <p:nvSpPr>
          <p:cNvPr id="6" name="Slide Number Placeholder 5"/>
          <p:cNvSpPr>
            <a:spLocks noGrp="1"/>
          </p:cNvSpPr>
          <p:nvPr>
            <p:ph type="sldNum" sz="quarter" idx="12"/>
          </p:nvPr>
        </p:nvSpPr>
        <p:spPr/>
        <p:txBody>
          <a:bodyPr/>
          <a:lstStyle/>
          <a:p>
            <a:fld id="{A83EAA7F-C62B-F246-A793-9ED832A9CCAD}" type="slidenum">
              <a:rPr lang="hu-HU" smtClean="0"/>
              <a:t>‹#›</a:t>
            </a:fld>
            <a:endParaRPr lang="hu-HU"/>
          </a:p>
        </p:txBody>
      </p:sp>
    </p:spTree>
    <p:extLst>
      <p:ext uri="{BB962C8B-B14F-4D97-AF65-F5344CB8AC3E}">
        <p14:creationId xmlns:p14="http://schemas.microsoft.com/office/powerpoint/2010/main" val="3544112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hu-HU"/>
              <a:t>Mintacím szerkesztése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r>
              <a:rPr lang="hu-HU"/>
              <a:t>26/19/2024</a:t>
            </a:r>
          </a:p>
        </p:txBody>
      </p:sp>
      <p:sp>
        <p:nvSpPr>
          <p:cNvPr id="5" name="Footer Placeholder 4"/>
          <p:cNvSpPr>
            <a:spLocks noGrp="1"/>
          </p:cNvSpPr>
          <p:nvPr>
            <p:ph type="ftr" sz="quarter" idx="11"/>
          </p:nvPr>
        </p:nvSpPr>
        <p:spPr/>
        <p:txBody>
          <a:bodyPr/>
          <a:lstStyle/>
          <a:p>
            <a:r>
              <a:rPr lang="hu-HU"/>
              <a:t>Network Science, Lecture 3</a:t>
            </a:r>
          </a:p>
        </p:txBody>
      </p:sp>
      <p:sp>
        <p:nvSpPr>
          <p:cNvPr id="6" name="Slide Number Placeholder 5"/>
          <p:cNvSpPr>
            <a:spLocks noGrp="1"/>
          </p:cNvSpPr>
          <p:nvPr>
            <p:ph type="sldNum" sz="quarter" idx="12"/>
          </p:nvPr>
        </p:nvSpPr>
        <p:spPr/>
        <p:txBody>
          <a:bodyPr/>
          <a:lstStyle/>
          <a:p>
            <a:fld id="{A83EAA7F-C62B-F246-A793-9ED832A9CCAD}" type="slidenum">
              <a:rPr lang="hu-HU" smtClean="0"/>
              <a:t>‹#›</a:t>
            </a:fld>
            <a:endParaRPr lang="hu-HU"/>
          </a:p>
        </p:txBody>
      </p:sp>
    </p:spTree>
    <p:extLst>
      <p:ext uri="{BB962C8B-B14F-4D97-AF65-F5344CB8AC3E}">
        <p14:creationId xmlns:p14="http://schemas.microsoft.com/office/powerpoint/2010/main" val="4260668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r>
              <a:rPr lang="hu-HU"/>
              <a:t>26/19/2024</a:t>
            </a:r>
          </a:p>
        </p:txBody>
      </p:sp>
      <p:sp>
        <p:nvSpPr>
          <p:cNvPr id="5" name="Footer Placeholder 4"/>
          <p:cNvSpPr>
            <a:spLocks noGrp="1"/>
          </p:cNvSpPr>
          <p:nvPr>
            <p:ph type="ftr" sz="quarter" idx="11"/>
          </p:nvPr>
        </p:nvSpPr>
        <p:spPr/>
        <p:txBody>
          <a:bodyPr/>
          <a:lstStyle/>
          <a:p>
            <a:r>
              <a:rPr lang="hu-HU"/>
              <a:t>Network Science, Lecture 3</a:t>
            </a:r>
          </a:p>
        </p:txBody>
      </p:sp>
      <p:sp>
        <p:nvSpPr>
          <p:cNvPr id="6" name="Slide Number Placeholder 5"/>
          <p:cNvSpPr>
            <a:spLocks noGrp="1"/>
          </p:cNvSpPr>
          <p:nvPr>
            <p:ph type="sldNum" sz="quarter" idx="12"/>
          </p:nvPr>
        </p:nvSpPr>
        <p:spPr/>
        <p:txBody>
          <a:bodyPr/>
          <a:lstStyle/>
          <a:p>
            <a:fld id="{A83EAA7F-C62B-F246-A793-9ED832A9CCAD}" type="slidenum">
              <a:rPr lang="hu-HU" smtClean="0"/>
              <a:t>‹#›</a:t>
            </a:fld>
            <a:endParaRPr lang="hu-HU"/>
          </a:p>
        </p:txBody>
      </p:sp>
    </p:spTree>
    <p:extLst>
      <p:ext uri="{BB962C8B-B14F-4D97-AF65-F5344CB8AC3E}">
        <p14:creationId xmlns:p14="http://schemas.microsoft.com/office/powerpoint/2010/main" val="1064530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hu-HU"/>
              <a:t>Mintacím szerkesztése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r>
              <a:rPr lang="hu-HU"/>
              <a:t>26/19/2024</a:t>
            </a:r>
          </a:p>
        </p:txBody>
      </p:sp>
      <p:sp>
        <p:nvSpPr>
          <p:cNvPr id="5" name="Footer Placeholder 4"/>
          <p:cNvSpPr>
            <a:spLocks noGrp="1"/>
          </p:cNvSpPr>
          <p:nvPr>
            <p:ph type="ftr" sz="quarter" idx="11"/>
          </p:nvPr>
        </p:nvSpPr>
        <p:spPr/>
        <p:txBody>
          <a:bodyPr/>
          <a:lstStyle/>
          <a:p>
            <a:r>
              <a:rPr lang="hu-HU"/>
              <a:t>Network Science, Lecture 3</a:t>
            </a:r>
          </a:p>
        </p:txBody>
      </p:sp>
      <p:sp>
        <p:nvSpPr>
          <p:cNvPr id="6" name="Slide Number Placeholder 5"/>
          <p:cNvSpPr>
            <a:spLocks noGrp="1"/>
          </p:cNvSpPr>
          <p:nvPr>
            <p:ph type="sldNum" sz="quarter" idx="12"/>
          </p:nvPr>
        </p:nvSpPr>
        <p:spPr/>
        <p:txBody>
          <a:bodyPr/>
          <a:lstStyle/>
          <a:p>
            <a:fld id="{A83EAA7F-C62B-F246-A793-9ED832A9CCAD}" type="slidenum">
              <a:rPr lang="hu-HU" smtClean="0"/>
              <a:t>‹#›</a:t>
            </a:fld>
            <a:endParaRPr lang="hu-HU"/>
          </a:p>
        </p:txBody>
      </p:sp>
    </p:spTree>
    <p:extLst>
      <p:ext uri="{BB962C8B-B14F-4D97-AF65-F5344CB8AC3E}">
        <p14:creationId xmlns:p14="http://schemas.microsoft.com/office/powerpoint/2010/main" val="1960405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Date Placeholder 4"/>
          <p:cNvSpPr>
            <a:spLocks noGrp="1"/>
          </p:cNvSpPr>
          <p:nvPr>
            <p:ph type="dt" sz="half" idx="10"/>
          </p:nvPr>
        </p:nvSpPr>
        <p:spPr/>
        <p:txBody>
          <a:bodyPr/>
          <a:lstStyle/>
          <a:p>
            <a:r>
              <a:rPr lang="hu-HU"/>
              <a:t>26/19/2024</a:t>
            </a:r>
          </a:p>
        </p:txBody>
      </p:sp>
      <p:sp>
        <p:nvSpPr>
          <p:cNvPr id="6" name="Footer Placeholder 5"/>
          <p:cNvSpPr>
            <a:spLocks noGrp="1"/>
          </p:cNvSpPr>
          <p:nvPr>
            <p:ph type="ftr" sz="quarter" idx="11"/>
          </p:nvPr>
        </p:nvSpPr>
        <p:spPr/>
        <p:txBody>
          <a:bodyPr/>
          <a:lstStyle/>
          <a:p>
            <a:r>
              <a:rPr lang="hu-HU"/>
              <a:t>Network Science, Lecture 3</a:t>
            </a:r>
          </a:p>
        </p:txBody>
      </p:sp>
      <p:sp>
        <p:nvSpPr>
          <p:cNvPr id="7" name="Slide Number Placeholder 6"/>
          <p:cNvSpPr>
            <a:spLocks noGrp="1"/>
          </p:cNvSpPr>
          <p:nvPr>
            <p:ph type="sldNum" sz="quarter" idx="12"/>
          </p:nvPr>
        </p:nvSpPr>
        <p:spPr/>
        <p:txBody>
          <a:bodyPr/>
          <a:lstStyle/>
          <a:p>
            <a:fld id="{A83EAA7F-C62B-F246-A793-9ED832A9CCAD}" type="slidenum">
              <a:rPr lang="hu-HU" smtClean="0"/>
              <a:t>‹#›</a:t>
            </a:fld>
            <a:endParaRPr lang="hu-HU"/>
          </a:p>
        </p:txBody>
      </p:sp>
    </p:spTree>
    <p:extLst>
      <p:ext uri="{BB962C8B-B14F-4D97-AF65-F5344CB8AC3E}">
        <p14:creationId xmlns:p14="http://schemas.microsoft.com/office/powerpoint/2010/main" val="864329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hu-HU"/>
              <a:t>Mintacím szerkesztése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Content Placeholder 3"/>
          <p:cNvSpPr>
            <a:spLocks noGrp="1"/>
          </p:cNvSpPr>
          <p:nvPr>
            <p:ph sz="half" idx="2"/>
          </p:nvPr>
        </p:nvSpPr>
        <p:spPr>
          <a:xfrm>
            <a:off x="839788" y="2505075"/>
            <a:ext cx="5157787"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Content Placeholder 5"/>
          <p:cNvSpPr>
            <a:spLocks noGrp="1"/>
          </p:cNvSpPr>
          <p:nvPr>
            <p:ph sz="quarter" idx="4"/>
          </p:nvPr>
        </p:nvSpPr>
        <p:spPr>
          <a:xfrm>
            <a:off x="6172200" y="2505075"/>
            <a:ext cx="5183188"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7" name="Date Placeholder 6"/>
          <p:cNvSpPr>
            <a:spLocks noGrp="1"/>
          </p:cNvSpPr>
          <p:nvPr>
            <p:ph type="dt" sz="half" idx="10"/>
          </p:nvPr>
        </p:nvSpPr>
        <p:spPr/>
        <p:txBody>
          <a:bodyPr/>
          <a:lstStyle/>
          <a:p>
            <a:r>
              <a:rPr lang="hu-HU"/>
              <a:t>26/19/2024</a:t>
            </a:r>
          </a:p>
        </p:txBody>
      </p:sp>
      <p:sp>
        <p:nvSpPr>
          <p:cNvPr id="8" name="Footer Placeholder 7"/>
          <p:cNvSpPr>
            <a:spLocks noGrp="1"/>
          </p:cNvSpPr>
          <p:nvPr>
            <p:ph type="ftr" sz="quarter" idx="11"/>
          </p:nvPr>
        </p:nvSpPr>
        <p:spPr/>
        <p:txBody>
          <a:bodyPr/>
          <a:lstStyle/>
          <a:p>
            <a:r>
              <a:rPr lang="hu-HU"/>
              <a:t>Network Science, Lecture 3</a:t>
            </a:r>
          </a:p>
        </p:txBody>
      </p:sp>
      <p:sp>
        <p:nvSpPr>
          <p:cNvPr id="9" name="Slide Number Placeholder 8"/>
          <p:cNvSpPr>
            <a:spLocks noGrp="1"/>
          </p:cNvSpPr>
          <p:nvPr>
            <p:ph type="sldNum" sz="quarter" idx="12"/>
          </p:nvPr>
        </p:nvSpPr>
        <p:spPr/>
        <p:txBody>
          <a:bodyPr/>
          <a:lstStyle/>
          <a:p>
            <a:fld id="{A83EAA7F-C62B-F246-A793-9ED832A9CCAD}" type="slidenum">
              <a:rPr lang="hu-HU" smtClean="0"/>
              <a:t>‹#›</a:t>
            </a:fld>
            <a:endParaRPr lang="hu-HU"/>
          </a:p>
        </p:txBody>
      </p:sp>
    </p:spTree>
    <p:extLst>
      <p:ext uri="{BB962C8B-B14F-4D97-AF65-F5344CB8AC3E}">
        <p14:creationId xmlns:p14="http://schemas.microsoft.com/office/powerpoint/2010/main" val="3700610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Date Placeholder 2"/>
          <p:cNvSpPr>
            <a:spLocks noGrp="1"/>
          </p:cNvSpPr>
          <p:nvPr>
            <p:ph type="dt" sz="half" idx="10"/>
          </p:nvPr>
        </p:nvSpPr>
        <p:spPr/>
        <p:txBody>
          <a:bodyPr/>
          <a:lstStyle/>
          <a:p>
            <a:r>
              <a:rPr lang="hu-HU"/>
              <a:t>26/19/2024</a:t>
            </a:r>
          </a:p>
        </p:txBody>
      </p:sp>
      <p:sp>
        <p:nvSpPr>
          <p:cNvPr id="4" name="Footer Placeholder 3"/>
          <p:cNvSpPr>
            <a:spLocks noGrp="1"/>
          </p:cNvSpPr>
          <p:nvPr>
            <p:ph type="ftr" sz="quarter" idx="11"/>
          </p:nvPr>
        </p:nvSpPr>
        <p:spPr/>
        <p:txBody>
          <a:bodyPr/>
          <a:lstStyle/>
          <a:p>
            <a:r>
              <a:rPr lang="hu-HU"/>
              <a:t>Network Science, Lecture 3</a:t>
            </a:r>
          </a:p>
        </p:txBody>
      </p:sp>
      <p:sp>
        <p:nvSpPr>
          <p:cNvPr id="5" name="Slide Number Placeholder 4"/>
          <p:cNvSpPr>
            <a:spLocks noGrp="1"/>
          </p:cNvSpPr>
          <p:nvPr>
            <p:ph type="sldNum" sz="quarter" idx="12"/>
          </p:nvPr>
        </p:nvSpPr>
        <p:spPr/>
        <p:txBody>
          <a:bodyPr/>
          <a:lstStyle/>
          <a:p>
            <a:fld id="{A83EAA7F-C62B-F246-A793-9ED832A9CCAD}" type="slidenum">
              <a:rPr lang="hu-HU" smtClean="0"/>
              <a:t>‹#›</a:t>
            </a:fld>
            <a:endParaRPr lang="hu-HU"/>
          </a:p>
        </p:txBody>
      </p:sp>
    </p:spTree>
    <p:extLst>
      <p:ext uri="{BB962C8B-B14F-4D97-AF65-F5344CB8AC3E}">
        <p14:creationId xmlns:p14="http://schemas.microsoft.com/office/powerpoint/2010/main" val="3900919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hu-HU"/>
              <a:t>26/19/2024</a:t>
            </a:r>
          </a:p>
        </p:txBody>
      </p:sp>
      <p:sp>
        <p:nvSpPr>
          <p:cNvPr id="3" name="Footer Placeholder 2"/>
          <p:cNvSpPr>
            <a:spLocks noGrp="1"/>
          </p:cNvSpPr>
          <p:nvPr>
            <p:ph type="ftr" sz="quarter" idx="11"/>
          </p:nvPr>
        </p:nvSpPr>
        <p:spPr/>
        <p:txBody>
          <a:bodyPr/>
          <a:lstStyle/>
          <a:p>
            <a:r>
              <a:rPr lang="hu-HU"/>
              <a:t>Network Science, Lecture 3</a:t>
            </a:r>
          </a:p>
        </p:txBody>
      </p:sp>
      <p:sp>
        <p:nvSpPr>
          <p:cNvPr id="4" name="Slide Number Placeholder 3"/>
          <p:cNvSpPr>
            <a:spLocks noGrp="1"/>
          </p:cNvSpPr>
          <p:nvPr>
            <p:ph type="sldNum" sz="quarter" idx="12"/>
          </p:nvPr>
        </p:nvSpPr>
        <p:spPr/>
        <p:txBody>
          <a:bodyPr/>
          <a:lstStyle/>
          <a:p>
            <a:fld id="{A83EAA7F-C62B-F246-A793-9ED832A9CCAD}" type="slidenum">
              <a:rPr lang="hu-HU" smtClean="0"/>
              <a:t>‹#›</a:t>
            </a:fld>
            <a:endParaRPr lang="hu-HU"/>
          </a:p>
        </p:txBody>
      </p:sp>
    </p:spTree>
    <p:extLst>
      <p:ext uri="{BB962C8B-B14F-4D97-AF65-F5344CB8AC3E}">
        <p14:creationId xmlns:p14="http://schemas.microsoft.com/office/powerpoint/2010/main" val="1390845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hu-HU"/>
              <a:t>Mintacím szerkesztése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r>
              <a:rPr lang="hu-HU"/>
              <a:t>26/19/2024</a:t>
            </a:r>
          </a:p>
        </p:txBody>
      </p:sp>
      <p:sp>
        <p:nvSpPr>
          <p:cNvPr id="6" name="Footer Placeholder 5"/>
          <p:cNvSpPr>
            <a:spLocks noGrp="1"/>
          </p:cNvSpPr>
          <p:nvPr>
            <p:ph type="ftr" sz="quarter" idx="11"/>
          </p:nvPr>
        </p:nvSpPr>
        <p:spPr/>
        <p:txBody>
          <a:bodyPr/>
          <a:lstStyle/>
          <a:p>
            <a:r>
              <a:rPr lang="hu-HU"/>
              <a:t>Network Science, Lecture 3</a:t>
            </a:r>
          </a:p>
        </p:txBody>
      </p:sp>
      <p:sp>
        <p:nvSpPr>
          <p:cNvPr id="7" name="Slide Number Placeholder 6"/>
          <p:cNvSpPr>
            <a:spLocks noGrp="1"/>
          </p:cNvSpPr>
          <p:nvPr>
            <p:ph type="sldNum" sz="quarter" idx="12"/>
          </p:nvPr>
        </p:nvSpPr>
        <p:spPr/>
        <p:txBody>
          <a:bodyPr/>
          <a:lstStyle/>
          <a:p>
            <a:fld id="{A83EAA7F-C62B-F246-A793-9ED832A9CCAD}" type="slidenum">
              <a:rPr lang="hu-HU" smtClean="0"/>
              <a:t>‹#›</a:t>
            </a:fld>
            <a:endParaRPr lang="hu-HU"/>
          </a:p>
        </p:txBody>
      </p:sp>
    </p:spTree>
    <p:extLst>
      <p:ext uri="{BB962C8B-B14F-4D97-AF65-F5344CB8AC3E}">
        <p14:creationId xmlns:p14="http://schemas.microsoft.com/office/powerpoint/2010/main" val="4160724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hu-HU"/>
              <a:t>Mintacím szerkesztése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a:t>Kép beszúrásához kattintson az ikonra</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r>
              <a:rPr lang="hu-HU"/>
              <a:t>26/19/2024</a:t>
            </a:r>
          </a:p>
        </p:txBody>
      </p:sp>
      <p:sp>
        <p:nvSpPr>
          <p:cNvPr id="6" name="Footer Placeholder 5"/>
          <p:cNvSpPr>
            <a:spLocks noGrp="1"/>
          </p:cNvSpPr>
          <p:nvPr>
            <p:ph type="ftr" sz="quarter" idx="11"/>
          </p:nvPr>
        </p:nvSpPr>
        <p:spPr/>
        <p:txBody>
          <a:bodyPr/>
          <a:lstStyle/>
          <a:p>
            <a:r>
              <a:rPr lang="hu-HU"/>
              <a:t>Network Science, Lecture 3</a:t>
            </a:r>
          </a:p>
        </p:txBody>
      </p:sp>
      <p:sp>
        <p:nvSpPr>
          <p:cNvPr id="7" name="Slide Number Placeholder 6"/>
          <p:cNvSpPr>
            <a:spLocks noGrp="1"/>
          </p:cNvSpPr>
          <p:nvPr>
            <p:ph type="sldNum" sz="quarter" idx="12"/>
          </p:nvPr>
        </p:nvSpPr>
        <p:spPr/>
        <p:txBody>
          <a:bodyPr/>
          <a:lstStyle/>
          <a:p>
            <a:fld id="{A83EAA7F-C62B-F246-A793-9ED832A9CCAD}" type="slidenum">
              <a:rPr lang="hu-HU" smtClean="0"/>
              <a:t>‹#›</a:t>
            </a:fld>
            <a:endParaRPr lang="hu-HU"/>
          </a:p>
        </p:txBody>
      </p:sp>
    </p:spTree>
    <p:extLst>
      <p:ext uri="{BB962C8B-B14F-4D97-AF65-F5344CB8AC3E}">
        <p14:creationId xmlns:p14="http://schemas.microsoft.com/office/powerpoint/2010/main" val="2695397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a:t>Mintacím szerkesztése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hu-HU"/>
              <a:t>26/19/2024</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hu-HU"/>
              <a:t>Network Science, Lecture 3</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EAA7F-C62B-F246-A793-9ED832A9CCAD}" type="slidenum">
              <a:rPr lang="hu-HU" smtClean="0"/>
              <a:t>‹#›</a:t>
            </a:fld>
            <a:endParaRPr lang="hu-HU"/>
          </a:p>
        </p:txBody>
      </p:sp>
    </p:spTree>
    <p:extLst>
      <p:ext uri="{BB962C8B-B14F-4D97-AF65-F5344CB8AC3E}">
        <p14:creationId xmlns:p14="http://schemas.microsoft.com/office/powerpoint/2010/main" val="36830873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6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50.png"/></Relationships>
</file>

<file path=ppt/slides/_rels/slide7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1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Kép 10">
            <a:extLst>
              <a:ext uri="{FF2B5EF4-FFF2-40B4-BE49-F238E27FC236}">
                <a16:creationId xmlns:a16="http://schemas.microsoft.com/office/drawing/2014/main" id="{359C31E0-C08E-4FD1-8002-85582C9100DA}"/>
              </a:ext>
            </a:extLst>
          </p:cNvPr>
          <p:cNvPicPr>
            <a:picLocks noChangeAspect="1"/>
          </p:cNvPicPr>
          <p:nvPr/>
        </p:nvPicPr>
        <p:blipFill>
          <a:blip r:embed="rId2"/>
          <a:stretch>
            <a:fillRect/>
          </a:stretch>
        </p:blipFill>
        <p:spPr>
          <a:xfrm>
            <a:off x="0" y="0"/>
            <a:ext cx="12192000" cy="6858000"/>
          </a:xfrm>
          <a:prstGeom prst="rect">
            <a:avLst/>
          </a:prstGeom>
        </p:spPr>
      </p:pic>
      <p:sp>
        <p:nvSpPr>
          <p:cNvPr id="7" name="Cím 1">
            <a:extLst>
              <a:ext uri="{FF2B5EF4-FFF2-40B4-BE49-F238E27FC236}">
                <a16:creationId xmlns:a16="http://schemas.microsoft.com/office/drawing/2014/main" id="{7526A6D4-531E-7D43-81CA-954398D2809F}"/>
              </a:ext>
            </a:extLst>
          </p:cNvPr>
          <p:cNvSpPr txBox="1">
            <a:spLocks/>
          </p:cNvSpPr>
          <p:nvPr/>
        </p:nvSpPr>
        <p:spPr>
          <a:xfrm>
            <a:off x="723899" y="2317041"/>
            <a:ext cx="7365636" cy="218598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hu-HU" sz="6000" spc="300" dirty="0">
                <a:solidFill>
                  <a:schemeClr val="bg1"/>
                </a:solidFill>
                <a:latin typeface="Open Sans" panose="020B0606030504020204" pitchFamily="34" charset="0"/>
                <a:ea typeface="Open Sans" panose="020B0606030504020204" pitchFamily="34" charset="0"/>
                <a:cs typeface="Open Sans" panose="020B0606030504020204" pitchFamily="34" charset="0"/>
              </a:rPr>
              <a:t>Network Science</a:t>
            </a:r>
            <a:br>
              <a:rPr lang="hu-HU" spc="300" dirty="0">
                <a:solidFill>
                  <a:schemeClr val="bg1"/>
                </a:solidFill>
                <a:latin typeface="Open Sans" panose="020B0606030504020204" pitchFamily="34" charset="0"/>
                <a:ea typeface="Open Sans" panose="020B0606030504020204" pitchFamily="34" charset="0"/>
                <a:cs typeface="Open Sans" panose="020B0606030504020204" pitchFamily="34" charset="0"/>
              </a:rPr>
            </a:br>
            <a:endParaRPr lang="en-US" sz="4000" spc="3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Dátum helye 1">
            <a:extLst>
              <a:ext uri="{FF2B5EF4-FFF2-40B4-BE49-F238E27FC236}">
                <a16:creationId xmlns:a16="http://schemas.microsoft.com/office/drawing/2014/main" id="{984C39F0-287B-10E5-F542-DD59D4EB4F8B}"/>
              </a:ext>
            </a:extLst>
          </p:cNvPr>
          <p:cNvSpPr>
            <a:spLocks noGrp="1"/>
          </p:cNvSpPr>
          <p:nvPr>
            <p:ph type="dt" sz="half" idx="10"/>
          </p:nvPr>
        </p:nvSpPr>
        <p:spPr/>
        <p:txBody>
          <a:bodyPr/>
          <a:lstStyle/>
          <a:p>
            <a:r>
              <a:rPr lang="hu-HU"/>
              <a:t>26/19/2024</a:t>
            </a:r>
          </a:p>
        </p:txBody>
      </p:sp>
      <p:sp>
        <p:nvSpPr>
          <p:cNvPr id="4" name="Élőláb helye 3">
            <a:extLst>
              <a:ext uri="{FF2B5EF4-FFF2-40B4-BE49-F238E27FC236}">
                <a16:creationId xmlns:a16="http://schemas.microsoft.com/office/drawing/2014/main" id="{B25E7B0E-B145-3B6B-25F8-680D07DDBCA1}"/>
              </a:ext>
            </a:extLst>
          </p:cNvPr>
          <p:cNvSpPr>
            <a:spLocks noGrp="1"/>
          </p:cNvSpPr>
          <p:nvPr>
            <p:ph type="ftr" sz="quarter" idx="11"/>
          </p:nvPr>
        </p:nvSpPr>
        <p:spPr/>
        <p:txBody>
          <a:bodyPr/>
          <a:lstStyle/>
          <a:p>
            <a:r>
              <a:rPr lang="hu-HU" dirty="0"/>
              <a:t>Network Science, </a:t>
            </a:r>
            <a:r>
              <a:rPr lang="hu-HU" dirty="0" err="1"/>
              <a:t>Lecture</a:t>
            </a:r>
            <a:r>
              <a:rPr lang="hu-HU" dirty="0"/>
              <a:t> 3</a:t>
            </a:r>
          </a:p>
        </p:txBody>
      </p:sp>
      <p:sp>
        <p:nvSpPr>
          <p:cNvPr id="3" name="Dia számának helye 2">
            <a:extLst>
              <a:ext uri="{FF2B5EF4-FFF2-40B4-BE49-F238E27FC236}">
                <a16:creationId xmlns:a16="http://schemas.microsoft.com/office/drawing/2014/main" id="{97AFA429-4F08-2501-F603-CB5A6CC81E7F}"/>
              </a:ext>
            </a:extLst>
          </p:cNvPr>
          <p:cNvSpPr>
            <a:spLocks noGrp="1"/>
          </p:cNvSpPr>
          <p:nvPr>
            <p:ph type="sldNum" sz="quarter" idx="12"/>
          </p:nvPr>
        </p:nvSpPr>
        <p:spPr/>
        <p:txBody>
          <a:bodyPr/>
          <a:lstStyle/>
          <a:p>
            <a:fld id="{A83EAA7F-C62B-F246-A793-9ED832A9CCAD}" type="slidenum">
              <a:rPr lang="hu-HU" smtClean="0"/>
              <a:t>1</a:t>
            </a:fld>
            <a:endParaRPr lang="hu-HU"/>
          </a:p>
        </p:txBody>
      </p:sp>
    </p:spTree>
    <p:extLst>
      <p:ext uri="{BB962C8B-B14F-4D97-AF65-F5344CB8AC3E}">
        <p14:creationId xmlns:p14="http://schemas.microsoft.com/office/powerpoint/2010/main" val="16603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405161F-E2DB-C1EA-6ADE-C7EC9870712D}"/>
              </a:ext>
            </a:extLst>
          </p:cNvPr>
          <p:cNvSpPr>
            <a:spLocks noGrp="1"/>
          </p:cNvSpPr>
          <p:nvPr>
            <p:ph type="title"/>
          </p:nvPr>
        </p:nvSpPr>
        <p:spPr/>
        <p:txBody>
          <a:bodyPr>
            <a:normAutofit/>
          </a:bodyPr>
          <a:lstStyle/>
          <a:p>
            <a:pPr algn="ctr"/>
            <a:r>
              <a:rPr lang="hu-HU" b="1" dirty="0">
                <a:solidFill>
                  <a:srgbClr val="C00000"/>
                </a:solidFill>
              </a:rPr>
              <a:t>Network </a:t>
            </a:r>
            <a:r>
              <a:rPr lang="hu-HU" b="1" dirty="0" err="1">
                <a:solidFill>
                  <a:srgbClr val="C00000"/>
                </a:solidFill>
              </a:rPr>
              <a:t>representations</a:t>
            </a:r>
            <a:endParaRPr lang="hu-HU" b="1" dirty="0">
              <a:solidFill>
                <a:srgbClr val="C00000"/>
              </a:solidFill>
            </a:endParaRPr>
          </a:p>
        </p:txBody>
      </p:sp>
      <p:sp>
        <p:nvSpPr>
          <p:cNvPr id="3" name="Tartalom helye 2">
            <a:extLst>
              <a:ext uri="{FF2B5EF4-FFF2-40B4-BE49-F238E27FC236}">
                <a16:creationId xmlns:a16="http://schemas.microsoft.com/office/drawing/2014/main" id="{AB436932-C110-06AA-0056-9878BB757BDC}"/>
              </a:ext>
            </a:extLst>
          </p:cNvPr>
          <p:cNvSpPr>
            <a:spLocks noGrp="1"/>
          </p:cNvSpPr>
          <p:nvPr>
            <p:ph idx="1"/>
          </p:nvPr>
        </p:nvSpPr>
        <p:spPr/>
        <p:txBody>
          <a:bodyPr>
            <a:normAutofit/>
          </a:bodyPr>
          <a:lstStyle/>
          <a:p>
            <a:pPr algn="just">
              <a:lnSpc>
                <a:spcPct val="150000"/>
              </a:lnSpc>
            </a:pPr>
            <a:r>
              <a:rPr lang="en-US" sz="2400" dirty="0"/>
              <a:t>To store/retrieve a network in/from a computer file or memory, we need a way to formally represent its nodes and links. </a:t>
            </a:r>
            <a:endParaRPr lang="hu-HU" sz="2400" dirty="0"/>
          </a:p>
          <a:p>
            <a:pPr algn="just">
              <a:lnSpc>
                <a:spcPct val="150000"/>
              </a:lnSpc>
            </a:pPr>
            <a:r>
              <a:rPr lang="en-US" sz="2400" dirty="0"/>
              <a:t>There are several possible network representations. </a:t>
            </a:r>
            <a:endParaRPr lang="hu-HU" sz="2400" dirty="0"/>
          </a:p>
          <a:p>
            <a:pPr algn="just">
              <a:lnSpc>
                <a:spcPct val="150000"/>
              </a:lnSpc>
            </a:pPr>
            <a:r>
              <a:rPr lang="en-US" sz="2400" dirty="0"/>
              <a:t>The sim­plest is the </a:t>
            </a:r>
            <a:r>
              <a:rPr lang="en-US" sz="2400" b="1" dirty="0"/>
              <a:t>adjacency matrix</a:t>
            </a:r>
            <a:r>
              <a:rPr lang="en-US" sz="2400" dirty="0"/>
              <a:t>, an N x N matrix in which each element represents the link between the nodes indexed by the corresponding row and column.</a:t>
            </a:r>
            <a:endParaRPr lang="hu-HU" sz="2400" dirty="0"/>
          </a:p>
        </p:txBody>
      </p:sp>
      <p:sp>
        <p:nvSpPr>
          <p:cNvPr id="4" name="Dátum helye 3">
            <a:extLst>
              <a:ext uri="{FF2B5EF4-FFF2-40B4-BE49-F238E27FC236}">
                <a16:creationId xmlns:a16="http://schemas.microsoft.com/office/drawing/2014/main" id="{89DDFA3D-1D1C-74DA-787F-D5E7388272F7}"/>
              </a:ext>
            </a:extLst>
          </p:cNvPr>
          <p:cNvSpPr>
            <a:spLocks noGrp="1"/>
          </p:cNvSpPr>
          <p:nvPr>
            <p:ph type="dt" sz="half" idx="10"/>
          </p:nvPr>
        </p:nvSpPr>
        <p:spPr/>
        <p:txBody>
          <a:bodyPr/>
          <a:lstStyle/>
          <a:p>
            <a:r>
              <a:rPr lang="hu-HU"/>
              <a:t>26/19/2024</a:t>
            </a:r>
          </a:p>
        </p:txBody>
      </p:sp>
      <p:sp>
        <p:nvSpPr>
          <p:cNvPr id="5" name="Élőláb helye 4">
            <a:extLst>
              <a:ext uri="{FF2B5EF4-FFF2-40B4-BE49-F238E27FC236}">
                <a16:creationId xmlns:a16="http://schemas.microsoft.com/office/drawing/2014/main" id="{1367DF68-4ED7-70DE-E983-3E75765DFB12}"/>
              </a:ext>
            </a:extLst>
          </p:cNvPr>
          <p:cNvSpPr>
            <a:spLocks noGrp="1"/>
          </p:cNvSpPr>
          <p:nvPr>
            <p:ph type="ftr" sz="quarter" idx="11"/>
          </p:nvPr>
        </p:nvSpPr>
        <p:spPr/>
        <p:txBody>
          <a:bodyPr/>
          <a:lstStyle/>
          <a:p>
            <a:r>
              <a:rPr lang="hu-HU"/>
              <a:t>Network Science, Lecture 3</a:t>
            </a:r>
          </a:p>
        </p:txBody>
      </p:sp>
      <p:sp>
        <p:nvSpPr>
          <p:cNvPr id="6" name="Dia számának helye 5">
            <a:extLst>
              <a:ext uri="{FF2B5EF4-FFF2-40B4-BE49-F238E27FC236}">
                <a16:creationId xmlns:a16="http://schemas.microsoft.com/office/drawing/2014/main" id="{94BE7A87-68B9-7121-64E7-F20B353A2AD7}"/>
              </a:ext>
            </a:extLst>
          </p:cNvPr>
          <p:cNvSpPr>
            <a:spLocks noGrp="1"/>
          </p:cNvSpPr>
          <p:nvPr>
            <p:ph type="sldNum" sz="quarter" idx="12"/>
          </p:nvPr>
        </p:nvSpPr>
        <p:spPr/>
        <p:txBody>
          <a:bodyPr/>
          <a:lstStyle/>
          <a:p>
            <a:fld id="{A83EAA7F-C62B-F246-A793-9ED832A9CCAD}" type="slidenum">
              <a:rPr lang="hu-HU" smtClean="0"/>
              <a:t>10</a:t>
            </a:fld>
            <a:endParaRPr lang="hu-HU"/>
          </a:p>
        </p:txBody>
      </p:sp>
    </p:spTree>
    <p:extLst>
      <p:ext uri="{BB962C8B-B14F-4D97-AF65-F5344CB8AC3E}">
        <p14:creationId xmlns:p14="http://schemas.microsoft.com/office/powerpoint/2010/main" val="2581522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405161F-E2DB-C1EA-6ADE-C7EC9870712D}"/>
              </a:ext>
            </a:extLst>
          </p:cNvPr>
          <p:cNvSpPr>
            <a:spLocks noGrp="1"/>
          </p:cNvSpPr>
          <p:nvPr>
            <p:ph type="title"/>
          </p:nvPr>
        </p:nvSpPr>
        <p:spPr/>
        <p:txBody>
          <a:bodyPr>
            <a:normAutofit/>
          </a:bodyPr>
          <a:lstStyle/>
          <a:p>
            <a:pPr algn="ctr"/>
            <a:r>
              <a:rPr lang="hu-HU" b="1" dirty="0" err="1">
                <a:solidFill>
                  <a:srgbClr val="C00000"/>
                </a:solidFill>
              </a:rPr>
              <a:t>Handling</a:t>
            </a:r>
            <a:r>
              <a:rPr lang="hu-HU" b="1" dirty="0">
                <a:solidFill>
                  <a:srgbClr val="C00000"/>
                </a:solidFill>
              </a:rPr>
              <a:t> Networks in </a:t>
            </a:r>
            <a:r>
              <a:rPr lang="hu-HU" b="1" dirty="0" err="1">
                <a:solidFill>
                  <a:srgbClr val="C00000"/>
                </a:solidFill>
              </a:rPr>
              <a:t>Code</a:t>
            </a:r>
            <a:endParaRPr lang="hu-HU" b="1" dirty="0">
              <a:solidFill>
                <a:srgbClr val="C00000"/>
              </a:solidFill>
            </a:endParaRPr>
          </a:p>
        </p:txBody>
      </p:sp>
      <p:sp>
        <p:nvSpPr>
          <p:cNvPr id="3" name="Tartalom helye 2">
            <a:extLst>
              <a:ext uri="{FF2B5EF4-FFF2-40B4-BE49-F238E27FC236}">
                <a16:creationId xmlns:a16="http://schemas.microsoft.com/office/drawing/2014/main" id="{AB436932-C110-06AA-0056-9878BB757BDC}"/>
              </a:ext>
            </a:extLst>
          </p:cNvPr>
          <p:cNvSpPr>
            <a:spLocks noGrp="1"/>
          </p:cNvSpPr>
          <p:nvPr>
            <p:ph idx="1"/>
          </p:nvPr>
        </p:nvSpPr>
        <p:spPr/>
        <p:txBody>
          <a:bodyPr>
            <a:normAutofit lnSpcReduction="10000"/>
          </a:bodyPr>
          <a:lstStyle/>
          <a:p>
            <a:pPr algn="just">
              <a:lnSpc>
                <a:spcPct val="160000"/>
              </a:lnSpc>
            </a:pPr>
            <a:r>
              <a:rPr lang="hu-HU" sz="2400" b="1" dirty="0"/>
              <a:t>N</a:t>
            </a:r>
            <a:r>
              <a:rPr lang="en-US" sz="2400" b="1" dirty="0" err="1"/>
              <a:t>etwork</a:t>
            </a:r>
            <a:r>
              <a:rPr lang="en-US" sz="2400" b="1" dirty="0"/>
              <a:t> analysis </a:t>
            </a:r>
            <a:r>
              <a:rPr lang="en-US" sz="2400" dirty="0"/>
              <a:t>and </a:t>
            </a:r>
            <a:r>
              <a:rPr lang="en-US" sz="2400" b="1" dirty="0"/>
              <a:t>visualization tools</a:t>
            </a:r>
            <a:r>
              <a:rPr lang="en-US" sz="2400" dirty="0"/>
              <a:t>, </a:t>
            </a:r>
            <a:r>
              <a:rPr lang="hu-HU" sz="2400" dirty="0"/>
              <a:t>and</a:t>
            </a:r>
            <a:r>
              <a:rPr lang="en-US" sz="2400" dirty="0"/>
              <a:t> </a:t>
            </a:r>
            <a:r>
              <a:rPr lang="en-US" sz="2400" b="1" dirty="0"/>
              <a:t>libraries</a:t>
            </a:r>
            <a:r>
              <a:rPr lang="en-US" sz="2400" dirty="0"/>
              <a:t> </a:t>
            </a:r>
            <a:r>
              <a:rPr lang="hu-HU" sz="2400" dirty="0"/>
              <a:t>are </a:t>
            </a:r>
            <a:r>
              <a:rPr lang="hu-HU" sz="2400" dirty="0" err="1"/>
              <a:t>available</a:t>
            </a:r>
            <a:endParaRPr lang="hu-HU" sz="2400" dirty="0"/>
          </a:p>
          <a:p>
            <a:pPr lvl="1" algn="just">
              <a:lnSpc>
                <a:spcPct val="160000"/>
              </a:lnSpc>
              <a:buFont typeface="Wingdings" panose="05000000000000000000" pitchFamily="2" charset="2"/>
              <a:buChar char="q"/>
            </a:pPr>
            <a:r>
              <a:rPr lang="hu-HU" dirty="0"/>
              <a:t>	</a:t>
            </a:r>
            <a:r>
              <a:rPr lang="en-US" dirty="0"/>
              <a:t>to handle networks in many programming lan­guages</a:t>
            </a:r>
            <a:r>
              <a:rPr lang="hu-HU" dirty="0"/>
              <a:t>, </a:t>
            </a:r>
            <a:r>
              <a:rPr lang="hu-HU" dirty="0" err="1"/>
              <a:t>such</a:t>
            </a:r>
            <a:r>
              <a:rPr lang="hu-HU" dirty="0"/>
              <a:t> </a:t>
            </a:r>
            <a:r>
              <a:rPr lang="hu-HU" dirty="0" err="1"/>
              <a:t>as</a:t>
            </a:r>
            <a:r>
              <a:rPr lang="hu-HU" dirty="0"/>
              <a:t> </a:t>
            </a:r>
            <a:r>
              <a:rPr lang="en-US" b="1" dirty="0"/>
              <a:t>Gephi</a:t>
            </a:r>
            <a:endParaRPr lang="hu-HU" dirty="0"/>
          </a:p>
          <a:p>
            <a:pPr lvl="1" algn="just">
              <a:lnSpc>
                <a:spcPct val="160000"/>
              </a:lnSpc>
              <a:buFont typeface="Wingdings" panose="05000000000000000000" pitchFamily="2" charset="2"/>
              <a:buChar char="q"/>
            </a:pPr>
            <a:r>
              <a:rPr lang="hu-HU" dirty="0"/>
              <a:t>	</a:t>
            </a:r>
            <a:r>
              <a:rPr lang="en-US" b="1" dirty="0" err="1"/>
              <a:t>NetworkX</a:t>
            </a:r>
            <a:r>
              <a:rPr lang="en-US" dirty="0"/>
              <a:t> (networkx.github.io</a:t>
            </a:r>
            <a:r>
              <a:rPr lang="hu-HU" dirty="0"/>
              <a:t>; https://networkx.org/</a:t>
            </a:r>
            <a:r>
              <a:rPr lang="en-US" dirty="0"/>
              <a:t>), a Python package for the creation, </a:t>
            </a:r>
            <a:r>
              <a:rPr lang="hu-HU" dirty="0"/>
              <a:t>	</a:t>
            </a:r>
            <a:r>
              <a:rPr lang="en-US" dirty="0"/>
              <a:t>manipulation, and study of the structure, dynamics, and function </a:t>
            </a:r>
            <a:r>
              <a:rPr lang="hu-HU" dirty="0"/>
              <a:t>	</a:t>
            </a:r>
            <a:r>
              <a:rPr lang="en-US" dirty="0"/>
              <a:t>of</a:t>
            </a:r>
            <a:r>
              <a:rPr lang="hu-HU" dirty="0"/>
              <a:t> 	n</a:t>
            </a:r>
            <a:r>
              <a:rPr lang="en-US" dirty="0" err="1"/>
              <a:t>etworks</a:t>
            </a:r>
            <a:r>
              <a:rPr lang="en-US" dirty="0"/>
              <a:t>. </a:t>
            </a:r>
            <a:endParaRPr lang="hu-HU" dirty="0"/>
          </a:p>
          <a:p>
            <a:pPr marL="457200" lvl="1" indent="0" algn="just">
              <a:lnSpc>
                <a:spcPct val="160000"/>
              </a:lnSpc>
              <a:buNone/>
            </a:pPr>
            <a:r>
              <a:rPr lang="hu-HU" dirty="0"/>
              <a:t>	</a:t>
            </a:r>
            <a:r>
              <a:rPr lang="en-US" dirty="0" err="1"/>
              <a:t>NetworkX</a:t>
            </a:r>
            <a:r>
              <a:rPr lang="en-US" dirty="0"/>
              <a:t> provides data structures, algorithms, measures, and generators </a:t>
            </a:r>
            <a:r>
              <a:rPr lang="hu-HU" dirty="0"/>
              <a:t>	</a:t>
            </a:r>
            <a:r>
              <a:rPr lang="en-US" dirty="0"/>
              <a:t>for networks, as well as rudimentary visualization facilities</a:t>
            </a:r>
            <a:r>
              <a:rPr lang="hu-HU" dirty="0"/>
              <a:t>.</a:t>
            </a:r>
          </a:p>
          <a:p>
            <a:pPr algn="just">
              <a:lnSpc>
                <a:spcPct val="160000"/>
              </a:lnSpc>
              <a:buFont typeface="Wingdings" panose="05000000000000000000" pitchFamily="2" charset="2"/>
              <a:buChar char="q"/>
            </a:pPr>
            <a:endParaRPr lang="hu-HU" dirty="0"/>
          </a:p>
        </p:txBody>
      </p:sp>
      <p:sp>
        <p:nvSpPr>
          <p:cNvPr id="4" name="Dátum helye 3">
            <a:extLst>
              <a:ext uri="{FF2B5EF4-FFF2-40B4-BE49-F238E27FC236}">
                <a16:creationId xmlns:a16="http://schemas.microsoft.com/office/drawing/2014/main" id="{1E9BF898-ABAC-D0F7-1716-A74FCD584AD7}"/>
              </a:ext>
            </a:extLst>
          </p:cNvPr>
          <p:cNvSpPr>
            <a:spLocks noGrp="1"/>
          </p:cNvSpPr>
          <p:nvPr>
            <p:ph type="dt" sz="half" idx="10"/>
          </p:nvPr>
        </p:nvSpPr>
        <p:spPr/>
        <p:txBody>
          <a:bodyPr/>
          <a:lstStyle/>
          <a:p>
            <a:r>
              <a:rPr lang="hu-HU"/>
              <a:t>26/19/2024</a:t>
            </a:r>
          </a:p>
        </p:txBody>
      </p:sp>
      <p:sp>
        <p:nvSpPr>
          <p:cNvPr id="5" name="Élőláb helye 4">
            <a:extLst>
              <a:ext uri="{FF2B5EF4-FFF2-40B4-BE49-F238E27FC236}">
                <a16:creationId xmlns:a16="http://schemas.microsoft.com/office/drawing/2014/main" id="{05B45E6E-9BD6-2942-EEE6-6937526A2380}"/>
              </a:ext>
            </a:extLst>
          </p:cNvPr>
          <p:cNvSpPr>
            <a:spLocks noGrp="1"/>
          </p:cNvSpPr>
          <p:nvPr>
            <p:ph type="ftr" sz="quarter" idx="11"/>
          </p:nvPr>
        </p:nvSpPr>
        <p:spPr/>
        <p:txBody>
          <a:bodyPr/>
          <a:lstStyle/>
          <a:p>
            <a:r>
              <a:rPr lang="hu-HU"/>
              <a:t>Network Science, Lecture 3</a:t>
            </a:r>
          </a:p>
        </p:txBody>
      </p:sp>
      <p:sp>
        <p:nvSpPr>
          <p:cNvPr id="6" name="Dia számának helye 5">
            <a:extLst>
              <a:ext uri="{FF2B5EF4-FFF2-40B4-BE49-F238E27FC236}">
                <a16:creationId xmlns:a16="http://schemas.microsoft.com/office/drawing/2014/main" id="{B03998B9-240A-7840-BCBF-7697600DB387}"/>
              </a:ext>
            </a:extLst>
          </p:cNvPr>
          <p:cNvSpPr>
            <a:spLocks noGrp="1"/>
          </p:cNvSpPr>
          <p:nvPr>
            <p:ph type="sldNum" sz="quarter" idx="12"/>
          </p:nvPr>
        </p:nvSpPr>
        <p:spPr/>
        <p:txBody>
          <a:bodyPr/>
          <a:lstStyle/>
          <a:p>
            <a:fld id="{A83EAA7F-C62B-F246-A793-9ED832A9CCAD}" type="slidenum">
              <a:rPr lang="hu-HU" smtClean="0"/>
              <a:t>11</a:t>
            </a:fld>
            <a:endParaRPr lang="hu-HU"/>
          </a:p>
        </p:txBody>
      </p:sp>
    </p:spTree>
    <p:extLst>
      <p:ext uri="{BB962C8B-B14F-4D97-AF65-F5344CB8AC3E}">
        <p14:creationId xmlns:p14="http://schemas.microsoft.com/office/powerpoint/2010/main" val="3604042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405161F-E2DB-C1EA-6ADE-C7EC9870712D}"/>
              </a:ext>
            </a:extLst>
          </p:cNvPr>
          <p:cNvSpPr>
            <a:spLocks noGrp="1"/>
          </p:cNvSpPr>
          <p:nvPr>
            <p:ph type="title"/>
          </p:nvPr>
        </p:nvSpPr>
        <p:spPr>
          <a:xfrm>
            <a:off x="838200" y="64737"/>
            <a:ext cx="10515600" cy="825388"/>
          </a:xfrm>
        </p:spPr>
        <p:txBody>
          <a:bodyPr>
            <a:normAutofit/>
          </a:bodyPr>
          <a:lstStyle/>
          <a:p>
            <a:pPr algn="ctr"/>
            <a:r>
              <a:rPr lang="hu-HU" b="1" dirty="0" err="1">
                <a:solidFill>
                  <a:srgbClr val="C00000"/>
                </a:solidFill>
              </a:rPr>
              <a:t>Connectedness</a:t>
            </a:r>
            <a:r>
              <a:rPr lang="hu-HU" b="1" dirty="0">
                <a:solidFill>
                  <a:srgbClr val="C00000"/>
                </a:solidFill>
              </a:rPr>
              <a:t> and </a:t>
            </a:r>
            <a:r>
              <a:rPr lang="hu-HU" b="1" dirty="0" err="1">
                <a:solidFill>
                  <a:srgbClr val="C00000"/>
                </a:solidFill>
              </a:rPr>
              <a:t>Components</a:t>
            </a:r>
            <a:endParaRPr lang="hu-HU" b="1" dirty="0">
              <a:solidFill>
                <a:srgbClr val="C00000"/>
              </a:solidFill>
            </a:endParaRPr>
          </a:p>
        </p:txBody>
      </p:sp>
      <p:sp>
        <p:nvSpPr>
          <p:cNvPr id="3" name="Tartalom helye 2">
            <a:extLst>
              <a:ext uri="{FF2B5EF4-FFF2-40B4-BE49-F238E27FC236}">
                <a16:creationId xmlns:a16="http://schemas.microsoft.com/office/drawing/2014/main" id="{AB436932-C110-06AA-0056-9878BB757BDC}"/>
              </a:ext>
            </a:extLst>
          </p:cNvPr>
          <p:cNvSpPr>
            <a:spLocks noGrp="1"/>
          </p:cNvSpPr>
          <p:nvPr>
            <p:ph idx="1"/>
          </p:nvPr>
        </p:nvSpPr>
        <p:spPr>
          <a:xfrm>
            <a:off x="752559" y="962952"/>
            <a:ext cx="10601241" cy="5214011"/>
          </a:xfrm>
        </p:spPr>
        <p:txBody>
          <a:bodyPr>
            <a:normAutofit/>
          </a:bodyPr>
          <a:lstStyle/>
          <a:p>
            <a:pPr algn="just">
              <a:lnSpc>
                <a:spcPct val="160000"/>
              </a:lnSpc>
            </a:pPr>
            <a:r>
              <a:rPr lang="en-US" sz="2400" dirty="0"/>
              <a:t>To relate network structure and function, it is useful to consider the </a:t>
            </a:r>
            <a:r>
              <a:rPr lang="en-US" sz="2400" b="1" i="1" dirty="0"/>
              <a:t>connectedness</a:t>
            </a:r>
            <a:r>
              <a:rPr lang="en-US" sz="2400" dirty="0"/>
              <a:t> of a network. The connectedness defines many properties of a network's physical structure.</a:t>
            </a:r>
            <a:endParaRPr lang="hu-HU" sz="2400" dirty="0"/>
          </a:p>
          <a:p>
            <a:pPr algn="just">
              <a:lnSpc>
                <a:spcPct val="160000"/>
              </a:lnSpc>
            </a:pPr>
            <a:r>
              <a:rPr lang="hu-HU" sz="2400" dirty="0"/>
              <a:t>T</a:t>
            </a:r>
            <a:r>
              <a:rPr lang="en-US" sz="2400" dirty="0"/>
              <a:t>he number of links in a network is bound by the number of</a:t>
            </a:r>
            <a:r>
              <a:rPr lang="hu-HU" sz="2400" dirty="0"/>
              <a:t> </a:t>
            </a:r>
            <a:r>
              <a:rPr lang="en-US" sz="2400" dirty="0"/>
              <a:t>nodes. This is an </a:t>
            </a:r>
            <a:r>
              <a:rPr lang="en-US" sz="2400" b="1" dirty="0"/>
              <a:t>upper bound</a:t>
            </a:r>
            <a:r>
              <a:rPr lang="en-US" sz="2400" dirty="0"/>
              <a:t>; there is </a:t>
            </a:r>
            <a:r>
              <a:rPr lang="en-US" sz="2400" b="1" dirty="0"/>
              <a:t>no lower bound</a:t>
            </a:r>
            <a:r>
              <a:rPr lang="en-US" sz="2400" dirty="0"/>
              <a:t>, as a network might have no links at all</a:t>
            </a:r>
            <a:r>
              <a:rPr lang="hu-HU" sz="2400" dirty="0"/>
              <a:t>.</a:t>
            </a:r>
          </a:p>
          <a:p>
            <a:pPr algn="just">
              <a:lnSpc>
                <a:spcPct val="160000"/>
              </a:lnSpc>
            </a:pPr>
            <a:r>
              <a:rPr lang="hu-HU" sz="2400" dirty="0"/>
              <a:t>T</a:t>
            </a:r>
            <a:r>
              <a:rPr lang="en-US" sz="2400" dirty="0"/>
              <a:t>he </a:t>
            </a:r>
            <a:r>
              <a:rPr lang="en-US" sz="2400" b="1" dirty="0"/>
              <a:t>higher</a:t>
            </a:r>
            <a:r>
              <a:rPr lang="en-US" sz="2400" dirty="0"/>
              <a:t> </a:t>
            </a:r>
            <a:r>
              <a:rPr lang="en-US" sz="2400" b="1" dirty="0"/>
              <a:t>the density</a:t>
            </a:r>
            <a:r>
              <a:rPr lang="en-US" sz="2400" dirty="0"/>
              <a:t>, the greater the chances that the network is connected</a:t>
            </a:r>
            <a:r>
              <a:rPr lang="hu-HU" sz="2400" dirty="0"/>
              <a:t>.</a:t>
            </a:r>
          </a:p>
          <a:p>
            <a:pPr algn="just">
              <a:lnSpc>
                <a:spcPct val="160000"/>
              </a:lnSpc>
            </a:pPr>
            <a:r>
              <a:rPr lang="en-US" sz="2400" dirty="0"/>
              <a:t>The </a:t>
            </a:r>
            <a:r>
              <a:rPr lang="en-US" sz="2400" b="1" dirty="0"/>
              <a:t>fewer the links </a:t>
            </a:r>
            <a:r>
              <a:rPr lang="en-US" sz="2400" dirty="0"/>
              <a:t>and the </a:t>
            </a:r>
            <a:r>
              <a:rPr lang="en-US" sz="2400" b="1" dirty="0"/>
              <a:t>lower the density</a:t>
            </a:r>
            <a:r>
              <a:rPr lang="en-US" sz="2400" dirty="0"/>
              <a:t>, the higher the chances that the network is disconnected</a:t>
            </a:r>
            <a:r>
              <a:rPr lang="hu-HU" sz="2400" dirty="0"/>
              <a:t>.</a:t>
            </a:r>
          </a:p>
        </p:txBody>
      </p:sp>
      <p:sp>
        <p:nvSpPr>
          <p:cNvPr id="4" name="Dátum helye 3">
            <a:extLst>
              <a:ext uri="{FF2B5EF4-FFF2-40B4-BE49-F238E27FC236}">
                <a16:creationId xmlns:a16="http://schemas.microsoft.com/office/drawing/2014/main" id="{77342D5C-B62C-07E6-544F-DD553191BB5A}"/>
              </a:ext>
            </a:extLst>
          </p:cNvPr>
          <p:cNvSpPr>
            <a:spLocks noGrp="1"/>
          </p:cNvSpPr>
          <p:nvPr>
            <p:ph type="dt" sz="half" idx="10"/>
          </p:nvPr>
        </p:nvSpPr>
        <p:spPr/>
        <p:txBody>
          <a:bodyPr/>
          <a:lstStyle/>
          <a:p>
            <a:r>
              <a:rPr lang="hu-HU"/>
              <a:t>26/19/2024</a:t>
            </a:r>
          </a:p>
        </p:txBody>
      </p:sp>
      <p:sp>
        <p:nvSpPr>
          <p:cNvPr id="5" name="Élőláb helye 4">
            <a:extLst>
              <a:ext uri="{FF2B5EF4-FFF2-40B4-BE49-F238E27FC236}">
                <a16:creationId xmlns:a16="http://schemas.microsoft.com/office/drawing/2014/main" id="{58FAB9FE-0E0D-29CF-D893-DAED8AA5ED14}"/>
              </a:ext>
            </a:extLst>
          </p:cNvPr>
          <p:cNvSpPr>
            <a:spLocks noGrp="1"/>
          </p:cNvSpPr>
          <p:nvPr>
            <p:ph type="ftr" sz="quarter" idx="11"/>
          </p:nvPr>
        </p:nvSpPr>
        <p:spPr/>
        <p:txBody>
          <a:bodyPr/>
          <a:lstStyle/>
          <a:p>
            <a:r>
              <a:rPr lang="hu-HU"/>
              <a:t>Network Science, Lecture 3</a:t>
            </a:r>
          </a:p>
        </p:txBody>
      </p:sp>
      <p:sp>
        <p:nvSpPr>
          <p:cNvPr id="6" name="Dia számának helye 5">
            <a:extLst>
              <a:ext uri="{FF2B5EF4-FFF2-40B4-BE49-F238E27FC236}">
                <a16:creationId xmlns:a16="http://schemas.microsoft.com/office/drawing/2014/main" id="{002E6F04-CC7C-722D-AA2F-16EDF604A484}"/>
              </a:ext>
            </a:extLst>
          </p:cNvPr>
          <p:cNvSpPr>
            <a:spLocks noGrp="1"/>
          </p:cNvSpPr>
          <p:nvPr>
            <p:ph type="sldNum" sz="quarter" idx="12"/>
          </p:nvPr>
        </p:nvSpPr>
        <p:spPr/>
        <p:txBody>
          <a:bodyPr/>
          <a:lstStyle/>
          <a:p>
            <a:fld id="{A83EAA7F-C62B-F246-A793-9ED832A9CCAD}" type="slidenum">
              <a:rPr lang="hu-HU" smtClean="0"/>
              <a:t>12</a:t>
            </a:fld>
            <a:endParaRPr lang="hu-HU"/>
          </a:p>
        </p:txBody>
      </p:sp>
    </p:spTree>
    <p:extLst>
      <p:ext uri="{BB962C8B-B14F-4D97-AF65-F5344CB8AC3E}">
        <p14:creationId xmlns:p14="http://schemas.microsoft.com/office/powerpoint/2010/main" val="49449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405161F-E2DB-C1EA-6ADE-C7EC9870712D}"/>
              </a:ext>
            </a:extLst>
          </p:cNvPr>
          <p:cNvSpPr>
            <a:spLocks noGrp="1"/>
          </p:cNvSpPr>
          <p:nvPr>
            <p:ph type="title"/>
          </p:nvPr>
        </p:nvSpPr>
        <p:spPr>
          <a:xfrm>
            <a:off x="838200" y="64737"/>
            <a:ext cx="10515600" cy="825388"/>
          </a:xfrm>
        </p:spPr>
        <p:txBody>
          <a:bodyPr>
            <a:normAutofit/>
          </a:bodyPr>
          <a:lstStyle/>
          <a:p>
            <a:pPr algn="ctr"/>
            <a:r>
              <a:rPr lang="en-US" b="1" dirty="0">
                <a:solidFill>
                  <a:srgbClr val="C00000"/>
                </a:solidFill>
              </a:rPr>
              <a:t>Six Degrees of Separation</a:t>
            </a:r>
            <a:endParaRPr lang="hu-HU" b="1" dirty="0">
              <a:solidFill>
                <a:srgbClr val="C00000"/>
              </a:solidFill>
            </a:endParaRPr>
          </a:p>
        </p:txBody>
      </p:sp>
      <p:sp>
        <p:nvSpPr>
          <p:cNvPr id="3" name="Tartalom helye 2">
            <a:extLst>
              <a:ext uri="{FF2B5EF4-FFF2-40B4-BE49-F238E27FC236}">
                <a16:creationId xmlns:a16="http://schemas.microsoft.com/office/drawing/2014/main" id="{AB436932-C110-06AA-0056-9878BB757BDC}"/>
              </a:ext>
            </a:extLst>
          </p:cNvPr>
          <p:cNvSpPr>
            <a:spLocks noGrp="1"/>
          </p:cNvSpPr>
          <p:nvPr>
            <p:ph idx="1"/>
          </p:nvPr>
        </p:nvSpPr>
        <p:spPr>
          <a:xfrm>
            <a:off x="752559" y="962952"/>
            <a:ext cx="10601241" cy="5214011"/>
          </a:xfrm>
        </p:spPr>
        <p:txBody>
          <a:bodyPr>
            <a:normAutofit fontScale="92500" lnSpcReduction="10000"/>
          </a:bodyPr>
          <a:lstStyle/>
          <a:p>
            <a:pPr algn="just">
              <a:lnSpc>
                <a:spcPct val="160000"/>
              </a:lnSpc>
            </a:pPr>
            <a:r>
              <a:rPr lang="en-US" sz="2400" dirty="0"/>
              <a:t>The name of the game Six Degrees of Kevin Bacon is inspired by the concept of </a:t>
            </a:r>
            <a:r>
              <a:rPr lang="en-US" sz="2400" b="1" i="1" dirty="0"/>
              <a:t>six degrees of separation</a:t>
            </a:r>
            <a:r>
              <a:rPr lang="hu-HU" sz="2400" dirty="0"/>
              <a:t>.</a:t>
            </a:r>
          </a:p>
          <a:p>
            <a:pPr algn="just">
              <a:lnSpc>
                <a:spcPct val="160000"/>
              </a:lnSpc>
            </a:pPr>
            <a:r>
              <a:rPr lang="en-US" sz="2400" dirty="0"/>
              <a:t>The idea is the same as that of a small world: any two people in the world are connected by a short chain of acquaintances. In other words, social networks have a short diameter and an even shorter average path length. The number "six" in the expression originated from Hungarian author Frigyes </a:t>
            </a:r>
            <a:r>
              <a:rPr lang="en-US" sz="2400" dirty="0" err="1"/>
              <a:t>Karinthy</a:t>
            </a:r>
            <a:r>
              <a:rPr lang="en-US" sz="2400" dirty="0"/>
              <a:t> in the 1920s, and some credit goes to Italian inventor Guglielmo Marconi as well for coming up with the same idea 20 years before, in the early 1900s. However, what made the "six degrees" expression famous was an experiment conducted by psychologist Stanley Milgram in the 1960s, which provided the first empirical evidence of small worlds.</a:t>
            </a:r>
            <a:endParaRPr lang="hu-HU" sz="2400" dirty="0"/>
          </a:p>
        </p:txBody>
      </p:sp>
      <p:sp>
        <p:nvSpPr>
          <p:cNvPr id="4" name="Dátum helye 3">
            <a:extLst>
              <a:ext uri="{FF2B5EF4-FFF2-40B4-BE49-F238E27FC236}">
                <a16:creationId xmlns:a16="http://schemas.microsoft.com/office/drawing/2014/main" id="{D7F389BE-0CB6-8F25-4C61-27C90DA18AA0}"/>
              </a:ext>
            </a:extLst>
          </p:cNvPr>
          <p:cNvSpPr>
            <a:spLocks noGrp="1"/>
          </p:cNvSpPr>
          <p:nvPr>
            <p:ph type="dt" sz="half" idx="10"/>
          </p:nvPr>
        </p:nvSpPr>
        <p:spPr/>
        <p:txBody>
          <a:bodyPr/>
          <a:lstStyle/>
          <a:p>
            <a:r>
              <a:rPr lang="hu-HU"/>
              <a:t>26/19/2024</a:t>
            </a:r>
          </a:p>
        </p:txBody>
      </p:sp>
      <p:sp>
        <p:nvSpPr>
          <p:cNvPr id="5" name="Élőláb helye 4">
            <a:extLst>
              <a:ext uri="{FF2B5EF4-FFF2-40B4-BE49-F238E27FC236}">
                <a16:creationId xmlns:a16="http://schemas.microsoft.com/office/drawing/2014/main" id="{F8D8A3DD-46F0-5F08-0BF8-FDCF4ED3A33D}"/>
              </a:ext>
            </a:extLst>
          </p:cNvPr>
          <p:cNvSpPr>
            <a:spLocks noGrp="1"/>
          </p:cNvSpPr>
          <p:nvPr>
            <p:ph type="ftr" sz="quarter" idx="11"/>
          </p:nvPr>
        </p:nvSpPr>
        <p:spPr/>
        <p:txBody>
          <a:bodyPr/>
          <a:lstStyle/>
          <a:p>
            <a:r>
              <a:rPr lang="hu-HU"/>
              <a:t>Network Science, Lecture 3</a:t>
            </a:r>
          </a:p>
        </p:txBody>
      </p:sp>
      <p:sp>
        <p:nvSpPr>
          <p:cNvPr id="6" name="Dia számának helye 5">
            <a:extLst>
              <a:ext uri="{FF2B5EF4-FFF2-40B4-BE49-F238E27FC236}">
                <a16:creationId xmlns:a16="http://schemas.microsoft.com/office/drawing/2014/main" id="{E03DDA9F-5DE5-C8C2-DFB0-D3BE98998E8B}"/>
              </a:ext>
            </a:extLst>
          </p:cNvPr>
          <p:cNvSpPr>
            <a:spLocks noGrp="1"/>
          </p:cNvSpPr>
          <p:nvPr>
            <p:ph type="sldNum" sz="quarter" idx="12"/>
          </p:nvPr>
        </p:nvSpPr>
        <p:spPr/>
        <p:txBody>
          <a:bodyPr/>
          <a:lstStyle/>
          <a:p>
            <a:fld id="{A83EAA7F-C62B-F246-A793-9ED832A9CCAD}" type="slidenum">
              <a:rPr lang="hu-HU" smtClean="0"/>
              <a:t>13</a:t>
            </a:fld>
            <a:endParaRPr lang="hu-HU"/>
          </a:p>
        </p:txBody>
      </p:sp>
    </p:spTree>
    <p:extLst>
      <p:ext uri="{BB962C8B-B14F-4D97-AF65-F5344CB8AC3E}">
        <p14:creationId xmlns:p14="http://schemas.microsoft.com/office/powerpoint/2010/main" val="1160261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405161F-E2DB-C1EA-6ADE-C7EC9870712D}"/>
              </a:ext>
            </a:extLst>
          </p:cNvPr>
          <p:cNvSpPr>
            <a:spLocks noGrp="1"/>
          </p:cNvSpPr>
          <p:nvPr>
            <p:ph type="title"/>
          </p:nvPr>
        </p:nvSpPr>
        <p:spPr/>
        <p:txBody>
          <a:bodyPr>
            <a:normAutofit/>
          </a:bodyPr>
          <a:lstStyle/>
          <a:p>
            <a:pPr algn="ctr"/>
            <a:r>
              <a:rPr lang="hu-HU" b="1" dirty="0" err="1">
                <a:solidFill>
                  <a:srgbClr val="C00000"/>
                </a:solidFill>
              </a:rPr>
              <a:t>Summary</a:t>
            </a:r>
            <a:endParaRPr lang="hu-HU" b="1" dirty="0">
              <a:solidFill>
                <a:srgbClr val="C00000"/>
              </a:solidFill>
            </a:endParaRPr>
          </a:p>
        </p:txBody>
      </p:sp>
      <p:sp>
        <p:nvSpPr>
          <p:cNvPr id="3" name="Tartalom helye 2">
            <a:extLst>
              <a:ext uri="{FF2B5EF4-FFF2-40B4-BE49-F238E27FC236}">
                <a16:creationId xmlns:a16="http://schemas.microsoft.com/office/drawing/2014/main" id="{AB436932-C110-06AA-0056-9878BB757BDC}"/>
              </a:ext>
            </a:extLst>
          </p:cNvPr>
          <p:cNvSpPr>
            <a:spLocks noGrp="1"/>
          </p:cNvSpPr>
          <p:nvPr>
            <p:ph idx="1"/>
          </p:nvPr>
        </p:nvSpPr>
        <p:spPr/>
        <p:txBody>
          <a:bodyPr>
            <a:normAutofit/>
          </a:bodyPr>
          <a:lstStyle/>
          <a:p>
            <a:pPr marL="457200" indent="-457200" algn="just">
              <a:lnSpc>
                <a:spcPct val="150000"/>
              </a:lnSpc>
              <a:buFont typeface="+mj-lt"/>
              <a:buAutoNum type="arabicPeriod"/>
            </a:pPr>
            <a:r>
              <a:rPr lang="en-US" sz="2400" dirty="0"/>
              <a:t>A network is made up of two sets of elements: the nodes and links connecting pairs of nodes.</a:t>
            </a:r>
          </a:p>
          <a:p>
            <a:pPr marL="457200" indent="-457200" algn="just">
              <a:lnSpc>
                <a:spcPct val="150000"/>
              </a:lnSpc>
              <a:buFont typeface="+mj-lt"/>
              <a:buAutoNum type="arabicPeriod"/>
            </a:pPr>
            <a:r>
              <a:rPr lang="en-US" sz="2400" dirty="0"/>
              <a:t>A subnetwork is a subset of the network including some of its nodes and all of the links among them.</a:t>
            </a:r>
          </a:p>
          <a:p>
            <a:pPr marL="457200" indent="-457200" algn="just">
              <a:lnSpc>
                <a:spcPct val="150000"/>
              </a:lnSpc>
              <a:buFont typeface="+mj-lt"/>
              <a:buAutoNum type="arabicPeriod"/>
            </a:pPr>
            <a:r>
              <a:rPr lang="en-US" sz="2400" dirty="0"/>
              <a:t>In directed networks, links have a direction. There may be a link from node 1 to node 2, and not necessarily one from node 2 to node 1. In undirected networks, links are reciprocal.</a:t>
            </a:r>
          </a:p>
        </p:txBody>
      </p:sp>
      <p:sp>
        <p:nvSpPr>
          <p:cNvPr id="4" name="Dátum helye 3">
            <a:extLst>
              <a:ext uri="{FF2B5EF4-FFF2-40B4-BE49-F238E27FC236}">
                <a16:creationId xmlns:a16="http://schemas.microsoft.com/office/drawing/2014/main" id="{62EFE3EE-4C13-268A-4763-B7527425B26F}"/>
              </a:ext>
            </a:extLst>
          </p:cNvPr>
          <p:cNvSpPr>
            <a:spLocks noGrp="1"/>
          </p:cNvSpPr>
          <p:nvPr>
            <p:ph type="dt" sz="half" idx="10"/>
          </p:nvPr>
        </p:nvSpPr>
        <p:spPr/>
        <p:txBody>
          <a:bodyPr/>
          <a:lstStyle/>
          <a:p>
            <a:r>
              <a:rPr lang="hu-HU"/>
              <a:t>26/19/2024</a:t>
            </a:r>
          </a:p>
        </p:txBody>
      </p:sp>
      <p:sp>
        <p:nvSpPr>
          <p:cNvPr id="5" name="Élőláb helye 4">
            <a:extLst>
              <a:ext uri="{FF2B5EF4-FFF2-40B4-BE49-F238E27FC236}">
                <a16:creationId xmlns:a16="http://schemas.microsoft.com/office/drawing/2014/main" id="{535C7A47-3CDF-EB27-A221-308E4D541A00}"/>
              </a:ext>
            </a:extLst>
          </p:cNvPr>
          <p:cNvSpPr>
            <a:spLocks noGrp="1"/>
          </p:cNvSpPr>
          <p:nvPr>
            <p:ph type="ftr" sz="quarter" idx="11"/>
          </p:nvPr>
        </p:nvSpPr>
        <p:spPr/>
        <p:txBody>
          <a:bodyPr/>
          <a:lstStyle/>
          <a:p>
            <a:r>
              <a:rPr lang="hu-HU"/>
              <a:t>Network Science, Lecture 3</a:t>
            </a:r>
          </a:p>
        </p:txBody>
      </p:sp>
      <p:sp>
        <p:nvSpPr>
          <p:cNvPr id="6" name="Dia számának helye 5">
            <a:extLst>
              <a:ext uri="{FF2B5EF4-FFF2-40B4-BE49-F238E27FC236}">
                <a16:creationId xmlns:a16="http://schemas.microsoft.com/office/drawing/2014/main" id="{61866015-4A8E-8576-08FB-E7E1EE2E25D9}"/>
              </a:ext>
            </a:extLst>
          </p:cNvPr>
          <p:cNvSpPr>
            <a:spLocks noGrp="1"/>
          </p:cNvSpPr>
          <p:nvPr>
            <p:ph type="sldNum" sz="quarter" idx="12"/>
          </p:nvPr>
        </p:nvSpPr>
        <p:spPr/>
        <p:txBody>
          <a:bodyPr/>
          <a:lstStyle/>
          <a:p>
            <a:fld id="{A83EAA7F-C62B-F246-A793-9ED832A9CCAD}" type="slidenum">
              <a:rPr lang="hu-HU" smtClean="0"/>
              <a:t>14</a:t>
            </a:fld>
            <a:endParaRPr lang="hu-HU"/>
          </a:p>
        </p:txBody>
      </p:sp>
    </p:spTree>
    <p:extLst>
      <p:ext uri="{BB962C8B-B14F-4D97-AF65-F5344CB8AC3E}">
        <p14:creationId xmlns:p14="http://schemas.microsoft.com/office/powerpoint/2010/main" val="1079210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405161F-E2DB-C1EA-6ADE-C7EC9870712D}"/>
              </a:ext>
            </a:extLst>
          </p:cNvPr>
          <p:cNvSpPr>
            <a:spLocks noGrp="1"/>
          </p:cNvSpPr>
          <p:nvPr>
            <p:ph type="title"/>
          </p:nvPr>
        </p:nvSpPr>
        <p:spPr/>
        <p:txBody>
          <a:bodyPr>
            <a:normAutofit/>
          </a:bodyPr>
          <a:lstStyle/>
          <a:p>
            <a:pPr algn="ctr"/>
            <a:r>
              <a:rPr lang="hu-HU" b="1" dirty="0" err="1">
                <a:solidFill>
                  <a:srgbClr val="C00000"/>
                </a:solidFill>
              </a:rPr>
              <a:t>Summary</a:t>
            </a:r>
            <a:r>
              <a:rPr lang="hu-HU" b="1" dirty="0">
                <a:solidFill>
                  <a:srgbClr val="C00000"/>
                </a:solidFill>
              </a:rPr>
              <a:t> (2)</a:t>
            </a:r>
          </a:p>
        </p:txBody>
      </p:sp>
      <p:sp>
        <p:nvSpPr>
          <p:cNvPr id="3" name="Tartalom helye 2">
            <a:extLst>
              <a:ext uri="{FF2B5EF4-FFF2-40B4-BE49-F238E27FC236}">
                <a16:creationId xmlns:a16="http://schemas.microsoft.com/office/drawing/2014/main" id="{AB436932-C110-06AA-0056-9878BB757BDC}"/>
              </a:ext>
            </a:extLst>
          </p:cNvPr>
          <p:cNvSpPr>
            <a:spLocks noGrp="1"/>
          </p:cNvSpPr>
          <p:nvPr>
            <p:ph idx="1"/>
          </p:nvPr>
        </p:nvSpPr>
        <p:spPr/>
        <p:txBody>
          <a:bodyPr>
            <a:normAutofit fontScale="92500" lnSpcReduction="20000"/>
          </a:bodyPr>
          <a:lstStyle/>
          <a:p>
            <a:pPr marL="457200" indent="-457200" algn="just">
              <a:lnSpc>
                <a:spcPct val="150000"/>
              </a:lnSpc>
              <a:buFont typeface="+mj-lt"/>
              <a:buAutoNum type="arabicPeriod" startAt="4"/>
            </a:pPr>
            <a:r>
              <a:rPr lang="en-US" sz="2400" dirty="0"/>
              <a:t>In weighted networks, links have associated weights that represent connection attributes like importance, similarity, distance, traffic, etc. In unweighted networks, all links are the same.</a:t>
            </a:r>
          </a:p>
          <a:p>
            <a:pPr marL="457200" indent="-457200" algn="just">
              <a:lnSpc>
                <a:spcPct val="150000"/>
              </a:lnSpc>
              <a:buFont typeface="+mj-lt"/>
              <a:buAutoNum type="arabicPeriod" startAt="4"/>
            </a:pPr>
            <a:r>
              <a:rPr lang="en-US" sz="2400" dirty="0"/>
              <a:t>Multilayer networks have different types of nodes and links, divided into interconnected layers. If the nodes are the same in each layer, the multilayer network is called a multiplex.</a:t>
            </a:r>
          </a:p>
          <a:p>
            <a:pPr marL="457200" indent="-457200" algn="just">
              <a:lnSpc>
                <a:spcPct val="150000"/>
              </a:lnSpc>
              <a:buFont typeface="+mj-lt"/>
              <a:buAutoNum type="arabicPeriod" startAt="4"/>
            </a:pPr>
            <a:r>
              <a:rPr lang="en-US" sz="2400" dirty="0"/>
              <a:t>The density of a network is the fraction of node pairs that are connected. A network is complete if all pairs of nodes are connected, so that the density is one. Most real networks are sparse, meaning that they have very small density.</a:t>
            </a:r>
          </a:p>
        </p:txBody>
      </p:sp>
      <p:sp>
        <p:nvSpPr>
          <p:cNvPr id="4" name="Dátum helye 3">
            <a:extLst>
              <a:ext uri="{FF2B5EF4-FFF2-40B4-BE49-F238E27FC236}">
                <a16:creationId xmlns:a16="http://schemas.microsoft.com/office/drawing/2014/main" id="{26BD773D-ECBF-D809-345A-BAA621A1EF21}"/>
              </a:ext>
            </a:extLst>
          </p:cNvPr>
          <p:cNvSpPr>
            <a:spLocks noGrp="1"/>
          </p:cNvSpPr>
          <p:nvPr>
            <p:ph type="dt" sz="half" idx="10"/>
          </p:nvPr>
        </p:nvSpPr>
        <p:spPr/>
        <p:txBody>
          <a:bodyPr/>
          <a:lstStyle/>
          <a:p>
            <a:r>
              <a:rPr lang="hu-HU"/>
              <a:t>26/19/2024</a:t>
            </a:r>
          </a:p>
        </p:txBody>
      </p:sp>
      <p:sp>
        <p:nvSpPr>
          <p:cNvPr id="5" name="Élőláb helye 4">
            <a:extLst>
              <a:ext uri="{FF2B5EF4-FFF2-40B4-BE49-F238E27FC236}">
                <a16:creationId xmlns:a16="http://schemas.microsoft.com/office/drawing/2014/main" id="{05113E95-0BDA-F11C-CB3E-AB39CE7525F8}"/>
              </a:ext>
            </a:extLst>
          </p:cNvPr>
          <p:cNvSpPr>
            <a:spLocks noGrp="1"/>
          </p:cNvSpPr>
          <p:nvPr>
            <p:ph type="ftr" sz="quarter" idx="11"/>
          </p:nvPr>
        </p:nvSpPr>
        <p:spPr/>
        <p:txBody>
          <a:bodyPr/>
          <a:lstStyle/>
          <a:p>
            <a:r>
              <a:rPr lang="hu-HU"/>
              <a:t>Network Science, Lecture 3</a:t>
            </a:r>
          </a:p>
        </p:txBody>
      </p:sp>
      <p:sp>
        <p:nvSpPr>
          <p:cNvPr id="6" name="Dia számának helye 5">
            <a:extLst>
              <a:ext uri="{FF2B5EF4-FFF2-40B4-BE49-F238E27FC236}">
                <a16:creationId xmlns:a16="http://schemas.microsoft.com/office/drawing/2014/main" id="{C1511859-3C86-21D0-DE3C-E177E9529BA7}"/>
              </a:ext>
            </a:extLst>
          </p:cNvPr>
          <p:cNvSpPr>
            <a:spLocks noGrp="1"/>
          </p:cNvSpPr>
          <p:nvPr>
            <p:ph type="sldNum" sz="quarter" idx="12"/>
          </p:nvPr>
        </p:nvSpPr>
        <p:spPr/>
        <p:txBody>
          <a:bodyPr/>
          <a:lstStyle/>
          <a:p>
            <a:fld id="{A83EAA7F-C62B-F246-A793-9ED832A9CCAD}" type="slidenum">
              <a:rPr lang="hu-HU" smtClean="0"/>
              <a:t>15</a:t>
            </a:fld>
            <a:endParaRPr lang="hu-HU"/>
          </a:p>
        </p:txBody>
      </p:sp>
    </p:spTree>
    <p:extLst>
      <p:ext uri="{BB962C8B-B14F-4D97-AF65-F5344CB8AC3E}">
        <p14:creationId xmlns:p14="http://schemas.microsoft.com/office/powerpoint/2010/main" val="494456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405161F-E2DB-C1EA-6ADE-C7EC9870712D}"/>
              </a:ext>
            </a:extLst>
          </p:cNvPr>
          <p:cNvSpPr>
            <a:spLocks noGrp="1"/>
          </p:cNvSpPr>
          <p:nvPr>
            <p:ph type="title"/>
          </p:nvPr>
        </p:nvSpPr>
        <p:spPr/>
        <p:txBody>
          <a:bodyPr>
            <a:normAutofit/>
          </a:bodyPr>
          <a:lstStyle/>
          <a:p>
            <a:pPr algn="ctr"/>
            <a:r>
              <a:rPr lang="hu-HU" b="1" dirty="0" err="1">
                <a:solidFill>
                  <a:srgbClr val="C00000"/>
                </a:solidFill>
              </a:rPr>
              <a:t>Summary</a:t>
            </a:r>
            <a:r>
              <a:rPr lang="hu-HU" b="1" dirty="0">
                <a:solidFill>
                  <a:srgbClr val="C00000"/>
                </a:solidFill>
              </a:rPr>
              <a:t> (3)</a:t>
            </a:r>
          </a:p>
        </p:txBody>
      </p:sp>
      <p:sp>
        <p:nvSpPr>
          <p:cNvPr id="3" name="Tartalom helye 2">
            <a:extLst>
              <a:ext uri="{FF2B5EF4-FFF2-40B4-BE49-F238E27FC236}">
                <a16:creationId xmlns:a16="http://schemas.microsoft.com/office/drawing/2014/main" id="{AB436932-C110-06AA-0056-9878BB757BDC}"/>
              </a:ext>
            </a:extLst>
          </p:cNvPr>
          <p:cNvSpPr>
            <a:spLocks noGrp="1"/>
          </p:cNvSpPr>
          <p:nvPr>
            <p:ph idx="1"/>
          </p:nvPr>
        </p:nvSpPr>
        <p:spPr/>
        <p:txBody>
          <a:bodyPr>
            <a:normAutofit fontScale="92500"/>
          </a:bodyPr>
          <a:lstStyle/>
          <a:p>
            <a:pPr marL="457200" indent="-457200" algn="just">
              <a:lnSpc>
                <a:spcPct val="150000"/>
              </a:lnSpc>
              <a:buFont typeface="+mj-lt"/>
              <a:buAutoNum type="arabicPeriod" startAt="7"/>
            </a:pPr>
            <a:r>
              <a:rPr lang="en-US" sz="2400" dirty="0"/>
              <a:t>The degree of a node is the number of neighbors. In directed networks, nodes have in-degree and out-degree measuring the number of incoming and outgoing links, respectively. If the network is weighted, the strength of a node is the sum of the weights of its links. The nodes of weighted directed networks have in-strength and out-strength.</a:t>
            </a:r>
          </a:p>
          <a:p>
            <a:pPr marL="457200" indent="-457200" algn="just">
              <a:lnSpc>
                <a:spcPct val="150000"/>
              </a:lnSpc>
              <a:buFont typeface="+mj-lt"/>
              <a:buAutoNum type="arabicPeriod" startAt="7"/>
            </a:pPr>
            <a:r>
              <a:rPr lang="en-US" sz="2400" dirty="0"/>
              <a:t>Adjacency lists and edge lists are efficient representations to store sparse networks.</a:t>
            </a:r>
          </a:p>
          <a:p>
            <a:pPr marL="457200" indent="-457200" algn="just">
              <a:lnSpc>
                <a:spcPct val="150000"/>
              </a:lnSpc>
              <a:buFont typeface="+mj-lt"/>
              <a:buAutoNum type="arabicPeriod" startAt="7"/>
            </a:pPr>
            <a:r>
              <a:rPr lang="en-US" sz="2400" dirty="0" err="1"/>
              <a:t>NetworkX</a:t>
            </a:r>
            <a:r>
              <a:rPr lang="en-US" sz="2400" dirty="0"/>
              <a:t> is a popular and convenient programming library to code networks in the Python language.</a:t>
            </a:r>
          </a:p>
        </p:txBody>
      </p:sp>
      <p:sp>
        <p:nvSpPr>
          <p:cNvPr id="4" name="Dátum helye 3">
            <a:extLst>
              <a:ext uri="{FF2B5EF4-FFF2-40B4-BE49-F238E27FC236}">
                <a16:creationId xmlns:a16="http://schemas.microsoft.com/office/drawing/2014/main" id="{F69C4794-11A9-E497-8097-4100DC4A328C}"/>
              </a:ext>
            </a:extLst>
          </p:cNvPr>
          <p:cNvSpPr>
            <a:spLocks noGrp="1"/>
          </p:cNvSpPr>
          <p:nvPr>
            <p:ph type="dt" sz="half" idx="10"/>
          </p:nvPr>
        </p:nvSpPr>
        <p:spPr/>
        <p:txBody>
          <a:bodyPr/>
          <a:lstStyle/>
          <a:p>
            <a:r>
              <a:rPr lang="hu-HU"/>
              <a:t>26/19/2024</a:t>
            </a:r>
          </a:p>
        </p:txBody>
      </p:sp>
      <p:sp>
        <p:nvSpPr>
          <p:cNvPr id="5" name="Élőláb helye 4">
            <a:extLst>
              <a:ext uri="{FF2B5EF4-FFF2-40B4-BE49-F238E27FC236}">
                <a16:creationId xmlns:a16="http://schemas.microsoft.com/office/drawing/2014/main" id="{0972786C-B99D-C76D-12A6-89A9ADB07AE7}"/>
              </a:ext>
            </a:extLst>
          </p:cNvPr>
          <p:cNvSpPr>
            <a:spLocks noGrp="1"/>
          </p:cNvSpPr>
          <p:nvPr>
            <p:ph type="ftr" sz="quarter" idx="11"/>
          </p:nvPr>
        </p:nvSpPr>
        <p:spPr/>
        <p:txBody>
          <a:bodyPr/>
          <a:lstStyle/>
          <a:p>
            <a:r>
              <a:rPr lang="hu-HU"/>
              <a:t>Network Science, Lecture 3</a:t>
            </a:r>
          </a:p>
        </p:txBody>
      </p:sp>
      <p:sp>
        <p:nvSpPr>
          <p:cNvPr id="6" name="Dia számának helye 5">
            <a:extLst>
              <a:ext uri="{FF2B5EF4-FFF2-40B4-BE49-F238E27FC236}">
                <a16:creationId xmlns:a16="http://schemas.microsoft.com/office/drawing/2014/main" id="{9211D553-512A-6143-B28E-8C17127CD2CE}"/>
              </a:ext>
            </a:extLst>
          </p:cNvPr>
          <p:cNvSpPr>
            <a:spLocks noGrp="1"/>
          </p:cNvSpPr>
          <p:nvPr>
            <p:ph type="sldNum" sz="quarter" idx="12"/>
          </p:nvPr>
        </p:nvSpPr>
        <p:spPr/>
        <p:txBody>
          <a:bodyPr/>
          <a:lstStyle/>
          <a:p>
            <a:fld id="{A83EAA7F-C62B-F246-A793-9ED832A9CCAD}" type="slidenum">
              <a:rPr lang="hu-HU" smtClean="0"/>
              <a:t>16</a:t>
            </a:fld>
            <a:endParaRPr lang="hu-HU"/>
          </a:p>
        </p:txBody>
      </p:sp>
    </p:spTree>
    <p:extLst>
      <p:ext uri="{BB962C8B-B14F-4D97-AF65-F5344CB8AC3E}">
        <p14:creationId xmlns:p14="http://schemas.microsoft.com/office/powerpoint/2010/main" val="32732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BCDBDDD-4BAC-BD74-7719-43C488053ED1}"/>
              </a:ext>
            </a:extLst>
          </p:cNvPr>
          <p:cNvSpPr>
            <a:spLocks noGrp="1"/>
          </p:cNvSpPr>
          <p:nvPr>
            <p:ph type="title"/>
          </p:nvPr>
        </p:nvSpPr>
        <p:spPr/>
        <p:txBody>
          <a:bodyPr/>
          <a:lstStyle/>
          <a:p>
            <a:r>
              <a:rPr lang="hu-HU" b="1" dirty="0" err="1"/>
              <a:t>Homework</a:t>
            </a:r>
            <a:endParaRPr lang="hu-HU" b="1" dirty="0"/>
          </a:p>
        </p:txBody>
      </p:sp>
      <p:sp>
        <p:nvSpPr>
          <p:cNvPr id="3" name="Tartalom helye 2">
            <a:extLst>
              <a:ext uri="{FF2B5EF4-FFF2-40B4-BE49-F238E27FC236}">
                <a16:creationId xmlns:a16="http://schemas.microsoft.com/office/drawing/2014/main" id="{27D10E0D-B250-41B8-B40A-99DB2E63F595}"/>
              </a:ext>
            </a:extLst>
          </p:cNvPr>
          <p:cNvSpPr>
            <a:spLocks noGrp="1"/>
          </p:cNvSpPr>
          <p:nvPr>
            <p:ph idx="1"/>
          </p:nvPr>
        </p:nvSpPr>
        <p:spPr/>
        <p:txBody>
          <a:bodyPr>
            <a:normAutofit fontScale="85000" lnSpcReduction="10000"/>
          </a:bodyPr>
          <a:lstStyle/>
          <a:p>
            <a:pPr marL="285750" marR="172085" indent="-285750" algn="just">
              <a:lnSpc>
                <a:spcPct val="115000"/>
              </a:lnSpc>
              <a:spcBef>
                <a:spcPts val="755"/>
              </a:spcBef>
              <a:buFont typeface="+mj-lt"/>
              <a:buAutoNum type="arabicPeriod"/>
              <a:tabLst>
                <a:tab pos="1420495" algn="l"/>
                <a:tab pos="1423035" algn="l"/>
              </a:tabLst>
            </a:pPr>
            <a:r>
              <a:rPr lang="en-US" sz="2600" spc="-5" dirty="0">
                <a:solidFill>
                  <a:srgbClr val="312F2F"/>
                </a:solidFill>
                <a:effectLst/>
                <a:latin typeface="Times New Roman" panose="02020603050405020304" pitchFamily="18" charset="0"/>
                <a:ea typeface="Times New Roman" panose="02020603050405020304" pitchFamily="18" charset="0"/>
              </a:rPr>
              <a:t>Consider a</a:t>
            </a:r>
            <a:r>
              <a:rPr lang="en-US" sz="2600" spc="-50" dirty="0">
                <a:solidFill>
                  <a:srgbClr val="312F2F"/>
                </a:solidFill>
                <a:effectLst/>
                <a:latin typeface="Times New Roman" panose="02020603050405020304" pitchFamily="18" charset="0"/>
                <a:ea typeface="Times New Roman" panose="02020603050405020304" pitchFamily="18" charset="0"/>
              </a:rPr>
              <a:t> </a:t>
            </a:r>
            <a:r>
              <a:rPr lang="en-US" sz="2600" spc="-5" dirty="0">
                <a:solidFill>
                  <a:srgbClr val="312F2F"/>
                </a:solidFill>
                <a:effectLst/>
                <a:latin typeface="Times New Roman" panose="02020603050405020304" pitchFamily="18" charset="0"/>
                <a:ea typeface="Times New Roman" panose="02020603050405020304" pitchFamily="18" charset="0"/>
              </a:rPr>
              <a:t>network with </a:t>
            </a:r>
            <a:r>
              <a:rPr lang="en-US" sz="2600" i="1" spc="-5" dirty="0">
                <a:solidFill>
                  <a:srgbClr val="312F2F"/>
                </a:solidFill>
                <a:effectLst/>
                <a:latin typeface="Arial" panose="020B0604020202020204" pitchFamily="34" charset="0"/>
                <a:ea typeface="Times New Roman" panose="02020603050405020304" pitchFamily="18" charset="0"/>
                <a:cs typeface="Times New Roman" panose="02020603050405020304" pitchFamily="18" charset="0"/>
              </a:rPr>
              <a:t>N </a:t>
            </a:r>
            <a:r>
              <a:rPr lang="en-US" sz="2600" spc="-5" dirty="0">
                <a:solidFill>
                  <a:srgbClr val="312F2F"/>
                </a:solidFill>
                <a:effectLst/>
                <a:latin typeface="Times New Roman" panose="02020603050405020304" pitchFamily="18" charset="0"/>
                <a:ea typeface="Times New Roman" panose="02020603050405020304" pitchFamily="18" charset="0"/>
              </a:rPr>
              <a:t>nodes.</a:t>
            </a:r>
            <a:r>
              <a:rPr lang="en-US" sz="2600" spc="-40" dirty="0">
                <a:solidFill>
                  <a:srgbClr val="312F2F"/>
                </a:solidFill>
                <a:effectLst/>
                <a:latin typeface="Times New Roman" panose="02020603050405020304" pitchFamily="18" charset="0"/>
                <a:ea typeface="Times New Roman" panose="02020603050405020304" pitchFamily="18" charset="0"/>
              </a:rPr>
              <a:t> </a:t>
            </a:r>
            <a:r>
              <a:rPr lang="en-US" sz="2600" spc="-5" dirty="0">
                <a:solidFill>
                  <a:srgbClr val="312F2F"/>
                </a:solidFill>
                <a:effectLst/>
                <a:latin typeface="Times New Roman" panose="02020603050405020304" pitchFamily="18" charset="0"/>
                <a:ea typeface="Times New Roman" panose="02020603050405020304" pitchFamily="18" charset="0"/>
              </a:rPr>
              <a:t>Given a</a:t>
            </a:r>
            <a:r>
              <a:rPr lang="en-US" sz="2600" spc="-70" dirty="0">
                <a:solidFill>
                  <a:srgbClr val="312F2F"/>
                </a:solidFill>
                <a:effectLst/>
                <a:latin typeface="Times New Roman" panose="02020603050405020304" pitchFamily="18" charset="0"/>
                <a:ea typeface="Times New Roman" panose="02020603050405020304" pitchFamily="18" charset="0"/>
              </a:rPr>
              <a:t> </a:t>
            </a:r>
            <a:r>
              <a:rPr lang="en-US" sz="2600" spc="-5" dirty="0">
                <a:solidFill>
                  <a:srgbClr val="312F2F"/>
                </a:solidFill>
                <a:effectLst/>
                <a:latin typeface="Times New Roman" panose="02020603050405020304" pitchFamily="18" charset="0"/>
                <a:ea typeface="Times New Roman" panose="02020603050405020304" pitchFamily="18" charset="0"/>
              </a:rPr>
              <a:t>single</a:t>
            </a:r>
            <a:r>
              <a:rPr lang="en-US" sz="2600" spc="-35" dirty="0">
                <a:solidFill>
                  <a:srgbClr val="312F2F"/>
                </a:solidFill>
                <a:effectLst/>
                <a:latin typeface="Times New Roman" panose="02020603050405020304" pitchFamily="18" charset="0"/>
                <a:ea typeface="Times New Roman" panose="02020603050405020304" pitchFamily="18" charset="0"/>
              </a:rPr>
              <a:t> </a:t>
            </a:r>
            <a:r>
              <a:rPr lang="en-US" sz="2600" spc="-5" dirty="0">
                <a:solidFill>
                  <a:srgbClr val="312F2F"/>
                </a:solidFill>
                <a:effectLst/>
                <a:latin typeface="Times New Roman" panose="02020603050405020304" pitchFamily="18" charset="0"/>
                <a:ea typeface="Times New Roman" panose="02020603050405020304" pitchFamily="18" charset="0"/>
              </a:rPr>
              <a:t>link,</a:t>
            </a:r>
            <a:r>
              <a:rPr lang="en-US" sz="2600" spc="-15" dirty="0">
                <a:solidFill>
                  <a:srgbClr val="312F2F"/>
                </a:solidFill>
                <a:effectLst/>
                <a:latin typeface="Times New Roman" panose="02020603050405020304" pitchFamily="18" charset="0"/>
                <a:ea typeface="Times New Roman" panose="02020603050405020304" pitchFamily="18" charset="0"/>
              </a:rPr>
              <a:t> </a:t>
            </a:r>
            <a:r>
              <a:rPr lang="en-US" sz="2600" spc="-5" dirty="0">
                <a:solidFill>
                  <a:srgbClr val="312F2F"/>
                </a:solidFill>
                <a:effectLst/>
                <a:latin typeface="Times New Roman" panose="02020603050405020304" pitchFamily="18" charset="0"/>
                <a:ea typeface="Times New Roman" panose="02020603050405020304" pitchFamily="18" charset="0"/>
              </a:rPr>
              <a:t>what</a:t>
            </a:r>
            <a:r>
              <a:rPr lang="en-US" sz="2600" spc="-60" dirty="0">
                <a:solidFill>
                  <a:srgbClr val="312F2F"/>
                </a:solidFill>
                <a:effectLst/>
                <a:latin typeface="Times New Roman" panose="02020603050405020304" pitchFamily="18" charset="0"/>
                <a:ea typeface="Times New Roman" panose="02020603050405020304" pitchFamily="18" charset="0"/>
              </a:rPr>
              <a:t> </a:t>
            </a:r>
            <a:r>
              <a:rPr lang="en-US" sz="2600" spc="-5" dirty="0">
                <a:solidFill>
                  <a:srgbClr val="312F2F"/>
                </a:solidFill>
                <a:effectLst/>
                <a:latin typeface="Times New Roman" panose="02020603050405020304" pitchFamily="18" charset="0"/>
                <a:ea typeface="Times New Roman" panose="02020603050405020304" pitchFamily="18" charset="0"/>
              </a:rPr>
              <a:t>is</a:t>
            </a:r>
            <a:r>
              <a:rPr lang="en-US" sz="2600" spc="-45" dirty="0">
                <a:solidFill>
                  <a:srgbClr val="312F2F"/>
                </a:solidFill>
                <a:effectLst/>
                <a:latin typeface="Times New Roman" panose="02020603050405020304" pitchFamily="18" charset="0"/>
                <a:ea typeface="Times New Roman" panose="02020603050405020304" pitchFamily="18" charset="0"/>
              </a:rPr>
              <a:t> </a:t>
            </a:r>
            <a:r>
              <a:rPr lang="en-US" sz="2600" spc="-5" dirty="0">
                <a:solidFill>
                  <a:srgbClr val="312F2F"/>
                </a:solidFill>
                <a:effectLst/>
                <a:latin typeface="Times New Roman" panose="02020603050405020304" pitchFamily="18" charset="0"/>
                <a:ea typeface="Times New Roman" panose="02020603050405020304" pitchFamily="18" charset="0"/>
              </a:rPr>
              <a:t>the</a:t>
            </a:r>
            <a:r>
              <a:rPr lang="en-US" sz="2600" spc="-70" dirty="0">
                <a:solidFill>
                  <a:srgbClr val="312F2F"/>
                </a:solidFill>
                <a:effectLst/>
                <a:latin typeface="Times New Roman" panose="02020603050405020304" pitchFamily="18" charset="0"/>
                <a:ea typeface="Times New Roman" panose="02020603050405020304" pitchFamily="18" charset="0"/>
              </a:rPr>
              <a:t> </a:t>
            </a:r>
            <a:r>
              <a:rPr lang="en-US" sz="2600" spc="-5" dirty="0">
                <a:solidFill>
                  <a:srgbClr val="312F2F"/>
                </a:solidFill>
                <a:effectLst/>
                <a:latin typeface="Times New Roman" panose="02020603050405020304" pitchFamily="18" charset="0"/>
                <a:ea typeface="Times New Roman" panose="02020603050405020304" pitchFamily="18" charset="0"/>
              </a:rPr>
              <a:t>maximum number of nodes that link can connect? Given a single node, what is the maximum number of links that can connect to that node?</a:t>
            </a:r>
            <a:endParaRPr lang="hu-HU" sz="2600" spc="-5" dirty="0">
              <a:solidFill>
                <a:srgbClr val="312F2F"/>
              </a:solidFill>
              <a:effectLst/>
              <a:latin typeface="Times New Roman" panose="02020603050405020304" pitchFamily="18" charset="0"/>
              <a:ea typeface="Times New Roman" panose="02020603050405020304" pitchFamily="18" charset="0"/>
            </a:endParaRPr>
          </a:p>
          <a:p>
            <a:pPr marL="285750" marR="172085" indent="-285750" algn="just">
              <a:lnSpc>
                <a:spcPct val="115000"/>
              </a:lnSpc>
              <a:spcBef>
                <a:spcPts val="755"/>
              </a:spcBef>
              <a:buFont typeface="+mj-lt"/>
              <a:buAutoNum type="arabicPeriod"/>
              <a:tabLst>
                <a:tab pos="1420495" algn="l"/>
                <a:tab pos="1423035" algn="l"/>
              </a:tabLst>
            </a:pPr>
            <a:r>
              <a:rPr lang="en-US" sz="2600" spc="-5" dirty="0">
                <a:effectLst/>
                <a:latin typeface="Times New Roman" panose="02020603050405020304" pitchFamily="18" charset="0"/>
                <a:ea typeface="Times New Roman" panose="02020603050405020304" pitchFamily="18" charset="0"/>
              </a:rPr>
              <a:t>Consider a directed network of N nodes. Now consider the total in-degree (i.e. the sum of the in-degree over all nodes in the network). Compare this to the analogous total out-degree. Which of the following must hold true for any such network?</a:t>
            </a:r>
          </a:p>
          <a:p>
            <a:pPr marL="457200" marR="172085" lvl="1" indent="0" algn="just">
              <a:lnSpc>
                <a:spcPct val="115000"/>
              </a:lnSpc>
              <a:spcBef>
                <a:spcPts val="755"/>
              </a:spcBef>
              <a:buNone/>
              <a:tabLst>
                <a:tab pos="1420495" algn="l"/>
                <a:tab pos="1423035" algn="l"/>
              </a:tabLst>
            </a:pPr>
            <a:r>
              <a:rPr lang="en-US" sz="2600" spc="-5" dirty="0">
                <a:effectLst/>
                <a:latin typeface="Times New Roman" panose="02020603050405020304" pitchFamily="18" charset="0"/>
                <a:ea typeface="Times New Roman" panose="02020603050405020304" pitchFamily="18" charset="0"/>
              </a:rPr>
              <a:t>a.</a:t>
            </a:r>
            <a:r>
              <a:rPr lang="hu-HU" sz="2600" spc="-5" dirty="0">
                <a:effectLst/>
                <a:latin typeface="Times New Roman" panose="02020603050405020304" pitchFamily="18" charset="0"/>
                <a:ea typeface="Times New Roman" panose="02020603050405020304" pitchFamily="18" charset="0"/>
              </a:rPr>
              <a:t> </a:t>
            </a:r>
            <a:r>
              <a:rPr lang="en-US" sz="2600" spc="-5" dirty="0">
                <a:effectLst/>
                <a:latin typeface="Times New Roman" panose="02020603050405020304" pitchFamily="18" charset="0"/>
                <a:ea typeface="Times New Roman" panose="02020603050405020304" pitchFamily="18" charset="0"/>
              </a:rPr>
              <a:t>Total in-degree must be less than total out-degree</a:t>
            </a:r>
          </a:p>
          <a:p>
            <a:pPr marL="457200" marR="172085" lvl="1" indent="0" algn="just">
              <a:lnSpc>
                <a:spcPct val="115000"/>
              </a:lnSpc>
              <a:spcBef>
                <a:spcPts val="755"/>
              </a:spcBef>
              <a:buNone/>
              <a:tabLst>
                <a:tab pos="1420495" algn="l"/>
                <a:tab pos="1423035" algn="l"/>
              </a:tabLst>
            </a:pPr>
            <a:r>
              <a:rPr lang="en-US" sz="2600" spc="-5" dirty="0">
                <a:effectLst/>
                <a:latin typeface="Times New Roman" panose="02020603050405020304" pitchFamily="18" charset="0"/>
                <a:ea typeface="Times New Roman" panose="02020603050405020304" pitchFamily="18" charset="0"/>
              </a:rPr>
              <a:t>b.</a:t>
            </a:r>
            <a:r>
              <a:rPr lang="hu-HU" sz="2600" spc="-5" dirty="0">
                <a:effectLst/>
                <a:latin typeface="Times New Roman" panose="02020603050405020304" pitchFamily="18" charset="0"/>
                <a:ea typeface="Times New Roman" panose="02020603050405020304" pitchFamily="18" charset="0"/>
              </a:rPr>
              <a:t> </a:t>
            </a:r>
            <a:r>
              <a:rPr lang="en-US" sz="2600" spc="-5" dirty="0">
                <a:effectLst/>
                <a:latin typeface="Times New Roman" panose="02020603050405020304" pitchFamily="18" charset="0"/>
                <a:ea typeface="Times New Roman" panose="02020603050405020304" pitchFamily="18" charset="0"/>
              </a:rPr>
              <a:t>Total in-degree must be greater than total out-degree</a:t>
            </a:r>
          </a:p>
          <a:p>
            <a:pPr marL="457200" marR="172085" lvl="1" indent="0" algn="just">
              <a:lnSpc>
                <a:spcPct val="115000"/>
              </a:lnSpc>
              <a:spcBef>
                <a:spcPts val="755"/>
              </a:spcBef>
              <a:buNone/>
              <a:tabLst>
                <a:tab pos="1420495" algn="l"/>
                <a:tab pos="1423035" algn="l"/>
              </a:tabLst>
            </a:pPr>
            <a:r>
              <a:rPr lang="en-US" sz="2600" spc="-5" dirty="0">
                <a:effectLst/>
                <a:latin typeface="Times New Roman" panose="02020603050405020304" pitchFamily="18" charset="0"/>
                <a:ea typeface="Times New Roman" panose="02020603050405020304" pitchFamily="18" charset="0"/>
              </a:rPr>
              <a:t>c.</a:t>
            </a:r>
            <a:r>
              <a:rPr lang="hu-HU" sz="2600" spc="-5" dirty="0">
                <a:effectLst/>
                <a:latin typeface="Times New Roman" panose="02020603050405020304" pitchFamily="18" charset="0"/>
                <a:ea typeface="Times New Roman" panose="02020603050405020304" pitchFamily="18" charset="0"/>
              </a:rPr>
              <a:t> </a:t>
            </a:r>
            <a:r>
              <a:rPr lang="en-US" sz="2600" spc="-5" dirty="0">
                <a:effectLst/>
                <a:latin typeface="Times New Roman" panose="02020603050405020304" pitchFamily="18" charset="0"/>
                <a:ea typeface="Times New Roman" panose="02020603050405020304" pitchFamily="18" charset="0"/>
              </a:rPr>
              <a:t>Total in-degree must be equal to total out-degree</a:t>
            </a:r>
          </a:p>
          <a:p>
            <a:pPr marL="457200" marR="172085" lvl="1" indent="0" algn="just">
              <a:lnSpc>
                <a:spcPct val="115000"/>
              </a:lnSpc>
              <a:spcBef>
                <a:spcPts val="755"/>
              </a:spcBef>
              <a:buNone/>
              <a:tabLst>
                <a:tab pos="1420495" algn="l"/>
                <a:tab pos="1423035" algn="l"/>
              </a:tabLst>
            </a:pPr>
            <a:r>
              <a:rPr lang="en-US" sz="2600" spc="-5" dirty="0">
                <a:effectLst/>
                <a:latin typeface="Times New Roman" panose="02020603050405020304" pitchFamily="18" charset="0"/>
                <a:ea typeface="Times New Roman" panose="02020603050405020304" pitchFamily="18" charset="0"/>
              </a:rPr>
              <a:t>d.</a:t>
            </a:r>
            <a:r>
              <a:rPr lang="hu-HU" sz="2600" spc="-5" dirty="0">
                <a:effectLst/>
                <a:latin typeface="Times New Roman" panose="02020603050405020304" pitchFamily="18" charset="0"/>
                <a:ea typeface="Times New Roman" panose="02020603050405020304" pitchFamily="18" charset="0"/>
              </a:rPr>
              <a:t> </a:t>
            </a:r>
            <a:r>
              <a:rPr lang="en-US" sz="2600" spc="-5" dirty="0">
                <a:effectLst/>
                <a:latin typeface="Times New Roman" panose="02020603050405020304" pitchFamily="18" charset="0"/>
                <a:ea typeface="Times New Roman" panose="02020603050405020304" pitchFamily="18" charset="0"/>
              </a:rPr>
              <a:t>None of these hold true in all instances</a:t>
            </a:r>
          </a:p>
          <a:p>
            <a:pPr marL="285750" marR="172085" indent="-285750" algn="just">
              <a:lnSpc>
                <a:spcPct val="115000"/>
              </a:lnSpc>
              <a:spcBef>
                <a:spcPts val="755"/>
              </a:spcBef>
              <a:buFont typeface="+mj-lt"/>
              <a:buAutoNum type="arabicPeriod"/>
              <a:tabLst>
                <a:tab pos="1420495" algn="l"/>
                <a:tab pos="1423035" algn="l"/>
              </a:tabLst>
            </a:pPr>
            <a:endParaRPr lang="hu-HU" sz="2400" spc="-5" dirty="0">
              <a:effectLst/>
              <a:latin typeface="Times New Roman" panose="02020603050405020304" pitchFamily="18" charset="0"/>
              <a:ea typeface="Times New Roman" panose="02020603050405020304" pitchFamily="18" charset="0"/>
            </a:endParaRPr>
          </a:p>
          <a:p>
            <a:pPr marL="457200" lvl="1" indent="0">
              <a:spcBef>
                <a:spcPts val="130"/>
              </a:spcBef>
              <a:buNone/>
              <a:tabLst>
                <a:tab pos="1607820" algn="l"/>
              </a:tabLst>
            </a:pPr>
            <a:endParaRPr lang="hu-HU" sz="1500" spc="0" dirty="0">
              <a:effectLst/>
              <a:latin typeface="Times New Roman" panose="02020603050405020304" pitchFamily="18" charset="0"/>
              <a:ea typeface="Times New Roman" panose="02020603050405020304" pitchFamily="18" charset="0"/>
            </a:endParaRPr>
          </a:p>
          <a:p>
            <a:endParaRPr lang="hu-HU" dirty="0"/>
          </a:p>
        </p:txBody>
      </p:sp>
      <p:sp>
        <p:nvSpPr>
          <p:cNvPr id="4" name="Dátum helye 3">
            <a:extLst>
              <a:ext uri="{FF2B5EF4-FFF2-40B4-BE49-F238E27FC236}">
                <a16:creationId xmlns:a16="http://schemas.microsoft.com/office/drawing/2014/main" id="{0A9A983C-1324-3F31-0FC6-848393C2111F}"/>
              </a:ext>
            </a:extLst>
          </p:cNvPr>
          <p:cNvSpPr>
            <a:spLocks noGrp="1"/>
          </p:cNvSpPr>
          <p:nvPr>
            <p:ph type="dt" sz="half" idx="10"/>
          </p:nvPr>
        </p:nvSpPr>
        <p:spPr/>
        <p:txBody>
          <a:bodyPr/>
          <a:lstStyle/>
          <a:p>
            <a:r>
              <a:rPr lang="hu-HU"/>
              <a:t>26/19/2024</a:t>
            </a:r>
          </a:p>
        </p:txBody>
      </p:sp>
      <p:sp>
        <p:nvSpPr>
          <p:cNvPr id="5" name="Élőláb helye 4">
            <a:extLst>
              <a:ext uri="{FF2B5EF4-FFF2-40B4-BE49-F238E27FC236}">
                <a16:creationId xmlns:a16="http://schemas.microsoft.com/office/drawing/2014/main" id="{CD7E5C8C-3A81-3560-7849-C755575B9A1B}"/>
              </a:ext>
            </a:extLst>
          </p:cNvPr>
          <p:cNvSpPr>
            <a:spLocks noGrp="1"/>
          </p:cNvSpPr>
          <p:nvPr>
            <p:ph type="ftr" sz="quarter" idx="11"/>
          </p:nvPr>
        </p:nvSpPr>
        <p:spPr/>
        <p:txBody>
          <a:bodyPr/>
          <a:lstStyle/>
          <a:p>
            <a:r>
              <a:rPr lang="hu-HU"/>
              <a:t>Network Science, Lecture 3</a:t>
            </a:r>
          </a:p>
        </p:txBody>
      </p:sp>
      <p:sp>
        <p:nvSpPr>
          <p:cNvPr id="6" name="Dia számának helye 5">
            <a:extLst>
              <a:ext uri="{FF2B5EF4-FFF2-40B4-BE49-F238E27FC236}">
                <a16:creationId xmlns:a16="http://schemas.microsoft.com/office/drawing/2014/main" id="{1BD4AB34-C8E4-7D77-E243-902CD4DAAD46}"/>
              </a:ext>
            </a:extLst>
          </p:cNvPr>
          <p:cNvSpPr>
            <a:spLocks noGrp="1"/>
          </p:cNvSpPr>
          <p:nvPr>
            <p:ph type="sldNum" sz="quarter" idx="12"/>
          </p:nvPr>
        </p:nvSpPr>
        <p:spPr/>
        <p:txBody>
          <a:bodyPr/>
          <a:lstStyle/>
          <a:p>
            <a:fld id="{A83EAA7F-C62B-F246-A793-9ED832A9CCAD}" type="slidenum">
              <a:rPr lang="hu-HU" smtClean="0"/>
              <a:t>17</a:t>
            </a:fld>
            <a:endParaRPr lang="hu-HU"/>
          </a:p>
        </p:txBody>
      </p:sp>
    </p:spTree>
    <p:extLst>
      <p:ext uri="{BB962C8B-B14F-4D97-AF65-F5344CB8AC3E}">
        <p14:creationId xmlns:p14="http://schemas.microsoft.com/office/powerpoint/2010/main" val="934734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a:extLst>
              <a:ext uri="{FF2B5EF4-FFF2-40B4-BE49-F238E27FC236}">
                <a16:creationId xmlns:a16="http://schemas.microsoft.com/office/drawing/2014/main" id="{27D10E0D-B250-41B8-B40A-99DB2E63F595}"/>
              </a:ext>
            </a:extLst>
          </p:cNvPr>
          <p:cNvSpPr>
            <a:spLocks noGrp="1"/>
          </p:cNvSpPr>
          <p:nvPr>
            <p:ph idx="1"/>
          </p:nvPr>
        </p:nvSpPr>
        <p:spPr>
          <a:xfrm>
            <a:off x="838200" y="995320"/>
            <a:ext cx="10515600" cy="5181643"/>
          </a:xfrm>
        </p:spPr>
        <p:txBody>
          <a:bodyPr>
            <a:normAutofit/>
          </a:bodyPr>
          <a:lstStyle/>
          <a:p>
            <a:pPr marL="514350" marR="172085" indent="-514350" algn="just">
              <a:lnSpc>
                <a:spcPct val="125000"/>
              </a:lnSpc>
              <a:spcBef>
                <a:spcPts val="755"/>
              </a:spcBef>
              <a:buFont typeface="+mj-lt"/>
              <a:buAutoNum type="arabicPeriod" startAt="3"/>
              <a:tabLst>
                <a:tab pos="1420495" algn="l"/>
                <a:tab pos="1423035" algn="l"/>
              </a:tabLst>
            </a:pPr>
            <a:r>
              <a:rPr lang="en-US" sz="2600" spc="-5" dirty="0">
                <a:latin typeface="Times New Roman" panose="02020603050405020304" pitchFamily="18" charset="0"/>
              </a:rPr>
              <a:t>Consider an undirected network with N nodes. What is the maximum number of links this network can have?</a:t>
            </a:r>
            <a:endParaRPr lang="hu-HU" sz="2600" spc="-5" dirty="0">
              <a:latin typeface="Times New Roman" panose="02020603050405020304" pitchFamily="18" charset="0"/>
            </a:endParaRPr>
          </a:p>
          <a:p>
            <a:pPr marL="514350" marR="172085" indent="-514350" algn="just">
              <a:lnSpc>
                <a:spcPct val="125000"/>
              </a:lnSpc>
              <a:spcBef>
                <a:spcPts val="755"/>
              </a:spcBef>
              <a:buFont typeface="+mj-lt"/>
              <a:buAutoNum type="arabicPeriod" startAt="3"/>
              <a:tabLst>
                <a:tab pos="1420495" algn="l"/>
                <a:tab pos="1423035" algn="l"/>
              </a:tabLst>
            </a:pPr>
            <a:r>
              <a:rPr lang="en-US" sz="2600" spc="-5" dirty="0">
                <a:latin typeface="Times New Roman" panose="02020603050405020304" pitchFamily="18" charset="0"/>
              </a:rPr>
              <a:t>Consider a Twitter retweet network, where users are nodes and we want to show how many times a given user has retweeted another user. What link type best captures this relation?</a:t>
            </a:r>
          </a:p>
          <a:p>
            <a:pPr marL="914400" marR="172085" lvl="2" indent="0" algn="just">
              <a:lnSpc>
                <a:spcPct val="115000"/>
              </a:lnSpc>
              <a:spcBef>
                <a:spcPts val="755"/>
              </a:spcBef>
              <a:buNone/>
              <a:tabLst>
                <a:tab pos="1420495" algn="l"/>
                <a:tab pos="1423035" algn="l"/>
              </a:tabLst>
            </a:pPr>
            <a:r>
              <a:rPr lang="en-US" sz="2200" spc="-5" dirty="0">
                <a:effectLst/>
                <a:latin typeface="Times New Roman" panose="02020603050405020304" pitchFamily="18" charset="0"/>
                <a:ea typeface="Times New Roman" panose="02020603050405020304" pitchFamily="18" charset="0"/>
              </a:rPr>
              <a:t>a.</a:t>
            </a:r>
            <a:r>
              <a:rPr lang="hu-HU" sz="2200" spc="-5" dirty="0">
                <a:effectLst/>
                <a:latin typeface="Times New Roman" panose="02020603050405020304" pitchFamily="18" charset="0"/>
                <a:ea typeface="Times New Roman" panose="02020603050405020304" pitchFamily="18" charset="0"/>
              </a:rPr>
              <a:t> </a:t>
            </a:r>
            <a:r>
              <a:rPr lang="en-US" sz="2200" spc="-5" dirty="0">
                <a:effectLst/>
                <a:latin typeface="Times New Roman" panose="02020603050405020304" pitchFamily="18" charset="0"/>
                <a:ea typeface="Times New Roman" panose="02020603050405020304" pitchFamily="18" charset="0"/>
              </a:rPr>
              <a:t>Undirected, unweighted</a:t>
            </a:r>
          </a:p>
          <a:p>
            <a:pPr marL="914400" marR="172085" lvl="2" indent="0" algn="just">
              <a:lnSpc>
                <a:spcPct val="115000"/>
              </a:lnSpc>
              <a:spcBef>
                <a:spcPts val="755"/>
              </a:spcBef>
              <a:buNone/>
              <a:tabLst>
                <a:tab pos="1420495" algn="l"/>
                <a:tab pos="1423035" algn="l"/>
              </a:tabLst>
            </a:pPr>
            <a:r>
              <a:rPr lang="en-US" sz="2200" spc="-5" dirty="0">
                <a:effectLst/>
                <a:latin typeface="Times New Roman" panose="02020603050405020304" pitchFamily="18" charset="0"/>
                <a:ea typeface="Times New Roman" panose="02020603050405020304" pitchFamily="18" charset="0"/>
              </a:rPr>
              <a:t>b.</a:t>
            </a:r>
            <a:r>
              <a:rPr lang="hu-HU" sz="2200" spc="-5" dirty="0">
                <a:effectLst/>
                <a:latin typeface="Times New Roman" panose="02020603050405020304" pitchFamily="18" charset="0"/>
                <a:ea typeface="Times New Roman" panose="02020603050405020304" pitchFamily="18" charset="0"/>
              </a:rPr>
              <a:t> </a:t>
            </a:r>
            <a:r>
              <a:rPr lang="en-US" sz="2200" spc="-5" dirty="0">
                <a:effectLst/>
                <a:latin typeface="Times New Roman" panose="02020603050405020304" pitchFamily="18" charset="0"/>
                <a:ea typeface="Times New Roman" panose="02020603050405020304" pitchFamily="18" charset="0"/>
              </a:rPr>
              <a:t>Undirected, weighted</a:t>
            </a:r>
          </a:p>
          <a:p>
            <a:pPr marL="914400" marR="172085" lvl="2" indent="0" algn="just">
              <a:lnSpc>
                <a:spcPct val="115000"/>
              </a:lnSpc>
              <a:spcBef>
                <a:spcPts val="755"/>
              </a:spcBef>
              <a:buNone/>
              <a:tabLst>
                <a:tab pos="1420495" algn="l"/>
                <a:tab pos="1423035" algn="l"/>
              </a:tabLst>
            </a:pPr>
            <a:r>
              <a:rPr lang="en-US" sz="2200" spc="-5" dirty="0">
                <a:effectLst/>
                <a:latin typeface="Times New Roman" panose="02020603050405020304" pitchFamily="18" charset="0"/>
                <a:ea typeface="Times New Roman" panose="02020603050405020304" pitchFamily="18" charset="0"/>
              </a:rPr>
              <a:t>c.</a:t>
            </a:r>
            <a:r>
              <a:rPr lang="hu-HU" sz="2200" spc="-5" dirty="0">
                <a:effectLst/>
                <a:latin typeface="Times New Roman" panose="02020603050405020304" pitchFamily="18" charset="0"/>
                <a:ea typeface="Times New Roman" panose="02020603050405020304" pitchFamily="18" charset="0"/>
              </a:rPr>
              <a:t> </a:t>
            </a:r>
            <a:r>
              <a:rPr lang="en-US" sz="2200" spc="-5" dirty="0">
                <a:effectLst/>
                <a:latin typeface="Times New Roman" panose="02020603050405020304" pitchFamily="18" charset="0"/>
                <a:ea typeface="Times New Roman" panose="02020603050405020304" pitchFamily="18" charset="0"/>
              </a:rPr>
              <a:t>Directed, unweighted</a:t>
            </a:r>
          </a:p>
          <a:p>
            <a:pPr marL="914400" marR="172085" lvl="2" indent="0" algn="just">
              <a:lnSpc>
                <a:spcPct val="115000"/>
              </a:lnSpc>
              <a:spcBef>
                <a:spcPts val="755"/>
              </a:spcBef>
              <a:buNone/>
              <a:tabLst>
                <a:tab pos="1420495" algn="l"/>
                <a:tab pos="1423035" algn="l"/>
              </a:tabLst>
            </a:pPr>
            <a:r>
              <a:rPr lang="en-US" sz="2200" spc="-5" dirty="0">
                <a:effectLst/>
                <a:latin typeface="Times New Roman" panose="02020603050405020304" pitchFamily="18" charset="0"/>
                <a:ea typeface="Times New Roman" panose="02020603050405020304" pitchFamily="18" charset="0"/>
              </a:rPr>
              <a:t>d.</a:t>
            </a:r>
            <a:r>
              <a:rPr lang="hu-HU" sz="2200" spc="-5" dirty="0">
                <a:effectLst/>
                <a:latin typeface="Times New Roman" panose="02020603050405020304" pitchFamily="18" charset="0"/>
                <a:ea typeface="Times New Roman" panose="02020603050405020304" pitchFamily="18" charset="0"/>
              </a:rPr>
              <a:t> </a:t>
            </a:r>
            <a:r>
              <a:rPr lang="en-US" sz="2200" spc="-5" dirty="0">
                <a:effectLst/>
                <a:latin typeface="Times New Roman" panose="02020603050405020304" pitchFamily="18" charset="0"/>
                <a:ea typeface="Times New Roman" panose="02020603050405020304" pitchFamily="18" charset="0"/>
              </a:rPr>
              <a:t>Directed, weighted</a:t>
            </a:r>
          </a:p>
          <a:p>
            <a:pPr marL="285750" marR="172085" indent="-285750" algn="just">
              <a:lnSpc>
                <a:spcPct val="115000"/>
              </a:lnSpc>
              <a:spcBef>
                <a:spcPts val="755"/>
              </a:spcBef>
              <a:buFont typeface="+mj-lt"/>
              <a:buAutoNum type="arabicPeriod" startAt="3"/>
              <a:tabLst>
                <a:tab pos="1420495" algn="l"/>
                <a:tab pos="1423035" algn="l"/>
              </a:tabLst>
            </a:pPr>
            <a:endParaRPr lang="hu-HU" sz="2400" spc="-5" dirty="0">
              <a:effectLst/>
              <a:latin typeface="Times New Roman" panose="02020603050405020304" pitchFamily="18" charset="0"/>
              <a:ea typeface="Times New Roman" panose="02020603050405020304" pitchFamily="18" charset="0"/>
            </a:endParaRPr>
          </a:p>
          <a:p>
            <a:pPr marL="457200" lvl="1" indent="0">
              <a:spcBef>
                <a:spcPts val="130"/>
              </a:spcBef>
              <a:buNone/>
              <a:tabLst>
                <a:tab pos="1607820" algn="l"/>
              </a:tabLst>
            </a:pPr>
            <a:endParaRPr lang="hu-HU" sz="1500" spc="0" dirty="0">
              <a:effectLst/>
              <a:latin typeface="Times New Roman" panose="02020603050405020304" pitchFamily="18" charset="0"/>
              <a:ea typeface="Times New Roman" panose="02020603050405020304" pitchFamily="18" charset="0"/>
            </a:endParaRPr>
          </a:p>
          <a:p>
            <a:endParaRPr lang="hu-HU" dirty="0"/>
          </a:p>
        </p:txBody>
      </p:sp>
      <p:sp>
        <p:nvSpPr>
          <p:cNvPr id="6" name="Dátum helye 5">
            <a:extLst>
              <a:ext uri="{FF2B5EF4-FFF2-40B4-BE49-F238E27FC236}">
                <a16:creationId xmlns:a16="http://schemas.microsoft.com/office/drawing/2014/main" id="{3C9094D8-74E8-C113-5D77-601997D20070}"/>
              </a:ext>
            </a:extLst>
          </p:cNvPr>
          <p:cNvSpPr>
            <a:spLocks noGrp="1"/>
          </p:cNvSpPr>
          <p:nvPr>
            <p:ph type="dt" sz="half" idx="10"/>
          </p:nvPr>
        </p:nvSpPr>
        <p:spPr/>
        <p:txBody>
          <a:bodyPr/>
          <a:lstStyle/>
          <a:p>
            <a:r>
              <a:rPr lang="hu-HU"/>
              <a:t>26/19/2024</a:t>
            </a:r>
          </a:p>
        </p:txBody>
      </p:sp>
      <p:sp>
        <p:nvSpPr>
          <p:cNvPr id="7" name="Élőláb helye 6">
            <a:extLst>
              <a:ext uri="{FF2B5EF4-FFF2-40B4-BE49-F238E27FC236}">
                <a16:creationId xmlns:a16="http://schemas.microsoft.com/office/drawing/2014/main" id="{B2227629-19CF-1115-5D52-9D7D9BA95631}"/>
              </a:ext>
            </a:extLst>
          </p:cNvPr>
          <p:cNvSpPr>
            <a:spLocks noGrp="1"/>
          </p:cNvSpPr>
          <p:nvPr>
            <p:ph type="ftr" sz="quarter" idx="11"/>
          </p:nvPr>
        </p:nvSpPr>
        <p:spPr/>
        <p:txBody>
          <a:bodyPr/>
          <a:lstStyle/>
          <a:p>
            <a:r>
              <a:rPr lang="hu-HU"/>
              <a:t>Network Science, Lecture 3</a:t>
            </a:r>
          </a:p>
        </p:txBody>
      </p:sp>
      <p:sp>
        <p:nvSpPr>
          <p:cNvPr id="2" name="Dia számának helye 1">
            <a:extLst>
              <a:ext uri="{FF2B5EF4-FFF2-40B4-BE49-F238E27FC236}">
                <a16:creationId xmlns:a16="http://schemas.microsoft.com/office/drawing/2014/main" id="{79E58E32-A442-374B-1D92-CD0445392D60}"/>
              </a:ext>
            </a:extLst>
          </p:cNvPr>
          <p:cNvSpPr>
            <a:spLocks noGrp="1"/>
          </p:cNvSpPr>
          <p:nvPr>
            <p:ph type="sldNum" sz="quarter" idx="12"/>
          </p:nvPr>
        </p:nvSpPr>
        <p:spPr/>
        <p:txBody>
          <a:bodyPr/>
          <a:lstStyle/>
          <a:p>
            <a:fld id="{A83EAA7F-C62B-F246-A793-9ED832A9CCAD}" type="slidenum">
              <a:rPr lang="hu-HU" smtClean="0"/>
              <a:t>18</a:t>
            </a:fld>
            <a:endParaRPr lang="hu-HU"/>
          </a:p>
        </p:txBody>
      </p:sp>
    </p:spTree>
    <p:extLst>
      <p:ext uri="{BB962C8B-B14F-4D97-AF65-F5344CB8AC3E}">
        <p14:creationId xmlns:p14="http://schemas.microsoft.com/office/powerpoint/2010/main" val="3692474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121078B-D7BD-9302-9C42-14B864C48B9E}"/>
              </a:ext>
            </a:extLst>
          </p:cNvPr>
          <p:cNvSpPr>
            <a:spLocks noGrp="1"/>
          </p:cNvSpPr>
          <p:nvPr>
            <p:ph type="title"/>
          </p:nvPr>
        </p:nvSpPr>
        <p:spPr/>
        <p:txBody>
          <a:bodyPr/>
          <a:lstStyle/>
          <a:p>
            <a:pPr algn="ctr"/>
            <a:r>
              <a:rPr lang="hu-HU" b="1" dirty="0" err="1">
                <a:solidFill>
                  <a:srgbClr val="C00000"/>
                </a:solidFill>
              </a:rPr>
              <a:t>Trees</a:t>
            </a:r>
            <a:endParaRPr lang="hu-HU" b="1" dirty="0">
              <a:solidFill>
                <a:srgbClr val="C00000"/>
              </a:solidFill>
            </a:endParaRPr>
          </a:p>
        </p:txBody>
      </p:sp>
      <mc:AlternateContent xmlns:mc="http://schemas.openxmlformats.org/markup-compatibility/2006" xmlns:a14="http://schemas.microsoft.com/office/drawing/2010/main">
        <mc:Choice Requires="a14">
          <p:sp>
            <p:nvSpPr>
              <p:cNvPr id="3" name="Tartalom helye 2">
                <a:extLst>
                  <a:ext uri="{FF2B5EF4-FFF2-40B4-BE49-F238E27FC236}">
                    <a16:creationId xmlns:a16="http://schemas.microsoft.com/office/drawing/2014/main" id="{FC4BEA08-181C-67D9-8D45-AC6CD43BB4C8}"/>
                  </a:ext>
                </a:extLst>
              </p:cNvPr>
              <p:cNvSpPr>
                <a:spLocks noGrp="1"/>
              </p:cNvSpPr>
              <p:nvPr>
                <p:ph idx="1"/>
              </p:nvPr>
            </p:nvSpPr>
            <p:spPr/>
            <p:txBody>
              <a:bodyPr>
                <a:normAutofit fontScale="92500" lnSpcReduction="10000"/>
              </a:bodyPr>
              <a:lstStyle/>
              <a:p>
                <a:pPr algn="just">
                  <a:lnSpc>
                    <a:spcPct val="150000"/>
                  </a:lnSpc>
                </a:pPr>
                <a:r>
                  <a:rPr lang="hu-HU" sz="2400" dirty="0"/>
                  <a:t>A</a:t>
                </a:r>
                <a:r>
                  <a:rPr lang="en-US" sz="2400" dirty="0"/>
                  <a:t> special class of undirected, connected networks such that the deletion of any one link will disconnect the network into two components. Such graphs are called trees</a:t>
                </a:r>
                <a:r>
                  <a:rPr lang="hu-HU" sz="2400" dirty="0"/>
                  <a:t>.</a:t>
                </a:r>
              </a:p>
              <a:p>
                <a:pPr algn="just">
                  <a:lnSpc>
                    <a:spcPct val="150000"/>
                  </a:lnSpc>
                </a:pPr>
                <a:r>
                  <a:rPr lang="en-US" sz="2400" dirty="0"/>
                  <a:t>The number of links in a tree is </a:t>
                </a:r>
                <a14:m>
                  <m:oMath xmlns:m="http://schemas.openxmlformats.org/officeDocument/2006/math">
                    <m:r>
                      <a:rPr lang="en-US" sz="2400" b="1" i="1" dirty="0" smtClean="0">
                        <a:latin typeface="Cambria Math" panose="02040503050406030204" pitchFamily="18" charset="0"/>
                      </a:rPr>
                      <m:t>𝑳</m:t>
                    </m:r>
                    <m:r>
                      <a:rPr lang="en-US" sz="2400" b="1" i="1" dirty="0" smtClean="0">
                        <a:latin typeface="Cambria Math" panose="02040503050406030204" pitchFamily="18" charset="0"/>
                      </a:rPr>
                      <m:t> = </m:t>
                    </m:r>
                    <m:r>
                      <a:rPr lang="en-US" sz="2400" b="1" i="1" dirty="0" smtClean="0">
                        <a:latin typeface="Cambria Math" panose="02040503050406030204" pitchFamily="18" charset="0"/>
                      </a:rPr>
                      <m:t>𝑵</m:t>
                    </m:r>
                    <m:r>
                      <a:rPr lang="hu-HU" sz="2400" b="1" i="1" dirty="0" smtClean="0">
                        <a:latin typeface="Cambria Math" panose="02040503050406030204" pitchFamily="18" charset="0"/>
                      </a:rPr>
                      <m:t> − </m:t>
                    </m:r>
                    <m:r>
                      <a:rPr lang="en-US" sz="2400" b="1" i="1" dirty="0" smtClean="0">
                        <a:latin typeface="Cambria Math" panose="02040503050406030204" pitchFamily="18" charset="0"/>
                      </a:rPr>
                      <m:t>𝟏</m:t>
                    </m:r>
                  </m:oMath>
                </a14:m>
                <a:r>
                  <a:rPr lang="en-US" sz="2400" dirty="0"/>
                  <a:t>. </a:t>
                </a:r>
                <a:endParaRPr lang="hu-HU" sz="2400" dirty="0"/>
              </a:p>
              <a:p>
                <a:pPr marL="0" indent="0" algn="just">
                  <a:lnSpc>
                    <a:spcPct val="150000"/>
                  </a:lnSpc>
                  <a:buNone/>
                </a:pPr>
                <a:r>
                  <a:rPr lang="hu-HU" sz="2400" u="sng" dirty="0" err="1"/>
                  <a:t>Proof</a:t>
                </a:r>
                <a:r>
                  <a:rPr lang="hu-HU" sz="2400" dirty="0"/>
                  <a:t>:</a:t>
                </a:r>
              </a:p>
              <a:p>
                <a:pPr marL="0" indent="0" algn="just">
                  <a:lnSpc>
                    <a:spcPct val="150000"/>
                  </a:lnSpc>
                  <a:buNone/>
                </a:pPr>
                <a:r>
                  <a:rPr lang="hu-HU" sz="2400" dirty="0"/>
                  <a:t>S</a:t>
                </a:r>
                <a:r>
                  <a:rPr lang="en-US" sz="2400" dirty="0"/>
                  <a:t>tart with a network with </a:t>
                </a:r>
                <a14:m>
                  <m:oMath xmlns:m="http://schemas.openxmlformats.org/officeDocument/2006/math">
                    <m:r>
                      <a:rPr lang="en-US" sz="2400" b="1" i="1" dirty="0" smtClean="0">
                        <a:latin typeface="Cambria Math" panose="02040503050406030204" pitchFamily="18" charset="0"/>
                      </a:rPr>
                      <m:t>𝑵</m:t>
                    </m:r>
                    <m:r>
                      <a:rPr lang="hu-HU" sz="2400" b="1" i="1" dirty="0" smtClean="0">
                        <a:latin typeface="Cambria Math" panose="02040503050406030204" pitchFamily="18" charset="0"/>
                      </a:rPr>
                      <m:t> = </m:t>
                    </m:r>
                    <m:r>
                      <a:rPr lang="en-US" sz="2400" b="1" i="1" dirty="0" smtClean="0">
                        <a:latin typeface="Cambria Math" panose="02040503050406030204" pitchFamily="18" charset="0"/>
                      </a:rPr>
                      <m:t>𝟐</m:t>
                    </m:r>
                    <m:r>
                      <a:rPr lang="en-US" sz="2400" b="1" i="1" dirty="0" smtClean="0">
                        <a:latin typeface="Cambria Math" panose="02040503050406030204" pitchFamily="18" charset="0"/>
                      </a:rPr>
                      <m:t> </m:t>
                    </m:r>
                  </m:oMath>
                </a14:m>
                <a:r>
                  <a:rPr lang="en-US" sz="2400" dirty="0"/>
                  <a:t>nodes, which needs </a:t>
                </a:r>
                <a14:m>
                  <m:oMath xmlns:m="http://schemas.openxmlformats.org/officeDocument/2006/math">
                    <m:r>
                      <a:rPr lang="en-US" sz="2400" b="1" i="1" dirty="0" smtClean="0">
                        <a:latin typeface="Cambria Math" panose="02040503050406030204" pitchFamily="18" charset="0"/>
                      </a:rPr>
                      <m:t>𝑳</m:t>
                    </m:r>
                    <m:r>
                      <a:rPr lang="en-US" sz="2400" b="1" i="1" dirty="0" smtClean="0">
                        <a:latin typeface="Cambria Math" panose="02040503050406030204" pitchFamily="18" charset="0"/>
                      </a:rPr>
                      <m:t>  = </m:t>
                    </m:r>
                    <m:r>
                      <a:rPr lang="en-US" sz="2400" b="1" i="1" dirty="0" smtClean="0">
                        <a:latin typeface="Cambria Math" panose="02040503050406030204" pitchFamily="18" charset="0"/>
                      </a:rPr>
                      <m:t>𝟏</m:t>
                    </m:r>
                    <m:r>
                      <a:rPr lang="en-US" sz="2400" b="1" i="1" dirty="0" smtClean="0">
                        <a:latin typeface="Cambria Math" panose="02040503050406030204" pitchFamily="18" charset="0"/>
                      </a:rPr>
                      <m:t> </m:t>
                    </m:r>
                  </m:oMath>
                </a14:m>
                <a:r>
                  <a:rPr lang="en-US" sz="2400" dirty="0"/>
                  <a:t>link to be connected. Then, as we add one node at a time, we must add a link to connect the new node to some existing node. So the number of links is always equal to the number of nodes minus one. Removing any link will disconnect at least one node.</a:t>
                </a:r>
                <a:endParaRPr lang="hu-HU" sz="2400" dirty="0"/>
              </a:p>
            </p:txBody>
          </p:sp>
        </mc:Choice>
        <mc:Fallback xmlns="">
          <p:sp>
            <p:nvSpPr>
              <p:cNvPr id="3" name="Tartalom helye 2">
                <a:extLst>
                  <a:ext uri="{FF2B5EF4-FFF2-40B4-BE49-F238E27FC236}">
                    <a16:creationId xmlns:a16="http://schemas.microsoft.com/office/drawing/2014/main" id="{FC4BEA08-181C-67D9-8D45-AC6CD43BB4C8}"/>
                  </a:ext>
                </a:extLst>
              </p:cNvPr>
              <p:cNvSpPr>
                <a:spLocks noGrp="1" noRot="1" noChangeAspect="1" noMove="1" noResize="1" noEditPoints="1" noAdjustHandles="1" noChangeArrowheads="1" noChangeShapeType="1" noTextEdit="1"/>
              </p:cNvSpPr>
              <p:nvPr>
                <p:ph idx="1"/>
              </p:nvPr>
            </p:nvSpPr>
            <p:spPr>
              <a:blipFill>
                <a:blip r:embed="rId2"/>
                <a:stretch>
                  <a:fillRect l="-754" r="-696"/>
                </a:stretch>
              </a:blipFill>
            </p:spPr>
            <p:txBody>
              <a:bodyPr/>
              <a:lstStyle/>
              <a:p>
                <a:r>
                  <a:rPr lang="hu-HU">
                    <a:noFill/>
                  </a:rPr>
                  <a:t> </a:t>
                </a:r>
              </a:p>
            </p:txBody>
          </p:sp>
        </mc:Fallback>
      </mc:AlternateContent>
      <p:sp>
        <p:nvSpPr>
          <p:cNvPr id="4" name="Dátum helye 3">
            <a:extLst>
              <a:ext uri="{FF2B5EF4-FFF2-40B4-BE49-F238E27FC236}">
                <a16:creationId xmlns:a16="http://schemas.microsoft.com/office/drawing/2014/main" id="{82CC90AD-1E50-F847-73B3-0AB104A3C1C3}"/>
              </a:ext>
            </a:extLst>
          </p:cNvPr>
          <p:cNvSpPr>
            <a:spLocks noGrp="1"/>
          </p:cNvSpPr>
          <p:nvPr>
            <p:ph type="dt" sz="half" idx="10"/>
          </p:nvPr>
        </p:nvSpPr>
        <p:spPr/>
        <p:txBody>
          <a:bodyPr/>
          <a:lstStyle/>
          <a:p>
            <a:r>
              <a:rPr lang="hu-HU"/>
              <a:t>26/19/2024</a:t>
            </a:r>
          </a:p>
        </p:txBody>
      </p:sp>
      <p:sp>
        <p:nvSpPr>
          <p:cNvPr id="5" name="Élőláb helye 4">
            <a:extLst>
              <a:ext uri="{FF2B5EF4-FFF2-40B4-BE49-F238E27FC236}">
                <a16:creationId xmlns:a16="http://schemas.microsoft.com/office/drawing/2014/main" id="{570C5F99-DC33-9755-08AD-9F86827B5A0C}"/>
              </a:ext>
            </a:extLst>
          </p:cNvPr>
          <p:cNvSpPr>
            <a:spLocks noGrp="1"/>
          </p:cNvSpPr>
          <p:nvPr>
            <p:ph type="ftr" sz="quarter" idx="11"/>
          </p:nvPr>
        </p:nvSpPr>
        <p:spPr/>
        <p:txBody>
          <a:bodyPr/>
          <a:lstStyle/>
          <a:p>
            <a:r>
              <a:rPr lang="hu-HU"/>
              <a:t>Network Science, Lecture 3</a:t>
            </a:r>
          </a:p>
        </p:txBody>
      </p:sp>
      <p:sp>
        <p:nvSpPr>
          <p:cNvPr id="6" name="Dia számának helye 5">
            <a:extLst>
              <a:ext uri="{FF2B5EF4-FFF2-40B4-BE49-F238E27FC236}">
                <a16:creationId xmlns:a16="http://schemas.microsoft.com/office/drawing/2014/main" id="{09334930-BC8B-FA6A-5D35-EBB9F111E9FB}"/>
              </a:ext>
            </a:extLst>
          </p:cNvPr>
          <p:cNvSpPr>
            <a:spLocks noGrp="1"/>
          </p:cNvSpPr>
          <p:nvPr>
            <p:ph type="sldNum" sz="quarter" idx="12"/>
          </p:nvPr>
        </p:nvSpPr>
        <p:spPr/>
        <p:txBody>
          <a:bodyPr/>
          <a:lstStyle/>
          <a:p>
            <a:fld id="{A83EAA7F-C62B-F246-A793-9ED832A9CCAD}" type="slidenum">
              <a:rPr lang="hu-HU" smtClean="0"/>
              <a:t>19</a:t>
            </a:fld>
            <a:endParaRPr lang="hu-HU"/>
          </a:p>
        </p:txBody>
      </p:sp>
    </p:spTree>
    <p:extLst>
      <p:ext uri="{BB962C8B-B14F-4D97-AF65-F5344CB8AC3E}">
        <p14:creationId xmlns:p14="http://schemas.microsoft.com/office/powerpoint/2010/main" val="2997688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405161F-E2DB-C1EA-6ADE-C7EC9870712D}"/>
              </a:ext>
            </a:extLst>
          </p:cNvPr>
          <p:cNvSpPr>
            <a:spLocks noGrp="1"/>
          </p:cNvSpPr>
          <p:nvPr>
            <p:ph type="title"/>
          </p:nvPr>
        </p:nvSpPr>
        <p:spPr>
          <a:xfrm>
            <a:off x="838200" y="365125"/>
            <a:ext cx="10515600" cy="589735"/>
          </a:xfrm>
        </p:spPr>
        <p:txBody>
          <a:bodyPr>
            <a:normAutofit fontScale="90000"/>
          </a:bodyPr>
          <a:lstStyle/>
          <a:p>
            <a:pPr algn="ctr"/>
            <a:r>
              <a:rPr lang="hu-HU" b="1" dirty="0" err="1">
                <a:solidFill>
                  <a:srgbClr val="C00000"/>
                </a:solidFill>
              </a:rPr>
              <a:t>Which</a:t>
            </a:r>
            <a:r>
              <a:rPr lang="hu-HU" b="1" dirty="0">
                <a:solidFill>
                  <a:srgbClr val="C00000"/>
                </a:solidFill>
              </a:rPr>
              <a:t> are the most </a:t>
            </a:r>
            <a:r>
              <a:rPr lang="hu-HU" b="1" dirty="0" err="1">
                <a:solidFill>
                  <a:srgbClr val="C00000"/>
                </a:solidFill>
              </a:rPr>
              <a:t>important</a:t>
            </a:r>
            <a:r>
              <a:rPr lang="hu-HU" b="1" dirty="0">
                <a:solidFill>
                  <a:srgbClr val="C00000"/>
                </a:solidFill>
              </a:rPr>
              <a:t> </a:t>
            </a:r>
            <a:r>
              <a:rPr lang="hu-HU" b="1" dirty="0" err="1">
                <a:solidFill>
                  <a:srgbClr val="C00000"/>
                </a:solidFill>
              </a:rPr>
              <a:t>details</a:t>
            </a:r>
            <a:r>
              <a:rPr lang="hu-HU" b="1" dirty="0">
                <a:solidFill>
                  <a:srgbClr val="C00000"/>
                </a:solidFill>
              </a:rPr>
              <a:t> </a:t>
            </a:r>
            <a:r>
              <a:rPr lang="hu-HU" b="1" dirty="0" err="1">
                <a:solidFill>
                  <a:srgbClr val="C00000"/>
                </a:solidFill>
              </a:rPr>
              <a:t>so</a:t>
            </a:r>
            <a:r>
              <a:rPr lang="hu-HU" b="1" dirty="0">
                <a:solidFill>
                  <a:srgbClr val="C00000"/>
                </a:solidFill>
              </a:rPr>
              <a:t> far…? </a:t>
            </a:r>
          </a:p>
        </p:txBody>
      </p:sp>
      <p:sp>
        <p:nvSpPr>
          <p:cNvPr id="3" name="Tartalom helye 2">
            <a:extLst>
              <a:ext uri="{FF2B5EF4-FFF2-40B4-BE49-F238E27FC236}">
                <a16:creationId xmlns:a16="http://schemas.microsoft.com/office/drawing/2014/main" id="{AB436932-C110-06AA-0056-9878BB757BDC}"/>
              </a:ext>
            </a:extLst>
          </p:cNvPr>
          <p:cNvSpPr>
            <a:spLocks noGrp="1"/>
          </p:cNvSpPr>
          <p:nvPr>
            <p:ph idx="1"/>
          </p:nvPr>
        </p:nvSpPr>
        <p:spPr>
          <a:xfrm>
            <a:off x="838200" y="1189529"/>
            <a:ext cx="10515600" cy="4987434"/>
          </a:xfrm>
        </p:spPr>
        <p:txBody>
          <a:bodyPr>
            <a:normAutofit lnSpcReduction="10000"/>
          </a:bodyPr>
          <a:lstStyle/>
          <a:p>
            <a:pPr marL="0" indent="0" algn="just">
              <a:lnSpc>
                <a:spcPct val="150000"/>
              </a:lnSpc>
              <a:buNone/>
            </a:pPr>
            <a:r>
              <a:rPr lang="hu-HU" sz="2400" b="1" u="sng" dirty="0"/>
              <a:t>Basic </a:t>
            </a:r>
            <a:r>
              <a:rPr lang="hu-HU" sz="2400" b="1" u="sng" dirty="0" err="1"/>
              <a:t>Definitions</a:t>
            </a:r>
            <a:endParaRPr lang="hu-HU" sz="2400" b="1" u="sng" dirty="0"/>
          </a:p>
          <a:p>
            <a:pPr algn="just">
              <a:lnSpc>
                <a:spcPct val="150000"/>
              </a:lnSpc>
            </a:pPr>
            <a:r>
              <a:rPr lang="hu-HU" sz="2400" dirty="0">
                <a:solidFill>
                  <a:srgbClr val="FF0000"/>
                </a:solidFill>
              </a:rPr>
              <a:t>N</a:t>
            </a:r>
            <a:r>
              <a:rPr lang="en-US" sz="2400" b="1" dirty="0" err="1">
                <a:solidFill>
                  <a:srgbClr val="FF0000"/>
                </a:solidFill>
              </a:rPr>
              <a:t>etwork</a:t>
            </a:r>
            <a:r>
              <a:rPr lang="hu-HU" sz="2400" dirty="0">
                <a:solidFill>
                  <a:srgbClr val="FF0000"/>
                </a:solidFill>
              </a:rPr>
              <a:t> </a:t>
            </a:r>
            <a:r>
              <a:rPr lang="hu-HU" sz="2400" dirty="0"/>
              <a:t>(</a:t>
            </a:r>
            <a:r>
              <a:rPr lang="en-US" sz="2400" dirty="0"/>
              <a:t>graph</a:t>
            </a:r>
            <a:r>
              <a:rPr lang="hu-HU" sz="2400" dirty="0"/>
              <a:t>):</a:t>
            </a:r>
            <a:r>
              <a:rPr lang="en-US" sz="2400" dirty="0"/>
              <a:t> set of elements</a:t>
            </a:r>
            <a:r>
              <a:rPr lang="hu-HU" sz="2400" dirty="0"/>
              <a:t> </a:t>
            </a:r>
            <a:r>
              <a:rPr lang="hu-HU" sz="2400" dirty="0" err="1"/>
              <a:t>called</a:t>
            </a:r>
            <a:r>
              <a:rPr lang="hu-HU" sz="2400" dirty="0"/>
              <a:t> </a:t>
            </a:r>
            <a:r>
              <a:rPr lang="hu-HU" sz="2400" b="1" dirty="0" err="1">
                <a:solidFill>
                  <a:srgbClr val="FF0000"/>
                </a:solidFill>
              </a:rPr>
              <a:t>nodes</a:t>
            </a:r>
            <a:endParaRPr lang="hu-HU" sz="2400" b="1" dirty="0">
              <a:solidFill>
                <a:srgbClr val="FF0000"/>
              </a:solidFill>
            </a:endParaRPr>
          </a:p>
          <a:p>
            <a:pPr lvl="1" algn="just">
              <a:lnSpc>
                <a:spcPct val="150000"/>
              </a:lnSpc>
              <a:buFont typeface="Wingdings" panose="05000000000000000000" pitchFamily="2" charset="2"/>
              <a:buChar char="q"/>
            </a:pPr>
            <a:r>
              <a:rPr lang="hu-HU" dirty="0"/>
              <a:t>	</a:t>
            </a:r>
            <a:r>
              <a:rPr lang="hu-HU" dirty="0" err="1"/>
              <a:t>Set</a:t>
            </a:r>
            <a:r>
              <a:rPr lang="hu-HU" dirty="0"/>
              <a:t> of </a:t>
            </a:r>
            <a:r>
              <a:rPr lang="en-US" dirty="0"/>
              <a:t>connections between pairs of nodes</a:t>
            </a:r>
            <a:r>
              <a:rPr lang="hu-HU" dirty="0"/>
              <a:t> </a:t>
            </a:r>
            <a:r>
              <a:rPr lang="en-US" dirty="0"/>
              <a:t>call</a:t>
            </a:r>
            <a:r>
              <a:rPr lang="hu-HU" dirty="0" err="1"/>
              <a:t>ed</a:t>
            </a:r>
            <a:r>
              <a:rPr lang="en-US" dirty="0"/>
              <a:t> </a:t>
            </a:r>
            <a:r>
              <a:rPr lang="en-US" b="1" dirty="0">
                <a:solidFill>
                  <a:srgbClr val="FF0000"/>
                </a:solidFill>
              </a:rPr>
              <a:t>links</a:t>
            </a:r>
            <a:endParaRPr lang="hu-HU" b="1" dirty="0">
              <a:solidFill>
                <a:srgbClr val="FF0000"/>
              </a:solidFill>
            </a:endParaRPr>
          </a:p>
          <a:p>
            <a:pPr lvl="1" algn="just">
              <a:lnSpc>
                <a:spcPct val="150000"/>
              </a:lnSpc>
              <a:buFont typeface="Wingdings" panose="05000000000000000000" pitchFamily="2" charset="2"/>
              <a:buChar char="q"/>
            </a:pPr>
            <a:r>
              <a:rPr lang="hu-HU" dirty="0"/>
              <a:t>	T</a:t>
            </a:r>
            <a:r>
              <a:rPr lang="en-US" dirty="0"/>
              <a:t>wo nodes are </a:t>
            </a:r>
            <a:r>
              <a:rPr lang="en-US" b="1" dirty="0">
                <a:solidFill>
                  <a:srgbClr val="FF0000"/>
                </a:solidFill>
              </a:rPr>
              <a:t>connected</a:t>
            </a:r>
            <a:r>
              <a:rPr lang="en-US" dirty="0"/>
              <a:t> </a:t>
            </a:r>
            <a:r>
              <a:rPr lang="hu-HU" dirty="0"/>
              <a:t>(</a:t>
            </a:r>
            <a:r>
              <a:rPr lang="hu-HU" dirty="0" err="1"/>
              <a:t>or</a:t>
            </a:r>
            <a:r>
              <a:rPr lang="hu-HU" dirty="0"/>
              <a:t> </a:t>
            </a:r>
            <a:r>
              <a:rPr lang="en-US" dirty="0"/>
              <a:t>adjacent</a:t>
            </a:r>
            <a:r>
              <a:rPr lang="hu-HU" dirty="0"/>
              <a:t>)</a:t>
            </a:r>
            <a:r>
              <a:rPr lang="en-US" dirty="0"/>
              <a:t>if there is a link between them</a:t>
            </a:r>
            <a:endParaRPr lang="hu-HU" dirty="0"/>
          </a:p>
          <a:p>
            <a:pPr algn="just">
              <a:lnSpc>
                <a:spcPct val="150000"/>
              </a:lnSpc>
            </a:pPr>
            <a:r>
              <a:rPr lang="hu-HU" sz="2400" b="1" dirty="0" err="1"/>
              <a:t>Definition</a:t>
            </a:r>
            <a:r>
              <a:rPr lang="hu-HU" sz="2400" b="1" dirty="0"/>
              <a:t> of the Network</a:t>
            </a:r>
            <a:r>
              <a:rPr lang="hu-HU" sz="2400" dirty="0"/>
              <a:t>:</a:t>
            </a:r>
          </a:p>
          <a:p>
            <a:pPr lvl="1" algn="just">
              <a:lnSpc>
                <a:spcPct val="150000"/>
              </a:lnSpc>
              <a:buFont typeface="Wingdings" panose="05000000000000000000" pitchFamily="2" charset="2"/>
              <a:buChar char="q"/>
            </a:pPr>
            <a:r>
              <a:rPr lang="hu-HU" dirty="0"/>
              <a:t>	</a:t>
            </a:r>
            <a:r>
              <a:rPr lang="en-US" dirty="0"/>
              <a:t>A network </a:t>
            </a:r>
            <a:r>
              <a:rPr lang="en-US" b="1" dirty="0"/>
              <a:t>G</a:t>
            </a:r>
            <a:r>
              <a:rPr lang="en-US" dirty="0"/>
              <a:t> has two parts, a set of</a:t>
            </a:r>
            <a:r>
              <a:rPr lang="hu-HU" dirty="0"/>
              <a:t> </a:t>
            </a:r>
            <a:r>
              <a:rPr lang="en-US" b="1" dirty="0"/>
              <a:t>N</a:t>
            </a:r>
            <a:r>
              <a:rPr lang="en-US" dirty="0"/>
              <a:t> elements, called </a:t>
            </a:r>
            <a:r>
              <a:rPr lang="en-US" b="1" dirty="0"/>
              <a:t>nodes</a:t>
            </a:r>
            <a:r>
              <a:rPr lang="en-US" dirty="0"/>
              <a:t> or </a:t>
            </a:r>
            <a:r>
              <a:rPr lang="en-US" b="1" dirty="0"/>
              <a:t>vertices</a:t>
            </a:r>
            <a:r>
              <a:rPr lang="en-US" dirty="0"/>
              <a:t>, </a:t>
            </a:r>
            <a:r>
              <a:rPr lang="hu-HU" dirty="0"/>
              <a:t>	</a:t>
            </a:r>
            <a:r>
              <a:rPr lang="en-US" dirty="0"/>
              <a:t>and a set of </a:t>
            </a:r>
            <a:r>
              <a:rPr lang="en-US" b="1" dirty="0"/>
              <a:t>L</a:t>
            </a:r>
            <a:r>
              <a:rPr lang="en-US" dirty="0"/>
              <a:t> pairs of nodes, called </a:t>
            </a:r>
            <a:r>
              <a:rPr lang="en-US" b="1" dirty="0"/>
              <a:t>links</a:t>
            </a:r>
            <a:r>
              <a:rPr lang="en-US" dirty="0"/>
              <a:t> or </a:t>
            </a:r>
            <a:r>
              <a:rPr lang="en-US" b="1" dirty="0"/>
              <a:t>edges</a:t>
            </a:r>
            <a:r>
              <a:rPr lang="en-US" dirty="0"/>
              <a:t>.</a:t>
            </a:r>
            <a:endParaRPr lang="hu-HU" dirty="0"/>
          </a:p>
          <a:p>
            <a:pPr lvl="1" algn="just">
              <a:lnSpc>
                <a:spcPct val="150000"/>
              </a:lnSpc>
              <a:buFont typeface="Wingdings" panose="05000000000000000000" pitchFamily="2" charset="2"/>
              <a:buChar char="q"/>
            </a:pPr>
            <a:r>
              <a:rPr lang="hu-HU" dirty="0"/>
              <a:t>	</a:t>
            </a:r>
            <a:r>
              <a:rPr lang="en-US" dirty="0"/>
              <a:t>The </a:t>
            </a:r>
            <a:r>
              <a:rPr lang="en-US" b="1" dirty="0"/>
              <a:t>link</a:t>
            </a:r>
            <a:r>
              <a:rPr lang="en-US" dirty="0"/>
              <a:t> </a:t>
            </a:r>
            <a:r>
              <a:rPr lang="en-US" b="1" dirty="0"/>
              <a:t>(</a:t>
            </a:r>
            <a:r>
              <a:rPr lang="en-US" b="1" dirty="0" err="1"/>
              <a:t>i,j</a:t>
            </a:r>
            <a:r>
              <a:rPr lang="en-US" b="1" dirty="0"/>
              <a:t>)</a:t>
            </a:r>
            <a:r>
              <a:rPr lang="en-US" dirty="0"/>
              <a:t> joins the nodes </a:t>
            </a:r>
            <a:r>
              <a:rPr lang="en-US" b="1" dirty="0" err="1"/>
              <a:t>i</a:t>
            </a:r>
            <a:r>
              <a:rPr lang="en-US" dirty="0"/>
              <a:t> and</a:t>
            </a:r>
            <a:r>
              <a:rPr lang="hu-HU" dirty="0"/>
              <a:t> </a:t>
            </a:r>
            <a:r>
              <a:rPr lang="en-US" b="1" dirty="0"/>
              <a:t>j</a:t>
            </a:r>
            <a:r>
              <a:rPr lang="en-US" dirty="0"/>
              <a:t>. </a:t>
            </a:r>
            <a:endParaRPr lang="hu-HU" dirty="0"/>
          </a:p>
          <a:p>
            <a:pPr>
              <a:lnSpc>
                <a:spcPct val="150000"/>
              </a:lnSpc>
            </a:pPr>
            <a:endParaRPr lang="hu-HU" sz="2400" dirty="0"/>
          </a:p>
          <a:p>
            <a:endParaRPr lang="hu-HU" b="1" dirty="0">
              <a:solidFill>
                <a:srgbClr val="FF0000"/>
              </a:solidFill>
            </a:endParaRPr>
          </a:p>
        </p:txBody>
      </p:sp>
      <p:sp>
        <p:nvSpPr>
          <p:cNvPr id="6" name="Dátum helye 5">
            <a:extLst>
              <a:ext uri="{FF2B5EF4-FFF2-40B4-BE49-F238E27FC236}">
                <a16:creationId xmlns:a16="http://schemas.microsoft.com/office/drawing/2014/main" id="{7F32854D-33F7-B1C0-DE14-CDA69CCBBB0D}"/>
              </a:ext>
            </a:extLst>
          </p:cNvPr>
          <p:cNvSpPr>
            <a:spLocks noGrp="1"/>
          </p:cNvSpPr>
          <p:nvPr>
            <p:ph type="dt" sz="half" idx="10"/>
          </p:nvPr>
        </p:nvSpPr>
        <p:spPr/>
        <p:txBody>
          <a:bodyPr/>
          <a:lstStyle/>
          <a:p>
            <a:r>
              <a:rPr lang="hu-HU"/>
              <a:t>26/19/2024</a:t>
            </a:r>
          </a:p>
        </p:txBody>
      </p:sp>
      <p:sp>
        <p:nvSpPr>
          <p:cNvPr id="7" name="Élőláb helye 6">
            <a:extLst>
              <a:ext uri="{FF2B5EF4-FFF2-40B4-BE49-F238E27FC236}">
                <a16:creationId xmlns:a16="http://schemas.microsoft.com/office/drawing/2014/main" id="{BB671E51-5B74-CF33-1BCB-FC38455379B2}"/>
              </a:ext>
            </a:extLst>
          </p:cNvPr>
          <p:cNvSpPr>
            <a:spLocks noGrp="1"/>
          </p:cNvSpPr>
          <p:nvPr>
            <p:ph type="ftr" sz="quarter" idx="11"/>
          </p:nvPr>
        </p:nvSpPr>
        <p:spPr/>
        <p:txBody>
          <a:bodyPr/>
          <a:lstStyle/>
          <a:p>
            <a:r>
              <a:rPr lang="hu-HU"/>
              <a:t>Network Science, Lecture 3</a:t>
            </a:r>
          </a:p>
        </p:txBody>
      </p:sp>
      <p:sp>
        <p:nvSpPr>
          <p:cNvPr id="4" name="Dia számának helye 3">
            <a:extLst>
              <a:ext uri="{FF2B5EF4-FFF2-40B4-BE49-F238E27FC236}">
                <a16:creationId xmlns:a16="http://schemas.microsoft.com/office/drawing/2014/main" id="{D7D6CC2F-9068-CA66-1D6E-6243865926A4}"/>
              </a:ext>
            </a:extLst>
          </p:cNvPr>
          <p:cNvSpPr>
            <a:spLocks noGrp="1"/>
          </p:cNvSpPr>
          <p:nvPr>
            <p:ph type="sldNum" sz="quarter" idx="12"/>
          </p:nvPr>
        </p:nvSpPr>
        <p:spPr/>
        <p:txBody>
          <a:bodyPr/>
          <a:lstStyle/>
          <a:p>
            <a:fld id="{A83EAA7F-C62B-F246-A793-9ED832A9CCAD}" type="slidenum">
              <a:rPr lang="hu-HU" smtClean="0"/>
              <a:t>2</a:t>
            </a:fld>
            <a:endParaRPr lang="hu-HU"/>
          </a:p>
        </p:txBody>
      </p:sp>
    </p:spTree>
    <p:extLst>
      <p:ext uri="{BB962C8B-B14F-4D97-AF65-F5344CB8AC3E}">
        <p14:creationId xmlns:p14="http://schemas.microsoft.com/office/powerpoint/2010/main" val="1641125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121078B-D7BD-9302-9C42-14B864C48B9E}"/>
              </a:ext>
            </a:extLst>
          </p:cNvPr>
          <p:cNvSpPr>
            <a:spLocks noGrp="1"/>
          </p:cNvSpPr>
          <p:nvPr>
            <p:ph type="title"/>
          </p:nvPr>
        </p:nvSpPr>
        <p:spPr/>
        <p:txBody>
          <a:bodyPr/>
          <a:lstStyle/>
          <a:p>
            <a:pPr algn="ctr"/>
            <a:r>
              <a:rPr lang="hu-HU" b="1" dirty="0" err="1">
                <a:solidFill>
                  <a:srgbClr val="C00000"/>
                </a:solidFill>
              </a:rPr>
              <a:t>Trees</a:t>
            </a:r>
            <a:r>
              <a:rPr lang="hu-HU" b="1" dirty="0">
                <a:solidFill>
                  <a:srgbClr val="C00000"/>
                </a:solidFill>
              </a:rPr>
              <a:t> (2)</a:t>
            </a:r>
          </a:p>
        </p:txBody>
      </p:sp>
      <p:sp>
        <p:nvSpPr>
          <p:cNvPr id="3" name="Tartalom helye 2">
            <a:extLst>
              <a:ext uri="{FF2B5EF4-FFF2-40B4-BE49-F238E27FC236}">
                <a16:creationId xmlns:a16="http://schemas.microsoft.com/office/drawing/2014/main" id="{FC4BEA08-181C-67D9-8D45-AC6CD43BB4C8}"/>
              </a:ext>
            </a:extLst>
          </p:cNvPr>
          <p:cNvSpPr>
            <a:spLocks noGrp="1"/>
          </p:cNvSpPr>
          <p:nvPr>
            <p:ph idx="1"/>
          </p:nvPr>
        </p:nvSpPr>
        <p:spPr/>
        <p:txBody>
          <a:bodyPr>
            <a:normAutofit/>
          </a:bodyPr>
          <a:lstStyle/>
          <a:p>
            <a:pPr algn="just">
              <a:lnSpc>
                <a:spcPct val="150000"/>
              </a:lnSpc>
            </a:pPr>
            <a:r>
              <a:rPr lang="hu-HU" sz="2400" b="1" u="sng" dirty="0" err="1"/>
              <a:t>Trees</a:t>
            </a:r>
            <a:r>
              <a:rPr lang="hu-HU" sz="2400" b="1" u="sng" dirty="0"/>
              <a:t> </a:t>
            </a:r>
            <a:r>
              <a:rPr lang="hu-HU" sz="2400" b="1" u="sng" dirty="0" err="1"/>
              <a:t>have</a:t>
            </a:r>
            <a:r>
              <a:rPr lang="hu-HU" sz="2400" b="1" u="sng" dirty="0"/>
              <a:t> no </a:t>
            </a:r>
            <a:r>
              <a:rPr lang="hu-HU" sz="2400" b="1" u="sng" dirty="0" err="1"/>
              <a:t>cycles</a:t>
            </a:r>
            <a:r>
              <a:rPr lang="hu-HU" sz="2400" dirty="0"/>
              <a:t>.</a:t>
            </a:r>
          </a:p>
          <a:p>
            <a:pPr marL="0" indent="0" algn="just">
              <a:lnSpc>
                <a:spcPct val="150000"/>
              </a:lnSpc>
              <a:buNone/>
            </a:pPr>
            <a:r>
              <a:rPr lang="hu-HU" sz="2400" u="sng" dirty="0" err="1"/>
              <a:t>Proof</a:t>
            </a:r>
            <a:r>
              <a:rPr lang="hu-HU" sz="2400" dirty="0"/>
              <a:t>:</a:t>
            </a:r>
          </a:p>
          <a:p>
            <a:pPr marL="0" indent="0" algn="just">
              <a:lnSpc>
                <a:spcPct val="150000"/>
              </a:lnSpc>
              <a:buNone/>
            </a:pPr>
            <a:r>
              <a:rPr lang="hu-HU" sz="2400" dirty="0"/>
              <a:t>T</a:t>
            </a:r>
            <a:r>
              <a:rPr lang="en-US" sz="2400" dirty="0" err="1"/>
              <a:t>rees</a:t>
            </a:r>
            <a:r>
              <a:rPr lang="en-US" sz="2400" dirty="0"/>
              <a:t> cannot have cycles by contradiction: if a tree had a cycle, we could remove at least one link of the cycle without disconnecting it. </a:t>
            </a:r>
            <a:endParaRPr lang="hu-HU" sz="2400" dirty="0"/>
          </a:p>
          <a:p>
            <a:pPr marL="0" indent="0" algn="just">
              <a:lnSpc>
                <a:spcPct val="150000"/>
              </a:lnSpc>
              <a:buNone/>
            </a:pPr>
            <a:r>
              <a:rPr lang="en-US" sz="2400" dirty="0"/>
              <a:t>Therefore the network would not be a tree - a contradiction. Because there are no cycles, given any pair of nodes, there is only a single path connecting them.</a:t>
            </a:r>
            <a:endParaRPr lang="hu-HU" sz="2400" dirty="0"/>
          </a:p>
        </p:txBody>
      </p:sp>
      <p:sp>
        <p:nvSpPr>
          <p:cNvPr id="4" name="Dátum helye 3">
            <a:extLst>
              <a:ext uri="{FF2B5EF4-FFF2-40B4-BE49-F238E27FC236}">
                <a16:creationId xmlns:a16="http://schemas.microsoft.com/office/drawing/2014/main" id="{7F879565-DAE2-05A2-E816-38F7AE6DCFD1}"/>
              </a:ext>
            </a:extLst>
          </p:cNvPr>
          <p:cNvSpPr>
            <a:spLocks noGrp="1"/>
          </p:cNvSpPr>
          <p:nvPr>
            <p:ph type="dt" sz="half" idx="10"/>
          </p:nvPr>
        </p:nvSpPr>
        <p:spPr/>
        <p:txBody>
          <a:bodyPr/>
          <a:lstStyle/>
          <a:p>
            <a:r>
              <a:rPr lang="hu-HU"/>
              <a:t>26/19/2024</a:t>
            </a:r>
          </a:p>
        </p:txBody>
      </p:sp>
      <p:sp>
        <p:nvSpPr>
          <p:cNvPr id="5" name="Élőláb helye 4">
            <a:extLst>
              <a:ext uri="{FF2B5EF4-FFF2-40B4-BE49-F238E27FC236}">
                <a16:creationId xmlns:a16="http://schemas.microsoft.com/office/drawing/2014/main" id="{61040F11-74F1-D8D6-E175-6D73CF77DA8E}"/>
              </a:ext>
            </a:extLst>
          </p:cNvPr>
          <p:cNvSpPr>
            <a:spLocks noGrp="1"/>
          </p:cNvSpPr>
          <p:nvPr>
            <p:ph type="ftr" sz="quarter" idx="11"/>
          </p:nvPr>
        </p:nvSpPr>
        <p:spPr/>
        <p:txBody>
          <a:bodyPr/>
          <a:lstStyle/>
          <a:p>
            <a:r>
              <a:rPr lang="hu-HU"/>
              <a:t>Network Science, Lecture 3</a:t>
            </a:r>
          </a:p>
        </p:txBody>
      </p:sp>
      <p:sp>
        <p:nvSpPr>
          <p:cNvPr id="6" name="Dia számának helye 5">
            <a:extLst>
              <a:ext uri="{FF2B5EF4-FFF2-40B4-BE49-F238E27FC236}">
                <a16:creationId xmlns:a16="http://schemas.microsoft.com/office/drawing/2014/main" id="{87081710-0FD7-BA59-3D14-D4F64B4C041D}"/>
              </a:ext>
            </a:extLst>
          </p:cNvPr>
          <p:cNvSpPr>
            <a:spLocks noGrp="1"/>
          </p:cNvSpPr>
          <p:nvPr>
            <p:ph type="sldNum" sz="quarter" idx="12"/>
          </p:nvPr>
        </p:nvSpPr>
        <p:spPr/>
        <p:txBody>
          <a:bodyPr/>
          <a:lstStyle/>
          <a:p>
            <a:fld id="{A83EAA7F-C62B-F246-A793-9ED832A9CCAD}" type="slidenum">
              <a:rPr lang="hu-HU" smtClean="0"/>
              <a:t>20</a:t>
            </a:fld>
            <a:endParaRPr lang="hu-HU"/>
          </a:p>
        </p:txBody>
      </p:sp>
    </p:spTree>
    <p:extLst>
      <p:ext uri="{BB962C8B-B14F-4D97-AF65-F5344CB8AC3E}">
        <p14:creationId xmlns:p14="http://schemas.microsoft.com/office/powerpoint/2010/main" val="3508757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121078B-D7BD-9302-9C42-14B864C48B9E}"/>
              </a:ext>
            </a:extLst>
          </p:cNvPr>
          <p:cNvSpPr>
            <a:spLocks noGrp="1"/>
          </p:cNvSpPr>
          <p:nvPr>
            <p:ph type="title"/>
          </p:nvPr>
        </p:nvSpPr>
        <p:spPr/>
        <p:txBody>
          <a:bodyPr/>
          <a:lstStyle/>
          <a:p>
            <a:pPr algn="ctr"/>
            <a:r>
              <a:rPr lang="hu-HU" b="1" dirty="0" err="1">
                <a:solidFill>
                  <a:srgbClr val="C00000"/>
                </a:solidFill>
              </a:rPr>
              <a:t>Trees</a:t>
            </a:r>
            <a:r>
              <a:rPr lang="hu-HU" b="1" dirty="0">
                <a:solidFill>
                  <a:srgbClr val="C00000"/>
                </a:solidFill>
              </a:rPr>
              <a:t> (3)</a:t>
            </a:r>
          </a:p>
        </p:txBody>
      </p:sp>
      <p:sp>
        <p:nvSpPr>
          <p:cNvPr id="3" name="Tartalom helye 2">
            <a:extLst>
              <a:ext uri="{FF2B5EF4-FFF2-40B4-BE49-F238E27FC236}">
                <a16:creationId xmlns:a16="http://schemas.microsoft.com/office/drawing/2014/main" id="{FC4BEA08-181C-67D9-8D45-AC6CD43BB4C8}"/>
              </a:ext>
            </a:extLst>
          </p:cNvPr>
          <p:cNvSpPr>
            <a:spLocks noGrp="1"/>
          </p:cNvSpPr>
          <p:nvPr>
            <p:ph idx="1"/>
          </p:nvPr>
        </p:nvSpPr>
        <p:spPr/>
        <p:txBody>
          <a:bodyPr>
            <a:normAutofit/>
          </a:bodyPr>
          <a:lstStyle/>
          <a:p>
            <a:pPr algn="just">
              <a:lnSpc>
                <a:spcPct val="150000"/>
              </a:lnSpc>
            </a:pPr>
            <a:r>
              <a:rPr lang="en-US" sz="2400" b="1" u="sng" dirty="0"/>
              <a:t>Trees are hierarchical</a:t>
            </a:r>
            <a:r>
              <a:rPr lang="hu-HU" sz="2400" dirty="0"/>
              <a:t>.</a:t>
            </a:r>
          </a:p>
          <a:p>
            <a:pPr marL="0" indent="0" algn="just">
              <a:lnSpc>
                <a:spcPct val="150000"/>
              </a:lnSpc>
              <a:buNone/>
            </a:pPr>
            <a:r>
              <a:rPr lang="hu-HU" sz="2400" dirty="0"/>
              <a:t>	</a:t>
            </a:r>
            <a:r>
              <a:rPr lang="en-US" sz="2400" dirty="0"/>
              <a:t>You can pick any node in a tree and call it a root. Each node in a tree is connected to a parent node (toward the root) and to one or more children nodes (away from the root). </a:t>
            </a:r>
            <a:endParaRPr lang="hu-HU" sz="2400" dirty="0"/>
          </a:p>
          <a:p>
            <a:pPr marL="0" indent="0" algn="just">
              <a:lnSpc>
                <a:spcPct val="150000"/>
              </a:lnSpc>
              <a:buNone/>
            </a:pPr>
            <a:r>
              <a:rPr lang="hu-HU" sz="2400" dirty="0"/>
              <a:t>	</a:t>
            </a:r>
            <a:r>
              <a:rPr lang="en-US" sz="2400" dirty="0"/>
              <a:t>The exceptions are the root, which has no parent, and the so-called leaves of the tree, which have no children. </a:t>
            </a:r>
            <a:endParaRPr lang="hu-HU" sz="2400" dirty="0"/>
          </a:p>
        </p:txBody>
      </p:sp>
      <p:sp>
        <p:nvSpPr>
          <p:cNvPr id="4" name="Dátum helye 3">
            <a:extLst>
              <a:ext uri="{FF2B5EF4-FFF2-40B4-BE49-F238E27FC236}">
                <a16:creationId xmlns:a16="http://schemas.microsoft.com/office/drawing/2014/main" id="{D95395C2-4E11-586A-0045-8DBA9F78E710}"/>
              </a:ext>
            </a:extLst>
          </p:cNvPr>
          <p:cNvSpPr>
            <a:spLocks noGrp="1"/>
          </p:cNvSpPr>
          <p:nvPr>
            <p:ph type="dt" sz="half" idx="10"/>
          </p:nvPr>
        </p:nvSpPr>
        <p:spPr/>
        <p:txBody>
          <a:bodyPr/>
          <a:lstStyle/>
          <a:p>
            <a:r>
              <a:rPr lang="hu-HU"/>
              <a:t>26/19/2024</a:t>
            </a:r>
          </a:p>
        </p:txBody>
      </p:sp>
      <p:sp>
        <p:nvSpPr>
          <p:cNvPr id="5" name="Élőláb helye 4">
            <a:extLst>
              <a:ext uri="{FF2B5EF4-FFF2-40B4-BE49-F238E27FC236}">
                <a16:creationId xmlns:a16="http://schemas.microsoft.com/office/drawing/2014/main" id="{B3D9D230-F959-F535-4DAA-FE2892E88E54}"/>
              </a:ext>
            </a:extLst>
          </p:cNvPr>
          <p:cNvSpPr>
            <a:spLocks noGrp="1"/>
          </p:cNvSpPr>
          <p:nvPr>
            <p:ph type="ftr" sz="quarter" idx="11"/>
          </p:nvPr>
        </p:nvSpPr>
        <p:spPr/>
        <p:txBody>
          <a:bodyPr/>
          <a:lstStyle/>
          <a:p>
            <a:r>
              <a:rPr lang="hu-HU"/>
              <a:t>Network Science, Lecture 3</a:t>
            </a:r>
          </a:p>
        </p:txBody>
      </p:sp>
      <p:sp>
        <p:nvSpPr>
          <p:cNvPr id="6" name="Dia számának helye 5">
            <a:extLst>
              <a:ext uri="{FF2B5EF4-FFF2-40B4-BE49-F238E27FC236}">
                <a16:creationId xmlns:a16="http://schemas.microsoft.com/office/drawing/2014/main" id="{BBCBC27C-5576-F94D-D865-B05D826E509E}"/>
              </a:ext>
            </a:extLst>
          </p:cNvPr>
          <p:cNvSpPr>
            <a:spLocks noGrp="1"/>
          </p:cNvSpPr>
          <p:nvPr>
            <p:ph type="sldNum" sz="quarter" idx="12"/>
          </p:nvPr>
        </p:nvSpPr>
        <p:spPr/>
        <p:txBody>
          <a:bodyPr/>
          <a:lstStyle/>
          <a:p>
            <a:fld id="{A83EAA7F-C62B-F246-A793-9ED832A9CCAD}" type="slidenum">
              <a:rPr lang="hu-HU" smtClean="0"/>
              <a:t>21</a:t>
            </a:fld>
            <a:endParaRPr lang="hu-HU"/>
          </a:p>
        </p:txBody>
      </p:sp>
    </p:spTree>
    <p:extLst>
      <p:ext uri="{BB962C8B-B14F-4D97-AF65-F5344CB8AC3E}">
        <p14:creationId xmlns:p14="http://schemas.microsoft.com/office/powerpoint/2010/main" val="3817701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121078B-D7BD-9302-9C42-14B864C48B9E}"/>
              </a:ext>
            </a:extLst>
          </p:cNvPr>
          <p:cNvSpPr>
            <a:spLocks noGrp="1"/>
          </p:cNvSpPr>
          <p:nvPr>
            <p:ph type="title"/>
          </p:nvPr>
        </p:nvSpPr>
        <p:spPr>
          <a:xfrm>
            <a:off x="838200" y="105197"/>
            <a:ext cx="10515600" cy="882032"/>
          </a:xfrm>
        </p:spPr>
        <p:txBody>
          <a:bodyPr>
            <a:normAutofit/>
          </a:bodyPr>
          <a:lstStyle/>
          <a:p>
            <a:pPr algn="ctr"/>
            <a:r>
              <a:rPr lang="hu-HU" b="1" dirty="0" err="1">
                <a:solidFill>
                  <a:srgbClr val="C00000"/>
                </a:solidFill>
              </a:rPr>
              <a:t>Hubs</a:t>
            </a:r>
            <a:endParaRPr lang="hu-HU" b="1" dirty="0">
              <a:solidFill>
                <a:srgbClr val="C00000"/>
              </a:solidFill>
            </a:endParaRPr>
          </a:p>
        </p:txBody>
      </p:sp>
      <p:sp>
        <p:nvSpPr>
          <p:cNvPr id="3" name="Tartalom helye 2">
            <a:extLst>
              <a:ext uri="{FF2B5EF4-FFF2-40B4-BE49-F238E27FC236}">
                <a16:creationId xmlns:a16="http://schemas.microsoft.com/office/drawing/2014/main" id="{FC4BEA08-181C-67D9-8D45-AC6CD43BB4C8}"/>
              </a:ext>
            </a:extLst>
          </p:cNvPr>
          <p:cNvSpPr>
            <a:spLocks noGrp="1"/>
          </p:cNvSpPr>
          <p:nvPr>
            <p:ph idx="1"/>
          </p:nvPr>
        </p:nvSpPr>
        <p:spPr>
          <a:xfrm>
            <a:off x="922492" y="1084333"/>
            <a:ext cx="10431308" cy="5092630"/>
          </a:xfrm>
        </p:spPr>
        <p:txBody>
          <a:bodyPr>
            <a:normAutofit fontScale="92500"/>
          </a:bodyPr>
          <a:lstStyle/>
          <a:p>
            <a:pPr marL="0" indent="0" algn="just">
              <a:lnSpc>
                <a:spcPct val="150000"/>
              </a:lnSpc>
              <a:buNone/>
            </a:pPr>
            <a:r>
              <a:rPr lang="en-US" sz="2400" b="1" dirty="0"/>
              <a:t>hub: </a:t>
            </a:r>
            <a:r>
              <a:rPr lang="en-US" sz="2400" dirty="0"/>
              <a:t>a center around which other things revolve or from which they radiate; a focus of activity, authority, commerce, transportation, etc.</a:t>
            </a:r>
            <a:endParaRPr lang="hu-HU" sz="2400" dirty="0"/>
          </a:p>
          <a:p>
            <a:pPr algn="just">
              <a:lnSpc>
                <a:spcPct val="150000"/>
              </a:lnSpc>
            </a:pPr>
            <a:r>
              <a:rPr lang="en-US" sz="2400" dirty="0"/>
              <a:t>If you have traveled on a plane, you have traversed an important network - the air transportation network. </a:t>
            </a:r>
            <a:r>
              <a:rPr lang="hu-HU" sz="2400" dirty="0"/>
              <a:t>N</a:t>
            </a:r>
            <a:r>
              <a:rPr lang="en-US" sz="2400" dirty="0"/>
              <a:t>odes </a:t>
            </a:r>
            <a:r>
              <a:rPr lang="hu-HU" sz="2400" dirty="0"/>
              <a:t>are</a:t>
            </a:r>
            <a:r>
              <a:rPr lang="en-US" sz="2400" dirty="0"/>
              <a:t> airports and links are direct flights between them</a:t>
            </a:r>
            <a:r>
              <a:rPr lang="hu-HU" sz="2400" dirty="0"/>
              <a:t>. </a:t>
            </a:r>
            <a:r>
              <a:rPr lang="en-US" sz="2400" dirty="0"/>
              <a:t>While most air­ ports are rather small, a few major ones (e.g. Atlanta, Chicago, Denver) have daily flights to hundreds or even thousands of destinations</a:t>
            </a:r>
            <a:r>
              <a:rPr lang="hu-HU" sz="2400" dirty="0"/>
              <a:t>.</a:t>
            </a:r>
          </a:p>
          <a:p>
            <a:pPr algn="just">
              <a:lnSpc>
                <a:spcPct val="150000"/>
              </a:lnSpc>
            </a:pPr>
            <a:r>
              <a:rPr lang="en-US" sz="2400" dirty="0"/>
              <a:t>Similarly, in social communities there are individuals who are much more visible and influential than others; and on the Web there are some very popular sites, such as google.com, while most sites are unknown to most.</a:t>
            </a:r>
            <a:endParaRPr lang="hu-HU" sz="2400" dirty="0"/>
          </a:p>
        </p:txBody>
      </p:sp>
      <p:sp>
        <p:nvSpPr>
          <p:cNvPr id="4" name="Dátum helye 3">
            <a:extLst>
              <a:ext uri="{FF2B5EF4-FFF2-40B4-BE49-F238E27FC236}">
                <a16:creationId xmlns:a16="http://schemas.microsoft.com/office/drawing/2014/main" id="{57273E27-BACC-086E-3F13-BF721F61763C}"/>
              </a:ext>
            </a:extLst>
          </p:cNvPr>
          <p:cNvSpPr>
            <a:spLocks noGrp="1"/>
          </p:cNvSpPr>
          <p:nvPr>
            <p:ph type="dt" sz="half" idx="10"/>
          </p:nvPr>
        </p:nvSpPr>
        <p:spPr/>
        <p:txBody>
          <a:bodyPr/>
          <a:lstStyle/>
          <a:p>
            <a:r>
              <a:rPr lang="hu-HU"/>
              <a:t>26/19/2024</a:t>
            </a:r>
          </a:p>
        </p:txBody>
      </p:sp>
      <p:sp>
        <p:nvSpPr>
          <p:cNvPr id="5" name="Élőláb helye 4">
            <a:extLst>
              <a:ext uri="{FF2B5EF4-FFF2-40B4-BE49-F238E27FC236}">
                <a16:creationId xmlns:a16="http://schemas.microsoft.com/office/drawing/2014/main" id="{18F07455-3A19-42DA-7A20-00CF2BAC6D18}"/>
              </a:ext>
            </a:extLst>
          </p:cNvPr>
          <p:cNvSpPr>
            <a:spLocks noGrp="1"/>
          </p:cNvSpPr>
          <p:nvPr>
            <p:ph type="ftr" sz="quarter" idx="11"/>
          </p:nvPr>
        </p:nvSpPr>
        <p:spPr/>
        <p:txBody>
          <a:bodyPr/>
          <a:lstStyle/>
          <a:p>
            <a:r>
              <a:rPr lang="hu-HU"/>
              <a:t>Network Science, Lecture 3</a:t>
            </a:r>
          </a:p>
        </p:txBody>
      </p:sp>
      <p:sp>
        <p:nvSpPr>
          <p:cNvPr id="6" name="Dia számának helye 5">
            <a:extLst>
              <a:ext uri="{FF2B5EF4-FFF2-40B4-BE49-F238E27FC236}">
                <a16:creationId xmlns:a16="http://schemas.microsoft.com/office/drawing/2014/main" id="{F2501C77-94F7-BAAA-F3F6-35AF3436F8F6}"/>
              </a:ext>
            </a:extLst>
          </p:cNvPr>
          <p:cNvSpPr>
            <a:spLocks noGrp="1"/>
          </p:cNvSpPr>
          <p:nvPr>
            <p:ph type="sldNum" sz="quarter" idx="12"/>
          </p:nvPr>
        </p:nvSpPr>
        <p:spPr/>
        <p:txBody>
          <a:bodyPr/>
          <a:lstStyle/>
          <a:p>
            <a:fld id="{A83EAA7F-C62B-F246-A793-9ED832A9CCAD}" type="slidenum">
              <a:rPr lang="hu-HU" smtClean="0"/>
              <a:t>22</a:t>
            </a:fld>
            <a:endParaRPr lang="hu-HU"/>
          </a:p>
        </p:txBody>
      </p:sp>
    </p:spTree>
    <p:extLst>
      <p:ext uri="{BB962C8B-B14F-4D97-AF65-F5344CB8AC3E}">
        <p14:creationId xmlns:p14="http://schemas.microsoft.com/office/powerpoint/2010/main" val="2009280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121078B-D7BD-9302-9C42-14B864C48B9E}"/>
              </a:ext>
            </a:extLst>
          </p:cNvPr>
          <p:cNvSpPr>
            <a:spLocks noGrp="1"/>
          </p:cNvSpPr>
          <p:nvPr>
            <p:ph type="title"/>
          </p:nvPr>
        </p:nvSpPr>
        <p:spPr>
          <a:xfrm>
            <a:off x="838200" y="105197"/>
            <a:ext cx="10515600" cy="882032"/>
          </a:xfrm>
        </p:spPr>
        <p:txBody>
          <a:bodyPr>
            <a:normAutofit/>
          </a:bodyPr>
          <a:lstStyle/>
          <a:p>
            <a:pPr algn="ctr"/>
            <a:r>
              <a:rPr lang="hu-HU" b="1" dirty="0" err="1">
                <a:solidFill>
                  <a:srgbClr val="C00000"/>
                </a:solidFill>
              </a:rPr>
              <a:t>Heterogeneity</a:t>
            </a:r>
            <a:endParaRPr lang="hu-HU" b="1" dirty="0">
              <a:solidFill>
                <a:srgbClr val="C00000"/>
              </a:solidFill>
            </a:endParaRPr>
          </a:p>
        </p:txBody>
      </p:sp>
      <p:sp>
        <p:nvSpPr>
          <p:cNvPr id="3" name="Tartalom helye 2">
            <a:extLst>
              <a:ext uri="{FF2B5EF4-FFF2-40B4-BE49-F238E27FC236}">
                <a16:creationId xmlns:a16="http://schemas.microsoft.com/office/drawing/2014/main" id="{FC4BEA08-181C-67D9-8D45-AC6CD43BB4C8}"/>
              </a:ext>
            </a:extLst>
          </p:cNvPr>
          <p:cNvSpPr>
            <a:spLocks noGrp="1"/>
          </p:cNvSpPr>
          <p:nvPr>
            <p:ph idx="1"/>
          </p:nvPr>
        </p:nvSpPr>
        <p:spPr>
          <a:xfrm>
            <a:off x="922492" y="1084333"/>
            <a:ext cx="10431308" cy="5092630"/>
          </a:xfrm>
        </p:spPr>
        <p:txBody>
          <a:bodyPr>
            <a:normAutofit/>
          </a:bodyPr>
          <a:lstStyle/>
          <a:p>
            <a:pPr marL="0" indent="0" algn="just">
              <a:lnSpc>
                <a:spcPct val="150000"/>
              </a:lnSpc>
              <a:buNone/>
            </a:pPr>
            <a:r>
              <a:rPr lang="hu-HU" sz="2400" b="1" dirty="0"/>
              <a:t>	</a:t>
            </a:r>
            <a:r>
              <a:rPr lang="en-US" sz="2400" b="1" dirty="0"/>
              <a:t>Heteroge­neous networks </a:t>
            </a:r>
            <a:r>
              <a:rPr lang="en-US" sz="2400" dirty="0"/>
              <a:t>present a wide variability in the properties and roles of their elements</a:t>
            </a:r>
            <a:r>
              <a:rPr lang="hu-HU" sz="2400" dirty="0"/>
              <a:t> </a:t>
            </a:r>
            <a:r>
              <a:rPr lang="en-US" sz="2400" dirty="0"/>
              <a:t>- nodes and/or links. </a:t>
            </a:r>
            <a:endParaRPr lang="hu-HU" sz="2400" dirty="0"/>
          </a:p>
          <a:p>
            <a:pPr marL="0" indent="0" algn="just">
              <a:lnSpc>
                <a:spcPct val="150000"/>
              </a:lnSpc>
              <a:buNone/>
            </a:pPr>
            <a:r>
              <a:rPr lang="hu-HU" sz="2400" dirty="0"/>
              <a:t>	</a:t>
            </a:r>
            <a:r>
              <a:rPr lang="en-US" sz="2400" dirty="0"/>
              <a:t>This reflects the diversity present in the complex systems described by networks. In air transportation networks, social networks, the Web, and many other net­ works, a clear source of heterogeneity is the degree of the nodes: </a:t>
            </a:r>
            <a:endParaRPr lang="hu-HU" sz="2400" dirty="0"/>
          </a:p>
          <a:p>
            <a:pPr marL="0" indent="0" algn="just">
              <a:lnSpc>
                <a:spcPct val="150000"/>
              </a:lnSpc>
              <a:buNone/>
            </a:pPr>
            <a:r>
              <a:rPr lang="hu-HU" sz="2400" dirty="0"/>
              <a:t>	</a:t>
            </a:r>
            <a:r>
              <a:rPr lang="en-US" sz="2400" dirty="0"/>
              <a:t>a few nodes have many connections (Atlanta, Google, Obama), while most nodes have few.</a:t>
            </a:r>
          </a:p>
        </p:txBody>
      </p:sp>
      <p:sp>
        <p:nvSpPr>
          <p:cNvPr id="4" name="Dátum helye 3">
            <a:extLst>
              <a:ext uri="{FF2B5EF4-FFF2-40B4-BE49-F238E27FC236}">
                <a16:creationId xmlns:a16="http://schemas.microsoft.com/office/drawing/2014/main" id="{66F3F0BE-91C6-DC63-AAB0-08036A70E8FE}"/>
              </a:ext>
            </a:extLst>
          </p:cNvPr>
          <p:cNvSpPr>
            <a:spLocks noGrp="1"/>
          </p:cNvSpPr>
          <p:nvPr>
            <p:ph type="dt" sz="half" idx="10"/>
          </p:nvPr>
        </p:nvSpPr>
        <p:spPr/>
        <p:txBody>
          <a:bodyPr/>
          <a:lstStyle/>
          <a:p>
            <a:r>
              <a:rPr lang="hu-HU"/>
              <a:t>26/19/2024</a:t>
            </a:r>
          </a:p>
        </p:txBody>
      </p:sp>
      <p:sp>
        <p:nvSpPr>
          <p:cNvPr id="5" name="Élőláb helye 4">
            <a:extLst>
              <a:ext uri="{FF2B5EF4-FFF2-40B4-BE49-F238E27FC236}">
                <a16:creationId xmlns:a16="http://schemas.microsoft.com/office/drawing/2014/main" id="{1D7A0274-AB28-CCE3-D282-539A803E3A72}"/>
              </a:ext>
            </a:extLst>
          </p:cNvPr>
          <p:cNvSpPr>
            <a:spLocks noGrp="1"/>
          </p:cNvSpPr>
          <p:nvPr>
            <p:ph type="ftr" sz="quarter" idx="11"/>
          </p:nvPr>
        </p:nvSpPr>
        <p:spPr/>
        <p:txBody>
          <a:bodyPr/>
          <a:lstStyle/>
          <a:p>
            <a:r>
              <a:rPr lang="hu-HU"/>
              <a:t>Network Science, Lecture 3</a:t>
            </a:r>
          </a:p>
        </p:txBody>
      </p:sp>
      <p:sp>
        <p:nvSpPr>
          <p:cNvPr id="6" name="Dia számának helye 5">
            <a:extLst>
              <a:ext uri="{FF2B5EF4-FFF2-40B4-BE49-F238E27FC236}">
                <a16:creationId xmlns:a16="http://schemas.microsoft.com/office/drawing/2014/main" id="{CA26733F-FD0C-51E7-C174-E946E2A569A7}"/>
              </a:ext>
            </a:extLst>
          </p:cNvPr>
          <p:cNvSpPr>
            <a:spLocks noGrp="1"/>
          </p:cNvSpPr>
          <p:nvPr>
            <p:ph type="sldNum" sz="quarter" idx="12"/>
          </p:nvPr>
        </p:nvSpPr>
        <p:spPr/>
        <p:txBody>
          <a:bodyPr/>
          <a:lstStyle/>
          <a:p>
            <a:fld id="{A83EAA7F-C62B-F246-A793-9ED832A9CCAD}" type="slidenum">
              <a:rPr lang="hu-HU" smtClean="0"/>
              <a:t>23</a:t>
            </a:fld>
            <a:endParaRPr lang="hu-HU"/>
          </a:p>
        </p:txBody>
      </p:sp>
    </p:spTree>
    <p:extLst>
      <p:ext uri="{BB962C8B-B14F-4D97-AF65-F5344CB8AC3E}">
        <p14:creationId xmlns:p14="http://schemas.microsoft.com/office/powerpoint/2010/main" val="3645312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121078B-D7BD-9302-9C42-14B864C48B9E}"/>
              </a:ext>
            </a:extLst>
          </p:cNvPr>
          <p:cNvSpPr>
            <a:spLocks noGrp="1"/>
          </p:cNvSpPr>
          <p:nvPr>
            <p:ph type="title"/>
          </p:nvPr>
        </p:nvSpPr>
        <p:spPr>
          <a:xfrm>
            <a:off x="838200" y="105197"/>
            <a:ext cx="10515600" cy="424830"/>
          </a:xfrm>
        </p:spPr>
        <p:txBody>
          <a:bodyPr>
            <a:normAutofit fontScale="90000"/>
          </a:bodyPr>
          <a:lstStyle/>
          <a:p>
            <a:pPr algn="ctr"/>
            <a:r>
              <a:rPr lang="hu-HU" b="1" dirty="0" err="1">
                <a:solidFill>
                  <a:srgbClr val="C00000"/>
                </a:solidFill>
              </a:rPr>
              <a:t>Centrality</a:t>
            </a:r>
            <a:r>
              <a:rPr lang="hu-HU" b="1" dirty="0">
                <a:solidFill>
                  <a:srgbClr val="C00000"/>
                </a:solidFill>
              </a:rPr>
              <a:t> </a:t>
            </a:r>
            <a:r>
              <a:rPr lang="hu-HU" b="1" dirty="0" err="1">
                <a:solidFill>
                  <a:srgbClr val="C00000"/>
                </a:solidFill>
              </a:rPr>
              <a:t>Measures</a:t>
            </a:r>
            <a:endParaRPr lang="hu-HU" b="1" dirty="0">
              <a:solidFill>
                <a:srgbClr val="C00000"/>
              </a:solidFill>
            </a:endParaRPr>
          </a:p>
        </p:txBody>
      </p:sp>
      <p:sp>
        <p:nvSpPr>
          <p:cNvPr id="3" name="Tartalom helye 2">
            <a:extLst>
              <a:ext uri="{FF2B5EF4-FFF2-40B4-BE49-F238E27FC236}">
                <a16:creationId xmlns:a16="http://schemas.microsoft.com/office/drawing/2014/main" id="{FC4BEA08-181C-67D9-8D45-AC6CD43BB4C8}"/>
              </a:ext>
            </a:extLst>
          </p:cNvPr>
          <p:cNvSpPr>
            <a:spLocks noGrp="1"/>
          </p:cNvSpPr>
          <p:nvPr>
            <p:ph idx="1"/>
          </p:nvPr>
        </p:nvSpPr>
        <p:spPr>
          <a:xfrm>
            <a:off x="291313" y="598811"/>
            <a:ext cx="11612071" cy="5729162"/>
          </a:xfrm>
        </p:spPr>
        <p:txBody>
          <a:bodyPr>
            <a:noAutofit/>
          </a:bodyPr>
          <a:lstStyle/>
          <a:p>
            <a:pPr marL="457200" indent="-457200" algn="just">
              <a:lnSpc>
                <a:spcPct val="150000"/>
              </a:lnSpc>
              <a:buFont typeface="+mj-lt"/>
              <a:buAutoNum type="arabicPeriod"/>
            </a:pPr>
            <a:r>
              <a:rPr lang="hu-HU" sz="2100" b="1" dirty="0" err="1"/>
              <a:t>Degree</a:t>
            </a:r>
            <a:r>
              <a:rPr lang="hu-HU" sz="2100" b="1" dirty="0"/>
              <a:t>: t</a:t>
            </a:r>
            <a:r>
              <a:rPr lang="en-US" sz="2100" dirty="0"/>
              <a:t>he degree of a node is the number of neighbors of that node. </a:t>
            </a:r>
            <a:endParaRPr lang="hu-HU" sz="2100" dirty="0"/>
          </a:p>
          <a:p>
            <a:pPr algn="just">
              <a:lnSpc>
                <a:spcPct val="150000"/>
              </a:lnSpc>
            </a:pPr>
            <a:r>
              <a:rPr lang="en-US" sz="2100" dirty="0"/>
              <a:t>In the example of the US airport network, the degree of a node (airport) is the number of other airports reachable from it via direct flights</a:t>
            </a:r>
            <a:r>
              <a:rPr lang="hu-HU" sz="2100" dirty="0"/>
              <a:t>.</a:t>
            </a:r>
          </a:p>
          <a:p>
            <a:pPr algn="just">
              <a:lnSpc>
                <a:spcPct val="150000"/>
              </a:lnSpc>
            </a:pPr>
            <a:r>
              <a:rPr lang="en-US" sz="2100" dirty="0"/>
              <a:t>In a social network, the degree of a node (individual) is the number of social links con­necting the node to others. For instance, in a </a:t>
            </a:r>
            <a:r>
              <a:rPr lang="en-US" sz="2100" dirty="0" err="1"/>
              <a:t>coauthorship</a:t>
            </a:r>
            <a:r>
              <a:rPr lang="en-US" sz="2100" dirty="0"/>
              <a:t> network, the degree is the number of collaborators</a:t>
            </a:r>
            <a:r>
              <a:rPr lang="hu-HU" sz="2100" dirty="0"/>
              <a:t>.</a:t>
            </a:r>
            <a:r>
              <a:rPr lang="en-US" sz="2100" dirty="0"/>
              <a:t>High-degree nodes in social net­ works are people with many connections -  whether because they are sociable, sought</a:t>
            </a:r>
            <a:r>
              <a:rPr lang="hu-HU" sz="2100" dirty="0"/>
              <a:t> </a:t>
            </a:r>
            <a:r>
              <a:rPr lang="en-US" sz="2100" dirty="0"/>
              <a:t>after, or simply eager to collaborate, these nodes seem to be important in some sense. </a:t>
            </a:r>
            <a:endParaRPr lang="hu-HU" sz="2100" dirty="0"/>
          </a:p>
          <a:p>
            <a:pPr marL="0" indent="0" algn="ctr">
              <a:lnSpc>
                <a:spcPct val="150000"/>
              </a:lnSpc>
              <a:buNone/>
            </a:pPr>
            <a:r>
              <a:rPr lang="en-US" sz="2100" b="1" u="sng" dirty="0"/>
              <a:t>Therefore, the degree is a very natural measure of centrality in social networks.</a:t>
            </a:r>
            <a:endParaRPr lang="hu-HU" sz="2100" b="1" u="sng" dirty="0"/>
          </a:p>
          <a:p>
            <a:pPr marL="0" indent="0" algn="just">
              <a:lnSpc>
                <a:spcPct val="150000"/>
              </a:lnSpc>
              <a:buNone/>
            </a:pPr>
            <a:r>
              <a:rPr lang="en-US" sz="2100" dirty="0"/>
              <a:t>The </a:t>
            </a:r>
            <a:r>
              <a:rPr lang="en-US" sz="2100" b="1" dirty="0"/>
              <a:t>average degree </a:t>
            </a:r>
            <a:r>
              <a:rPr lang="en-US" sz="2100" dirty="0"/>
              <a:t>of a network indicates how connected the nodes are on average. </a:t>
            </a:r>
            <a:r>
              <a:rPr lang="hu-HU" sz="2100" dirty="0"/>
              <a:t>T</a:t>
            </a:r>
            <a:r>
              <a:rPr lang="en-US" sz="2100" dirty="0"/>
              <a:t>he average degree may not be representative of the actual distribution of degree values. This is the case when the nodes have heterogeneous degrees, as in many real-world networks.</a:t>
            </a:r>
          </a:p>
        </p:txBody>
      </p:sp>
      <p:sp>
        <p:nvSpPr>
          <p:cNvPr id="4" name="Dátum helye 3">
            <a:extLst>
              <a:ext uri="{FF2B5EF4-FFF2-40B4-BE49-F238E27FC236}">
                <a16:creationId xmlns:a16="http://schemas.microsoft.com/office/drawing/2014/main" id="{BC3A3FAF-12B9-F367-8825-63AEB9952D2D}"/>
              </a:ext>
            </a:extLst>
          </p:cNvPr>
          <p:cNvSpPr>
            <a:spLocks noGrp="1"/>
          </p:cNvSpPr>
          <p:nvPr>
            <p:ph type="dt" sz="half" idx="10"/>
          </p:nvPr>
        </p:nvSpPr>
        <p:spPr/>
        <p:txBody>
          <a:bodyPr/>
          <a:lstStyle/>
          <a:p>
            <a:r>
              <a:rPr lang="hu-HU"/>
              <a:t>26/19/2024</a:t>
            </a:r>
          </a:p>
        </p:txBody>
      </p:sp>
      <p:sp>
        <p:nvSpPr>
          <p:cNvPr id="5" name="Élőláb helye 4">
            <a:extLst>
              <a:ext uri="{FF2B5EF4-FFF2-40B4-BE49-F238E27FC236}">
                <a16:creationId xmlns:a16="http://schemas.microsoft.com/office/drawing/2014/main" id="{304B3648-901F-FF43-B4F3-8EB0BF74C707}"/>
              </a:ext>
            </a:extLst>
          </p:cNvPr>
          <p:cNvSpPr>
            <a:spLocks noGrp="1"/>
          </p:cNvSpPr>
          <p:nvPr>
            <p:ph type="ftr" sz="quarter" idx="11"/>
          </p:nvPr>
        </p:nvSpPr>
        <p:spPr/>
        <p:txBody>
          <a:bodyPr/>
          <a:lstStyle/>
          <a:p>
            <a:r>
              <a:rPr lang="hu-HU"/>
              <a:t>Network Science, Lecture 3</a:t>
            </a:r>
          </a:p>
        </p:txBody>
      </p:sp>
      <p:sp>
        <p:nvSpPr>
          <p:cNvPr id="6" name="Dia számának helye 5">
            <a:extLst>
              <a:ext uri="{FF2B5EF4-FFF2-40B4-BE49-F238E27FC236}">
                <a16:creationId xmlns:a16="http://schemas.microsoft.com/office/drawing/2014/main" id="{79E81E1F-24CD-42F0-50A3-7816ADB77532}"/>
              </a:ext>
            </a:extLst>
          </p:cNvPr>
          <p:cNvSpPr>
            <a:spLocks noGrp="1"/>
          </p:cNvSpPr>
          <p:nvPr>
            <p:ph type="sldNum" sz="quarter" idx="12"/>
          </p:nvPr>
        </p:nvSpPr>
        <p:spPr/>
        <p:txBody>
          <a:bodyPr/>
          <a:lstStyle/>
          <a:p>
            <a:fld id="{A83EAA7F-C62B-F246-A793-9ED832A9CCAD}" type="slidenum">
              <a:rPr lang="hu-HU" smtClean="0"/>
              <a:t>24</a:t>
            </a:fld>
            <a:endParaRPr lang="hu-HU"/>
          </a:p>
        </p:txBody>
      </p:sp>
    </p:spTree>
    <p:extLst>
      <p:ext uri="{BB962C8B-B14F-4D97-AF65-F5344CB8AC3E}">
        <p14:creationId xmlns:p14="http://schemas.microsoft.com/office/powerpoint/2010/main" val="28463638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121078B-D7BD-9302-9C42-14B864C48B9E}"/>
              </a:ext>
            </a:extLst>
          </p:cNvPr>
          <p:cNvSpPr>
            <a:spLocks noGrp="1"/>
          </p:cNvSpPr>
          <p:nvPr>
            <p:ph type="title"/>
          </p:nvPr>
        </p:nvSpPr>
        <p:spPr>
          <a:xfrm>
            <a:off x="838200" y="105197"/>
            <a:ext cx="10515600" cy="424830"/>
          </a:xfrm>
        </p:spPr>
        <p:txBody>
          <a:bodyPr>
            <a:normAutofit fontScale="90000"/>
          </a:bodyPr>
          <a:lstStyle/>
          <a:p>
            <a:pPr algn="ctr"/>
            <a:r>
              <a:rPr lang="hu-HU" b="1" dirty="0" err="1">
                <a:solidFill>
                  <a:srgbClr val="C00000"/>
                </a:solidFill>
              </a:rPr>
              <a:t>Closeness</a:t>
            </a:r>
            <a:endParaRPr lang="hu-HU" b="1" dirty="0">
              <a:solidFill>
                <a:srgbClr val="C00000"/>
              </a:solidFill>
            </a:endParaRPr>
          </a:p>
        </p:txBody>
      </p:sp>
      <p:sp>
        <p:nvSpPr>
          <p:cNvPr id="3" name="Tartalom helye 2">
            <a:extLst>
              <a:ext uri="{FF2B5EF4-FFF2-40B4-BE49-F238E27FC236}">
                <a16:creationId xmlns:a16="http://schemas.microsoft.com/office/drawing/2014/main" id="{FC4BEA08-181C-67D9-8D45-AC6CD43BB4C8}"/>
              </a:ext>
            </a:extLst>
          </p:cNvPr>
          <p:cNvSpPr>
            <a:spLocks noGrp="1"/>
          </p:cNvSpPr>
          <p:nvPr>
            <p:ph idx="1"/>
          </p:nvPr>
        </p:nvSpPr>
        <p:spPr>
          <a:xfrm>
            <a:off x="291313" y="598811"/>
            <a:ext cx="11612071" cy="5729162"/>
          </a:xfrm>
        </p:spPr>
        <p:txBody>
          <a:bodyPr>
            <a:noAutofit/>
          </a:bodyPr>
          <a:lstStyle/>
          <a:p>
            <a:pPr marL="0" indent="0" algn="just">
              <a:lnSpc>
                <a:spcPct val="150000"/>
              </a:lnSpc>
              <a:buNone/>
            </a:pPr>
            <a:r>
              <a:rPr lang="en-US" sz="2400" dirty="0"/>
              <a:t>Another way to measure the centrality of a node is by </a:t>
            </a:r>
            <a:r>
              <a:rPr lang="en-US" sz="2400" dirty="0" err="1"/>
              <a:t>dete</a:t>
            </a:r>
            <a:r>
              <a:rPr lang="hu-HU" sz="2400" dirty="0" err="1"/>
              <a:t>rm</a:t>
            </a:r>
            <a:r>
              <a:rPr lang="en-US" sz="2400" dirty="0" err="1"/>
              <a:t>ining</a:t>
            </a:r>
            <a:r>
              <a:rPr lang="en-US" sz="2400" dirty="0"/>
              <a:t> how "close" it is to the other nodes. </a:t>
            </a:r>
            <a:endParaRPr lang="hu-HU" sz="2400" dirty="0"/>
          </a:p>
          <a:p>
            <a:pPr marL="0" indent="0" algn="just">
              <a:lnSpc>
                <a:spcPct val="150000"/>
              </a:lnSpc>
              <a:buNone/>
            </a:pPr>
            <a:r>
              <a:rPr lang="en-US" sz="2400" dirty="0"/>
              <a:t>This can be done by summing the distances from the node to all others. </a:t>
            </a:r>
            <a:endParaRPr lang="hu-HU" sz="2400" dirty="0"/>
          </a:p>
          <a:p>
            <a:pPr marL="0" indent="0" algn="just">
              <a:lnSpc>
                <a:spcPct val="150000"/>
              </a:lnSpc>
              <a:buNone/>
            </a:pPr>
            <a:r>
              <a:rPr lang="en-US" sz="2400" dirty="0"/>
              <a:t>If the distances are short on average, their sum is a small number</a:t>
            </a:r>
            <a:r>
              <a:rPr lang="hu-HU" sz="2400" dirty="0"/>
              <a:t> </a:t>
            </a:r>
            <a:r>
              <a:rPr lang="en-US" sz="2400" dirty="0"/>
              <a:t>and we say that the node has </a:t>
            </a:r>
            <a:r>
              <a:rPr lang="en-US" sz="2400" b="1" dirty="0"/>
              <a:t>high centrality</a:t>
            </a:r>
            <a:r>
              <a:rPr lang="en-US" sz="2400" dirty="0"/>
              <a:t>. </a:t>
            </a:r>
            <a:endParaRPr lang="hu-HU" sz="2400" dirty="0"/>
          </a:p>
          <a:p>
            <a:pPr marL="0" indent="0" algn="just">
              <a:lnSpc>
                <a:spcPct val="150000"/>
              </a:lnSpc>
              <a:buNone/>
            </a:pPr>
            <a:r>
              <a:rPr lang="en-US" sz="2400" dirty="0"/>
              <a:t>This leads to the definition of </a:t>
            </a:r>
            <a:r>
              <a:rPr lang="en-US" sz="2400" b="1" dirty="0"/>
              <a:t>closeness centrality</a:t>
            </a:r>
            <a:r>
              <a:rPr lang="en-US" sz="2400" dirty="0"/>
              <a:t>, which is simply the inverse of the sum of distances of a node from all others.</a:t>
            </a:r>
          </a:p>
        </p:txBody>
      </p:sp>
      <p:sp>
        <p:nvSpPr>
          <p:cNvPr id="4" name="Dátum helye 3">
            <a:extLst>
              <a:ext uri="{FF2B5EF4-FFF2-40B4-BE49-F238E27FC236}">
                <a16:creationId xmlns:a16="http://schemas.microsoft.com/office/drawing/2014/main" id="{BB93E618-A2A5-EDD3-818C-6D9A2CF0B97D}"/>
              </a:ext>
            </a:extLst>
          </p:cNvPr>
          <p:cNvSpPr>
            <a:spLocks noGrp="1"/>
          </p:cNvSpPr>
          <p:nvPr>
            <p:ph type="dt" sz="half" idx="10"/>
          </p:nvPr>
        </p:nvSpPr>
        <p:spPr/>
        <p:txBody>
          <a:bodyPr/>
          <a:lstStyle/>
          <a:p>
            <a:r>
              <a:rPr lang="hu-HU"/>
              <a:t>26/19/2024</a:t>
            </a:r>
          </a:p>
        </p:txBody>
      </p:sp>
      <p:sp>
        <p:nvSpPr>
          <p:cNvPr id="5" name="Élőláb helye 4">
            <a:extLst>
              <a:ext uri="{FF2B5EF4-FFF2-40B4-BE49-F238E27FC236}">
                <a16:creationId xmlns:a16="http://schemas.microsoft.com/office/drawing/2014/main" id="{87F8A1D5-20D0-7E4B-BFFC-742179D2DDCD}"/>
              </a:ext>
            </a:extLst>
          </p:cNvPr>
          <p:cNvSpPr>
            <a:spLocks noGrp="1"/>
          </p:cNvSpPr>
          <p:nvPr>
            <p:ph type="ftr" sz="quarter" idx="11"/>
          </p:nvPr>
        </p:nvSpPr>
        <p:spPr/>
        <p:txBody>
          <a:bodyPr/>
          <a:lstStyle/>
          <a:p>
            <a:r>
              <a:rPr lang="hu-HU"/>
              <a:t>Network Science, Lecture 3</a:t>
            </a:r>
          </a:p>
        </p:txBody>
      </p:sp>
      <p:sp>
        <p:nvSpPr>
          <p:cNvPr id="6" name="Dia számának helye 5">
            <a:extLst>
              <a:ext uri="{FF2B5EF4-FFF2-40B4-BE49-F238E27FC236}">
                <a16:creationId xmlns:a16="http://schemas.microsoft.com/office/drawing/2014/main" id="{5A059439-ABEA-F411-21F0-7AA359B5D2BD}"/>
              </a:ext>
            </a:extLst>
          </p:cNvPr>
          <p:cNvSpPr>
            <a:spLocks noGrp="1"/>
          </p:cNvSpPr>
          <p:nvPr>
            <p:ph type="sldNum" sz="quarter" idx="12"/>
          </p:nvPr>
        </p:nvSpPr>
        <p:spPr/>
        <p:txBody>
          <a:bodyPr/>
          <a:lstStyle/>
          <a:p>
            <a:fld id="{A83EAA7F-C62B-F246-A793-9ED832A9CCAD}" type="slidenum">
              <a:rPr lang="hu-HU" smtClean="0"/>
              <a:t>25</a:t>
            </a:fld>
            <a:endParaRPr lang="hu-HU"/>
          </a:p>
        </p:txBody>
      </p:sp>
    </p:spTree>
    <p:extLst>
      <p:ext uri="{BB962C8B-B14F-4D97-AF65-F5344CB8AC3E}">
        <p14:creationId xmlns:p14="http://schemas.microsoft.com/office/powerpoint/2010/main" val="18567911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121078B-D7BD-9302-9C42-14B864C48B9E}"/>
              </a:ext>
            </a:extLst>
          </p:cNvPr>
          <p:cNvSpPr>
            <a:spLocks noGrp="1"/>
          </p:cNvSpPr>
          <p:nvPr>
            <p:ph type="title"/>
          </p:nvPr>
        </p:nvSpPr>
        <p:spPr>
          <a:xfrm>
            <a:off x="838200" y="105197"/>
            <a:ext cx="10515600" cy="424830"/>
          </a:xfrm>
        </p:spPr>
        <p:txBody>
          <a:bodyPr>
            <a:normAutofit fontScale="90000"/>
          </a:bodyPr>
          <a:lstStyle/>
          <a:p>
            <a:pPr algn="ctr"/>
            <a:r>
              <a:rPr lang="hu-HU" b="1" dirty="0" err="1">
                <a:solidFill>
                  <a:srgbClr val="C00000"/>
                </a:solidFill>
              </a:rPr>
              <a:t>Betweenness</a:t>
            </a:r>
            <a:endParaRPr lang="hu-HU" b="1" dirty="0">
              <a:solidFill>
                <a:srgbClr val="C00000"/>
              </a:solidFill>
            </a:endParaRPr>
          </a:p>
        </p:txBody>
      </p:sp>
      <p:sp>
        <p:nvSpPr>
          <p:cNvPr id="3" name="Tartalom helye 2">
            <a:extLst>
              <a:ext uri="{FF2B5EF4-FFF2-40B4-BE49-F238E27FC236}">
                <a16:creationId xmlns:a16="http://schemas.microsoft.com/office/drawing/2014/main" id="{FC4BEA08-181C-67D9-8D45-AC6CD43BB4C8}"/>
              </a:ext>
            </a:extLst>
          </p:cNvPr>
          <p:cNvSpPr>
            <a:spLocks noGrp="1"/>
          </p:cNvSpPr>
          <p:nvPr>
            <p:ph idx="1"/>
          </p:nvPr>
        </p:nvSpPr>
        <p:spPr>
          <a:xfrm>
            <a:off x="291313" y="598811"/>
            <a:ext cx="11612071" cy="5729162"/>
          </a:xfrm>
        </p:spPr>
        <p:txBody>
          <a:bodyPr>
            <a:noAutofit/>
          </a:bodyPr>
          <a:lstStyle/>
          <a:p>
            <a:pPr algn="just">
              <a:lnSpc>
                <a:spcPct val="150000"/>
              </a:lnSpc>
            </a:pPr>
            <a:r>
              <a:rPr lang="en-US" dirty="0"/>
              <a:t>Many phenomena taking place in networks are based on diffusion processes. </a:t>
            </a:r>
            <a:endParaRPr lang="hu-HU" dirty="0"/>
          </a:p>
          <a:p>
            <a:pPr algn="just">
              <a:lnSpc>
                <a:spcPct val="150000"/>
              </a:lnSpc>
            </a:pPr>
            <a:r>
              <a:rPr lang="en-US" dirty="0"/>
              <a:t>Examples include the transmission of information across a social network, the traffic of goods through a port, and the spread of epidemics in the network of physical contacts</a:t>
            </a:r>
            <a:r>
              <a:rPr lang="hu-HU" dirty="0"/>
              <a:t> </a:t>
            </a:r>
            <a:r>
              <a:rPr lang="en-US" dirty="0"/>
              <a:t>between the individuals of a population. </a:t>
            </a:r>
            <a:endParaRPr lang="hu-HU" dirty="0"/>
          </a:p>
          <a:p>
            <a:pPr algn="just">
              <a:lnSpc>
                <a:spcPct val="150000"/>
              </a:lnSpc>
            </a:pPr>
            <a:r>
              <a:rPr lang="en-US" dirty="0"/>
              <a:t>This has suggested a third notion of centrality, called </a:t>
            </a:r>
            <a:endParaRPr lang="hu-HU" dirty="0"/>
          </a:p>
          <a:p>
            <a:pPr algn="just">
              <a:lnSpc>
                <a:spcPct val="150000"/>
              </a:lnSpc>
            </a:pPr>
            <a:r>
              <a:rPr lang="en-US" b="1" dirty="0"/>
              <a:t>betweenness</a:t>
            </a:r>
            <a:r>
              <a:rPr lang="en-US" dirty="0"/>
              <a:t>: a node is the more central, the more often it is involved in these processes.</a:t>
            </a:r>
            <a:endParaRPr lang="hu-HU" dirty="0"/>
          </a:p>
          <a:p>
            <a:pPr marL="0" indent="0" algn="just">
              <a:lnSpc>
                <a:spcPct val="150000"/>
              </a:lnSpc>
              <a:buNone/>
            </a:pPr>
            <a:endParaRPr lang="en-US" sz="2400" dirty="0"/>
          </a:p>
        </p:txBody>
      </p:sp>
      <p:sp>
        <p:nvSpPr>
          <p:cNvPr id="4" name="Dátum helye 3">
            <a:extLst>
              <a:ext uri="{FF2B5EF4-FFF2-40B4-BE49-F238E27FC236}">
                <a16:creationId xmlns:a16="http://schemas.microsoft.com/office/drawing/2014/main" id="{C3E8A73D-79EB-E494-2734-62A7F4637628}"/>
              </a:ext>
            </a:extLst>
          </p:cNvPr>
          <p:cNvSpPr>
            <a:spLocks noGrp="1"/>
          </p:cNvSpPr>
          <p:nvPr>
            <p:ph type="dt" sz="half" idx="10"/>
          </p:nvPr>
        </p:nvSpPr>
        <p:spPr/>
        <p:txBody>
          <a:bodyPr/>
          <a:lstStyle/>
          <a:p>
            <a:r>
              <a:rPr lang="hu-HU"/>
              <a:t>26/19/2024</a:t>
            </a:r>
          </a:p>
        </p:txBody>
      </p:sp>
      <p:sp>
        <p:nvSpPr>
          <p:cNvPr id="5" name="Élőláb helye 4">
            <a:extLst>
              <a:ext uri="{FF2B5EF4-FFF2-40B4-BE49-F238E27FC236}">
                <a16:creationId xmlns:a16="http://schemas.microsoft.com/office/drawing/2014/main" id="{991C0F25-E42C-884B-6039-AA8CB29243AA}"/>
              </a:ext>
            </a:extLst>
          </p:cNvPr>
          <p:cNvSpPr>
            <a:spLocks noGrp="1"/>
          </p:cNvSpPr>
          <p:nvPr>
            <p:ph type="ftr" sz="quarter" idx="11"/>
          </p:nvPr>
        </p:nvSpPr>
        <p:spPr/>
        <p:txBody>
          <a:bodyPr/>
          <a:lstStyle/>
          <a:p>
            <a:r>
              <a:rPr lang="hu-HU"/>
              <a:t>Network Science, Lecture 3</a:t>
            </a:r>
          </a:p>
        </p:txBody>
      </p:sp>
      <p:sp>
        <p:nvSpPr>
          <p:cNvPr id="6" name="Dia számának helye 5">
            <a:extLst>
              <a:ext uri="{FF2B5EF4-FFF2-40B4-BE49-F238E27FC236}">
                <a16:creationId xmlns:a16="http://schemas.microsoft.com/office/drawing/2014/main" id="{23854ECC-87E2-8B93-6C1B-6604851BC775}"/>
              </a:ext>
            </a:extLst>
          </p:cNvPr>
          <p:cNvSpPr>
            <a:spLocks noGrp="1"/>
          </p:cNvSpPr>
          <p:nvPr>
            <p:ph type="sldNum" sz="quarter" idx="12"/>
          </p:nvPr>
        </p:nvSpPr>
        <p:spPr/>
        <p:txBody>
          <a:bodyPr/>
          <a:lstStyle/>
          <a:p>
            <a:fld id="{A83EAA7F-C62B-F246-A793-9ED832A9CCAD}" type="slidenum">
              <a:rPr lang="hu-HU" smtClean="0"/>
              <a:t>26</a:t>
            </a:fld>
            <a:endParaRPr lang="hu-HU"/>
          </a:p>
        </p:txBody>
      </p:sp>
    </p:spTree>
    <p:extLst>
      <p:ext uri="{BB962C8B-B14F-4D97-AF65-F5344CB8AC3E}">
        <p14:creationId xmlns:p14="http://schemas.microsoft.com/office/powerpoint/2010/main" val="40595115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121078B-D7BD-9302-9C42-14B864C48B9E}"/>
              </a:ext>
            </a:extLst>
          </p:cNvPr>
          <p:cNvSpPr>
            <a:spLocks noGrp="1"/>
          </p:cNvSpPr>
          <p:nvPr>
            <p:ph type="title"/>
          </p:nvPr>
        </p:nvSpPr>
        <p:spPr>
          <a:xfrm>
            <a:off x="838200" y="105197"/>
            <a:ext cx="10515600" cy="424830"/>
          </a:xfrm>
        </p:spPr>
        <p:txBody>
          <a:bodyPr>
            <a:normAutofit fontScale="90000"/>
          </a:bodyPr>
          <a:lstStyle/>
          <a:p>
            <a:pPr algn="ctr"/>
            <a:r>
              <a:rPr lang="hu-HU" b="1" dirty="0" err="1">
                <a:solidFill>
                  <a:srgbClr val="C00000"/>
                </a:solidFill>
              </a:rPr>
              <a:t>Robustness</a:t>
            </a:r>
            <a:endParaRPr lang="hu-HU" b="1" dirty="0">
              <a:solidFill>
                <a:srgbClr val="C00000"/>
              </a:solidFill>
            </a:endParaRPr>
          </a:p>
        </p:txBody>
      </p:sp>
      <p:sp>
        <p:nvSpPr>
          <p:cNvPr id="3" name="Tartalom helye 2">
            <a:extLst>
              <a:ext uri="{FF2B5EF4-FFF2-40B4-BE49-F238E27FC236}">
                <a16:creationId xmlns:a16="http://schemas.microsoft.com/office/drawing/2014/main" id="{FC4BEA08-181C-67D9-8D45-AC6CD43BB4C8}"/>
              </a:ext>
            </a:extLst>
          </p:cNvPr>
          <p:cNvSpPr>
            <a:spLocks noGrp="1"/>
          </p:cNvSpPr>
          <p:nvPr>
            <p:ph idx="1"/>
          </p:nvPr>
        </p:nvSpPr>
        <p:spPr>
          <a:xfrm>
            <a:off x="291313" y="598811"/>
            <a:ext cx="11612071" cy="5729162"/>
          </a:xfrm>
        </p:spPr>
        <p:txBody>
          <a:bodyPr>
            <a:noAutofit/>
          </a:bodyPr>
          <a:lstStyle/>
          <a:p>
            <a:pPr algn="just">
              <a:lnSpc>
                <a:spcPct val="150000"/>
              </a:lnSpc>
            </a:pPr>
            <a:r>
              <a:rPr lang="en-US" sz="2400" dirty="0"/>
              <a:t>A system is robust if the failure of some of its components does not affect its function. For instance, an airplane keeps flying if one of its engines stops working. In general, robustness depends on which components fail and on the extent of the damage.</a:t>
            </a:r>
          </a:p>
          <a:p>
            <a:pPr algn="just">
              <a:lnSpc>
                <a:spcPct val="150000"/>
              </a:lnSpc>
            </a:pPr>
            <a:r>
              <a:rPr lang="en-US" sz="2400" dirty="0"/>
              <a:t>How to define the robustness of a network? </a:t>
            </a:r>
            <a:endParaRPr lang="hu-HU" sz="2400" dirty="0"/>
          </a:p>
          <a:p>
            <a:pPr algn="just">
              <a:lnSpc>
                <a:spcPct val="150000"/>
              </a:lnSpc>
            </a:pPr>
            <a:r>
              <a:rPr lang="en-US" sz="2400" dirty="0"/>
              <a:t>Nodes can describe a broad variety of enti­ties, such as people, routers, proteins, neurons, websites, and airports. In such a high-level representation, it is not straightforward to define the failure of a node, which depends on the specific type of network. But if we assume that a node stops working somehow, we can ask how the structure and consequently the function of the network changes without that node and all of its links.</a:t>
            </a:r>
          </a:p>
          <a:p>
            <a:pPr marL="0" indent="0" algn="just">
              <a:lnSpc>
                <a:spcPct val="150000"/>
              </a:lnSpc>
              <a:buNone/>
            </a:pPr>
            <a:endParaRPr lang="en-US" sz="2400" dirty="0"/>
          </a:p>
        </p:txBody>
      </p:sp>
      <p:sp>
        <p:nvSpPr>
          <p:cNvPr id="4" name="Dátum helye 3">
            <a:extLst>
              <a:ext uri="{FF2B5EF4-FFF2-40B4-BE49-F238E27FC236}">
                <a16:creationId xmlns:a16="http://schemas.microsoft.com/office/drawing/2014/main" id="{9914FBD9-CFE5-50F6-B37C-637EF27038DB}"/>
              </a:ext>
            </a:extLst>
          </p:cNvPr>
          <p:cNvSpPr>
            <a:spLocks noGrp="1"/>
          </p:cNvSpPr>
          <p:nvPr>
            <p:ph type="dt" sz="half" idx="10"/>
          </p:nvPr>
        </p:nvSpPr>
        <p:spPr/>
        <p:txBody>
          <a:bodyPr/>
          <a:lstStyle/>
          <a:p>
            <a:r>
              <a:rPr lang="hu-HU"/>
              <a:t>26/19/2024</a:t>
            </a:r>
          </a:p>
        </p:txBody>
      </p:sp>
      <p:sp>
        <p:nvSpPr>
          <p:cNvPr id="5" name="Élőláb helye 4">
            <a:extLst>
              <a:ext uri="{FF2B5EF4-FFF2-40B4-BE49-F238E27FC236}">
                <a16:creationId xmlns:a16="http://schemas.microsoft.com/office/drawing/2014/main" id="{A0D4E3D9-9C66-8C56-A0FE-66FA9E36E8DA}"/>
              </a:ext>
            </a:extLst>
          </p:cNvPr>
          <p:cNvSpPr>
            <a:spLocks noGrp="1"/>
          </p:cNvSpPr>
          <p:nvPr>
            <p:ph type="ftr" sz="quarter" idx="11"/>
          </p:nvPr>
        </p:nvSpPr>
        <p:spPr/>
        <p:txBody>
          <a:bodyPr/>
          <a:lstStyle/>
          <a:p>
            <a:r>
              <a:rPr lang="hu-HU"/>
              <a:t>Network Science, Lecture 3</a:t>
            </a:r>
          </a:p>
        </p:txBody>
      </p:sp>
      <p:sp>
        <p:nvSpPr>
          <p:cNvPr id="6" name="Dia számának helye 5">
            <a:extLst>
              <a:ext uri="{FF2B5EF4-FFF2-40B4-BE49-F238E27FC236}">
                <a16:creationId xmlns:a16="http://schemas.microsoft.com/office/drawing/2014/main" id="{0DC331E4-D573-2832-06DD-A5BB45938FC2}"/>
              </a:ext>
            </a:extLst>
          </p:cNvPr>
          <p:cNvSpPr>
            <a:spLocks noGrp="1"/>
          </p:cNvSpPr>
          <p:nvPr>
            <p:ph type="sldNum" sz="quarter" idx="12"/>
          </p:nvPr>
        </p:nvSpPr>
        <p:spPr/>
        <p:txBody>
          <a:bodyPr/>
          <a:lstStyle/>
          <a:p>
            <a:fld id="{A83EAA7F-C62B-F246-A793-9ED832A9CCAD}" type="slidenum">
              <a:rPr lang="hu-HU" smtClean="0"/>
              <a:t>27</a:t>
            </a:fld>
            <a:endParaRPr lang="hu-HU"/>
          </a:p>
        </p:txBody>
      </p:sp>
    </p:spTree>
    <p:extLst>
      <p:ext uri="{BB962C8B-B14F-4D97-AF65-F5344CB8AC3E}">
        <p14:creationId xmlns:p14="http://schemas.microsoft.com/office/powerpoint/2010/main" val="35936029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121078B-D7BD-9302-9C42-14B864C48B9E}"/>
              </a:ext>
            </a:extLst>
          </p:cNvPr>
          <p:cNvSpPr>
            <a:spLocks noGrp="1"/>
          </p:cNvSpPr>
          <p:nvPr>
            <p:ph type="title"/>
          </p:nvPr>
        </p:nvSpPr>
        <p:spPr>
          <a:xfrm>
            <a:off x="838200" y="105197"/>
            <a:ext cx="10515600" cy="424830"/>
          </a:xfrm>
        </p:spPr>
        <p:txBody>
          <a:bodyPr>
            <a:normAutofit fontScale="90000"/>
          </a:bodyPr>
          <a:lstStyle/>
          <a:p>
            <a:pPr algn="ctr"/>
            <a:r>
              <a:rPr lang="hu-HU" b="1" dirty="0">
                <a:solidFill>
                  <a:srgbClr val="C00000"/>
                </a:solidFill>
              </a:rPr>
              <a:t>S</a:t>
            </a:r>
            <a:r>
              <a:rPr lang="en-US" b="1" dirty="0" err="1">
                <a:solidFill>
                  <a:srgbClr val="C00000"/>
                </a:solidFill>
              </a:rPr>
              <a:t>tandard</a:t>
            </a:r>
            <a:r>
              <a:rPr lang="en-US" b="1" dirty="0">
                <a:solidFill>
                  <a:srgbClr val="C00000"/>
                </a:solidFill>
              </a:rPr>
              <a:t> robustness test for networks </a:t>
            </a:r>
            <a:endParaRPr lang="hu-HU" b="1" dirty="0">
              <a:solidFill>
                <a:srgbClr val="C00000"/>
              </a:solidFill>
            </a:endParaRPr>
          </a:p>
        </p:txBody>
      </p:sp>
      <p:sp>
        <p:nvSpPr>
          <p:cNvPr id="3" name="Tartalom helye 2">
            <a:extLst>
              <a:ext uri="{FF2B5EF4-FFF2-40B4-BE49-F238E27FC236}">
                <a16:creationId xmlns:a16="http://schemas.microsoft.com/office/drawing/2014/main" id="{FC4BEA08-181C-67D9-8D45-AC6CD43BB4C8}"/>
              </a:ext>
            </a:extLst>
          </p:cNvPr>
          <p:cNvSpPr>
            <a:spLocks noGrp="1"/>
          </p:cNvSpPr>
          <p:nvPr>
            <p:ph idx="1"/>
          </p:nvPr>
        </p:nvSpPr>
        <p:spPr>
          <a:xfrm>
            <a:off x="291313" y="598811"/>
            <a:ext cx="11612071" cy="5729162"/>
          </a:xfrm>
        </p:spPr>
        <p:txBody>
          <a:bodyPr>
            <a:noAutofit/>
          </a:bodyPr>
          <a:lstStyle/>
          <a:p>
            <a:pPr algn="just">
              <a:lnSpc>
                <a:spcPct val="150000"/>
              </a:lnSpc>
            </a:pPr>
            <a:r>
              <a:rPr lang="en-US" dirty="0"/>
              <a:t>The standard robustness test for networks consists of checking how the connectedness is affected as more and more nodes are removed, along with all of their adjacent links. </a:t>
            </a:r>
            <a:endParaRPr lang="hu-HU" dirty="0"/>
          </a:p>
          <a:p>
            <a:pPr algn="just">
              <a:lnSpc>
                <a:spcPct val="150000"/>
              </a:lnSpc>
            </a:pPr>
            <a:r>
              <a:rPr lang="en-US" dirty="0"/>
              <a:t>To estimate the amount of disruption following node removal, scholars compute the relative size of the giant component (i.e. the ratio of the number of nodes in the giant component to the number of nodes initially present in the network). </a:t>
            </a:r>
          </a:p>
        </p:txBody>
      </p:sp>
      <p:sp>
        <p:nvSpPr>
          <p:cNvPr id="4" name="Dátum helye 3">
            <a:extLst>
              <a:ext uri="{FF2B5EF4-FFF2-40B4-BE49-F238E27FC236}">
                <a16:creationId xmlns:a16="http://schemas.microsoft.com/office/drawing/2014/main" id="{EDD7BEEE-197B-B25B-E9EB-8643FFA08C96}"/>
              </a:ext>
            </a:extLst>
          </p:cNvPr>
          <p:cNvSpPr>
            <a:spLocks noGrp="1"/>
          </p:cNvSpPr>
          <p:nvPr>
            <p:ph type="dt" sz="half" idx="10"/>
          </p:nvPr>
        </p:nvSpPr>
        <p:spPr/>
        <p:txBody>
          <a:bodyPr/>
          <a:lstStyle/>
          <a:p>
            <a:r>
              <a:rPr lang="hu-HU"/>
              <a:t>26/19/2024</a:t>
            </a:r>
          </a:p>
        </p:txBody>
      </p:sp>
      <p:sp>
        <p:nvSpPr>
          <p:cNvPr id="5" name="Élőláb helye 4">
            <a:extLst>
              <a:ext uri="{FF2B5EF4-FFF2-40B4-BE49-F238E27FC236}">
                <a16:creationId xmlns:a16="http://schemas.microsoft.com/office/drawing/2014/main" id="{0CF05BFB-12AA-AE91-466C-BE1970B11B38}"/>
              </a:ext>
            </a:extLst>
          </p:cNvPr>
          <p:cNvSpPr>
            <a:spLocks noGrp="1"/>
          </p:cNvSpPr>
          <p:nvPr>
            <p:ph type="ftr" sz="quarter" idx="11"/>
          </p:nvPr>
        </p:nvSpPr>
        <p:spPr/>
        <p:txBody>
          <a:bodyPr/>
          <a:lstStyle/>
          <a:p>
            <a:r>
              <a:rPr lang="hu-HU"/>
              <a:t>Network Science, Lecture 3</a:t>
            </a:r>
          </a:p>
        </p:txBody>
      </p:sp>
      <p:sp>
        <p:nvSpPr>
          <p:cNvPr id="6" name="Dia számának helye 5">
            <a:extLst>
              <a:ext uri="{FF2B5EF4-FFF2-40B4-BE49-F238E27FC236}">
                <a16:creationId xmlns:a16="http://schemas.microsoft.com/office/drawing/2014/main" id="{2529DCCF-F77B-3A47-C818-4F054C5B8C9E}"/>
              </a:ext>
            </a:extLst>
          </p:cNvPr>
          <p:cNvSpPr>
            <a:spLocks noGrp="1"/>
          </p:cNvSpPr>
          <p:nvPr>
            <p:ph type="sldNum" sz="quarter" idx="12"/>
          </p:nvPr>
        </p:nvSpPr>
        <p:spPr/>
        <p:txBody>
          <a:bodyPr/>
          <a:lstStyle/>
          <a:p>
            <a:fld id="{A83EAA7F-C62B-F246-A793-9ED832A9CCAD}" type="slidenum">
              <a:rPr lang="hu-HU" smtClean="0"/>
              <a:t>28</a:t>
            </a:fld>
            <a:endParaRPr lang="hu-HU"/>
          </a:p>
        </p:txBody>
      </p:sp>
    </p:spTree>
    <p:extLst>
      <p:ext uri="{BB962C8B-B14F-4D97-AF65-F5344CB8AC3E}">
        <p14:creationId xmlns:p14="http://schemas.microsoft.com/office/powerpoint/2010/main" val="15566875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121078B-D7BD-9302-9C42-14B864C48B9E}"/>
              </a:ext>
            </a:extLst>
          </p:cNvPr>
          <p:cNvSpPr>
            <a:spLocks noGrp="1"/>
          </p:cNvSpPr>
          <p:nvPr>
            <p:ph type="title"/>
          </p:nvPr>
        </p:nvSpPr>
        <p:spPr>
          <a:xfrm>
            <a:off x="838200" y="105197"/>
            <a:ext cx="10515600" cy="424830"/>
          </a:xfrm>
        </p:spPr>
        <p:txBody>
          <a:bodyPr>
            <a:normAutofit fontScale="90000"/>
          </a:bodyPr>
          <a:lstStyle/>
          <a:p>
            <a:pPr algn="ctr"/>
            <a:r>
              <a:rPr lang="hu-HU" b="1" dirty="0">
                <a:solidFill>
                  <a:srgbClr val="C00000"/>
                </a:solidFill>
              </a:rPr>
              <a:t>S</a:t>
            </a:r>
            <a:r>
              <a:rPr lang="en-US" b="1" dirty="0" err="1">
                <a:solidFill>
                  <a:srgbClr val="C00000"/>
                </a:solidFill>
              </a:rPr>
              <a:t>tandard</a:t>
            </a:r>
            <a:r>
              <a:rPr lang="en-US" b="1" dirty="0">
                <a:solidFill>
                  <a:srgbClr val="C00000"/>
                </a:solidFill>
              </a:rPr>
              <a:t> robustness test for networks </a:t>
            </a:r>
            <a:endParaRPr lang="hu-HU" b="1" dirty="0">
              <a:solidFill>
                <a:srgbClr val="C00000"/>
              </a:solidFill>
            </a:endParaRPr>
          </a:p>
        </p:txBody>
      </p:sp>
      <p:sp>
        <p:nvSpPr>
          <p:cNvPr id="3" name="Tartalom helye 2">
            <a:extLst>
              <a:ext uri="{FF2B5EF4-FFF2-40B4-BE49-F238E27FC236}">
                <a16:creationId xmlns:a16="http://schemas.microsoft.com/office/drawing/2014/main" id="{FC4BEA08-181C-67D9-8D45-AC6CD43BB4C8}"/>
              </a:ext>
            </a:extLst>
          </p:cNvPr>
          <p:cNvSpPr>
            <a:spLocks noGrp="1"/>
          </p:cNvSpPr>
          <p:nvPr>
            <p:ph idx="1"/>
          </p:nvPr>
        </p:nvSpPr>
        <p:spPr>
          <a:xfrm>
            <a:off x="291313" y="598811"/>
            <a:ext cx="11612071" cy="5729162"/>
          </a:xfrm>
        </p:spPr>
        <p:txBody>
          <a:bodyPr>
            <a:noAutofit/>
          </a:bodyPr>
          <a:lstStyle/>
          <a:p>
            <a:pPr algn="just">
              <a:lnSpc>
                <a:spcPct val="150000"/>
              </a:lnSpc>
            </a:pPr>
            <a:r>
              <a:rPr lang="en-US" sz="2400" dirty="0"/>
              <a:t>Let us suppose that the initial network is connected. </a:t>
            </a:r>
            <a:endParaRPr lang="hu-HU" sz="2400" dirty="0"/>
          </a:p>
          <a:p>
            <a:pPr algn="just">
              <a:lnSpc>
                <a:spcPct val="150000"/>
              </a:lnSpc>
            </a:pPr>
            <a:r>
              <a:rPr lang="en-US" sz="2400" dirty="0"/>
              <a:t>In this case the giant component coincides with the whole network, so its relative size is one. If the removal of a subset of nodes does not break it into dis­connected pieces, the proportion of nodes in the giant component just decreases by the fraction of removed nodes. </a:t>
            </a:r>
            <a:endParaRPr lang="hu-HU" sz="2400" dirty="0"/>
          </a:p>
          <a:p>
            <a:pPr algn="just">
              <a:lnSpc>
                <a:spcPct val="150000"/>
              </a:lnSpc>
            </a:pPr>
            <a:r>
              <a:rPr lang="en-US" sz="2400" dirty="0"/>
              <a:t>If, however, the node removal breaks the network into two or more connected components, the size of the giant component may drop substantially. </a:t>
            </a:r>
            <a:endParaRPr lang="hu-HU" sz="2400" dirty="0"/>
          </a:p>
          <a:p>
            <a:pPr algn="just">
              <a:lnSpc>
                <a:spcPct val="150000"/>
              </a:lnSpc>
            </a:pPr>
            <a:r>
              <a:rPr lang="en-US" sz="2400" dirty="0"/>
              <a:t>As the fraction of removed nodes approaches one, the few remaining nodes are likely distributed among tiny components, so the proportion of nodes in the giant component is close to zero.</a:t>
            </a:r>
          </a:p>
        </p:txBody>
      </p:sp>
      <p:sp>
        <p:nvSpPr>
          <p:cNvPr id="4" name="Dátum helye 3">
            <a:extLst>
              <a:ext uri="{FF2B5EF4-FFF2-40B4-BE49-F238E27FC236}">
                <a16:creationId xmlns:a16="http://schemas.microsoft.com/office/drawing/2014/main" id="{24C7323E-4905-4B01-37FE-7DB76FD0E007}"/>
              </a:ext>
            </a:extLst>
          </p:cNvPr>
          <p:cNvSpPr>
            <a:spLocks noGrp="1"/>
          </p:cNvSpPr>
          <p:nvPr>
            <p:ph type="dt" sz="half" idx="10"/>
          </p:nvPr>
        </p:nvSpPr>
        <p:spPr/>
        <p:txBody>
          <a:bodyPr/>
          <a:lstStyle/>
          <a:p>
            <a:r>
              <a:rPr lang="hu-HU"/>
              <a:t>26/19/2024</a:t>
            </a:r>
          </a:p>
        </p:txBody>
      </p:sp>
      <p:sp>
        <p:nvSpPr>
          <p:cNvPr id="5" name="Élőláb helye 4">
            <a:extLst>
              <a:ext uri="{FF2B5EF4-FFF2-40B4-BE49-F238E27FC236}">
                <a16:creationId xmlns:a16="http://schemas.microsoft.com/office/drawing/2014/main" id="{463F8BAB-5A76-E26C-2AED-1F3489612E47}"/>
              </a:ext>
            </a:extLst>
          </p:cNvPr>
          <p:cNvSpPr>
            <a:spLocks noGrp="1"/>
          </p:cNvSpPr>
          <p:nvPr>
            <p:ph type="ftr" sz="quarter" idx="11"/>
          </p:nvPr>
        </p:nvSpPr>
        <p:spPr/>
        <p:txBody>
          <a:bodyPr/>
          <a:lstStyle/>
          <a:p>
            <a:r>
              <a:rPr lang="hu-HU"/>
              <a:t>Network Science, Lecture 3</a:t>
            </a:r>
          </a:p>
        </p:txBody>
      </p:sp>
      <p:sp>
        <p:nvSpPr>
          <p:cNvPr id="6" name="Dia számának helye 5">
            <a:extLst>
              <a:ext uri="{FF2B5EF4-FFF2-40B4-BE49-F238E27FC236}">
                <a16:creationId xmlns:a16="http://schemas.microsoft.com/office/drawing/2014/main" id="{71914A09-0259-94A1-0645-08D23C204455}"/>
              </a:ext>
            </a:extLst>
          </p:cNvPr>
          <p:cNvSpPr>
            <a:spLocks noGrp="1"/>
          </p:cNvSpPr>
          <p:nvPr>
            <p:ph type="sldNum" sz="quarter" idx="12"/>
          </p:nvPr>
        </p:nvSpPr>
        <p:spPr/>
        <p:txBody>
          <a:bodyPr/>
          <a:lstStyle/>
          <a:p>
            <a:fld id="{A83EAA7F-C62B-F246-A793-9ED832A9CCAD}" type="slidenum">
              <a:rPr lang="hu-HU" smtClean="0"/>
              <a:t>29</a:t>
            </a:fld>
            <a:endParaRPr lang="hu-HU"/>
          </a:p>
        </p:txBody>
      </p:sp>
    </p:spTree>
    <p:extLst>
      <p:ext uri="{BB962C8B-B14F-4D97-AF65-F5344CB8AC3E}">
        <p14:creationId xmlns:p14="http://schemas.microsoft.com/office/powerpoint/2010/main" val="2497949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405161F-E2DB-C1EA-6ADE-C7EC9870712D}"/>
              </a:ext>
            </a:extLst>
          </p:cNvPr>
          <p:cNvSpPr>
            <a:spLocks noGrp="1"/>
          </p:cNvSpPr>
          <p:nvPr>
            <p:ph type="title"/>
          </p:nvPr>
        </p:nvSpPr>
        <p:spPr>
          <a:xfrm>
            <a:off x="838200" y="365125"/>
            <a:ext cx="10515600" cy="597827"/>
          </a:xfrm>
        </p:spPr>
        <p:txBody>
          <a:bodyPr>
            <a:normAutofit fontScale="90000"/>
          </a:bodyPr>
          <a:lstStyle/>
          <a:p>
            <a:pPr algn="ctr"/>
            <a:r>
              <a:rPr lang="hu-HU" b="1" dirty="0">
                <a:solidFill>
                  <a:srgbClr val="C00000"/>
                </a:solidFill>
              </a:rPr>
              <a:t>U</a:t>
            </a:r>
            <a:r>
              <a:rPr lang="en-US" b="1" dirty="0" err="1">
                <a:solidFill>
                  <a:srgbClr val="C00000"/>
                </a:solidFill>
              </a:rPr>
              <a:t>ndirected</a:t>
            </a:r>
            <a:r>
              <a:rPr lang="en-US" b="1" dirty="0">
                <a:solidFill>
                  <a:srgbClr val="C00000"/>
                </a:solidFill>
              </a:rPr>
              <a:t> or directed</a:t>
            </a:r>
            <a:r>
              <a:rPr lang="hu-HU" b="1" dirty="0">
                <a:solidFill>
                  <a:srgbClr val="C00000"/>
                </a:solidFill>
              </a:rPr>
              <a:t> </a:t>
            </a:r>
            <a:r>
              <a:rPr lang="hu-HU" b="1" dirty="0" err="1">
                <a:solidFill>
                  <a:srgbClr val="C00000"/>
                </a:solidFill>
              </a:rPr>
              <a:t>networks</a:t>
            </a:r>
            <a:endParaRPr lang="hu-HU" b="1" dirty="0">
              <a:solidFill>
                <a:srgbClr val="C00000"/>
              </a:solidFill>
            </a:endParaRPr>
          </a:p>
        </p:txBody>
      </p:sp>
      <p:sp>
        <p:nvSpPr>
          <p:cNvPr id="3" name="Tartalom helye 2">
            <a:extLst>
              <a:ext uri="{FF2B5EF4-FFF2-40B4-BE49-F238E27FC236}">
                <a16:creationId xmlns:a16="http://schemas.microsoft.com/office/drawing/2014/main" id="{AB436932-C110-06AA-0056-9878BB757BDC}"/>
              </a:ext>
            </a:extLst>
          </p:cNvPr>
          <p:cNvSpPr>
            <a:spLocks noGrp="1"/>
          </p:cNvSpPr>
          <p:nvPr>
            <p:ph idx="1"/>
          </p:nvPr>
        </p:nvSpPr>
        <p:spPr>
          <a:xfrm>
            <a:off x="838200" y="1027688"/>
            <a:ext cx="10515600" cy="5149275"/>
          </a:xfrm>
        </p:spPr>
        <p:txBody>
          <a:bodyPr>
            <a:normAutofit fontScale="25000" lnSpcReduction="20000"/>
          </a:bodyPr>
          <a:lstStyle/>
          <a:p>
            <a:pPr algn="just">
              <a:lnSpc>
                <a:spcPct val="150000"/>
              </a:lnSpc>
            </a:pPr>
            <a:r>
              <a:rPr lang="en-US" sz="8400" dirty="0">
                <a:solidFill>
                  <a:srgbClr val="2B2828"/>
                </a:solidFill>
                <a:effectLst/>
                <a:latin typeface="Arial" panose="020B0604020202020204" pitchFamily="34" charset="0"/>
                <a:ea typeface="Times New Roman" panose="02020603050405020304" pitchFamily="18" charset="0"/>
                <a:cs typeface="Times New Roman" panose="02020603050405020304" pitchFamily="18" charset="0"/>
              </a:rPr>
              <a:t>A</a:t>
            </a:r>
            <a:r>
              <a:rPr lang="en-US" sz="8400" spc="-10" dirty="0">
                <a:solidFill>
                  <a:srgbClr val="2B2828"/>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8400" b="1" dirty="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directed net­work</a:t>
            </a:r>
            <a:r>
              <a:rPr lang="en-US" sz="8400" b="1" spc="-20" dirty="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8400" dirty="0">
                <a:solidFill>
                  <a:srgbClr val="2B2828"/>
                </a:solidFill>
                <a:effectLst/>
                <a:latin typeface="Arial" panose="020B0604020202020204" pitchFamily="34" charset="0"/>
                <a:ea typeface="Times New Roman" panose="02020603050405020304" pitchFamily="18" charset="0"/>
                <a:cs typeface="Times New Roman" panose="02020603050405020304" pitchFamily="18" charset="0"/>
              </a:rPr>
              <a:t>is also</a:t>
            </a:r>
            <a:r>
              <a:rPr lang="en-US" sz="8400" spc="-25" dirty="0">
                <a:solidFill>
                  <a:srgbClr val="2B2828"/>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8400" dirty="0">
                <a:solidFill>
                  <a:srgbClr val="2B2828"/>
                </a:solidFill>
                <a:effectLst/>
                <a:latin typeface="Arial" panose="020B0604020202020204" pitchFamily="34" charset="0"/>
                <a:ea typeface="Times New Roman" panose="02020603050405020304" pitchFamily="18" charset="0"/>
                <a:cs typeface="Times New Roman" panose="02020603050405020304" pitchFamily="18" charset="0"/>
              </a:rPr>
              <a:t>called</a:t>
            </a:r>
            <a:r>
              <a:rPr lang="en-US" sz="8400" spc="-15" dirty="0">
                <a:solidFill>
                  <a:srgbClr val="2B2828"/>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8400" dirty="0">
                <a:solidFill>
                  <a:srgbClr val="2B2828"/>
                </a:solidFill>
                <a:effectLst/>
                <a:latin typeface="Arial" panose="020B0604020202020204" pitchFamily="34" charset="0"/>
                <a:ea typeface="Times New Roman" panose="02020603050405020304" pitchFamily="18" charset="0"/>
                <a:cs typeface="Times New Roman" panose="02020603050405020304" pitchFamily="18" charset="0"/>
              </a:rPr>
              <a:t>a </a:t>
            </a:r>
            <a:r>
              <a:rPr lang="en-US" sz="8400" b="1" i="1" dirty="0">
                <a:solidFill>
                  <a:srgbClr val="2B2828"/>
                </a:solidFill>
                <a:effectLst/>
                <a:latin typeface="Arial" panose="020B0604020202020204" pitchFamily="34" charset="0"/>
                <a:ea typeface="Times New Roman" panose="02020603050405020304" pitchFamily="18" charset="0"/>
                <a:cs typeface="Times New Roman" panose="02020603050405020304" pitchFamily="18" charset="0"/>
              </a:rPr>
              <a:t>digraph</a:t>
            </a:r>
            <a:r>
              <a:rPr lang="en-US" sz="8400" i="1" dirty="0">
                <a:solidFill>
                  <a:srgbClr val="2B2828"/>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8400" dirty="0">
                <a:solidFill>
                  <a:srgbClr val="2B2828"/>
                </a:solidFill>
                <a:effectLst/>
                <a:latin typeface="Arial" panose="020B0604020202020204" pitchFamily="34" charset="0"/>
                <a:ea typeface="Times New Roman" panose="02020603050405020304" pitchFamily="18" charset="0"/>
                <a:cs typeface="Times New Roman" panose="02020603050405020304" pitchFamily="18" charset="0"/>
              </a:rPr>
              <a:t>In directed</a:t>
            </a:r>
            <a:r>
              <a:rPr lang="en-US" sz="8400" spc="-5" dirty="0">
                <a:solidFill>
                  <a:srgbClr val="2B2828"/>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8400" dirty="0">
                <a:solidFill>
                  <a:srgbClr val="2B2828"/>
                </a:solidFill>
                <a:effectLst/>
                <a:latin typeface="Arial" panose="020B0604020202020204" pitchFamily="34" charset="0"/>
                <a:ea typeface="Times New Roman" panose="02020603050405020304" pitchFamily="18" charset="0"/>
                <a:cs typeface="Times New Roman" panose="02020603050405020304" pitchFamily="18" charset="0"/>
              </a:rPr>
              <a:t>networks,</a:t>
            </a:r>
            <a:r>
              <a:rPr lang="en-US" sz="8400" spc="-20" dirty="0">
                <a:solidFill>
                  <a:srgbClr val="2B2828"/>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8400" dirty="0">
                <a:solidFill>
                  <a:srgbClr val="2B2828"/>
                </a:solidFill>
                <a:effectLst/>
                <a:latin typeface="Arial" panose="020B0604020202020204" pitchFamily="34" charset="0"/>
                <a:ea typeface="Times New Roman" panose="02020603050405020304" pitchFamily="18" charset="0"/>
                <a:cs typeface="Times New Roman" panose="02020603050405020304" pitchFamily="18" charset="0"/>
              </a:rPr>
              <a:t>links</a:t>
            </a:r>
            <a:r>
              <a:rPr lang="en-US" sz="8400" spc="-5" dirty="0">
                <a:solidFill>
                  <a:srgbClr val="2B2828"/>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8400" dirty="0">
                <a:solidFill>
                  <a:srgbClr val="2B2828"/>
                </a:solidFill>
                <a:effectLst/>
                <a:latin typeface="Arial" panose="020B0604020202020204" pitchFamily="34" charset="0"/>
                <a:ea typeface="Times New Roman" panose="02020603050405020304" pitchFamily="18" charset="0"/>
                <a:cs typeface="Times New Roman" panose="02020603050405020304" pitchFamily="18" charset="0"/>
              </a:rPr>
              <a:t>are called </a:t>
            </a:r>
            <a:r>
              <a:rPr lang="en-US" sz="8400" b="1" i="1" dirty="0">
                <a:solidFill>
                  <a:srgbClr val="2B2828"/>
                </a:solidFill>
                <a:effectLst/>
                <a:latin typeface="Arial" panose="020B0604020202020204" pitchFamily="34" charset="0"/>
                <a:ea typeface="Times New Roman" panose="02020603050405020304" pitchFamily="18" charset="0"/>
                <a:cs typeface="Times New Roman" panose="02020603050405020304" pitchFamily="18" charset="0"/>
              </a:rPr>
              <a:t>directed</a:t>
            </a:r>
            <a:r>
              <a:rPr lang="en-US" sz="8400" b="1" i="1" spc="-15" dirty="0">
                <a:solidFill>
                  <a:srgbClr val="2B2828"/>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8400" b="1" i="1" dirty="0">
                <a:solidFill>
                  <a:srgbClr val="2B2828"/>
                </a:solidFill>
                <a:effectLst/>
                <a:latin typeface="Arial" panose="020B0604020202020204" pitchFamily="34" charset="0"/>
                <a:ea typeface="Times New Roman" panose="02020603050405020304" pitchFamily="18" charset="0"/>
                <a:cs typeface="Times New Roman" panose="02020603050405020304" pitchFamily="18" charset="0"/>
              </a:rPr>
              <a:t>links</a:t>
            </a:r>
            <a:r>
              <a:rPr lang="en-US" sz="8400" i="1" dirty="0">
                <a:solidFill>
                  <a:srgbClr val="2B2828"/>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8400" dirty="0">
                <a:solidFill>
                  <a:srgbClr val="2B2828"/>
                </a:solidFill>
                <a:effectLst/>
                <a:latin typeface="Arial" panose="020B0604020202020204" pitchFamily="34" charset="0"/>
                <a:ea typeface="Times New Roman" panose="02020603050405020304" pitchFamily="18" charset="0"/>
                <a:cs typeface="Times New Roman" panose="02020603050405020304" pitchFamily="18" charset="0"/>
              </a:rPr>
              <a:t>and the order of the nodes in</a:t>
            </a:r>
            <a:r>
              <a:rPr lang="en-US" sz="8400" spc="-15" dirty="0">
                <a:solidFill>
                  <a:srgbClr val="2B2828"/>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8400" dirty="0">
                <a:solidFill>
                  <a:srgbClr val="2B2828"/>
                </a:solidFill>
                <a:effectLst/>
                <a:latin typeface="Arial" panose="020B0604020202020204" pitchFamily="34" charset="0"/>
                <a:ea typeface="Times New Roman" panose="02020603050405020304" pitchFamily="18" charset="0"/>
                <a:cs typeface="Times New Roman" panose="02020603050405020304" pitchFamily="18" charset="0"/>
              </a:rPr>
              <a:t>a</a:t>
            </a:r>
            <a:r>
              <a:rPr lang="en-US" sz="8400" spc="-5" dirty="0">
                <a:solidFill>
                  <a:srgbClr val="2B2828"/>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8400" dirty="0">
                <a:solidFill>
                  <a:srgbClr val="2B2828"/>
                </a:solidFill>
                <a:effectLst/>
                <a:latin typeface="Arial" panose="020B0604020202020204" pitchFamily="34" charset="0"/>
                <a:ea typeface="Times New Roman" panose="02020603050405020304" pitchFamily="18" charset="0"/>
                <a:cs typeface="Times New Roman" panose="02020603050405020304" pitchFamily="18" charset="0"/>
              </a:rPr>
              <a:t>link reflects the direction:</a:t>
            </a:r>
            <a:endParaRPr lang="hu-HU" sz="8400" dirty="0">
              <a:solidFill>
                <a:srgbClr val="2B2828"/>
              </a:solidFill>
              <a:effectLst/>
              <a:latin typeface="Arial" panose="020B0604020202020204" pitchFamily="34" charset="0"/>
              <a:ea typeface="Times New Roman" panose="02020603050405020304" pitchFamily="18" charset="0"/>
              <a:cs typeface="Times New Roman" panose="02020603050405020304" pitchFamily="18" charset="0"/>
            </a:endParaRPr>
          </a:p>
          <a:p>
            <a:pPr lvl="1" algn="just">
              <a:lnSpc>
                <a:spcPct val="150000"/>
              </a:lnSpc>
              <a:buFont typeface="Wingdings" panose="05000000000000000000" pitchFamily="2" charset="2"/>
              <a:buChar char="q"/>
            </a:pPr>
            <a:r>
              <a:rPr lang="hu-HU" sz="8400" dirty="0"/>
              <a:t> T</a:t>
            </a:r>
            <a:r>
              <a:rPr lang="en-US" sz="8400" dirty="0"/>
              <a:t>he </a:t>
            </a:r>
            <a:r>
              <a:rPr lang="en-US" sz="8400" dirty="0">
                <a:solidFill>
                  <a:srgbClr val="7030A0"/>
                </a:solidFill>
              </a:rPr>
              <a:t>link</a:t>
            </a:r>
            <a:r>
              <a:rPr lang="en-US" sz="8400" dirty="0"/>
              <a:t> </a:t>
            </a:r>
            <a:r>
              <a:rPr lang="en-US" sz="8400" dirty="0">
                <a:solidFill>
                  <a:srgbClr val="7030A0"/>
                </a:solidFill>
              </a:rPr>
              <a:t>(</a:t>
            </a:r>
            <a:r>
              <a:rPr lang="en-US" sz="8400" dirty="0" err="1">
                <a:solidFill>
                  <a:srgbClr val="7030A0"/>
                </a:solidFill>
              </a:rPr>
              <a:t>i,j</a:t>
            </a:r>
            <a:r>
              <a:rPr lang="en-US" sz="8400" dirty="0">
                <a:solidFill>
                  <a:srgbClr val="7030A0"/>
                </a:solidFill>
              </a:rPr>
              <a:t>) </a:t>
            </a:r>
            <a:r>
              <a:rPr lang="en-US" sz="8400" dirty="0"/>
              <a:t>goes from the source node </a:t>
            </a:r>
            <a:r>
              <a:rPr lang="en-US" sz="8400" dirty="0" err="1">
                <a:solidFill>
                  <a:srgbClr val="7030A0"/>
                </a:solidFill>
              </a:rPr>
              <a:t>i</a:t>
            </a:r>
            <a:r>
              <a:rPr lang="en-US" sz="8400" dirty="0"/>
              <a:t> to the target node</a:t>
            </a:r>
            <a:r>
              <a:rPr lang="hu-HU" sz="8400" dirty="0">
                <a:solidFill>
                  <a:srgbClr val="7030A0"/>
                </a:solidFill>
              </a:rPr>
              <a:t> </a:t>
            </a:r>
            <a:r>
              <a:rPr lang="en-US" sz="8400" dirty="0">
                <a:solidFill>
                  <a:srgbClr val="7030A0"/>
                </a:solidFill>
              </a:rPr>
              <a:t>j</a:t>
            </a:r>
            <a:endParaRPr lang="hu-HU" sz="8400" dirty="0">
              <a:solidFill>
                <a:srgbClr val="7030A0"/>
              </a:solidFill>
            </a:endParaRPr>
          </a:p>
          <a:p>
            <a:pPr algn="just">
              <a:lnSpc>
                <a:spcPct val="150000"/>
              </a:lnSpc>
            </a:pPr>
            <a:r>
              <a:rPr lang="hu-HU" sz="8400" dirty="0">
                <a:solidFill>
                  <a:srgbClr val="2B2828"/>
                </a:solidFill>
                <a:latin typeface="Arial" panose="020B0604020202020204" pitchFamily="34" charset="0"/>
                <a:cs typeface="Times New Roman" panose="02020603050405020304" pitchFamily="18" charset="0"/>
              </a:rPr>
              <a:t>I</a:t>
            </a:r>
            <a:r>
              <a:rPr lang="en-US" sz="8400" dirty="0">
                <a:solidFill>
                  <a:srgbClr val="2B2828"/>
                </a:solidFill>
                <a:latin typeface="Arial" panose="020B0604020202020204" pitchFamily="34" charset="0"/>
                <a:cs typeface="Times New Roman" panose="02020603050405020304" pitchFamily="18" charset="0"/>
              </a:rPr>
              <a:t>n </a:t>
            </a:r>
            <a:r>
              <a:rPr lang="en-US" sz="8400" b="1" dirty="0">
                <a:solidFill>
                  <a:srgbClr val="2B2828"/>
                </a:solidFill>
                <a:latin typeface="Arial" panose="020B0604020202020204" pitchFamily="34" charset="0"/>
                <a:cs typeface="Times New Roman" panose="02020603050405020304" pitchFamily="18" charset="0"/>
              </a:rPr>
              <a:t>undirected networks</a:t>
            </a:r>
            <a:r>
              <a:rPr lang="en-US" sz="8400" dirty="0">
                <a:solidFill>
                  <a:srgbClr val="2B2828"/>
                </a:solidFill>
                <a:latin typeface="Arial" panose="020B0604020202020204" pitchFamily="34" charset="0"/>
                <a:cs typeface="Times New Roman" panose="02020603050405020304" pitchFamily="18" charset="0"/>
              </a:rPr>
              <a:t>, all links are bi-directional and </a:t>
            </a:r>
            <a:endParaRPr lang="hu-HU" sz="8400" dirty="0">
              <a:solidFill>
                <a:srgbClr val="2B2828"/>
              </a:solidFill>
              <a:latin typeface="Arial" panose="020B0604020202020204" pitchFamily="34" charset="0"/>
              <a:cs typeface="Times New Roman" panose="02020603050405020304" pitchFamily="18" charset="0"/>
            </a:endParaRPr>
          </a:p>
          <a:p>
            <a:pPr lvl="1" algn="just">
              <a:lnSpc>
                <a:spcPct val="150000"/>
              </a:lnSpc>
              <a:buFont typeface="Wingdings" panose="05000000000000000000" pitchFamily="2" charset="2"/>
              <a:buChar char="q"/>
            </a:pPr>
            <a:r>
              <a:rPr lang="hu-HU" sz="8400" dirty="0">
                <a:solidFill>
                  <a:srgbClr val="2B2828"/>
                </a:solidFill>
                <a:latin typeface="Arial" panose="020B0604020202020204" pitchFamily="34" charset="0"/>
                <a:cs typeface="Times New Roman" panose="02020603050405020304" pitchFamily="18" charset="0"/>
              </a:rPr>
              <a:t>	T</a:t>
            </a:r>
            <a:r>
              <a:rPr lang="en-US" sz="8400" dirty="0">
                <a:solidFill>
                  <a:srgbClr val="2B2828"/>
                </a:solidFill>
                <a:latin typeface="Arial" panose="020B0604020202020204" pitchFamily="34" charset="0"/>
                <a:cs typeface="Times New Roman" panose="02020603050405020304" pitchFamily="18" charset="0"/>
              </a:rPr>
              <a:t>he order of the two nodes in a link does not matter. </a:t>
            </a:r>
            <a:endParaRPr lang="hu-HU" sz="8400" dirty="0">
              <a:solidFill>
                <a:srgbClr val="2B2828"/>
              </a:solidFill>
              <a:latin typeface="Arial" panose="020B0604020202020204" pitchFamily="34" charset="0"/>
              <a:cs typeface="Times New Roman" panose="02020603050405020304" pitchFamily="18" charset="0"/>
            </a:endParaRPr>
          </a:p>
          <a:p>
            <a:pPr algn="just">
              <a:lnSpc>
                <a:spcPct val="150000"/>
              </a:lnSpc>
            </a:pPr>
            <a:r>
              <a:rPr lang="en-US" sz="8400" dirty="0">
                <a:solidFill>
                  <a:srgbClr val="2B2828"/>
                </a:solidFill>
                <a:latin typeface="Arial" panose="020B0604020202020204" pitchFamily="34" charset="0"/>
                <a:cs typeface="Times New Roman" panose="02020603050405020304" pitchFamily="18" charset="0"/>
              </a:rPr>
              <a:t>A network can be </a:t>
            </a:r>
            <a:r>
              <a:rPr lang="en-US" sz="8400" b="1" dirty="0">
                <a:solidFill>
                  <a:srgbClr val="2B2828"/>
                </a:solidFill>
                <a:latin typeface="Arial" panose="020B0604020202020204" pitchFamily="34" charset="0"/>
                <a:cs typeface="Times New Roman" panose="02020603050405020304" pitchFamily="18" charset="0"/>
              </a:rPr>
              <a:t>unweighted</a:t>
            </a:r>
            <a:r>
              <a:rPr lang="en-US" sz="8400" dirty="0">
                <a:solidFill>
                  <a:srgbClr val="2B2828"/>
                </a:solidFill>
                <a:latin typeface="Arial" panose="020B0604020202020204" pitchFamily="34" charset="0"/>
                <a:cs typeface="Times New Roman" panose="02020603050405020304" pitchFamily="18" charset="0"/>
              </a:rPr>
              <a:t> or </a:t>
            </a:r>
            <a:r>
              <a:rPr lang="en-US" sz="8400" b="1" dirty="0">
                <a:solidFill>
                  <a:srgbClr val="2B2828"/>
                </a:solidFill>
                <a:latin typeface="Arial" panose="020B0604020202020204" pitchFamily="34" charset="0"/>
                <a:cs typeface="Times New Roman" panose="02020603050405020304" pitchFamily="18" charset="0"/>
              </a:rPr>
              <a:t>weighted</a:t>
            </a:r>
            <a:r>
              <a:rPr lang="hu-HU" sz="8400" dirty="0">
                <a:solidFill>
                  <a:srgbClr val="2B2828"/>
                </a:solidFill>
                <a:latin typeface="Arial" panose="020B0604020202020204" pitchFamily="34" charset="0"/>
                <a:cs typeface="Times New Roman" panose="02020603050405020304" pitchFamily="18" charset="0"/>
              </a:rPr>
              <a:t>.</a:t>
            </a:r>
          </a:p>
          <a:p>
            <a:pPr lvl="1" algn="just">
              <a:lnSpc>
                <a:spcPct val="150000"/>
              </a:lnSpc>
              <a:buFont typeface="Wingdings" panose="05000000000000000000" pitchFamily="2" charset="2"/>
              <a:buChar char="q"/>
            </a:pPr>
            <a:r>
              <a:rPr lang="hu-HU" sz="8400" dirty="0">
                <a:solidFill>
                  <a:srgbClr val="2B2828"/>
                </a:solidFill>
                <a:latin typeface="Arial" panose="020B0604020202020204" pitchFamily="34" charset="0"/>
                <a:cs typeface="Times New Roman" panose="02020603050405020304" pitchFamily="18" charset="0"/>
              </a:rPr>
              <a:t>	</a:t>
            </a:r>
            <a:r>
              <a:rPr lang="en-US" sz="8400" dirty="0">
                <a:solidFill>
                  <a:srgbClr val="2B2828"/>
                </a:solidFill>
                <a:latin typeface="Arial" panose="020B0604020202020204" pitchFamily="34" charset="0"/>
                <a:cs typeface="Times New Roman" panose="02020603050405020304" pitchFamily="18" charset="0"/>
              </a:rPr>
              <a:t>In a weighted network, links have associated weights: the weighted link (</a:t>
            </a:r>
            <a:r>
              <a:rPr lang="en-US" sz="8400" dirty="0" err="1">
                <a:solidFill>
                  <a:srgbClr val="2B2828"/>
                </a:solidFill>
                <a:latin typeface="Arial" panose="020B0604020202020204" pitchFamily="34" charset="0"/>
                <a:cs typeface="Times New Roman" panose="02020603050405020304" pitchFamily="18" charset="0"/>
              </a:rPr>
              <a:t>i,j,w</a:t>
            </a:r>
            <a:r>
              <a:rPr lang="en-US" sz="8400" dirty="0">
                <a:solidFill>
                  <a:srgbClr val="2B2828"/>
                </a:solidFill>
                <a:latin typeface="Arial" panose="020B0604020202020204" pitchFamily="34" charset="0"/>
                <a:cs typeface="Times New Roman" panose="02020603050405020304" pitchFamily="18" charset="0"/>
              </a:rPr>
              <a:t>) </a:t>
            </a:r>
            <a:r>
              <a:rPr lang="hu-HU" sz="8400" dirty="0">
                <a:solidFill>
                  <a:srgbClr val="2B2828"/>
                </a:solidFill>
                <a:latin typeface="Arial" panose="020B0604020202020204" pitchFamily="34" charset="0"/>
                <a:cs typeface="Times New Roman" panose="02020603050405020304" pitchFamily="18" charset="0"/>
              </a:rPr>
              <a:t> </a:t>
            </a:r>
          </a:p>
          <a:p>
            <a:pPr marL="457200" lvl="1" indent="0" algn="just">
              <a:lnSpc>
                <a:spcPct val="150000"/>
              </a:lnSpc>
              <a:buNone/>
            </a:pPr>
            <a:r>
              <a:rPr lang="hu-HU" sz="8400" dirty="0">
                <a:solidFill>
                  <a:srgbClr val="2B2828"/>
                </a:solidFill>
                <a:latin typeface="Arial" panose="020B0604020202020204" pitchFamily="34" charset="0"/>
                <a:cs typeface="Times New Roman" panose="02020603050405020304" pitchFamily="18" charset="0"/>
              </a:rPr>
              <a:t>	</a:t>
            </a:r>
            <a:r>
              <a:rPr lang="en-US" sz="8400" dirty="0">
                <a:solidFill>
                  <a:srgbClr val="2B2828"/>
                </a:solidFill>
                <a:latin typeface="Arial" panose="020B0604020202020204" pitchFamily="34" charset="0"/>
                <a:cs typeface="Times New Roman" panose="02020603050405020304" pitchFamily="18" charset="0"/>
              </a:rPr>
              <a:t>between nodes </a:t>
            </a:r>
            <a:r>
              <a:rPr lang="en-US" sz="8400" dirty="0" err="1">
                <a:solidFill>
                  <a:srgbClr val="2B2828"/>
                </a:solidFill>
                <a:latin typeface="Arial" panose="020B0604020202020204" pitchFamily="34" charset="0"/>
                <a:cs typeface="Times New Roman" panose="02020603050405020304" pitchFamily="18" charset="0"/>
              </a:rPr>
              <a:t>i</a:t>
            </a:r>
            <a:r>
              <a:rPr lang="en-US" sz="8400" dirty="0">
                <a:solidFill>
                  <a:srgbClr val="2B2828"/>
                </a:solidFill>
                <a:latin typeface="Arial" panose="020B0604020202020204" pitchFamily="34" charset="0"/>
                <a:cs typeface="Times New Roman" panose="02020603050405020304" pitchFamily="18" charset="0"/>
              </a:rPr>
              <a:t> and j has weight w</a:t>
            </a:r>
            <a:r>
              <a:rPr lang="hu-HU" sz="8400" dirty="0">
                <a:solidFill>
                  <a:srgbClr val="2B2828"/>
                </a:solidFill>
                <a:latin typeface="Arial" panose="020B0604020202020204" pitchFamily="34" charset="0"/>
                <a:cs typeface="Times New Roman" panose="02020603050405020304" pitchFamily="18" charset="0"/>
              </a:rPr>
              <a:t>.</a:t>
            </a:r>
          </a:p>
          <a:p>
            <a:pPr lvl="1" algn="just">
              <a:lnSpc>
                <a:spcPct val="150000"/>
              </a:lnSpc>
              <a:buFont typeface="Wingdings" panose="05000000000000000000" pitchFamily="2" charset="2"/>
              <a:buChar char="q"/>
            </a:pPr>
            <a:r>
              <a:rPr lang="hu-HU" sz="8400" dirty="0">
                <a:solidFill>
                  <a:srgbClr val="2B2828"/>
                </a:solidFill>
                <a:latin typeface="Arial" panose="020B0604020202020204" pitchFamily="34" charset="0"/>
                <a:cs typeface="Times New Roman" panose="02020603050405020304" pitchFamily="18" charset="0"/>
              </a:rPr>
              <a:t>	</a:t>
            </a:r>
            <a:r>
              <a:rPr lang="en-US" sz="8400" dirty="0">
                <a:solidFill>
                  <a:srgbClr val="2B2828"/>
                </a:solidFill>
                <a:latin typeface="Arial" panose="020B0604020202020204" pitchFamily="34" charset="0"/>
                <a:cs typeface="Times New Roman" panose="02020603050405020304" pitchFamily="18" charset="0"/>
              </a:rPr>
              <a:t>A network can be both directed and weighted, in which case it has directed weighted links.</a:t>
            </a:r>
            <a:endParaRPr lang="hu-HU" sz="8400" dirty="0">
              <a:solidFill>
                <a:srgbClr val="2B2828"/>
              </a:solidFill>
              <a:latin typeface="Arial" panose="020B0604020202020204" pitchFamily="34" charset="0"/>
              <a:cs typeface="Times New Roman" panose="02020603050405020304" pitchFamily="18" charset="0"/>
            </a:endParaRPr>
          </a:p>
          <a:p>
            <a:endParaRPr lang="hu-HU" b="1" dirty="0">
              <a:solidFill>
                <a:srgbClr val="FF0000"/>
              </a:solidFill>
            </a:endParaRPr>
          </a:p>
        </p:txBody>
      </p:sp>
      <p:sp>
        <p:nvSpPr>
          <p:cNvPr id="4" name="Dátum helye 3">
            <a:extLst>
              <a:ext uri="{FF2B5EF4-FFF2-40B4-BE49-F238E27FC236}">
                <a16:creationId xmlns:a16="http://schemas.microsoft.com/office/drawing/2014/main" id="{1C6C5A6B-EFA5-B115-835D-D41E6A829972}"/>
              </a:ext>
            </a:extLst>
          </p:cNvPr>
          <p:cNvSpPr>
            <a:spLocks noGrp="1"/>
          </p:cNvSpPr>
          <p:nvPr>
            <p:ph type="dt" sz="half" idx="10"/>
          </p:nvPr>
        </p:nvSpPr>
        <p:spPr/>
        <p:txBody>
          <a:bodyPr/>
          <a:lstStyle/>
          <a:p>
            <a:r>
              <a:rPr lang="hu-HU"/>
              <a:t>26/19/2024</a:t>
            </a:r>
          </a:p>
        </p:txBody>
      </p:sp>
      <p:sp>
        <p:nvSpPr>
          <p:cNvPr id="5" name="Élőláb helye 4">
            <a:extLst>
              <a:ext uri="{FF2B5EF4-FFF2-40B4-BE49-F238E27FC236}">
                <a16:creationId xmlns:a16="http://schemas.microsoft.com/office/drawing/2014/main" id="{90058913-290E-4343-F8B5-77670EAB8646}"/>
              </a:ext>
            </a:extLst>
          </p:cNvPr>
          <p:cNvSpPr>
            <a:spLocks noGrp="1"/>
          </p:cNvSpPr>
          <p:nvPr>
            <p:ph type="ftr" sz="quarter" idx="11"/>
          </p:nvPr>
        </p:nvSpPr>
        <p:spPr/>
        <p:txBody>
          <a:bodyPr/>
          <a:lstStyle/>
          <a:p>
            <a:r>
              <a:rPr lang="hu-HU"/>
              <a:t>Network Science, Lecture 3</a:t>
            </a:r>
          </a:p>
        </p:txBody>
      </p:sp>
      <p:sp>
        <p:nvSpPr>
          <p:cNvPr id="6" name="Dia számának helye 5">
            <a:extLst>
              <a:ext uri="{FF2B5EF4-FFF2-40B4-BE49-F238E27FC236}">
                <a16:creationId xmlns:a16="http://schemas.microsoft.com/office/drawing/2014/main" id="{EE0C02C2-2759-9BD4-2083-8238B224A380}"/>
              </a:ext>
            </a:extLst>
          </p:cNvPr>
          <p:cNvSpPr>
            <a:spLocks noGrp="1"/>
          </p:cNvSpPr>
          <p:nvPr>
            <p:ph type="sldNum" sz="quarter" idx="12"/>
          </p:nvPr>
        </p:nvSpPr>
        <p:spPr/>
        <p:txBody>
          <a:bodyPr/>
          <a:lstStyle/>
          <a:p>
            <a:fld id="{A83EAA7F-C62B-F246-A793-9ED832A9CCAD}" type="slidenum">
              <a:rPr lang="hu-HU" smtClean="0"/>
              <a:t>3</a:t>
            </a:fld>
            <a:endParaRPr lang="hu-HU"/>
          </a:p>
        </p:txBody>
      </p:sp>
    </p:spTree>
    <p:extLst>
      <p:ext uri="{BB962C8B-B14F-4D97-AF65-F5344CB8AC3E}">
        <p14:creationId xmlns:p14="http://schemas.microsoft.com/office/powerpoint/2010/main" val="40383324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121078B-D7BD-9302-9C42-14B864C48B9E}"/>
              </a:ext>
            </a:extLst>
          </p:cNvPr>
          <p:cNvSpPr>
            <a:spLocks noGrp="1"/>
          </p:cNvSpPr>
          <p:nvPr>
            <p:ph type="title"/>
          </p:nvPr>
        </p:nvSpPr>
        <p:spPr>
          <a:xfrm>
            <a:off x="838200" y="105197"/>
            <a:ext cx="10515600" cy="424830"/>
          </a:xfrm>
        </p:spPr>
        <p:txBody>
          <a:bodyPr>
            <a:noAutofit/>
          </a:bodyPr>
          <a:lstStyle/>
          <a:p>
            <a:r>
              <a:rPr lang="hu-HU" sz="2800" b="1" dirty="0">
                <a:solidFill>
                  <a:srgbClr val="C00000"/>
                </a:solidFill>
              </a:rPr>
              <a:t>Resources</a:t>
            </a:r>
          </a:p>
        </p:txBody>
      </p:sp>
      <p:sp>
        <p:nvSpPr>
          <p:cNvPr id="3" name="Tartalom helye 2">
            <a:extLst>
              <a:ext uri="{FF2B5EF4-FFF2-40B4-BE49-F238E27FC236}">
                <a16:creationId xmlns:a16="http://schemas.microsoft.com/office/drawing/2014/main" id="{FC4BEA08-181C-67D9-8D45-AC6CD43BB4C8}"/>
              </a:ext>
            </a:extLst>
          </p:cNvPr>
          <p:cNvSpPr>
            <a:spLocks noGrp="1"/>
          </p:cNvSpPr>
          <p:nvPr>
            <p:ph idx="1"/>
          </p:nvPr>
        </p:nvSpPr>
        <p:spPr>
          <a:xfrm>
            <a:off x="291313" y="598811"/>
            <a:ext cx="11612071" cy="5729162"/>
          </a:xfrm>
        </p:spPr>
        <p:txBody>
          <a:bodyPr>
            <a:noAutofit/>
          </a:bodyPr>
          <a:lstStyle/>
          <a:p>
            <a:pPr algn="just">
              <a:lnSpc>
                <a:spcPct val="150000"/>
              </a:lnSpc>
            </a:pPr>
            <a:r>
              <a:rPr lang="en-US" dirty="0" err="1"/>
              <a:t>Menczer</a:t>
            </a:r>
            <a:r>
              <a:rPr lang="en-US" dirty="0"/>
              <a:t>, Filippo, Santo Fortunato, and Clayton A. Davis. A first course in network science. Cambridge University Press, 2020.</a:t>
            </a:r>
          </a:p>
        </p:txBody>
      </p:sp>
      <p:sp>
        <p:nvSpPr>
          <p:cNvPr id="4" name="Dátum helye 3">
            <a:extLst>
              <a:ext uri="{FF2B5EF4-FFF2-40B4-BE49-F238E27FC236}">
                <a16:creationId xmlns:a16="http://schemas.microsoft.com/office/drawing/2014/main" id="{51CD00D1-0C1D-1547-45C3-EB28A6C08CF6}"/>
              </a:ext>
            </a:extLst>
          </p:cNvPr>
          <p:cNvSpPr>
            <a:spLocks noGrp="1"/>
          </p:cNvSpPr>
          <p:nvPr>
            <p:ph type="dt" sz="half" idx="10"/>
          </p:nvPr>
        </p:nvSpPr>
        <p:spPr/>
        <p:txBody>
          <a:bodyPr/>
          <a:lstStyle/>
          <a:p>
            <a:r>
              <a:rPr lang="hu-HU"/>
              <a:t>26/19/2024</a:t>
            </a:r>
          </a:p>
        </p:txBody>
      </p:sp>
      <p:sp>
        <p:nvSpPr>
          <p:cNvPr id="5" name="Élőláb helye 4">
            <a:extLst>
              <a:ext uri="{FF2B5EF4-FFF2-40B4-BE49-F238E27FC236}">
                <a16:creationId xmlns:a16="http://schemas.microsoft.com/office/drawing/2014/main" id="{1D966D01-1C05-0187-2ADB-90C4AA89CA79}"/>
              </a:ext>
            </a:extLst>
          </p:cNvPr>
          <p:cNvSpPr>
            <a:spLocks noGrp="1"/>
          </p:cNvSpPr>
          <p:nvPr>
            <p:ph type="ftr" sz="quarter" idx="11"/>
          </p:nvPr>
        </p:nvSpPr>
        <p:spPr/>
        <p:txBody>
          <a:bodyPr/>
          <a:lstStyle/>
          <a:p>
            <a:r>
              <a:rPr lang="hu-HU"/>
              <a:t>Network Science, Lecture 3</a:t>
            </a:r>
          </a:p>
        </p:txBody>
      </p:sp>
      <p:sp>
        <p:nvSpPr>
          <p:cNvPr id="6" name="Dia számának helye 5">
            <a:extLst>
              <a:ext uri="{FF2B5EF4-FFF2-40B4-BE49-F238E27FC236}">
                <a16:creationId xmlns:a16="http://schemas.microsoft.com/office/drawing/2014/main" id="{EE197068-D1E0-70DE-0D26-EF7907DD84D3}"/>
              </a:ext>
            </a:extLst>
          </p:cNvPr>
          <p:cNvSpPr>
            <a:spLocks noGrp="1"/>
          </p:cNvSpPr>
          <p:nvPr>
            <p:ph type="sldNum" sz="quarter" idx="12"/>
          </p:nvPr>
        </p:nvSpPr>
        <p:spPr/>
        <p:txBody>
          <a:bodyPr/>
          <a:lstStyle/>
          <a:p>
            <a:fld id="{A83EAA7F-C62B-F246-A793-9ED832A9CCAD}" type="slidenum">
              <a:rPr lang="hu-HU" smtClean="0"/>
              <a:t>30</a:t>
            </a:fld>
            <a:endParaRPr lang="hu-HU"/>
          </a:p>
        </p:txBody>
      </p:sp>
    </p:spTree>
    <p:extLst>
      <p:ext uri="{BB962C8B-B14F-4D97-AF65-F5344CB8AC3E}">
        <p14:creationId xmlns:p14="http://schemas.microsoft.com/office/powerpoint/2010/main" val="34503664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a:extLst>
              <a:ext uri="{FF2B5EF4-FFF2-40B4-BE49-F238E27FC236}">
                <a16:creationId xmlns:a16="http://schemas.microsoft.com/office/drawing/2014/main" id="{281F43CE-49B8-DB06-7243-34F54F18E84C}"/>
              </a:ext>
            </a:extLst>
          </p:cNvPr>
          <p:cNvPicPr>
            <a:picLocks noChangeAspect="1"/>
          </p:cNvPicPr>
          <p:nvPr/>
        </p:nvPicPr>
        <p:blipFill>
          <a:blip r:embed="rId2">
            <a:alphaModFix amt="50000"/>
          </a:blip>
          <a:srcRect t="28904" b="13404"/>
          <a:stretch/>
        </p:blipFill>
        <p:spPr>
          <a:xfrm>
            <a:off x="20" y="1"/>
            <a:ext cx="12191980" cy="6857999"/>
          </a:xfrm>
          <a:prstGeom prst="rect">
            <a:avLst/>
          </a:prstGeom>
        </p:spPr>
      </p:pic>
      <p:sp>
        <p:nvSpPr>
          <p:cNvPr id="2" name="Cím 1">
            <a:extLst>
              <a:ext uri="{FF2B5EF4-FFF2-40B4-BE49-F238E27FC236}">
                <a16:creationId xmlns:a16="http://schemas.microsoft.com/office/drawing/2014/main" id="{4C825A7E-4CC6-4A72-A3DF-25115F33EA30}"/>
              </a:ext>
            </a:extLst>
          </p:cNvPr>
          <p:cNvSpPr>
            <a:spLocks noGrp="1"/>
          </p:cNvSpPr>
          <p:nvPr>
            <p:ph type="ctrTitle"/>
          </p:nvPr>
        </p:nvSpPr>
        <p:spPr>
          <a:xfrm>
            <a:off x="1524000" y="1122362"/>
            <a:ext cx="9144000" cy="2900518"/>
          </a:xfrm>
        </p:spPr>
        <p:txBody>
          <a:bodyPr>
            <a:normAutofit/>
          </a:bodyPr>
          <a:lstStyle/>
          <a:p>
            <a:r>
              <a:rPr lang="hu-HU">
                <a:solidFill>
                  <a:srgbClr val="FFFFFF"/>
                </a:solidFill>
              </a:rPr>
              <a:t>NETWORK SCIENCE</a:t>
            </a:r>
          </a:p>
        </p:txBody>
      </p:sp>
      <p:sp>
        <p:nvSpPr>
          <p:cNvPr id="3" name="Alcím 2">
            <a:extLst>
              <a:ext uri="{FF2B5EF4-FFF2-40B4-BE49-F238E27FC236}">
                <a16:creationId xmlns:a16="http://schemas.microsoft.com/office/drawing/2014/main" id="{1AE15F08-67D4-A15B-D980-A972C82A5A42}"/>
              </a:ext>
            </a:extLst>
          </p:cNvPr>
          <p:cNvSpPr>
            <a:spLocks noGrp="1"/>
          </p:cNvSpPr>
          <p:nvPr>
            <p:ph type="subTitle" idx="1"/>
          </p:nvPr>
        </p:nvSpPr>
        <p:spPr>
          <a:xfrm>
            <a:off x="1524000" y="4159404"/>
            <a:ext cx="9144000" cy="1098395"/>
          </a:xfrm>
        </p:spPr>
        <p:txBody>
          <a:bodyPr>
            <a:normAutofit/>
          </a:bodyPr>
          <a:lstStyle/>
          <a:p>
            <a:r>
              <a:rPr lang="hu-HU">
                <a:solidFill>
                  <a:srgbClr val="FFFFFF"/>
                </a:solidFill>
              </a:rPr>
              <a:t>RANDOM NETWORKS</a:t>
            </a:r>
          </a:p>
        </p:txBody>
      </p:sp>
    </p:spTree>
    <p:extLst>
      <p:ext uri="{BB962C8B-B14F-4D97-AF65-F5344CB8AC3E}">
        <p14:creationId xmlns:p14="http://schemas.microsoft.com/office/powerpoint/2010/main" val="53303164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2122A29-50DE-D80A-57A1-B8D89DC99BBE}"/>
              </a:ext>
            </a:extLst>
          </p:cNvPr>
          <p:cNvSpPr>
            <a:spLocks noGrp="1"/>
          </p:cNvSpPr>
          <p:nvPr>
            <p:ph type="title"/>
          </p:nvPr>
        </p:nvSpPr>
        <p:spPr/>
        <p:txBody>
          <a:bodyPr/>
          <a:lstStyle/>
          <a:p>
            <a:r>
              <a:rPr lang="hu-HU" dirty="0"/>
              <a:t>Erdős </a:t>
            </a:r>
            <a:r>
              <a:rPr lang="hu-HU" dirty="0" err="1"/>
              <a:t>Number</a:t>
            </a:r>
            <a:endParaRPr lang="hu-HU" dirty="0"/>
          </a:p>
        </p:txBody>
      </p:sp>
      <p:sp>
        <p:nvSpPr>
          <p:cNvPr id="3" name="Tartalom helye 2">
            <a:extLst>
              <a:ext uri="{FF2B5EF4-FFF2-40B4-BE49-F238E27FC236}">
                <a16:creationId xmlns:a16="http://schemas.microsoft.com/office/drawing/2014/main" id="{BDD38E16-E8F1-EE12-EA84-D4FDFCA06750}"/>
              </a:ext>
            </a:extLst>
          </p:cNvPr>
          <p:cNvSpPr>
            <a:spLocks noGrp="1"/>
          </p:cNvSpPr>
          <p:nvPr>
            <p:ph idx="1"/>
          </p:nvPr>
        </p:nvSpPr>
        <p:spPr/>
        <p:txBody>
          <a:bodyPr>
            <a:normAutofit fontScale="92500" lnSpcReduction="20000"/>
          </a:bodyPr>
          <a:lstStyle/>
          <a:p>
            <a:pPr marL="0" indent="0" algn="just">
              <a:buNone/>
            </a:pPr>
            <a:r>
              <a:rPr lang="en-US" dirty="0"/>
              <a:t>The Hungarian mathematician </a:t>
            </a:r>
            <a:r>
              <a:rPr lang="en-US" dirty="0" err="1"/>
              <a:t>Pál</a:t>
            </a:r>
            <a:r>
              <a:rPr lang="en-US" dirty="0"/>
              <a:t> </a:t>
            </a:r>
            <a:r>
              <a:rPr lang="en-US" dirty="0" err="1"/>
              <a:t>Erdős</a:t>
            </a:r>
            <a:r>
              <a:rPr lang="en-US" dirty="0"/>
              <a:t> authored hundreds of research papers, many of them in  collaboration  with other mathematicians. His relentless collaborative approach to mathematics inspired the </a:t>
            </a:r>
            <a:r>
              <a:rPr lang="en-US" dirty="0" err="1"/>
              <a:t>Erdős</a:t>
            </a:r>
            <a:r>
              <a:rPr lang="en-US" dirty="0"/>
              <a:t> Number, which works like this:  </a:t>
            </a:r>
            <a:endParaRPr lang="hu-HU" dirty="0"/>
          </a:p>
          <a:p>
            <a:pPr marL="0" indent="0" algn="just">
              <a:buNone/>
            </a:pPr>
            <a:r>
              <a:rPr lang="en-US" dirty="0" err="1"/>
              <a:t>Erdős</a:t>
            </a:r>
            <a:r>
              <a:rPr lang="en-US" dirty="0"/>
              <a:t>’ </a:t>
            </a:r>
            <a:r>
              <a:rPr lang="en-US" dirty="0" err="1"/>
              <a:t>Erdős</a:t>
            </a:r>
            <a:r>
              <a:rPr lang="en-US" dirty="0"/>
              <a:t> number is 0. </a:t>
            </a:r>
            <a:r>
              <a:rPr lang="en-US" dirty="0" err="1"/>
              <a:t>Erdős</a:t>
            </a:r>
            <a:r>
              <a:rPr lang="en-US" dirty="0"/>
              <a:t>’ coauthors have </a:t>
            </a:r>
            <a:r>
              <a:rPr lang="en-US" dirty="0" err="1"/>
              <a:t>Erdős</a:t>
            </a:r>
            <a:r>
              <a:rPr lang="en-US" dirty="0"/>
              <a:t> number 1. Those who have written a paper with someone with </a:t>
            </a:r>
            <a:r>
              <a:rPr lang="en-US" dirty="0" err="1"/>
              <a:t>Erdős</a:t>
            </a:r>
            <a:r>
              <a:rPr lang="en-US" dirty="0"/>
              <a:t> number 1 have </a:t>
            </a:r>
            <a:r>
              <a:rPr lang="en-US" dirty="0" err="1"/>
              <a:t>Erdős</a:t>
            </a:r>
            <a:r>
              <a:rPr lang="en-US" dirty="0"/>
              <a:t> number 2, and so on. </a:t>
            </a:r>
            <a:endParaRPr lang="hu-HU" dirty="0"/>
          </a:p>
          <a:p>
            <a:pPr marL="0" indent="0" algn="just">
              <a:buNone/>
            </a:pPr>
            <a:r>
              <a:rPr lang="en-US" dirty="0"/>
              <a:t>If there is no chain of co</a:t>
            </a:r>
            <a:r>
              <a:rPr lang="hu-HU" dirty="0"/>
              <a:t>-</a:t>
            </a:r>
            <a:r>
              <a:rPr lang="en-US" dirty="0"/>
              <a:t>authorships connecting someone to </a:t>
            </a:r>
            <a:r>
              <a:rPr lang="en-US" dirty="0" err="1"/>
              <a:t>Erdős</a:t>
            </a:r>
            <a:r>
              <a:rPr lang="en-US" dirty="0"/>
              <a:t>, then that person’s </a:t>
            </a:r>
            <a:r>
              <a:rPr lang="en-US" dirty="0" err="1"/>
              <a:t>Erdős</a:t>
            </a:r>
            <a:r>
              <a:rPr lang="en-US" dirty="0"/>
              <a:t> number is infinite. Many famous scientists have low </a:t>
            </a:r>
            <a:r>
              <a:rPr lang="en-US" dirty="0" err="1"/>
              <a:t>Erdős</a:t>
            </a:r>
            <a:r>
              <a:rPr lang="en-US" dirty="0"/>
              <a:t> numbers: Albert Einstein has </a:t>
            </a:r>
            <a:r>
              <a:rPr lang="en-US" dirty="0" err="1"/>
              <a:t>Erdős</a:t>
            </a:r>
            <a:r>
              <a:rPr lang="en-US" dirty="0"/>
              <a:t> Number 2 and Richard Feynman has 3. The collaborators of </a:t>
            </a:r>
            <a:r>
              <a:rPr lang="en-US" dirty="0" err="1"/>
              <a:t>Pál</a:t>
            </a:r>
            <a:r>
              <a:rPr lang="en-US" dirty="0"/>
              <a:t> </a:t>
            </a:r>
            <a:r>
              <a:rPr lang="en-US" dirty="0" err="1"/>
              <a:t>Erdős</a:t>
            </a:r>
            <a:r>
              <a:rPr lang="en-US" dirty="0"/>
              <a:t>, as drawn in 1970 by Ronald Graham, one of </a:t>
            </a:r>
            <a:r>
              <a:rPr lang="en-US" dirty="0" err="1"/>
              <a:t>Erdős</a:t>
            </a:r>
            <a:r>
              <a:rPr lang="en-US" dirty="0"/>
              <a:t>’ close collaborators. As </a:t>
            </a:r>
            <a:r>
              <a:rPr lang="en-US" dirty="0" err="1"/>
              <a:t>Erdős</a:t>
            </a:r>
            <a:r>
              <a:rPr lang="en-US" dirty="0"/>
              <a:t>’ fame rose, this image has achieved an iconic status.</a:t>
            </a:r>
            <a:endParaRPr lang="hu-HU" dirty="0"/>
          </a:p>
        </p:txBody>
      </p:sp>
      <p:sp>
        <p:nvSpPr>
          <p:cNvPr id="4" name="Dátum helye 3">
            <a:extLst>
              <a:ext uri="{FF2B5EF4-FFF2-40B4-BE49-F238E27FC236}">
                <a16:creationId xmlns:a16="http://schemas.microsoft.com/office/drawing/2014/main" id="{8397961F-DBA8-7309-0ADC-4DBAA9048E12}"/>
              </a:ext>
            </a:extLst>
          </p:cNvPr>
          <p:cNvSpPr>
            <a:spLocks noGrp="1"/>
          </p:cNvSpPr>
          <p:nvPr>
            <p:ph type="dt" sz="half" idx="10"/>
          </p:nvPr>
        </p:nvSpPr>
        <p:spPr/>
        <p:txBody>
          <a:bodyPr/>
          <a:lstStyle/>
          <a:p>
            <a:r>
              <a:rPr lang="hu-HU"/>
              <a:t>26/19/2024</a:t>
            </a:r>
          </a:p>
        </p:txBody>
      </p:sp>
      <p:sp>
        <p:nvSpPr>
          <p:cNvPr id="5" name="Élőláb helye 4">
            <a:extLst>
              <a:ext uri="{FF2B5EF4-FFF2-40B4-BE49-F238E27FC236}">
                <a16:creationId xmlns:a16="http://schemas.microsoft.com/office/drawing/2014/main" id="{F4CDD2F9-13B2-E88F-C99A-7661193116E4}"/>
              </a:ext>
            </a:extLst>
          </p:cNvPr>
          <p:cNvSpPr>
            <a:spLocks noGrp="1"/>
          </p:cNvSpPr>
          <p:nvPr>
            <p:ph type="ftr" sz="quarter" idx="11"/>
          </p:nvPr>
        </p:nvSpPr>
        <p:spPr/>
        <p:txBody>
          <a:bodyPr/>
          <a:lstStyle/>
          <a:p>
            <a:r>
              <a:rPr lang="hu-HU"/>
              <a:t>Network Science, Lecture 3</a:t>
            </a:r>
            <a:endParaRPr lang="hu-HU" dirty="0"/>
          </a:p>
        </p:txBody>
      </p:sp>
      <p:sp>
        <p:nvSpPr>
          <p:cNvPr id="6" name="Dia számának helye 5">
            <a:extLst>
              <a:ext uri="{FF2B5EF4-FFF2-40B4-BE49-F238E27FC236}">
                <a16:creationId xmlns:a16="http://schemas.microsoft.com/office/drawing/2014/main" id="{B5EC67CA-2D0C-A7F6-6676-4FA648E82A96}"/>
              </a:ext>
            </a:extLst>
          </p:cNvPr>
          <p:cNvSpPr>
            <a:spLocks noGrp="1"/>
          </p:cNvSpPr>
          <p:nvPr>
            <p:ph type="sldNum" sz="quarter" idx="12"/>
          </p:nvPr>
        </p:nvSpPr>
        <p:spPr/>
        <p:txBody>
          <a:bodyPr/>
          <a:lstStyle/>
          <a:p>
            <a:fld id="{51087B00-E4BB-4A66-8C74-CF8A7BBCF259}" type="slidenum">
              <a:rPr lang="hu-HU" smtClean="0"/>
              <a:t>32</a:t>
            </a:fld>
            <a:endParaRPr lang="hu-HU"/>
          </a:p>
        </p:txBody>
      </p:sp>
    </p:spTree>
    <p:extLst>
      <p:ext uri="{BB962C8B-B14F-4D97-AF65-F5344CB8AC3E}">
        <p14:creationId xmlns:p14="http://schemas.microsoft.com/office/powerpoint/2010/main" val="38405120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artalom helye 7">
            <a:extLst>
              <a:ext uri="{FF2B5EF4-FFF2-40B4-BE49-F238E27FC236}">
                <a16:creationId xmlns:a16="http://schemas.microsoft.com/office/drawing/2014/main" id="{27C82D65-771C-D534-A827-E126A71BD9CB}"/>
              </a:ext>
            </a:extLst>
          </p:cNvPr>
          <p:cNvSpPr>
            <a:spLocks noGrp="1"/>
          </p:cNvSpPr>
          <p:nvPr>
            <p:ph sz="half" idx="1"/>
          </p:nvPr>
        </p:nvSpPr>
        <p:spPr>
          <a:xfrm>
            <a:off x="335151" y="1825565"/>
            <a:ext cx="4325318" cy="4351397"/>
          </a:xfrm>
        </p:spPr>
        <p:txBody>
          <a:bodyPr>
            <a:normAutofit fontScale="85000" lnSpcReduction="20000"/>
          </a:bodyPr>
          <a:lstStyle/>
          <a:p>
            <a:pPr marL="0" indent="0" algn="just">
              <a:buNone/>
            </a:pPr>
            <a:r>
              <a:rPr lang="en-US" dirty="0"/>
              <a:t>Imagine organizing a party for a hundred guests who initially do not know each other. Offer them wine and cheese and you will soon see them chatting in groups of two to three. Now mention to Mary, one of your guests, that the red wine in the unlabeled dark green bottles is a rare vintage, much better than the one with the fancy red label. If she shares this information only with her acquaintances, your expensive wine appears to be safe, as she only had time to meet a few others so far. </a:t>
            </a:r>
            <a:endParaRPr lang="hu-HU" dirty="0"/>
          </a:p>
        </p:txBody>
      </p:sp>
      <p:sp>
        <p:nvSpPr>
          <p:cNvPr id="4" name="Dátum helye 3">
            <a:extLst>
              <a:ext uri="{FF2B5EF4-FFF2-40B4-BE49-F238E27FC236}">
                <a16:creationId xmlns:a16="http://schemas.microsoft.com/office/drawing/2014/main" id="{92C38A1F-261A-2C8F-E74D-E998BC01C13F}"/>
              </a:ext>
            </a:extLst>
          </p:cNvPr>
          <p:cNvSpPr>
            <a:spLocks noGrp="1"/>
          </p:cNvSpPr>
          <p:nvPr>
            <p:ph type="dt" sz="half" idx="10"/>
          </p:nvPr>
        </p:nvSpPr>
        <p:spPr/>
        <p:txBody>
          <a:bodyPr/>
          <a:lstStyle/>
          <a:p>
            <a:r>
              <a:rPr lang="hu-HU"/>
              <a:t>26/19/2024</a:t>
            </a:r>
          </a:p>
        </p:txBody>
      </p:sp>
      <p:sp>
        <p:nvSpPr>
          <p:cNvPr id="5" name="Élőláb helye 4">
            <a:extLst>
              <a:ext uri="{FF2B5EF4-FFF2-40B4-BE49-F238E27FC236}">
                <a16:creationId xmlns:a16="http://schemas.microsoft.com/office/drawing/2014/main" id="{6CB0E1D3-6327-76A5-1F84-AEA024F9E70D}"/>
              </a:ext>
            </a:extLst>
          </p:cNvPr>
          <p:cNvSpPr>
            <a:spLocks noGrp="1"/>
          </p:cNvSpPr>
          <p:nvPr>
            <p:ph type="ftr" sz="quarter" idx="11"/>
          </p:nvPr>
        </p:nvSpPr>
        <p:spPr/>
        <p:txBody>
          <a:bodyPr/>
          <a:lstStyle/>
          <a:p>
            <a:r>
              <a:rPr lang="hu-HU"/>
              <a:t>Network Science, Lecture 3</a:t>
            </a:r>
          </a:p>
        </p:txBody>
      </p:sp>
      <p:sp>
        <p:nvSpPr>
          <p:cNvPr id="6" name="Dia számának helye 5">
            <a:extLst>
              <a:ext uri="{FF2B5EF4-FFF2-40B4-BE49-F238E27FC236}">
                <a16:creationId xmlns:a16="http://schemas.microsoft.com/office/drawing/2014/main" id="{40CE117D-4713-4ABE-9430-7E4162F6E99F}"/>
              </a:ext>
            </a:extLst>
          </p:cNvPr>
          <p:cNvSpPr>
            <a:spLocks noGrp="1"/>
          </p:cNvSpPr>
          <p:nvPr>
            <p:ph type="sldNum" sz="quarter" idx="12"/>
          </p:nvPr>
        </p:nvSpPr>
        <p:spPr/>
        <p:txBody>
          <a:bodyPr/>
          <a:lstStyle/>
          <a:p>
            <a:fld id="{51087B00-E4BB-4A66-8C74-CF8A7BBCF259}" type="slidenum">
              <a:rPr lang="hu-HU" smtClean="0"/>
              <a:t>33</a:t>
            </a:fld>
            <a:endParaRPr lang="hu-HU"/>
          </a:p>
        </p:txBody>
      </p:sp>
      <p:pic>
        <p:nvPicPr>
          <p:cNvPr id="11" name="Kép 10">
            <a:extLst>
              <a:ext uri="{FF2B5EF4-FFF2-40B4-BE49-F238E27FC236}">
                <a16:creationId xmlns:a16="http://schemas.microsoft.com/office/drawing/2014/main" id="{FB2B6E41-A5A5-2373-9F15-C450CF8AB583}"/>
              </a:ext>
            </a:extLst>
          </p:cNvPr>
          <p:cNvPicPr>
            <a:picLocks noChangeAspect="1"/>
          </p:cNvPicPr>
          <p:nvPr/>
        </p:nvPicPr>
        <p:blipFill>
          <a:blip r:embed="rId2"/>
          <a:stretch>
            <a:fillRect/>
          </a:stretch>
        </p:blipFill>
        <p:spPr>
          <a:xfrm>
            <a:off x="9326704" y="1825566"/>
            <a:ext cx="2027096" cy="4351397"/>
          </a:xfrm>
          <a:prstGeom prst="rect">
            <a:avLst/>
          </a:prstGeom>
        </p:spPr>
      </p:pic>
      <p:sp>
        <p:nvSpPr>
          <p:cNvPr id="12" name="Tartalom helye 7">
            <a:extLst>
              <a:ext uri="{FF2B5EF4-FFF2-40B4-BE49-F238E27FC236}">
                <a16:creationId xmlns:a16="http://schemas.microsoft.com/office/drawing/2014/main" id="{1675A3B6-4991-7795-5747-966E609178AE}"/>
              </a:ext>
            </a:extLst>
          </p:cNvPr>
          <p:cNvSpPr txBox="1">
            <a:spLocks/>
          </p:cNvSpPr>
          <p:nvPr/>
        </p:nvSpPr>
        <p:spPr>
          <a:xfrm>
            <a:off x="4660469" y="1825565"/>
            <a:ext cx="4472553" cy="426526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dirty="0"/>
              <a:t>The guests will continue to mingle, however, creating subtle paths be-tween individuals that may still be strangers to each other. For example, while John has not yet met Mary, they have both met Mike, so there is an invisible path from John to Mary through Mike.  As time goes on, the guests will be increasingly interwoven by such elusive links. With that the secret of the unlabeled bottle will pass from Mary to Mike and from Mike to John, escaping into a rapidly expanding group. </a:t>
            </a:r>
            <a:endParaRPr lang="hu-HU" dirty="0"/>
          </a:p>
        </p:txBody>
      </p:sp>
    </p:spTree>
    <p:extLst>
      <p:ext uri="{BB962C8B-B14F-4D97-AF65-F5344CB8AC3E}">
        <p14:creationId xmlns:p14="http://schemas.microsoft.com/office/powerpoint/2010/main" val="24275528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artalom helye 7">
            <a:extLst>
              <a:ext uri="{FF2B5EF4-FFF2-40B4-BE49-F238E27FC236}">
                <a16:creationId xmlns:a16="http://schemas.microsoft.com/office/drawing/2014/main" id="{27C82D65-771C-D534-A827-E126A71BD9CB}"/>
              </a:ext>
            </a:extLst>
          </p:cNvPr>
          <p:cNvSpPr>
            <a:spLocks noGrp="1"/>
          </p:cNvSpPr>
          <p:nvPr>
            <p:ph sz="half" idx="1"/>
          </p:nvPr>
        </p:nvSpPr>
        <p:spPr>
          <a:xfrm>
            <a:off x="552126" y="1847821"/>
            <a:ext cx="4314341" cy="3716072"/>
          </a:xfrm>
        </p:spPr>
        <p:txBody>
          <a:bodyPr>
            <a:normAutofit/>
          </a:bodyPr>
          <a:lstStyle/>
          <a:p>
            <a:pPr marL="0" indent="0" algn="just">
              <a:buNone/>
            </a:pPr>
            <a:r>
              <a:rPr lang="en-US" sz="2400" dirty="0"/>
              <a:t>To be sure, when all guests had gotten to know each other, everyone would be pouring the superior wine. But if each encounter took only ten minutes, meeting all ninety-nine others would take about sixteen hours. Thus, you could reasonably hope that a few drops of your fine wine would be left for you to enjoy once the guests are gone.</a:t>
            </a:r>
            <a:endParaRPr lang="hu-HU" sz="2400" dirty="0"/>
          </a:p>
        </p:txBody>
      </p:sp>
      <p:sp>
        <p:nvSpPr>
          <p:cNvPr id="4" name="Dátum helye 3">
            <a:extLst>
              <a:ext uri="{FF2B5EF4-FFF2-40B4-BE49-F238E27FC236}">
                <a16:creationId xmlns:a16="http://schemas.microsoft.com/office/drawing/2014/main" id="{92C38A1F-261A-2C8F-E74D-E998BC01C13F}"/>
              </a:ext>
            </a:extLst>
          </p:cNvPr>
          <p:cNvSpPr>
            <a:spLocks noGrp="1"/>
          </p:cNvSpPr>
          <p:nvPr>
            <p:ph type="dt" sz="half" idx="10"/>
          </p:nvPr>
        </p:nvSpPr>
        <p:spPr/>
        <p:txBody>
          <a:bodyPr/>
          <a:lstStyle/>
          <a:p>
            <a:r>
              <a:rPr lang="hu-HU"/>
              <a:t>26/19/2024</a:t>
            </a:r>
          </a:p>
        </p:txBody>
      </p:sp>
      <p:sp>
        <p:nvSpPr>
          <p:cNvPr id="5" name="Élőláb helye 4">
            <a:extLst>
              <a:ext uri="{FF2B5EF4-FFF2-40B4-BE49-F238E27FC236}">
                <a16:creationId xmlns:a16="http://schemas.microsoft.com/office/drawing/2014/main" id="{6CB0E1D3-6327-76A5-1F84-AEA024F9E70D}"/>
              </a:ext>
            </a:extLst>
          </p:cNvPr>
          <p:cNvSpPr>
            <a:spLocks noGrp="1"/>
          </p:cNvSpPr>
          <p:nvPr>
            <p:ph type="ftr" sz="quarter" idx="11"/>
          </p:nvPr>
        </p:nvSpPr>
        <p:spPr/>
        <p:txBody>
          <a:bodyPr/>
          <a:lstStyle/>
          <a:p>
            <a:r>
              <a:rPr lang="hu-HU"/>
              <a:t>Network Science, Lecture 3</a:t>
            </a:r>
          </a:p>
        </p:txBody>
      </p:sp>
      <p:sp>
        <p:nvSpPr>
          <p:cNvPr id="6" name="Dia számának helye 5">
            <a:extLst>
              <a:ext uri="{FF2B5EF4-FFF2-40B4-BE49-F238E27FC236}">
                <a16:creationId xmlns:a16="http://schemas.microsoft.com/office/drawing/2014/main" id="{40CE117D-4713-4ABE-9430-7E4162F6E99F}"/>
              </a:ext>
            </a:extLst>
          </p:cNvPr>
          <p:cNvSpPr>
            <a:spLocks noGrp="1"/>
          </p:cNvSpPr>
          <p:nvPr>
            <p:ph type="sldNum" sz="quarter" idx="12"/>
          </p:nvPr>
        </p:nvSpPr>
        <p:spPr/>
        <p:txBody>
          <a:bodyPr/>
          <a:lstStyle/>
          <a:p>
            <a:fld id="{51087B00-E4BB-4A66-8C74-CF8A7BBCF259}" type="slidenum">
              <a:rPr lang="hu-HU" smtClean="0"/>
              <a:t>34</a:t>
            </a:fld>
            <a:endParaRPr lang="hu-HU"/>
          </a:p>
        </p:txBody>
      </p:sp>
      <p:sp>
        <p:nvSpPr>
          <p:cNvPr id="12" name="Tartalom helye 7">
            <a:extLst>
              <a:ext uri="{FF2B5EF4-FFF2-40B4-BE49-F238E27FC236}">
                <a16:creationId xmlns:a16="http://schemas.microsoft.com/office/drawing/2014/main" id="{1675A3B6-4991-7795-5747-966E609178AE}"/>
              </a:ext>
            </a:extLst>
          </p:cNvPr>
          <p:cNvSpPr txBox="1">
            <a:spLocks/>
          </p:cNvSpPr>
          <p:nvPr/>
        </p:nvSpPr>
        <p:spPr>
          <a:xfrm>
            <a:off x="4946865" y="1733948"/>
            <a:ext cx="6413070" cy="420327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10000"/>
              </a:lnSpc>
              <a:buNone/>
            </a:pPr>
            <a:r>
              <a:rPr lang="en-US" sz="2400" dirty="0"/>
              <a:t>Yet, you would be wrong. </a:t>
            </a:r>
            <a:r>
              <a:rPr lang="hu-HU" sz="2400" dirty="0" err="1"/>
              <a:t>We</a:t>
            </a:r>
            <a:r>
              <a:rPr lang="hu-HU" sz="2400" dirty="0"/>
              <a:t> </a:t>
            </a:r>
            <a:r>
              <a:rPr lang="en-US" sz="2400" dirty="0"/>
              <a:t>show you why. We will see that the party maps into a classic model in network science called the </a:t>
            </a:r>
            <a:r>
              <a:rPr lang="en-US" sz="2400" b="1" dirty="0"/>
              <a:t>random network model</a:t>
            </a:r>
            <a:r>
              <a:rPr lang="en-US" sz="2400" dirty="0"/>
              <a:t>.  And random network theory tells us that we do not have to wait until all individuals get to know each other for our expensive wine to be in danger. Rather, soon after each person meets at least one other guest, an invisible network will emerge that will allow the information to reach all of them. Hence in no time everyone will be enjoying the better wine.</a:t>
            </a:r>
            <a:endParaRPr lang="hu-HU" sz="2400" dirty="0"/>
          </a:p>
        </p:txBody>
      </p:sp>
    </p:spTree>
    <p:extLst>
      <p:ext uri="{BB962C8B-B14F-4D97-AF65-F5344CB8AC3E}">
        <p14:creationId xmlns:p14="http://schemas.microsoft.com/office/powerpoint/2010/main" val="27467556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1343419-2FAF-6343-A323-3B04B47202E1}"/>
              </a:ext>
            </a:extLst>
          </p:cNvPr>
          <p:cNvSpPr>
            <a:spLocks noGrp="1"/>
          </p:cNvSpPr>
          <p:nvPr>
            <p:ph type="title"/>
          </p:nvPr>
        </p:nvSpPr>
        <p:spPr/>
        <p:txBody>
          <a:bodyPr/>
          <a:lstStyle/>
          <a:p>
            <a:r>
              <a:rPr lang="hu-HU" dirty="0"/>
              <a:t>THE RANDOM NETWORK MODEL</a:t>
            </a:r>
          </a:p>
        </p:txBody>
      </p:sp>
      <p:sp>
        <p:nvSpPr>
          <p:cNvPr id="8" name="Tartalom helye 7">
            <a:extLst>
              <a:ext uri="{FF2B5EF4-FFF2-40B4-BE49-F238E27FC236}">
                <a16:creationId xmlns:a16="http://schemas.microsoft.com/office/drawing/2014/main" id="{5F5A02AE-E9C4-FE30-97D0-E2ECC0C44087}"/>
              </a:ext>
            </a:extLst>
          </p:cNvPr>
          <p:cNvSpPr>
            <a:spLocks noGrp="1"/>
          </p:cNvSpPr>
          <p:nvPr>
            <p:ph idx="1"/>
          </p:nvPr>
        </p:nvSpPr>
        <p:spPr/>
        <p:txBody>
          <a:bodyPr>
            <a:normAutofit fontScale="85000" lnSpcReduction="20000"/>
          </a:bodyPr>
          <a:lstStyle/>
          <a:p>
            <a:pPr algn="just"/>
            <a:r>
              <a:rPr lang="en-US" dirty="0"/>
              <a:t>Network science aims to build models that reproduce the properties of real networks. Most networks we encounter do not have the comforting regularity of a crystal lattice or the predictable radial architecture of a spider web. Rather, at first inspection they look as if they were spun randomly. Random network theory embraces this apparent randomness by constructing and characterizing networks that are truly random. </a:t>
            </a:r>
          </a:p>
          <a:p>
            <a:pPr algn="just"/>
            <a:r>
              <a:rPr lang="en-US" dirty="0"/>
              <a:t>From a modeling perspective a network is a relatively simple object, consisting of only nodes and links. The real challenge, however, is to decide where to place the links between the nodes so that we reproduce the complexity of a real system. In this respect the philosophy behind a random network is simple:  We assume that this goal is best achieved by placing the links randomly between the nodes. That takes us to the definition of a random network:</a:t>
            </a:r>
          </a:p>
          <a:p>
            <a:pPr algn="just"/>
            <a:r>
              <a:rPr lang="en-US" dirty="0"/>
              <a:t>A random network consists of N nodes where each node pair is connected with probability p. </a:t>
            </a:r>
            <a:endParaRPr lang="hu-HU" dirty="0"/>
          </a:p>
        </p:txBody>
      </p:sp>
      <p:sp>
        <p:nvSpPr>
          <p:cNvPr id="5" name="Dátum helye 4">
            <a:extLst>
              <a:ext uri="{FF2B5EF4-FFF2-40B4-BE49-F238E27FC236}">
                <a16:creationId xmlns:a16="http://schemas.microsoft.com/office/drawing/2014/main" id="{6CD26462-4F9C-7BC1-A757-06F3C118BC4E}"/>
              </a:ext>
            </a:extLst>
          </p:cNvPr>
          <p:cNvSpPr>
            <a:spLocks noGrp="1"/>
          </p:cNvSpPr>
          <p:nvPr>
            <p:ph type="dt" sz="half" idx="10"/>
          </p:nvPr>
        </p:nvSpPr>
        <p:spPr/>
        <p:txBody>
          <a:bodyPr/>
          <a:lstStyle/>
          <a:p>
            <a:r>
              <a:rPr lang="hu-HU"/>
              <a:t>26/19/2024</a:t>
            </a:r>
          </a:p>
        </p:txBody>
      </p:sp>
      <p:sp>
        <p:nvSpPr>
          <p:cNvPr id="6" name="Élőláb helye 5">
            <a:extLst>
              <a:ext uri="{FF2B5EF4-FFF2-40B4-BE49-F238E27FC236}">
                <a16:creationId xmlns:a16="http://schemas.microsoft.com/office/drawing/2014/main" id="{8B930EFF-2266-8A51-4D9B-22E35D805348}"/>
              </a:ext>
            </a:extLst>
          </p:cNvPr>
          <p:cNvSpPr>
            <a:spLocks noGrp="1"/>
          </p:cNvSpPr>
          <p:nvPr>
            <p:ph type="ftr" sz="quarter" idx="11"/>
          </p:nvPr>
        </p:nvSpPr>
        <p:spPr/>
        <p:txBody>
          <a:bodyPr/>
          <a:lstStyle/>
          <a:p>
            <a:r>
              <a:rPr lang="hu-HU"/>
              <a:t>Network Science, Lecture 3</a:t>
            </a:r>
          </a:p>
        </p:txBody>
      </p:sp>
      <p:sp>
        <p:nvSpPr>
          <p:cNvPr id="7" name="Dia számának helye 6">
            <a:extLst>
              <a:ext uri="{FF2B5EF4-FFF2-40B4-BE49-F238E27FC236}">
                <a16:creationId xmlns:a16="http://schemas.microsoft.com/office/drawing/2014/main" id="{48B3CD7F-6286-108B-AD84-417907CFAA70}"/>
              </a:ext>
            </a:extLst>
          </p:cNvPr>
          <p:cNvSpPr>
            <a:spLocks noGrp="1"/>
          </p:cNvSpPr>
          <p:nvPr>
            <p:ph type="sldNum" sz="quarter" idx="12"/>
          </p:nvPr>
        </p:nvSpPr>
        <p:spPr/>
        <p:txBody>
          <a:bodyPr/>
          <a:lstStyle/>
          <a:p>
            <a:fld id="{51087B00-E4BB-4A66-8C74-CF8A7BBCF259}" type="slidenum">
              <a:rPr lang="hu-HU" smtClean="0"/>
              <a:t>35</a:t>
            </a:fld>
            <a:endParaRPr lang="hu-HU"/>
          </a:p>
        </p:txBody>
      </p:sp>
    </p:spTree>
    <p:extLst>
      <p:ext uri="{BB962C8B-B14F-4D97-AF65-F5344CB8AC3E}">
        <p14:creationId xmlns:p14="http://schemas.microsoft.com/office/powerpoint/2010/main" val="21417392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1343419-2FAF-6343-A323-3B04B47202E1}"/>
              </a:ext>
            </a:extLst>
          </p:cNvPr>
          <p:cNvSpPr>
            <a:spLocks noGrp="1"/>
          </p:cNvSpPr>
          <p:nvPr>
            <p:ph type="title"/>
          </p:nvPr>
        </p:nvSpPr>
        <p:spPr/>
        <p:txBody>
          <a:bodyPr/>
          <a:lstStyle/>
          <a:p>
            <a:r>
              <a:rPr lang="hu-HU" dirty="0"/>
              <a:t>THE RANDOM NETWORK MODE</a:t>
            </a:r>
          </a:p>
        </p:txBody>
      </p:sp>
      <p:sp>
        <p:nvSpPr>
          <p:cNvPr id="8" name="Tartalom helye 7">
            <a:extLst>
              <a:ext uri="{FF2B5EF4-FFF2-40B4-BE49-F238E27FC236}">
                <a16:creationId xmlns:a16="http://schemas.microsoft.com/office/drawing/2014/main" id="{5F5A02AE-E9C4-FE30-97D0-E2ECC0C44087}"/>
              </a:ext>
            </a:extLst>
          </p:cNvPr>
          <p:cNvSpPr>
            <a:spLocks noGrp="1"/>
          </p:cNvSpPr>
          <p:nvPr>
            <p:ph idx="1"/>
          </p:nvPr>
        </p:nvSpPr>
        <p:spPr/>
        <p:txBody>
          <a:bodyPr>
            <a:normAutofit fontScale="92500"/>
          </a:bodyPr>
          <a:lstStyle/>
          <a:p>
            <a:pPr marL="0" indent="0" algn="just">
              <a:buNone/>
            </a:pPr>
            <a:r>
              <a:rPr lang="en-US" dirty="0"/>
              <a:t>To construct a random network we follow these steps</a:t>
            </a:r>
            <a:r>
              <a:rPr lang="hu-HU" dirty="0"/>
              <a:t>:</a:t>
            </a:r>
          </a:p>
          <a:p>
            <a:pPr marL="0" indent="0" algn="just">
              <a:buNone/>
            </a:pPr>
            <a:r>
              <a:rPr lang="en-US" dirty="0"/>
              <a:t>1)	Start with N isolated nodes.</a:t>
            </a:r>
          </a:p>
          <a:p>
            <a:pPr marL="0" indent="0" algn="just">
              <a:buNone/>
            </a:pPr>
            <a:r>
              <a:rPr lang="en-US" dirty="0"/>
              <a:t>2) 	Select a node pair and generate a random number between 0 and 1. If the number exceeds p, connect the selected node pair with a link, otherwise leave them disconnected.</a:t>
            </a:r>
          </a:p>
          <a:p>
            <a:pPr marL="0" indent="0" algn="just">
              <a:buNone/>
            </a:pPr>
            <a:r>
              <a:rPr lang="en-US" dirty="0"/>
              <a:t>3)	Repeat step (2) for each of the N(N-1)/2 node pairs.</a:t>
            </a:r>
            <a:endParaRPr lang="hu-HU" dirty="0"/>
          </a:p>
          <a:p>
            <a:pPr marL="0" indent="0" algn="just">
              <a:buNone/>
            </a:pPr>
            <a:r>
              <a:rPr lang="en-US" dirty="0"/>
              <a:t>The network obtained after this procedure is called a random graph or a random network. Two mathematicians, </a:t>
            </a:r>
            <a:r>
              <a:rPr lang="en-US" dirty="0" err="1"/>
              <a:t>Pál</a:t>
            </a:r>
            <a:r>
              <a:rPr lang="en-US" dirty="0"/>
              <a:t> </a:t>
            </a:r>
            <a:r>
              <a:rPr lang="en-US" dirty="0" err="1"/>
              <a:t>Erdős</a:t>
            </a:r>
            <a:r>
              <a:rPr lang="en-US" dirty="0"/>
              <a:t> and </a:t>
            </a:r>
            <a:r>
              <a:rPr lang="en-US" dirty="0" err="1"/>
              <a:t>Alfréd</a:t>
            </a:r>
            <a:r>
              <a:rPr lang="en-US" dirty="0"/>
              <a:t> </a:t>
            </a:r>
            <a:r>
              <a:rPr lang="en-US" dirty="0" err="1"/>
              <a:t>Rényi</a:t>
            </a:r>
            <a:r>
              <a:rPr lang="en-US" dirty="0"/>
              <a:t>, have played an important role in understanding the properties of these networks. In their honor a random network is called the </a:t>
            </a:r>
            <a:r>
              <a:rPr lang="en-US" dirty="0" err="1"/>
              <a:t>Erdős-Rényi</a:t>
            </a:r>
            <a:r>
              <a:rPr lang="en-US" dirty="0"/>
              <a:t> network</a:t>
            </a:r>
            <a:endParaRPr lang="hu-HU" dirty="0"/>
          </a:p>
        </p:txBody>
      </p:sp>
      <p:sp>
        <p:nvSpPr>
          <p:cNvPr id="5" name="Dátum helye 4">
            <a:extLst>
              <a:ext uri="{FF2B5EF4-FFF2-40B4-BE49-F238E27FC236}">
                <a16:creationId xmlns:a16="http://schemas.microsoft.com/office/drawing/2014/main" id="{6CD26462-4F9C-7BC1-A757-06F3C118BC4E}"/>
              </a:ext>
            </a:extLst>
          </p:cNvPr>
          <p:cNvSpPr>
            <a:spLocks noGrp="1"/>
          </p:cNvSpPr>
          <p:nvPr>
            <p:ph type="dt" sz="half" idx="10"/>
          </p:nvPr>
        </p:nvSpPr>
        <p:spPr/>
        <p:txBody>
          <a:bodyPr/>
          <a:lstStyle/>
          <a:p>
            <a:r>
              <a:rPr lang="hu-HU"/>
              <a:t>26/19/2024</a:t>
            </a:r>
          </a:p>
        </p:txBody>
      </p:sp>
      <p:sp>
        <p:nvSpPr>
          <p:cNvPr id="6" name="Élőláb helye 5">
            <a:extLst>
              <a:ext uri="{FF2B5EF4-FFF2-40B4-BE49-F238E27FC236}">
                <a16:creationId xmlns:a16="http://schemas.microsoft.com/office/drawing/2014/main" id="{8B930EFF-2266-8A51-4D9B-22E35D805348}"/>
              </a:ext>
            </a:extLst>
          </p:cNvPr>
          <p:cNvSpPr>
            <a:spLocks noGrp="1"/>
          </p:cNvSpPr>
          <p:nvPr>
            <p:ph type="ftr" sz="quarter" idx="11"/>
          </p:nvPr>
        </p:nvSpPr>
        <p:spPr/>
        <p:txBody>
          <a:bodyPr/>
          <a:lstStyle/>
          <a:p>
            <a:r>
              <a:rPr lang="hu-HU"/>
              <a:t>Network Science, Lecture 3</a:t>
            </a:r>
          </a:p>
        </p:txBody>
      </p:sp>
      <p:sp>
        <p:nvSpPr>
          <p:cNvPr id="7" name="Dia számának helye 6">
            <a:extLst>
              <a:ext uri="{FF2B5EF4-FFF2-40B4-BE49-F238E27FC236}">
                <a16:creationId xmlns:a16="http://schemas.microsoft.com/office/drawing/2014/main" id="{48B3CD7F-6286-108B-AD84-417907CFAA70}"/>
              </a:ext>
            </a:extLst>
          </p:cNvPr>
          <p:cNvSpPr>
            <a:spLocks noGrp="1"/>
          </p:cNvSpPr>
          <p:nvPr>
            <p:ph type="sldNum" sz="quarter" idx="12"/>
          </p:nvPr>
        </p:nvSpPr>
        <p:spPr/>
        <p:txBody>
          <a:bodyPr/>
          <a:lstStyle/>
          <a:p>
            <a:fld id="{51087B00-E4BB-4A66-8C74-CF8A7BBCF259}" type="slidenum">
              <a:rPr lang="hu-HU" smtClean="0"/>
              <a:t>36</a:t>
            </a:fld>
            <a:endParaRPr lang="hu-HU"/>
          </a:p>
        </p:txBody>
      </p:sp>
    </p:spTree>
    <p:extLst>
      <p:ext uri="{BB962C8B-B14F-4D97-AF65-F5344CB8AC3E}">
        <p14:creationId xmlns:p14="http://schemas.microsoft.com/office/powerpoint/2010/main" val="4968135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artalom helye 7">
            <a:extLst>
              <a:ext uri="{FF2B5EF4-FFF2-40B4-BE49-F238E27FC236}">
                <a16:creationId xmlns:a16="http://schemas.microsoft.com/office/drawing/2014/main" id="{5F5A02AE-E9C4-FE30-97D0-E2ECC0C44087}"/>
              </a:ext>
            </a:extLst>
          </p:cNvPr>
          <p:cNvSpPr>
            <a:spLocks noGrp="1"/>
          </p:cNvSpPr>
          <p:nvPr>
            <p:ph idx="1"/>
          </p:nvPr>
        </p:nvSpPr>
        <p:spPr>
          <a:xfrm>
            <a:off x="838200" y="573437"/>
            <a:ext cx="10515600" cy="5603526"/>
          </a:xfrm>
        </p:spPr>
        <p:txBody>
          <a:bodyPr>
            <a:normAutofit fontScale="92500" lnSpcReduction="20000"/>
          </a:bodyPr>
          <a:lstStyle/>
          <a:p>
            <a:pPr marL="0" indent="0" algn="just">
              <a:buNone/>
            </a:pPr>
            <a:r>
              <a:rPr lang="en-US" dirty="0"/>
              <a:t>Anatol Rapoport (1911-2007), a Russian immigrant to the United States, was the first to study random networks. Rapoport’s interests turned to mathematics after realizing that a successful career as a concert pianist would require a wealthy patron. He focused on mathematical biology at a time when mathematicians and biologists hard-</a:t>
            </a:r>
            <a:r>
              <a:rPr lang="en-US" dirty="0" err="1"/>
              <a:t>ly</a:t>
            </a:r>
            <a:r>
              <a:rPr lang="en-US" dirty="0"/>
              <a:t> spoke to each other. In a paper written with Ray </a:t>
            </a:r>
            <a:r>
              <a:rPr lang="en-US" dirty="0" err="1"/>
              <a:t>Solomonoff</a:t>
            </a:r>
            <a:r>
              <a:rPr lang="en-US" dirty="0"/>
              <a:t> in 1951, Rapoport demonstrated that if we increase the average degree of a network, we observe an abrupt transition from disconnected nodes to a graph with a giant component. </a:t>
            </a:r>
          </a:p>
          <a:p>
            <a:pPr marL="0" indent="0" algn="just">
              <a:buNone/>
            </a:pPr>
            <a:r>
              <a:rPr lang="en-US" dirty="0"/>
              <a:t>The study of random networks reached prominence thanks to the fundamental work of </a:t>
            </a:r>
            <a:r>
              <a:rPr lang="en-US" dirty="0" err="1"/>
              <a:t>Pál</a:t>
            </a:r>
            <a:r>
              <a:rPr lang="en-US" dirty="0"/>
              <a:t> </a:t>
            </a:r>
            <a:r>
              <a:rPr lang="en-US" dirty="0" err="1"/>
              <a:t>Erdős</a:t>
            </a:r>
            <a:r>
              <a:rPr lang="en-US" dirty="0"/>
              <a:t> and </a:t>
            </a:r>
            <a:r>
              <a:rPr lang="en-US" dirty="0" err="1"/>
              <a:t>Alfréd</a:t>
            </a:r>
            <a:r>
              <a:rPr lang="en-US" dirty="0"/>
              <a:t> </a:t>
            </a:r>
            <a:r>
              <a:rPr lang="en-US" dirty="0" err="1"/>
              <a:t>Rényi</a:t>
            </a:r>
            <a:r>
              <a:rPr lang="en-US" dirty="0"/>
              <a:t>. In a sequence of eight papers published between 1959 and 1968, they merged probability theory and combinatorics with graph theory, establishing random graph theory, a new branch of mathematics. </a:t>
            </a:r>
          </a:p>
          <a:p>
            <a:pPr marL="0" indent="0" algn="just">
              <a:buNone/>
            </a:pPr>
            <a:r>
              <a:rPr lang="en-US" dirty="0"/>
              <a:t>The random network model was independently introduced by Edgar Nelson Gilbert (1923-2013) the same year </a:t>
            </a:r>
            <a:r>
              <a:rPr lang="en-US" dirty="0" err="1"/>
              <a:t>Erdős</a:t>
            </a:r>
            <a:r>
              <a:rPr lang="en-US" dirty="0"/>
              <a:t> and </a:t>
            </a:r>
            <a:r>
              <a:rPr lang="en-US" dirty="0" err="1"/>
              <a:t>Rényi</a:t>
            </a:r>
            <a:r>
              <a:rPr lang="en-US" dirty="0"/>
              <a:t> published their first paper on the subject. Yet, the impact of </a:t>
            </a:r>
            <a:r>
              <a:rPr lang="en-US" dirty="0" err="1"/>
              <a:t>Erdős</a:t>
            </a:r>
            <a:r>
              <a:rPr lang="en-US" dirty="0"/>
              <a:t> and </a:t>
            </a:r>
            <a:r>
              <a:rPr lang="en-US" dirty="0" err="1"/>
              <a:t>Rényi’s</a:t>
            </a:r>
            <a:r>
              <a:rPr lang="en-US" dirty="0"/>
              <a:t> work is so overwhelming that they are rightly considered the founders of random graph theory.</a:t>
            </a:r>
            <a:endParaRPr lang="hu-HU" dirty="0"/>
          </a:p>
        </p:txBody>
      </p:sp>
      <p:sp>
        <p:nvSpPr>
          <p:cNvPr id="5" name="Dátum helye 4">
            <a:extLst>
              <a:ext uri="{FF2B5EF4-FFF2-40B4-BE49-F238E27FC236}">
                <a16:creationId xmlns:a16="http://schemas.microsoft.com/office/drawing/2014/main" id="{6CD26462-4F9C-7BC1-A757-06F3C118BC4E}"/>
              </a:ext>
            </a:extLst>
          </p:cNvPr>
          <p:cNvSpPr>
            <a:spLocks noGrp="1"/>
          </p:cNvSpPr>
          <p:nvPr>
            <p:ph type="dt" sz="half" idx="10"/>
          </p:nvPr>
        </p:nvSpPr>
        <p:spPr/>
        <p:txBody>
          <a:bodyPr/>
          <a:lstStyle/>
          <a:p>
            <a:r>
              <a:rPr lang="hu-HU"/>
              <a:t>26/19/2024</a:t>
            </a:r>
          </a:p>
        </p:txBody>
      </p:sp>
      <p:sp>
        <p:nvSpPr>
          <p:cNvPr id="6" name="Élőláb helye 5">
            <a:extLst>
              <a:ext uri="{FF2B5EF4-FFF2-40B4-BE49-F238E27FC236}">
                <a16:creationId xmlns:a16="http://schemas.microsoft.com/office/drawing/2014/main" id="{8B930EFF-2266-8A51-4D9B-22E35D805348}"/>
              </a:ext>
            </a:extLst>
          </p:cNvPr>
          <p:cNvSpPr>
            <a:spLocks noGrp="1"/>
          </p:cNvSpPr>
          <p:nvPr>
            <p:ph type="ftr" sz="quarter" idx="11"/>
          </p:nvPr>
        </p:nvSpPr>
        <p:spPr/>
        <p:txBody>
          <a:bodyPr/>
          <a:lstStyle/>
          <a:p>
            <a:r>
              <a:rPr lang="hu-HU"/>
              <a:t>Network Science, Lecture 3</a:t>
            </a:r>
          </a:p>
        </p:txBody>
      </p:sp>
      <p:sp>
        <p:nvSpPr>
          <p:cNvPr id="7" name="Dia számának helye 6">
            <a:extLst>
              <a:ext uri="{FF2B5EF4-FFF2-40B4-BE49-F238E27FC236}">
                <a16:creationId xmlns:a16="http://schemas.microsoft.com/office/drawing/2014/main" id="{48B3CD7F-6286-108B-AD84-417907CFAA70}"/>
              </a:ext>
            </a:extLst>
          </p:cNvPr>
          <p:cNvSpPr>
            <a:spLocks noGrp="1"/>
          </p:cNvSpPr>
          <p:nvPr>
            <p:ph type="sldNum" sz="quarter" idx="12"/>
          </p:nvPr>
        </p:nvSpPr>
        <p:spPr/>
        <p:txBody>
          <a:bodyPr/>
          <a:lstStyle/>
          <a:p>
            <a:fld id="{51087B00-E4BB-4A66-8C74-CF8A7BBCF259}" type="slidenum">
              <a:rPr lang="hu-HU" smtClean="0"/>
              <a:t>37</a:t>
            </a:fld>
            <a:endParaRPr lang="hu-HU"/>
          </a:p>
        </p:txBody>
      </p:sp>
    </p:spTree>
    <p:extLst>
      <p:ext uri="{BB962C8B-B14F-4D97-AF65-F5344CB8AC3E}">
        <p14:creationId xmlns:p14="http://schemas.microsoft.com/office/powerpoint/2010/main" val="16831331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1343419-2FAF-6343-A323-3B04B47202E1}"/>
              </a:ext>
            </a:extLst>
          </p:cNvPr>
          <p:cNvSpPr>
            <a:spLocks noGrp="1"/>
          </p:cNvSpPr>
          <p:nvPr>
            <p:ph type="title"/>
          </p:nvPr>
        </p:nvSpPr>
        <p:spPr>
          <a:xfrm>
            <a:off x="838200" y="136525"/>
            <a:ext cx="10515600" cy="777875"/>
          </a:xfrm>
        </p:spPr>
        <p:txBody>
          <a:bodyPr>
            <a:normAutofit/>
          </a:bodyPr>
          <a:lstStyle/>
          <a:p>
            <a:pPr algn="ctr"/>
            <a:r>
              <a:rPr lang="hu-HU" b="1" dirty="0">
                <a:solidFill>
                  <a:srgbClr val="FF0000"/>
                </a:solidFill>
              </a:rPr>
              <a:t>NUMBER OF LINKS</a:t>
            </a:r>
          </a:p>
        </p:txBody>
      </p:sp>
      <p:sp>
        <p:nvSpPr>
          <p:cNvPr id="8" name="Tartalom helye 7">
            <a:extLst>
              <a:ext uri="{FF2B5EF4-FFF2-40B4-BE49-F238E27FC236}">
                <a16:creationId xmlns:a16="http://schemas.microsoft.com/office/drawing/2014/main" id="{5F5A02AE-E9C4-FE30-97D0-E2ECC0C44087}"/>
              </a:ext>
            </a:extLst>
          </p:cNvPr>
          <p:cNvSpPr>
            <a:spLocks noGrp="1"/>
          </p:cNvSpPr>
          <p:nvPr>
            <p:ph idx="1"/>
          </p:nvPr>
        </p:nvSpPr>
        <p:spPr>
          <a:xfrm>
            <a:off x="666427" y="821410"/>
            <a:ext cx="10957302" cy="5534940"/>
          </a:xfrm>
        </p:spPr>
        <p:txBody>
          <a:bodyPr>
            <a:normAutofit fontScale="85000" lnSpcReduction="10000"/>
          </a:bodyPr>
          <a:lstStyle/>
          <a:p>
            <a:pPr marL="0" indent="0" algn="just">
              <a:buNone/>
            </a:pPr>
            <a:r>
              <a:rPr lang="en-US" dirty="0"/>
              <a:t>Each random network generated with the same parameters N, p looks slightly different. Not only the detailed wiring diagram changes between realizations, but so does the number of links L. It is useful, therefore, to determine how many links we expect for a particular realization of a random network with fixed N and p. </a:t>
            </a:r>
          </a:p>
          <a:p>
            <a:pPr marL="0" indent="0" algn="just">
              <a:buNone/>
            </a:pPr>
            <a:r>
              <a:rPr lang="en-US" dirty="0"/>
              <a:t>The probability that a random network has exactly L links is the product of three terms:</a:t>
            </a:r>
            <a:endParaRPr lang="hu-HU" dirty="0"/>
          </a:p>
          <a:p>
            <a:pPr marL="0" indent="0" algn="just">
              <a:buNone/>
            </a:pPr>
            <a:r>
              <a:rPr lang="en-US" dirty="0"/>
              <a:t>1)	The probability that L of the attempts to connect the N(N-1)/2 pairs of nodes have resulted in a link, which is </a:t>
            </a:r>
            <a:r>
              <a:rPr lang="en-US" dirty="0" err="1"/>
              <a:t>p</a:t>
            </a:r>
            <a:r>
              <a:rPr lang="en-US" baseline="-25000" dirty="0" err="1"/>
              <a:t>L</a:t>
            </a:r>
            <a:r>
              <a:rPr lang="en-US" dirty="0" err="1"/>
              <a:t>.</a:t>
            </a:r>
            <a:endParaRPr lang="en-US" dirty="0"/>
          </a:p>
          <a:p>
            <a:pPr marL="0" indent="0" algn="just">
              <a:buNone/>
            </a:pPr>
            <a:r>
              <a:rPr lang="en-US" dirty="0"/>
              <a:t>2)	The probability that the remaining N(N-1)/2 - L attempts have not resulted in a link, which is (1-p)N(N-1)/2-L.</a:t>
            </a:r>
          </a:p>
          <a:p>
            <a:pPr marL="514350" indent="-514350" algn="just">
              <a:buAutoNum type="arabicParenR" startAt="3"/>
            </a:pPr>
            <a:r>
              <a:rPr lang="en-US" dirty="0"/>
              <a:t>A combinational factor,</a:t>
            </a:r>
            <a:endParaRPr lang="hu-HU" dirty="0"/>
          </a:p>
          <a:p>
            <a:pPr marL="0" indent="0" algn="just">
              <a:buNone/>
            </a:pPr>
            <a:endParaRPr lang="hu-HU" dirty="0"/>
          </a:p>
          <a:p>
            <a:pPr marL="0" indent="0" algn="just">
              <a:buNone/>
            </a:pPr>
            <a:endParaRPr lang="hu-HU" dirty="0"/>
          </a:p>
          <a:p>
            <a:pPr marL="0" indent="0" algn="just">
              <a:buNone/>
            </a:pPr>
            <a:endParaRPr lang="hu-HU" dirty="0"/>
          </a:p>
          <a:p>
            <a:pPr marL="0" indent="0" algn="just">
              <a:buNone/>
            </a:pPr>
            <a:r>
              <a:rPr lang="en-US" dirty="0"/>
              <a:t>counting the number of different ways we can place L links among N(N-1)/2 node pairs.</a:t>
            </a:r>
            <a:endParaRPr lang="hu-HU" dirty="0"/>
          </a:p>
        </p:txBody>
      </p:sp>
      <p:sp>
        <p:nvSpPr>
          <p:cNvPr id="5" name="Dátum helye 4">
            <a:extLst>
              <a:ext uri="{FF2B5EF4-FFF2-40B4-BE49-F238E27FC236}">
                <a16:creationId xmlns:a16="http://schemas.microsoft.com/office/drawing/2014/main" id="{6CD26462-4F9C-7BC1-A757-06F3C118BC4E}"/>
              </a:ext>
            </a:extLst>
          </p:cNvPr>
          <p:cNvSpPr>
            <a:spLocks noGrp="1"/>
          </p:cNvSpPr>
          <p:nvPr>
            <p:ph type="dt" sz="half" idx="10"/>
          </p:nvPr>
        </p:nvSpPr>
        <p:spPr/>
        <p:txBody>
          <a:bodyPr/>
          <a:lstStyle/>
          <a:p>
            <a:r>
              <a:rPr lang="hu-HU"/>
              <a:t>26/19/2024</a:t>
            </a:r>
          </a:p>
        </p:txBody>
      </p:sp>
      <p:sp>
        <p:nvSpPr>
          <p:cNvPr id="6" name="Élőláb helye 5">
            <a:extLst>
              <a:ext uri="{FF2B5EF4-FFF2-40B4-BE49-F238E27FC236}">
                <a16:creationId xmlns:a16="http://schemas.microsoft.com/office/drawing/2014/main" id="{8B930EFF-2266-8A51-4D9B-22E35D805348}"/>
              </a:ext>
            </a:extLst>
          </p:cNvPr>
          <p:cNvSpPr>
            <a:spLocks noGrp="1"/>
          </p:cNvSpPr>
          <p:nvPr>
            <p:ph type="ftr" sz="quarter" idx="11"/>
          </p:nvPr>
        </p:nvSpPr>
        <p:spPr/>
        <p:txBody>
          <a:bodyPr/>
          <a:lstStyle/>
          <a:p>
            <a:r>
              <a:rPr lang="hu-HU"/>
              <a:t>Network Science, Lecture 3</a:t>
            </a:r>
          </a:p>
        </p:txBody>
      </p:sp>
      <p:sp>
        <p:nvSpPr>
          <p:cNvPr id="7" name="Dia számának helye 6">
            <a:extLst>
              <a:ext uri="{FF2B5EF4-FFF2-40B4-BE49-F238E27FC236}">
                <a16:creationId xmlns:a16="http://schemas.microsoft.com/office/drawing/2014/main" id="{48B3CD7F-6286-108B-AD84-417907CFAA70}"/>
              </a:ext>
            </a:extLst>
          </p:cNvPr>
          <p:cNvSpPr>
            <a:spLocks noGrp="1"/>
          </p:cNvSpPr>
          <p:nvPr>
            <p:ph type="sldNum" sz="quarter" idx="12"/>
          </p:nvPr>
        </p:nvSpPr>
        <p:spPr/>
        <p:txBody>
          <a:bodyPr/>
          <a:lstStyle/>
          <a:p>
            <a:fld id="{51087B00-E4BB-4A66-8C74-CF8A7BBCF259}" type="slidenum">
              <a:rPr lang="hu-HU" smtClean="0"/>
              <a:t>38</a:t>
            </a:fld>
            <a:endParaRPr lang="hu-HU"/>
          </a:p>
        </p:txBody>
      </p:sp>
      <p:pic>
        <p:nvPicPr>
          <p:cNvPr id="4" name="Kép 3">
            <a:extLst>
              <a:ext uri="{FF2B5EF4-FFF2-40B4-BE49-F238E27FC236}">
                <a16:creationId xmlns:a16="http://schemas.microsoft.com/office/drawing/2014/main" id="{B600A508-3A45-C778-73BA-CEA87D88F864}"/>
              </a:ext>
            </a:extLst>
          </p:cNvPr>
          <p:cNvPicPr>
            <a:picLocks noChangeAspect="1"/>
          </p:cNvPicPr>
          <p:nvPr/>
        </p:nvPicPr>
        <p:blipFill>
          <a:blip r:embed="rId2"/>
          <a:stretch>
            <a:fillRect/>
          </a:stretch>
        </p:blipFill>
        <p:spPr>
          <a:xfrm>
            <a:off x="4325416" y="4242062"/>
            <a:ext cx="1230873" cy="1121191"/>
          </a:xfrm>
          <a:prstGeom prst="rect">
            <a:avLst/>
          </a:prstGeom>
        </p:spPr>
      </p:pic>
    </p:spTree>
    <p:extLst>
      <p:ext uri="{BB962C8B-B14F-4D97-AF65-F5344CB8AC3E}">
        <p14:creationId xmlns:p14="http://schemas.microsoft.com/office/powerpoint/2010/main" val="38999723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1343419-2FAF-6343-A323-3B04B47202E1}"/>
              </a:ext>
            </a:extLst>
          </p:cNvPr>
          <p:cNvSpPr>
            <a:spLocks noGrp="1"/>
          </p:cNvSpPr>
          <p:nvPr>
            <p:ph type="title"/>
          </p:nvPr>
        </p:nvSpPr>
        <p:spPr>
          <a:xfrm>
            <a:off x="838200" y="136525"/>
            <a:ext cx="10515600" cy="777875"/>
          </a:xfrm>
        </p:spPr>
        <p:txBody>
          <a:bodyPr>
            <a:normAutofit/>
          </a:bodyPr>
          <a:lstStyle/>
          <a:p>
            <a:pPr algn="ctr"/>
            <a:r>
              <a:rPr lang="hu-HU" b="1" dirty="0">
                <a:solidFill>
                  <a:srgbClr val="FF0000"/>
                </a:solidFill>
              </a:rPr>
              <a:t>NUMBER OF LINKS</a:t>
            </a:r>
          </a:p>
        </p:txBody>
      </p:sp>
      <p:sp>
        <p:nvSpPr>
          <p:cNvPr id="8" name="Tartalom helye 7">
            <a:extLst>
              <a:ext uri="{FF2B5EF4-FFF2-40B4-BE49-F238E27FC236}">
                <a16:creationId xmlns:a16="http://schemas.microsoft.com/office/drawing/2014/main" id="{5F5A02AE-E9C4-FE30-97D0-E2ECC0C44087}"/>
              </a:ext>
            </a:extLst>
          </p:cNvPr>
          <p:cNvSpPr>
            <a:spLocks noGrp="1"/>
          </p:cNvSpPr>
          <p:nvPr>
            <p:ph idx="1"/>
          </p:nvPr>
        </p:nvSpPr>
        <p:spPr>
          <a:xfrm>
            <a:off x="666427" y="821410"/>
            <a:ext cx="10957302" cy="5534940"/>
          </a:xfrm>
        </p:spPr>
        <p:txBody>
          <a:bodyPr>
            <a:normAutofit/>
          </a:bodyPr>
          <a:lstStyle/>
          <a:p>
            <a:pPr marL="0" indent="0" algn="just">
              <a:buNone/>
            </a:pPr>
            <a:r>
              <a:rPr lang="en-US" dirty="0"/>
              <a:t>We can therefore write the probability that a particular realization of a random network has exactly L links as</a:t>
            </a:r>
            <a:endParaRPr lang="hu-HU" dirty="0"/>
          </a:p>
          <a:p>
            <a:pPr marL="0" indent="0" algn="just">
              <a:buNone/>
            </a:pPr>
            <a:endParaRPr lang="hu-HU" dirty="0"/>
          </a:p>
          <a:p>
            <a:pPr marL="0" indent="0" algn="just">
              <a:buNone/>
            </a:pPr>
            <a:endParaRPr lang="hu-HU" dirty="0"/>
          </a:p>
          <a:p>
            <a:pPr marL="0" indent="0" algn="just">
              <a:buNone/>
            </a:pPr>
            <a:endParaRPr lang="hu-HU" dirty="0"/>
          </a:p>
          <a:p>
            <a:pPr marL="0" indent="0" algn="just">
              <a:buNone/>
            </a:pPr>
            <a:endParaRPr lang="hu-HU" dirty="0"/>
          </a:p>
          <a:p>
            <a:pPr marL="0" indent="0" algn="just">
              <a:buNone/>
            </a:pPr>
            <a:r>
              <a:rPr lang="hu-HU" dirty="0" err="1"/>
              <a:t>It</a:t>
            </a:r>
            <a:r>
              <a:rPr lang="hu-HU" dirty="0"/>
              <a:t> is</a:t>
            </a:r>
            <a:r>
              <a:rPr lang="en-US" dirty="0"/>
              <a:t> a binomial </a:t>
            </a:r>
            <a:r>
              <a:rPr lang="en-US" dirty="0" err="1"/>
              <a:t>distributio</a:t>
            </a:r>
            <a:r>
              <a:rPr lang="hu-HU" dirty="0"/>
              <a:t>n</a:t>
            </a:r>
            <a:r>
              <a:rPr lang="en-US" dirty="0"/>
              <a:t>, the expected number of links</a:t>
            </a:r>
            <a:r>
              <a:rPr lang="hu-HU" dirty="0"/>
              <a:t> </a:t>
            </a:r>
            <a:r>
              <a:rPr lang="en-US" dirty="0"/>
              <a:t>in a random graph is</a:t>
            </a:r>
            <a:endParaRPr lang="hu-HU" dirty="0"/>
          </a:p>
          <a:p>
            <a:pPr marL="0" indent="0" algn="just">
              <a:buNone/>
            </a:pPr>
            <a:endParaRPr lang="hu-HU" dirty="0"/>
          </a:p>
          <a:p>
            <a:pPr marL="0" indent="0" algn="just">
              <a:buNone/>
            </a:pPr>
            <a:endParaRPr lang="hu-HU" dirty="0"/>
          </a:p>
        </p:txBody>
      </p:sp>
      <p:sp>
        <p:nvSpPr>
          <p:cNvPr id="5" name="Dátum helye 4">
            <a:extLst>
              <a:ext uri="{FF2B5EF4-FFF2-40B4-BE49-F238E27FC236}">
                <a16:creationId xmlns:a16="http://schemas.microsoft.com/office/drawing/2014/main" id="{6CD26462-4F9C-7BC1-A757-06F3C118BC4E}"/>
              </a:ext>
            </a:extLst>
          </p:cNvPr>
          <p:cNvSpPr>
            <a:spLocks noGrp="1"/>
          </p:cNvSpPr>
          <p:nvPr>
            <p:ph type="dt" sz="half" idx="10"/>
          </p:nvPr>
        </p:nvSpPr>
        <p:spPr/>
        <p:txBody>
          <a:bodyPr/>
          <a:lstStyle/>
          <a:p>
            <a:r>
              <a:rPr lang="hu-HU"/>
              <a:t>26/19/2024</a:t>
            </a:r>
          </a:p>
        </p:txBody>
      </p:sp>
      <p:sp>
        <p:nvSpPr>
          <p:cNvPr id="6" name="Élőláb helye 5">
            <a:extLst>
              <a:ext uri="{FF2B5EF4-FFF2-40B4-BE49-F238E27FC236}">
                <a16:creationId xmlns:a16="http://schemas.microsoft.com/office/drawing/2014/main" id="{8B930EFF-2266-8A51-4D9B-22E35D805348}"/>
              </a:ext>
            </a:extLst>
          </p:cNvPr>
          <p:cNvSpPr>
            <a:spLocks noGrp="1"/>
          </p:cNvSpPr>
          <p:nvPr>
            <p:ph type="ftr" sz="quarter" idx="11"/>
          </p:nvPr>
        </p:nvSpPr>
        <p:spPr/>
        <p:txBody>
          <a:bodyPr/>
          <a:lstStyle/>
          <a:p>
            <a:r>
              <a:rPr lang="hu-HU"/>
              <a:t>Network Science, Lecture 3</a:t>
            </a:r>
          </a:p>
        </p:txBody>
      </p:sp>
      <p:sp>
        <p:nvSpPr>
          <p:cNvPr id="7" name="Dia számának helye 6">
            <a:extLst>
              <a:ext uri="{FF2B5EF4-FFF2-40B4-BE49-F238E27FC236}">
                <a16:creationId xmlns:a16="http://schemas.microsoft.com/office/drawing/2014/main" id="{48B3CD7F-6286-108B-AD84-417907CFAA70}"/>
              </a:ext>
            </a:extLst>
          </p:cNvPr>
          <p:cNvSpPr>
            <a:spLocks noGrp="1"/>
          </p:cNvSpPr>
          <p:nvPr>
            <p:ph type="sldNum" sz="quarter" idx="12"/>
          </p:nvPr>
        </p:nvSpPr>
        <p:spPr/>
        <p:txBody>
          <a:bodyPr/>
          <a:lstStyle/>
          <a:p>
            <a:fld id="{51087B00-E4BB-4A66-8C74-CF8A7BBCF259}" type="slidenum">
              <a:rPr lang="hu-HU" smtClean="0"/>
              <a:t>39</a:t>
            </a:fld>
            <a:endParaRPr lang="hu-HU" dirty="0"/>
          </a:p>
        </p:txBody>
      </p:sp>
      <p:pic>
        <p:nvPicPr>
          <p:cNvPr id="9" name="Kép 8">
            <a:extLst>
              <a:ext uri="{FF2B5EF4-FFF2-40B4-BE49-F238E27FC236}">
                <a16:creationId xmlns:a16="http://schemas.microsoft.com/office/drawing/2014/main" id="{79ECE382-DC0E-0E71-9989-69936D46B933}"/>
              </a:ext>
            </a:extLst>
          </p:cNvPr>
          <p:cNvPicPr>
            <a:picLocks noChangeAspect="1"/>
          </p:cNvPicPr>
          <p:nvPr/>
        </p:nvPicPr>
        <p:blipFill>
          <a:blip r:embed="rId2"/>
          <a:stretch>
            <a:fillRect/>
          </a:stretch>
        </p:blipFill>
        <p:spPr>
          <a:xfrm>
            <a:off x="3687284" y="1599285"/>
            <a:ext cx="4774791" cy="2064289"/>
          </a:xfrm>
          <a:prstGeom prst="rect">
            <a:avLst/>
          </a:prstGeom>
        </p:spPr>
      </p:pic>
      <p:pic>
        <p:nvPicPr>
          <p:cNvPr id="11" name="Kép 10">
            <a:extLst>
              <a:ext uri="{FF2B5EF4-FFF2-40B4-BE49-F238E27FC236}">
                <a16:creationId xmlns:a16="http://schemas.microsoft.com/office/drawing/2014/main" id="{2C44B76F-10E2-6140-4F70-F340665DCB48}"/>
              </a:ext>
            </a:extLst>
          </p:cNvPr>
          <p:cNvPicPr>
            <a:picLocks noChangeAspect="1"/>
          </p:cNvPicPr>
          <p:nvPr/>
        </p:nvPicPr>
        <p:blipFill>
          <a:blip r:embed="rId3"/>
          <a:stretch>
            <a:fillRect/>
          </a:stretch>
        </p:blipFill>
        <p:spPr>
          <a:xfrm>
            <a:off x="3687284" y="4594371"/>
            <a:ext cx="5046124" cy="1688158"/>
          </a:xfrm>
          <a:prstGeom prst="rect">
            <a:avLst/>
          </a:prstGeom>
        </p:spPr>
      </p:pic>
    </p:spTree>
    <p:extLst>
      <p:ext uri="{BB962C8B-B14F-4D97-AF65-F5344CB8AC3E}">
        <p14:creationId xmlns:p14="http://schemas.microsoft.com/office/powerpoint/2010/main" val="431220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405161F-E2DB-C1EA-6ADE-C7EC9870712D}"/>
              </a:ext>
            </a:extLst>
          </p:cNvPr>
          <p:cNvSpPr>
            <a:spLocks noGrp="1"/>
          </p:cNvSpPr>
          <p:nvPr>
            <p:ph type="title"/>
          </p:nvPr>
        </p:nvSpPr>
        <p:spPr>
          <a:xfrm>
            <a:off x="838200" y="64736"/>
            <a:ext cx="10515600" cy="550260"/>
          </a:xfrm>
        </p:spPr>
        <p:txBody>
          <a:bodyPr>
            <a:normAutofit fontScale="90000"/>
          </a:bodyPr>
          <a:lstStyle/>
          <a:p>
            <a:pPr algn="ctr"/>
            <a:r>
              <a:rPr lang="hu-HU" b="1" dirty="0">
                <a:solidFill>
                  <a:srgbClr val="C00000"/>
                </a:solidFill>
              </a:rPr>
              <a:t>U</a:t>
            </a:r>
            <a:r>
              <a:rPr lang="en-US" b="1" dirty="0" err="1">
                <a:solidFill>
                  <a:srgbClr val="C00000"/>
                </a:solidFill>
              </a:rPr>
              <a:t>ndirected</a:t>
            </a:r>
            <a:r>
              <a:rPr lang="en-US" b="1" dirty="0">
                <a:solidFill>
                  <a:srgbClr val="C00000"/>
                </a:solidFill>
              </a:rPr>
              <a:t> or directed</a:t>
            </a:r>
            <a:r>
              <a:rPr lang="hu-HU" b="1" dirty="0">
                <a:solidFill>
                  <a:srgbClr val="C00000"/>
                </a:solidFill>
              </a:rPr>
              <a:t> </a:t>
            </a:r>
            <a:r>
              <a:rPr lang="hu-HU" b="1" dirty="0" err="1">
                <a:solidFill>
                  <a:srgbClr val="C00000"/>
                </a:solidFill>
              </a:rPr>
              <a:t>networks</a:t>
            </a:r>
            <a:endParaRPr lang="hu-HU" b="1" dirty="0">
              <a:solidFill>
                <a:srgbClr val="C00000"/>
              </a:solidFill>
            </a:endParaRPr>
          </a:p>
        </p:txBody>
      </p:sp>
      <p:sp>
        <p:nvSpPr>
          <p:cNvPr id="3" name="Tartalom helye 2">
            <a:extLst>
              <a:ext uri="{FF2B5EF4-FFF2-40B4-BE49-F238E27FC236}">
                <a16:creationId xmlns:a16="http://schemas.microsoft.com/office/drawing/2014/main" id="{AB436932-C110-06AA-0056-9878BB757BDC}"/>
              </a:ext>
            </a:extLst>
          </p:cNvPr>
          <p:cNvSpPr>
            <a:spLocks noGrp="1"/>
          </p:cNvSpPr>
          <p:nvPr>
            <p:ph sz="half" idx="1"/>
          </p:nvPr>
        </p:nvSpPr>
        <p:spPr>
          <a:xfrm>
            <a:off x="291313" y="906308"/>
            <a:ext cx="5454167" cy="5704885"/>
          </a:xfrm>
        </p:spPr>
        <p:txBody>
          <a:bodyPr>
            <a:normAutofit/>
          </a:bodyPr>
          <a:lstStyle/>
          <a:p>
            <a:pPr algn="just">
              <a:lnSpc>
                <a:spcPct val="160000"/>
              </a:lnSpc>
            </a:pPr>
            <a:r>
              <a:rPr lang="hu-HU" sz="2400" dirty="0"/>
              <a:t>G</a:t>
            </a:r>
            <a:r>
              <a:rPr lang="en-US" sz="2400" dirty="0" err="1"/>
              <a:t>raphical</a:t>
            </a:r>
            <a:r>
              <a:rPr lang="en-US" sz="2400" dirty="0"/>
              <a:t> representations of undirected, directed, and weighted networks. The circles represent the nodes. </a:t>
            </a:r>
            <a:endParaRPr lang="hu-HU" sz="2400" dirty="0"/>
          </a:p>
          <a:p>
            <a:pPr algn="just">
              <a:lnSpc>
                <a:spcPct val="160000"/>
              </a:lnSpc>
            </a:pPr>
            <a:r>
              <a:rPr lang="en-US" sz="2400" dirty="0"/>
              <a:t>Pairs of adjacent nodes are connected by a line (link) or arrow (directed link). </a:t>
            </a:r>
            <a:endParaRPr lang="hu-HU" sz="2400" dirty="0"/>
          </a:p>
          <a:p>
            <a:pPr algn="just">
              <a:lnSpc>
                <a:spcPct val="160000"/>
              </a:lnSpc>
            </a:pPr>
            <a:r>
              <a:rPr lang="en-US" sz="2400" dirty="0"/>
              <a:t>Arrows indicate the direction of the links. </a:t>
            </a:r>
            <a:endParaRPr lang="hu-HU" sz="2400" dirty="0"/>
          </a:p>
          <a:p>
            <a:pPr algn="just">
              <a:lnSpc>
                <a:spcPct val="160000"/>
              </a:lnSpc>
            </a:pPr>
            <a:r>
              <a:rPr lang="en-US" sz="2400" dirty="0"/>
              <a:t>The thickness of a link represents its weight in weighted networks.</a:t>
            </a:r>
            <a:endParaRPr lang="hu-HU" sz="2400" dirty="0"/>
          </a:p>
        </p:txBody>
      </p:sp>
      <p:sp>
        <p:nvSpPr>
          <p:cNvPr id="7" name="Dátum helye 6">
            <a:extLst>
              <a:ext uri="{FF2B5EF4-FFF2-40B4-BE49-F238E27FC236}">
                <a16:creationId xmlns:a16="http://schemas.microsoft.com/office/drawing/2014/main" id="{A73C5DA2-31CB-AE77-8A18-B1CE00FB8E5F}"/>
              </a:ext>
            </a:extLst>
          </p:cNvPr>
          <p:cNvSpPr>
            <a:spLocks noGrp="1"/>
          </p:cNvSpPr>
          <p:nvPr>
            <p:ph type="dt" sz="half" idx="10"/>
          </p:nvPr>
        </p:nvSpPr>
        <p:spPr/>
        <p:txBody>
          <a:bodyPr/>
          <a:lstStyle/>
          <a:p>
            <a:r>
              <a:rPr lang="hu-HU"/>
              <a:t>26/19/2024</a:t>
            </a:r>
          </a:p>
        </p:txBody>
      </p:sp>
      <p:sp>
        <p:nvSpPr>
          <p:cNvPr id="8" name="Élőláb helye 7">
            <a:extLst>
              <a:ext uri="{FF2B5EF4-FFF2-40B4-BE49-F238E27FC236}">
                <a16:creationId xmlns:a16="http://schemas.microsoft.com/office/drawing/2014/main" id="{B4C09116-4D4B-C1BD-CADA-57AD7712C7EE}"/>
              </a:ext>
            </a:extLst>
          </p:cNvPr>
          <p:cNvSpPr>
            <a:spLocks noGrp="1"/>
          </p:cNvSpPr>
          <p:nvPr>
            <p:ph type="ftr" sz="quarter" idx="11"/>
          </p:nvPr>
        </p:nvSpPr>
        <p:spPr/>
        <p:txBody>
          <a:bodyPr/>
          <a:lstStyle/>
          <a:p>
            <a:r>
              <a:rPr lang="hu-HU"/>
              <a:t>Network Science, Lecture 3</a:t>
            </a:r>
          </a:p>
        </p:txBody>
      </p:sp>
      <p:pic>
        <p:nvPicPr>
          <p:cNvPr id="11" name="Kép 10">
            <a:extLst>
              <a:ext uri="{FF2B5EF4-FFF2-40B4-BE49-F238E27FC236}">
                <a16:creationId xmlns:a16="http://schemas.microsoft.com/office/drawing/2014/main" id="{0D556395-B24C-B899-3458-744DEFFF5CE3}"/>
              </a:ext>
            </a:extLst>
          </p:cNvPr>
          <p:cNvPicPr>
            <a:picLocks noChangeAspect="1"/>
          </p:cNvPicPr>
          <p:nvPr/>
        </p:nvPicPr>
        <p:blipFill>
          <a:blip r:embed="rId3"/>
          <a:stretch>
            <a:fillRect/>
          </a:stretch>
        </p:blipFill>
        <p:spPr>
          <a:xfrm>
            <a:off x="6096000" y="1929442"/>
            <a:ext cx="5099312" cy="3403775"/>
          </a:xfrm>
          <a:prstGeom prst="rect">
            <a:avLst/>
          </a:prstGeom>
        </p:spPr>
      </p:pic>
      <p:sp>
        <p:nvSpPr>
          <p:cNvPr id="4" name="Dia számának helye 3">
            <a:extLst>
              <a:ext uri="{FF2B5EF4-FFF2-40B4-BE49-F238E27FC236}">
                <a16:creationId xmlns:a16="http://schemas.microsoft.com/office/drawing/2014/main" id="{8CCC9B64-9F93-374A-709D-A68C42A1B651}"/>
              </a:ext>
            </a:extLst>
          </p:cNvPr>
          <p:cNvSpPr>
            <a:spLocks noGrp="1"/>
          </p:cNvSpPr>
          <p:nvPr>
            <p:ph type="sldNum" sz="quarter" idx="12"/>
          </p:nvPr>
        </p:nvSpPr>
        <p:spPr/>
        <p:txBody>
          <a:bodyPr/>
          <a:lstStyle/>
          <a:p>
            <a:fld id="{A83EAA7F-C62B-F246-A793-9ED832A9CCAD}" type="slidenum">
              <a:rPr lang="hu-HU" smtClean="0"/>
              <a:t>4</a:t>
            </a:fld>
            <a:endParaRPr lang="hu-HU"/>
          </a:p>
        </p:txBody>
      </p:sp>
    </p:spTree>
    <p:extLst>
      <p:ext uri="{BB962C8B-B14F-4D97-AF65-F5344CB8AC3E}">
        <p14:creationId xmlns:p14="http://schemas.microsoft.com/office/powerpoint/2010/main" val="26780929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1343419-2FAF-6343-A323-3B04B47202E1}"/>
              </a:ext>
            </a:extLst>
          </p:cNvPr>
          <p:cNvSpPr>
            <a:spLocks noGrp="1"/>
          </p:cNvSpPr>
          <p:nvPr>
            <p:ph type="title"/>
          </p:nvPr>
        </p:nvSpPr>
        <p:spPr>
          <a:xfrm>
            <a:off x="838200" y="136525"/>
            <a:ext cx="10515600" cy="777875"/>
          </a:xfrm>
        </p:spPr>
        <p:txBody>
          <a:bodyPr>
            <a:normAutofit/>
          </a:bodyPr>
          <a:lstStyle/>
          <a:p>
            <a:pPr algn="ctr"/>
            <a:r>
              <a:rPr lang="hu-HU" b="1" dirty="0">
                <a:solidFill>
                  <a:srgbClr val="FF0000"/>
                </a:solidFill>
              </a:rPr>
              <a:t>NUMBER OF LINKS (2)</a:t>
            </a:r>
          </a:p>
        </p:txBody>
      </p:sp>
      <p:sp>
        <p:nvSpPr>
          <p:cNvPr id="8" name="Tartalom helye 7">
            <a:extLst>
              <a:ext uri="{FF2B5EF4-FFF2-40B4-BE49-F238E27FC236}">
                <a16:creationId xmlns:a16="http://schemas.microsoft.com/office/drawing/2014/main" id="{5F5A02AE-E9C4-FE30-97D0-E2ECC0C44087}"/>
              </a:ext>
            </a:extLst>
          </p:cNvPr>
          <p:cNvSpPr>
            <a:spLocks noGrp="1"/>
          </p:cNvSpPr>
          <p:nvPr>
            <p:ph idx="1"/>
          </p:nvPr>
        </p:nvSpPr>
        <p:spPr>
          <a:xfrm>
            <a:off x="666427" y="821410"/>
            <a:ext cx="10957302" cy="5534940"/>
          </a:xfrm>
        </p:spPr>
        <p:txBody>
          <a:bodyPr>
            <a:normAutofit fontScale="92500" lnSpcReduction="10000"/>
          </a:bodyPr>
          <a:lstStyle/>
          <a:p>
            <a:pPr marL="0" indent="0" algn="just">
              <a:lnSpc>
                <a:spcPct val="150000"/>
              </a:lnSpc>
              <a:buNone/>
            </a:pPr>
            <a:r>
              <a:rPr lang="en-US" sz="2400" b="0" i="0" u="none" strike="noStrike" baseline="0" dirty="0">
                <a:latin typeface="Bitter-Regular"/>
              </a:rPr>
              <a:t>Hence &lt;</a:t>
            </a:r>
            <a:r>
              <a:rPr lang="en-US" sz="2400" b="0" i="1" u="none" strike="noStrike" baseline="0" dirty="0">
                <a:latin typeface="Bitter-Italic"/>
              </a:rPr>
              <a:t>L&gt; </a:t>
            </a:r>
            <a:r>
              <a:rPr lang="en-US" sz="2400" b="0" i="0" u="none" strike="noStrike" baseline="0" dirty="0">
                <a:latin typeface="Bitter-Regular"/>
              </a:rPr>
              <a:t>is the product of the probability </a:t>
            </a:r>
            <a:r>
              <a:rPr lang="en-US" sz="2400" b="0" i="1" u="none" strike="noStrike" baseline="0" dirty="0">
                <a:latin typeface="Bitter-Italic"/>
              </a:rPr>
              <a:t>p </a:t>
            </a:r>
            <a:r>
              <a:rPr lang="en-US" sz="2400" b="0" i="0" u="none" strike="noStrike" baseline="0" dirty="0">
                <a:latin typeface="Bitter-Regular"/>
              </a:rPr>
              <a:t>that two nodes are connected</a:t>
            </a:r>
            <a:r>
              <a:rPr lang="hu-HU" sz="2400" b="0" i="0" u="none" strike="noStrike" baseline="0" dirty="0">
                <a:latin typeface="Bitter-Regular"/>
              </a:rPr>
              <a:t> </a:t>
            </a:r>
            <a:r>
              <a:rPr lang="en-US" sz="2400" b="0" i="0" u="none" strike="noStrike" baseline="0" dirty="0">
                <a:latin typeface="Bitter-Regular"/>
              </a:rPr>
              <a:t>and the number of pairs we attempt to connect, which is </a:t>
            </a:r>
            <a:r>
              <a:rPr lang="en-US" sz="2400" b="0" i="1" u="none" strike="noStrike" baseline="0" dirty="0" err="1">
                <a:latin typeface="Bitter-Italic"/>
              </a:rPr>
              <a:t>L</a:t>
            </a:r>
            <a:r>
              <a:rPr lang="en-US" sz="2400" b="0" i="1" u="none" strike="noStrike" baseline="-25000" dirty="0" err="1">
                <a:latin typeface="Bitter-Italic"/>
              </a:rPr>
              <a:t>max</a:t>
            </a:r>
            <a:r>
              <a:rPr lang="en-US" sz="2400" b="0" i="1" u="none" strike="noStrike" baseline="0" dirty="0">
                <a:latin typeface="Bitter-Italic"/>
              </a:rPr>
              <a:t> </a:t>
            </a:r>
            <a:r>
              <a:rPr lang="en-US" sz="2400" b="0" i="0" u="none" strike="noStrike" baseline="0" dirty="0">
                <a:latin typeface="Bitter-Regular"/>
              </a:rPr>
              <a:t>= </a:t>
            </a:r>
            <a:r>
              <a:rPr lang="en-US" sz="2400" b="0" i="1" u="none" strike="noStrike" baseline="0" dirty="0">
                <a:latin typeface="Bitter-Italic"/>
              </a:rPr>
              <a:t>N</a:t>
            </a:r>
            <a:r>
              <a:rPr lang="en-US" sz="2400" b="0" i="0" u="none" strike="noStrike" baseline="0" dirty="0">
                <a:latin typeface="Bitter-Regular"/>
              </a:rPr>
              <a:t>(</a:t>
            </a:r>
            <a:r>
              <a:rPr lang="en-US" sz="2400" b="0" i="1" u="none" strike="noStrike" baseline="0" dirty="0">
                <a:latin typeface="Bitter-Italic"/>
              </a:rPr>
              <a:t>N</a:t>
            </a:r>
            <a:r>
              <a:rPr lang="hu-HU" sz="2400" b="0" i="1" u="none" strike="noStrike" baseline="0" dirty="0">
                <a:latin typeface="Bitter-Italic"/>
              </a:rPr>
              <a:t> </a:t>
            </a:r>
            <a:r>
              <a:rPr lang="hu-HU" sz="2400" b="0" i="0" u="none" strike="noStrike" baseline="0" dirty="0">
                <a:latin typeface="Bitter-Regular"/>
              </a:rPr>
              <a:t>- 1)/2</a:t>
            </a:r>
          </a:p>
          <a:p>
            <a:pPr marL="0" indent="0" algn="l">
              <a:lnSpc>
                <a:spcPct val="150000"/>
              </a:lnSpc>
              <a:buNone/>
            </a:pPr>
            <a:r>
              <a:rPr lang="hu-HU" sz="2400" dirty="0">
                <a:latin typeface="Bitter-Regular"/>
              </a:rPr>
              <a:t>W</a:t>
            </a:r>
            <a:r>
              <a:rPr lang="en-US" sz="2400" dirty="0">
                <a:latin typeface="Bitter-Regular"/>
              </a:rPr>
              <a:t>e obtain the average degree of a random network</a:t>
            </a:r>
            <a:endParaRPr lang="hu-HU" sz="2400" dirty="0">
              <a:latin typeface="Bitter-Regular"/>
            </a:endParaRPr>
          </a:p>
          <a:p>
            <a:pPr marL="0" indent="0" algn="l">
              <a:lnSpc>
                <a:spcPct val="150000"/>
              </a:lnSpc>
              <a:buNone/>
            </a:pPr>
            <a:endParaRPr lang="hu-HU" sz="2400" dirty="0">
              <a:latin typeface="Bitter-Regular"/>
            </a:endParaRPr>
          </a:p>
          <a:p>
            <a:pPr marL="0" indent="0" algn="just">
              <a:lnSpc>
                <a:spcPct val="150000"/>
              </a:lnSpc>
              <a:buNone/>
            </a:pPr>
            <a:r>
              <a:rPr lang="en-US" sz="2400" b="0" i="0" u="none" strike="noStrike" baseline="0" dirty="0">
                <a:latin typeface="Bitter-Regular"/>
              </a:rPr>
              <a:t>Hence &lt;</a:t>
            </a:r>
            <a:r>
              <a:rPr lang="en-US" sz="2400" b="0" i="1" u="none" strike="noStrike" baseline="0" dirty="0">
                <a:latin typeface="Bitter-Italic"/>
              </a:rPr>
              <a:t>k</a:t>
            </a:r>
            <a:r>
              <a:rPr lang="en-US" sz="2400" b="0" i="0" u="none" strike="noStrike" baseline="0" dirty="0">
                <a:latin typeface="Bitter-Regular"/>
              </a:rPr>
              <a:t>&gt; is the product of the probability </a:t>
            </a:r>
            <a:r>
              <a:rPr lang="en-US" sz="2400" b="0" i="1" u="none" strike="noStrike" baseline="0" dirty="0">
                <a:latin typeface="Bitter-Italic"/>
              </a:rPr>
              <a:t>p </a:t>
            </a:r>
            <a:r>
              <a:rPr lang="en-US" sz="2400" b="0" i="0" u="none" strike="noStrike" baseline="0" dirty="0">
                <a:latin typeface="Bitter-Regular"/>
              </a:rPr>
              <a:t>that two nodes are connected</a:t>
            </a:r>
            <a:r>
              <a:rPr lang="hu-HU" sz="2400" b="0" i="0" u="none" strike="noStrike" baseline="0" dirty="0">
                <a:latin typeface="Bitter-Regular"/>
              </a:rPr>
              <a:t> </a:t>
            </a:r>
            <a:r>
              <a:rPr lang="en-US" sz="2400" b="0" i="0" u="none" strike="noStrike" baseline="0" dirty="0">
                <a:latin typeface="Bitter-Regular"/>
              </a:rPr>
              <a:t>and (</a:t>
            </a:r>
            <a:r>
              <a:rPr lang="en-US" sz="2400" b="0" i="1" u="none" strike="noStrike" baseline="0" dirty="0">
                <a:latin typeface="Bitter-Italic"/>
              </a:rPr>
              <a:t>N</a:t>
            </a:r>
            <a:r>
              <a:rPr lang="en-US" sz="2400" b="0" i="0" u="none" strike="noStrike" baseline="0" dirty="0">
                <a:latin typeface="Bitter-Regular"/>
              </a:rPr>
              <a:t>-1), which is the maximum number of links a node can have</a:t>
            </a:r>
            <a:r>
              <a:rPr lang="hu-HU" sz="2400" b="0" i="0" u="none" strike="noStrike" baseline="0" dirty="0">
                <a:latin typeface="Bitter-Regular"/>
              </a:rPr>
              <a:t> </a:t>
            </a:r>
            <a:r>
              <a:rPr lang="en-US" sz="2400" b="0" i="0" u="none" strike="noStrike" baseline="0" dirty="0">
                <a:latin typeface="Bitter-Regular"/>
              </a:rPr>
              <a:t>in a network of size </a:t>
            </a:r>
            <a:r>
              <a:rPr lang="en-US" sz="2400" b="0" i="1" u="none" strike="noStrike" baseline="0" dirty="0">
                <a:latin typeface="Bitter-Italic"/>
              </a:rPr>
              <a:t>N</a:t>
            </a:r>
            <a:r>
              <a:rPr lang="en-US" sz="2400" b="0" i="0" u="none" strike="noStrike" baseline="0" dirty="0">
                <a:latin typeface="Bitter-Regular"/>
              </a:rPr>
              <a:t>.</a:t>
            </a:r>
          </a:p>
          <a:p>
            <a:pPr marL="0" indent="0" algn="just">
              <a:lnSpc>
                <a:spcPct val="150000"/>
              </a:lnSpc>
              <a:buNone/>
            </a:pPr>
            <a:r>
              <a:rPr lang="en-US" sz="2400" b="0" i="0" u="none" strike="noStrike" baseline="0" dirty="0">
                <a:latin typeface="Bitter-Regular"/>
              </a:rPr>
              <a:t>In summary the number of links in a random network varies between</a:t>
            </a:r>
            <a:r>
              <a:rPr lang="hu-HU" sz="2400" b="0" i="0" u="none" strike="noStrike" baseline="0" dirty="0">
                <a:latin typeface="Bitter-Regular"/>
              </a:rPr>
              <a:t> </a:t>
            </a:r>
            <a:r>
              <a:rPr lang="en-US" sz="2400" b="0" i="0" u="none" strike="noStrike" baseline="0" dirty="0">
                <a:latin typeface="Bitter-Regular"/>
              </a:rPr>
              <a:t>realizations. Its expected value is determined by </a:t>
            </a:r>
            <a:r>
              <a:rPr lang="en-US" sz="2400" b="0" i="1" u="none" strike="noStrike" baseline="0" dirty="0">
                <a:latin typeface="Bitter-Italic"/>
              </a:rPr>
              <a:t>N </a:t>
            </a:r>
            <a:r>
              <a:rPr lang="en-US" sz="2400" b="0" i="0" u="none" strike="noStrike" baseline="0" dirty="0">
                <a:latin typeface="Bitter-Regular"/>
              </a:rPr>
              <a:t>and </a:t>
            </a:r>
            <a:r>
              <a:rPr lang="en-US" sz="2400" b="0" i="1" u="none" strike="noStrike" baseline="0" dirty="0">
                <a:latin typeface="Bitter-Italic"/>
              </a:rPr>
              <a:t>p</a:t>
            </a:r>
            <a:r>
              <a:rPr lang="en-US" sz="2400" b="0" i="0" u="none" strike="noStrike" baseline="0" dirty="0">
                <a:latin typeface="Bitter-Regular"/>
              </a:rPr>
              <a:t>. If we increase </a:t>
            </a:r>
            <a:r>
              <a:rPr lang="en-US" sz="2400" b="0" i="1" u="none" strike="noStrike" baseline="0" dirty="0">
                <a:latin typeface="Bitter-Italic"/>
              </a:rPr>
              <a:t>p</a:t>
            </a:r>
            <a:r>
              <a:rPr lang="hu-HU" sz="2400" b="0" i="1" u="none" strike="noStrike" baseline="0" dirty="0">
                <a:latin typeface="Bitter-Italic"/>
              </a:rPr>
              <a:t> </a:t>
            </a:r>
            <a:r>
              <a:rPr lang="en-US" sz="2400" b="0" i="0" u="none" strike="noStrike" baseline="0" dirty="0">
                <a:latin typeface="Bitter-Regular"/>
              </a:rPr>
              <a:t>a random network becomes denser: The average number of links increase</a:t>
            </a:r>
            <a:r>
              <a:rPr lang="hu-HU" sz="2400" b="0" i="0" u="none" strike="noStrike" baseline="0" dirty="0">
                <a:latin typeface="Bitter-Regular"/>
              </a:rPr>
              <a:t> </a:t>
            </a:r>
            <a:r>
              <a:rPr lang="en-US" sz="2400" b="0" i="0" u="none" strike="noStrike" baseline="0" dirty="0">
                <a:latin typeface="Bitter-Regular"/>
              </a:rPr>
              <a:t>linearly from &lt;</a:t>
            </a:r>
            <a:r>
              <a:rPr lang="en-US" sz="2400" b="0" i="1" u="none" strike="noStrike" baseline="0" dirty="0">
                <a:latin typeface="Bitter-Italic"/>
              </a:rPr>
              <a:t>L</a:t>
            </a:r>
            <a:r>
              <a:rPr lang="en-US" sz="2400" b="0" i="0" u="none" strike="noStrike" baseline="0" dirty="0">
                <a:latin typeface="Bitter-Regular"/>
              </a:rPr>
              <a:t>&gt; = 0 to </a:t>
            </a:r>
            <a:r>
              <a:rPr lang="en-US" sz="2400" b="0" i="1" u="none" strike="noStrike" baseline="0" dirty="0" err="1">
                <a:latin typeface="Bitter-Italic"/>
              </a:rPr>
              <a:t>L</a:t>
            </a:r>
            <a:r>
              <a:rPr lang="en-US" sz="2400" b="0" i="0" u="none" strike="noStrike" baseline="-25000" dirty="0" err="1">
                <a:latin typeface="Bitter-Regular"/>
              </a:rPr>
              <a:t>max</a:t>
            </a:r>
            <a:r>
              <a:rPr lang="en-US" sz="2400" b="0" i="0" u="none" strike="noStrike" baseline="0" dirty="0">
                <a:latin typeface="Bitter-Regular"/>
              </a:rPr>
              <a:t> and the average degree of a node increases</a:t>
            </a:r>
            <a:r>
              <a:rPr lang="hu-HU" sz="2400" b="0" i="0" u="none" strike="noStrike" baseline="0" dirty="0">
                <a:latin typeface="Bitter-Regular"/>
              </a:rPr>
              <a:t> </a:t>
            </a:r>
            <a:r>
              <a:rPr lang="en-US" sz="2400" b="0" i="0" u="none" strike="noStrike" baseline="0" dirty="0">
                <a:latin typeface="Bitter-Regular"/>
              </a:rPr>
              <a:t>from &lt;</a:t>
            </a:r>
            <a:r>
              <a:rPr lang="en-US" sz="2400" b="0" i="1" u="none" strike="noStrike" baseline="0" dirty="0">
                <a:latin typeface="Bitter-Italic"/>
              </a:rPr>
              <a:t>k</a:t>
            </a:r>
            <a:r>
              <a:rPr lang="en-US" sz="2400" b="0" i="0" u="none" strike="noStrike" baseline="0" dirty="0">
                <a:latin typeface="Bitter-Regular"/>
              </a:rPr>
              <a:t>&gt; = 0 to &lt;</a:t>
            </a:r>
            <a:r>
              <a:rPr lang="en-US" sz="2400" b="0" i="1" u="none" strike="noStrike" baseline="0" dirty="0">
                <a:latin typeface="Bitter-Italic"/>
              </a:rPr>
              <a:t>k</a:t>
            </a:r>
            <a:r>
              <a:rPr lang="en-US" sz="2400" b="0" i="0" u="none" strike="noStrike" baseline="0" dirty="0">
                <a:latin typeface="Bitter-Regular"/>
              </a:rPr>
              <a:t>&gt; = </a:t>
            </a:r>
            <a:r>
              <a:rPr lang="en-US" sz="2400" b="0" i="1" u="none" strike="noStrike" baseline="0" dirty="0">
                <a:latin typeface="Bitter-Italic"/>
              </a:rPr>
              <a:t>N</a:t>
            </a:r>
            <a:r>
              <a:rPr lang="en-US" sz="2400" b="0" i="0" u="none" strike="noStrike" baseline="0" dirty="0">
                <a:latin typeface="Bitter-Regular"/>
              </a:rPr>
              <a:t>-1.</a:t>
            </a:r>
            <a:endParaRPr lang="hu-HU" sz="2400" dirty="0">
              <a:latin typeface="Bitter-Regular"/>
            </a:endParaRPr>
          </a:p>
          <a:p>
            <a:pPr marL="0" indent="0" algn="just">
              <a:buNone/>
            </a:pPr>
            <a:endParaRPr lang="hu-HU" dirty="0"/>
          </a:p>
        </p:txBody>
      </p:sp>
      <p:sp>
        <p:nvSpPr>
          <p:cNvPr id="5" name="Dátum helye 4">
            <a:extLst>
              <a:ext uri="{FF2B5EF4-FFF2-40B4-BE49-F238E27FC236}">
                <a16:creationId xmlns:a16="http://schemas.microsoft.com/office/drawing/2014/main" id="{6CD26462-4F9C-7BC1-A757-06F3C118BC4E}"/>
              </a:ext>
            </a:extLst>
          </p:cNvPr>
          <p:cNvSpPr>
            <a:spLocks noGrp="1"/>
          </p:cNvSpPr>
          <p:nvPr>
            <p:ph type="dt" sz="half" idx="10"/>
          </p:nvPr>
        </p:nvSpPr>
        <p:spPr/>
        <p:txBody>
          <a:bodyPr/>
          <a:lstStyle/>
          <a:p>
            <a:r>
              <a:rPr lang="hu-HU"/>
              <a:t>26/19/2024</a:t>
            </a:r>
          </a:p>
        </p:txBody>
      </p:sp>
      <p:sp>
        <p:nvSpPr>
          <p:cNvPr id="6" name="Élőláb helye 5">
            <a:extLst>
              <a:ext uri="{FF2B5EF4-FFF2-40B4-BE49-F238E27FC236}">
                <a16:creationId xmlns:a16="http://schemas.microsoft.com/office/drawing/2014/main" id="{8B930EFF-2266-8A51-4D9B-22E35D805348}"/>
              </a:ext>
            </a:extLst>
          </p:cNvPr>
          <p:cNvSpPr>
            <a:spLocks noGrp="1"/>
          </p:cNvSpPr>
          <p:nvPr>
            <p:ph type="ftr" sz="quarter" idx="11"/>
          </p:nvPr>
        </p:nvSpPr>
        <p:spPr/>
        <p:txBody>
          <a:bodyPr/>
          <a:lstStyle/>
          <a:p>
            <a:r>
              <a:rPr lang="hu-HU"/>
              <a:t>Network Science, Lecture 3</a:t>
            </a:r>
          </a:p>
        </p:txBody>
      </p:sp>
      <p:sp>
        <p:nvSpPr>
          <p:cNvPr id="7" name="Dia számának helye 6">
            <a:extLst>
              <a:ext uri="{FF2B5EF4-FFF2-40B4-BE49-F238E27FC236}">
                <a16:creationId xmlns:a16="http://schemas.microsoft.com/office/drawing/2014/main" id="{48B3CD7F-6286-108B-AD84-417907CFAA70}"/>
              </a:ext>
            </a:extLst>
          </p:cNvPr>
          <p:cNvSpPr>
            <a:spLocks noGrp="1"/>
          </p:cNvSpPr>
          <p:nvPr>
            <p:ph type="sldNum" sz="quarter" idx="12"/>
          </p:nvPr>
        </p:nvSpPr>
        <p:spPr/>
        <p:txBody>
          <a:bodyPr/>
          <a:lstStyle/>
          <a:p>
            <a:fld id="{51087B00-E4BB-4A66-8C74-CF8A7BBCF259}" type="slidenum">
              <a:rPr lang="hu-HU" smtClean="0"/>
              <a:t>40</a:t>
            </a:fld>
            <a:endParaRPr lang="hu-HU" dirty="0"/>
          </a:p>
        </p:txBody>
      </p:sp>
      <p:pic>
        <p:nvPicPr>
          <p:cNvPr id="4" name="Kép 3">
            <a:extLst>
              <a:ext uri="{FF2B5EF4-FFF2-40B4-BE49-F238E27FC236}">
                <a16:creationId xmlns:a16="http://schemas.microsoft.com/office/drawing/2014/main" id="{43208E93-DB7B-F3AD-2031-72C588D5BCCE}"/>
              </a:ext>
            </a:extLst>
          </p:cNvPr>
          <p:cNvPicPr>
            <a:picLocks noChangeAspect="1"/>
          </p:cNvPicPr>
          <p:nvPr/>
        </p:nvPicPr>
        <p:blipFill>
          <a:blip r:embed="rId2"/>
          <a:stretch>
            <a:fillRect/>
          </a:stretch>
        </p:blipFill>
        <p:spPr>
          <a:xfrm>
            <a:off x="4543005" y="2285838"/>
            <a:ext cx="2555218" cy="904974"/>
          </a:xfrm>
          <a:prstGeom prst="rect">
            <a:avLst/>
          </a:prstGeom>
        </p:spPr>
      </p:pic>
    </p:spTree>
    <p:extLst>
      <p:ext uri="{BB962C8B-B14F-4D97-AF65-F5344CB8AC3E}">
        <p14:creationId xmlns:p14="http://schemas.microsoft.com/office/powerpoint/2010/main" val="38305899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artalom helye 8">
            <a:extLst>
              <a:ext uri="{FF2B5EF4-FFF2-40B4-BE49-F238E27FC236}">
                <a16:creationId xmlns:a16="http://schemas.microsoft.com/office/drawing/2014/main" id="{45109246-974E-7B56-D5C2-0A951B7CCFDA}"/>
              </a:ext>
            </a:extLst>
          </p:cNvPr>
          <p:cNvSpPr>
            <a:spLocks noGrp="1"/>
          </p:cNvSpPr>
          <p:nvPr>
            <p:ph sz="half" idx="1"/>
          </p:nvPr>
        </p:nvSpPr>
        <p:spPr>
          <a:xfrm>
            <a:off x="6172200" y="136525"/>
            <a:ext cx="5181600" cy="6040438"/>
          </a:xfrm>
        </p:spPr>
        <p:txBody>
          <a:bodyPr>
            <a:normAutofit/>
          </a:bodyPr>
          <a:lstStyle/>
          <a:p>
            <a:pPr marL="0" indent="0" algn="just">
              <a:buNone/>
            </a:pPr>
            <a:r>
              <a:rPr lang="en-US" sz="2400" b="1" i="0" u="none" strike="noStrike" baseline="0" dirty="0">
                <a:solidFill>
                  <a:srgbClr val="7F3E99"/>
                </a:solidFill>
                <a:latin typeface="Bitter-Bold"/>
              </a:rPr>
              <a:t>Random Networks are Truly Random</a:t>
            </a:r>
            <a:endParaRPr lang="hu-HU" sz="2400" b="1" i="0" u="none" strike="noStrike" baseline="0" dirty="0">
              <a:solidFill>
                <a:srgbClr val="7F3E99"/>
              </a:solidFill>
              <a:latin typeface="Bitter-Bold"/>
            </a:endParaRPr>
          </a:p>
          <a:p>
            <a:pPr marL="0" indent="0" algn="just">
              <a:buNone/>
            </a:pPr>
            <a:r>
              <a:rPr lang="hu-HU" sz="2400" b="1" i="0" u="none" strike="noStrike" baseline="0" dirty="0">
                <a:solidFill>
                  <a:srgbClr val="7F3E99"/>
                </a:solidFill>
                <a:latin typeface="Bitter-Bold"/>
              </a:rPr>
              <a:t>Top </a:t>
            </a:r>
            <a:r>
              <a:rPr lang="hu-HU" sz="2400" b="1" i="0" u="none" strike="noStrike" baseline="0" dirty="0" err="1">
                <a:solidFill>
                  <a:srgbClr val="7F3E99"/>
                </a:solidFill>
                <a:latin typeface="Bitter-Bold"/>
              </a:rPr>
              <a:t>Row</a:t>
            </a:r>
            <a:endParaRPr lang="hu-HU" sz="2400" b="1" i="0" u="none" strike="noStrike" baseline="0" dirty="0">
              <a:solidFill>
                <a:srgbClr val="7F3E99"/>
              </a:solidFill>
              <a:latin typeface="Bitter-Bold"/>
            </a:endParaRPr>
          </a:p>
          <a:p>
            <a:pPr marL="0" indent="0" algn="just">
              <a:buNone/>
            </a:pPr>
            <a:r>
              <a:rPr lang="en-US" sz="2400" b="0" i="0" u="none" strike="noStrike" baseline="0" dirty="0">
                <a:solidFill>
                  <a:srgbClr val="818385"/>
                </a:solidFill>
                <a:latin typeface="Bitter-Regular"/>
              </a:rPr>
              <a:t>Three realizations of a random network generated</a:t>
            </a:r>
            <a:r>
              <a:rPr lang="hu-HU" sz="2400" b="0" i="0" u="none" strike="noStrike" baseline="0" dirty="0">
                <a:solidFill>
                  <a:srgbClr val="818385"/>
                </a:solidFill>
                <a:latin typeface="Bitter-Regular"/>
              </a:rPr>
              <a:t> </a:t>
            </a:r>
            <a:r>
              <a:rPr lang="en-US" sz="2400" b="0" i="0" u="none" strike="noStrike" baseline="0" dirty="0">
                <a:solidFill>
                  <a:srgbClr val="818385"/>
                </a:solidFill>
                <a:latin typeface="Bitter-Regular"/>
              </a:rPr>
              <a:t>with the same parameters </a:t>
            </a:r>
            <a:r>
              <a:rPr lang="en-US" sz="2400" b="0" i="1" u="none" strike="noStrike" baseline="0" dirty="0">
                <a:solidFill>
                  <a:srgbClr val="818385"/>
                </a:solidFill>
                <a:latin typeface="Bitter-Italic"/>
              </a:rPr>
              <a:t>p</a:t>
            </a:r>
            <a:r>
              <a:rPr lang="en-US" sz="2400" b="0" i="0" u="none" strike="noStrike" baseline="0" dirty="0">
                <a:solidFill>
                  <a:srgbClr val="818385"/>
                </a:solidFill>
                <a:latin typeface="Bitter-Regular"/>
              </a:rPr>
              <a:t>=1/6 and</a:t>
            </a:r>
            <a:r>
              <a:rPr lang="hu-HU" sz="2400" b="0" i="0" u="none" strike="noStrike" baseline="0" dirty="0">
                <a:solidFill>
                  <a:srgbClr val="818385"/>
                </a:solidFill>
                <a:latin typeface="Bitter-Regular"/>
              </a:rPr>
              <a:t> </a:t>
            </a:r>
            <a:r>
              <a:rPr lang="en-US" sz="2400" b="0" i="1" u="none" strike="noStrike" baseline="0" dirty="0">
                <a:solidFill>
                  <a:srgbClr val="818385"/>
                </a:solidFill>
                <a:latin typeface="Bitter-Italic"/>
              </a:rPr>
              <a:t>N</a:t>
            </a:r>
            <a:r>
              <a:rPr lang="en-US" sz="2400" b="0" i="0" u="none" strike="noStrike" baseline="0" dirty="0">
                <a:solidFill>
                  <a:srgbClr val="818385"/>
                </a:solidFill>
                <a:latin typeface="Bitter-Regular"/>
              </a:rPr>
              <a:t>=12. Despite the identical parameters, the</a:t>
            </a:r>
            <a:r>
              <a:rPr lang="hu-HU" sz="2400" b="0" i="0" u="none" strike="noStrike" baseline="0" dirty="0">
                <a:solidFill>
                  <a:srgbClr val="818385"/>
                </a:solidFill>
                <a:latin typeface="Bitter-Regular"/>
              </a:rPr>
              <a:t> </a:t>
            </a:r>
            <a:r>
              <a:rPr lang="en-US" sz="2400" b="0" i="0" u="none" strike="noStrike" baseline="0" dirty="0">
                <a:solidFill>
                  <a:srgbClr val="818385"/>
                </a:solidFill>
                <a:latin typeface="Bitter-Regular"/>
              </a:rPr>
              <a:t>networks not only look different, but they</a:t>
            </a:r>
            <a:r>
              <a:rPr lang="hu-HU" sz="2400" b="0" i="0" u="none" strike="noStrike" baseline="0" dirty="0">
                <a:solidFill>
                  <a:srgbClr val="818385"/>
                </a:solidFill>
                <a:latin typeface="Bitter-Regular"/>
              </a:rPr>
              <a:t> </a:t>
            </a:r>
            <a:r>
              <a:rPr lang="en-US" sz="2400" b="0" i="0" u="none" strike="noStrike" baseline="0" dirty="0">
                <a:solidFill>
                  <a:srgbClr val="818385"/>
                </a:solidFill>
                <a:latin typeface="Bitter-Regular"/>
              </a:rPr>
              <a:t>have a different number of links as well (</a:t>
            </a:r>
            <a:r>
              <a:rPr lang="en-US" sz="2400" b="0" i="1" u="none" strike="noStrike" baseline="0" dirty="0">
                <a:solidFill>
                  <a:srgbClr val="818385"/>
                </a:solidFill>
                <a:latin typeface="Bitter-Italic"/>
              </a:rPr>
              <a:t>L</a:t>
            </a:r>
            <a:r>
              <a:rPr lang="en-US" sz="2400" b="0" i="0" u="none" strike="noStrike" baseline="0" dirty="0">
                <a:solidFill>
                  <a:srgbClr val="818385"/>
                </a:solidFill>
                <a:latin typeface="Bitter-Regular"/>
              </a:rPr>
              <a:t>=10,</a:t>
            </a:r>
            <a:r>
              <a:rPr lang="hu-HU" sz="2400" b="0" i="0" u="none" strike="noStrike" baseline="0" dirty="0">
                <a:solidFill>
                  <a:srgbClr val="818385"/>
                </a:solidFill>
                <a:latin typeface="Bitter-Regular"/>
              </a:rPr>
              <a:t> 10, 8).</a:t>
            </a:r>
          </a:p>
          <a:p>
            <a:pPr marL="0" indent="0" algn="just">
              <a:buNone/>
            </a:pPr>
            <a:r>
              <a:rPr lang="hu-HU" sz="2400" b="1" i="0" u="none" strike="noStrike" baseline="0" dirty="0" err="1">
                <a:solidFill>
                  <a:srgbClr val="7F3E99"/>
                </a:solidFill>
                <a:latin typeface="Bitter-Bold"/>
              </a:rPr>
              <a:t>Bottom</a:t>
            </a:r>
            <a:r>
              <a:rPr lang="hu-HU" sz="2400" b="1" i="0" u="none" strike="noStrike" baseline="0" dirty="0">
                <a:solidFill>
                  <a:srgbClr val="7F3E99"/>
                </a:solidFill>
                <a:latin typeface="Bitter-Bold"/>
              </a:rPr>
              <a:t> </a:t>
            </a:r>
            <a:r>
              <a:rPr lang="hu-HU" sz="2400" b="1" i="0" u="none" strike="noStrike" baseline="0" dirty="0" err="1">
                <a:solidFill>
                  <a:srgbClr val="7F3E99"/>
                </a:solidFill>
                <a:latin typeface="Bitter-Bold"/>
              </a:rPr>
              <a:t>Row</a:t>
            </a:r>
            <a:endParaRPr lang="hu-HU" sz="2400" b="1" i="0" u="none" strike="noStrike" baseline="0" dirty="0">
              <a:solidFill>
                <a:srgbClr val="7F3E99"/>
              </a:solidFill>
              <a:latin typeface="Bitter-Bold"/>
            </a:endParaRPr>
          </a:p>
          <a:p>
            <a:pPr marL="0" indent="0" algn="just">
              <a:buNone/>
            </a:pPr>
            <a:r>
              <a:rPr lang="en-US" sz="2400" b="0" i="0" u="none" strike="noStrike" baseline="0" dirty="0">
                <a:solidFill>
                  <a:srgbClr val="818385"/>
                </a:solidFill>
                <a:latin typeface="Bitter-Regular"/>
              </a:rPr>
              <a:t>Three realizations of a random network with</a:t>
            </a:r>
            <a:r>
              <a:rPr lang="hu-HU" sz="2400" b="0" i="0" u="none" strike="noStrike" baseline="0" dirty="0">
                <a:solidFill>
                  <a:srgbClr val="818385"/>
                </a:solidFill>
                <a:latin typeface="Bitter-Regular"/>
              </a:rPr>
              <a:t> </a:t>
            </a:r>
            <a:r>
              <a:rPr lang="en-US" sz="2400" b="0" i="1" u="none" strike="noStrike" baseline="0" dirty="0">
                <a:solidFill>
                  <a:srgbClr val="818385"/>
                </a:solidFill>
                <a:latin typeface="Bitter-Italic"/>
              </a:rPr>
              <a:t>p</a:t>
            </a:r>
            <a:r>
              <a:rPr lang="en-US" sz="2400" b="0" i="0" u="none" strike="noStrike" baseline="0" dirty="0">
                <a:solidFill>
                  <a:srgbClr val="818385"/>
                </a:solidFill>
                <a:latin typeface="Bitter-Regular"/>
              </a:rPr>
              <a:t>=0.03 and </a:t>
            </a:r>
            <a:r>
              <a:rPr lang="en-US" sz="2400" b="0" i="1" u="none" strike="noStrike" baseline="0" dirty="0">
                <a:solidFill>
                  <a:srgbClr val="818385"/>
                </a:solidFill>
                <a:latin typeface="Bitter-Italic"/>
              </a:rPr>
              <a:t>N</a:t>
            </a:r>
            <a:r>
              <a:rPr lang="en-US" sz="2400" b="0" i="0" u="none" strike="noStrike" baseline="0" dirty="0">
                <a:solidFill>
                  <a:srgbClr val="818385"/>
                </a:solidFill>
                <a:latin typeface="Bitter-Regular"/>
              </a:rPr>
              <a:t>=100. Several nodes have degree</a:t>
            </a:r>
            <a:r>
              <a:rPr lang="hu-HU" sz="2400" b="0" i="0" u="none" strike="noStrike" baseline="0" dirty="0">
                <a:solidFill>
                  <a:srgbClr val="818385"/>
                </a:solidFill>
                <a:latin typeface="Bitter-Regular"/>
              </a:rPr>
              <a:t> </a:t>
            </a:r>
            <a:r>
              <a:rPr lang="en-US" sz="2400" b="0" i="1" u="none" strike="noStrike" baseline="0" dirty="0">
                <a:solidFill>
                  <a:srgbClr val="818385"/>
                </a:solidFill>
                <a:latin typeface="Bitter-Italic"/>
              </a:rPr>
              <a:t>k</a:t>
            </a:r>
            <a:r>
              <a:rPr lang="en-US" sz="2400" b="0" i="0" u="none" strike="noStrike" baseline="0" dirty="0">
                <a:solidFill>
                  <a:srgbClr val="818385"/>
                </a:solidFill>
                <a:latin typeface="Bitter-Regular"/>
              </a:rPr>
              <a:t>=0, shown as isolated nodes at the bottom.</a:t>
            </a:r>
            <a:endParaRPr lang="hu-HU" sz="3600" dirty="0"/>
          </a:p>
        </p:txBody>
      </p:sp>
      <p:sp>
        <p:nvSpPr>
          <p:cNvPr id="5" name="Dátum helye 4">
            <a:extLst>
              <a:ext uri="{FF2B5EF4-FFF2-40B4-BE49-F238E27FC236}">
                <a16:creationId xmlns:a16="http://schemas.microsoft.com/office/drawing/2014/main" id="{6CD26462-4F9C-7BC1-A757-06F3C118BC4E}"/>
              </a:ext>
            </a:extLst>
          </p:cNvPr>
          <p:cNvSpPr>
            <a:spLocks noGrp="1"/>
          </p:cNvSpPr>
          <p:nvPr>
            <p:ph type="dt" sz="half" idx="10"/>
          </p:nvPr>
        </p:nvSpPr>
        <p:spPr/>
        <p:txBody>
          <a:bodyPr/>
          <a:lstStyle/>
          <a:p>
            <a:r>
              <a:rPr lang="hu-HU"/>
              <a:t>26/19/2024</a:t>
            </a:r>
          </a:p>
        </p:txBody>
      </p:sp>
      <p:sp>
        <p:nvSpPr>
          <p:cNvPr id="6" name="Élőláb helye 5">
            <a:extLst>
              <a:ext uri="{FF2B5EF4-FFF2-40B4-BE49-F238E27FC236}">
                <a16:creationId xmlns:a16="http://schemas.microsoft.com/office/drawing/2014/main" id="{8B930EFF-2266-8A51-4D9B-22E35D805348}"/>
              </a:ext>
            </a:extLst>
          </p:cNvPr>
          <p:cNvSpPr>
            <a:spLocks noGrp="1"/>
          </p:cNvSpPr>
          <p:nvPr>
            <p:ph type="ftr" sz="quarter" idx="11"/>
          </p:nvPr>
        </p:nvSpPr>
        <p:spPr/>
        <p:txBody>
          <a:bodyPr/>
          <a:lstStyle/>
          <a:p>
            <a:r>
              <a:rPr lang="hu-HU"/>
              <a:t>Network Science, Lecture 3</a:t>
            </a:r>
          </a:p>
        </p:txBody>
      </p:sp>
      <p:sp>
        <p:nvSpPr>
          <p:cNvPr id="7" name="Dia számának helye 6">
            <a:extLst>
              <a:ext uri="{FF2B5EF4-FFF2-40B4-BE49-F238E27FC236}">
                <a16:creationId xmlns:a16="http://schemas.microsoft.com/office/drawing/2014/main" id="{48B3CD7F-6286-108B-AD84-417907CFAA70}"/>
              </a:ext>
            </a:extLst>
          </p:cNvPr>
          <p:cNvSpPr>
            <a:spLocks noGrp="1"/>
          </p:cNvSpPr>
          <p:nvPr>
            <p:ph type="sldNum" sz="quarter" idx="12"/>
          </p:nvPr>
        </p:nvSpPr>
        <p:spPr/>
        <p:txBody>
          <a:bodyPr/>
          <a:lstStyle/>
          <a:p>
            <a:fld id="{51087B00-E4BB-4A66-8C74-CF8A7BBCF259}" type="slidenum">
              <a:rPr lang="hu-HU" smtClean="0"/>
              <a:t>41</a:t>
            </a:fld>
            <a:endParaRPr lang="hu-HU" dirty="0"/>
          </a:p>
        </p:txBody>
      </p:sp>
      <p:pic>
        <p:nvPicPr>
          <p:cNvPr id="11" name="Kép 10">
            <a:extLst>
              <a:ext uri="{FF2B5EF4-FFF2-40B4-BE49-F238E27FC236}">
                <a16:creationId xmlns:a16="http://schemas.microsoft.com/office/drawing/2014/main" id="{5C1E88BE-F054-5F98-96B4-62727930F366}"/>
              </a:ext>
            </a:extLst>
          </p:cNvPr>
          <p:cNvPicPr>
            <a:picLocks noChangeAspect="1"/>
          </p:cNvPicPr>
          <p:nvPr/>
        </p:nvPicPr>
        <p:blipFill>
          <a:blip r:embed="rId2"/>
          <a:stretch>
            <a:fillRect/>
          </a:stretch>
        </p:blipFill>
        <p:spPr>
          <a:xfrm>
            <a:off x="111975" y="1369756"/>
            <a:ext cx="5836791" cy="3380475"/>
          </a:xfrm>
          <a:prstGeom prst="rect">
            <a:avLst/>
          </a:prstGeom>
        </p:spPr>
      </p:pic>
    </p:spTree>
    <p:extLst>
      <p:ext uri="{BB962C8B-B14F-4D97-AF65-F5344CB8AC3E}">
        <p14:creationId xmlns:p14="http://schemas.microsoft.com/office/powerpoint/2010/main" val="41613462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4ABCFA1-2D33-8C0B-34B6-06D2669D92B1}"/>
              </a:ext>
            </a:extLst>
          </p:cNvPr>
          <p:cNvSpPr>
            <a:spLocks noGrp="1"/>
          </p:cNvSpPr>
          <p:nvPr>
            <p:ph type="title"/>
          </p:nvPr>
        </p:nvSpPr>
        <p:spPr/>
        <p:txBody>
          <a:bodyPr>
            <a:normAutofit/>
          </a:bodyPr>
          <a:lstStyle/>
          <a:p>
            <a:r>
              <a:rPr lang="hu-HU" sz="3600" b="0" i="0" u="none" strike="noStrike" baseline="0" dirty="0">
                <a:solidFill>
                  <a:srgbClr val="00FF1D"/>
                </a:solidFill>
                <a:latin typeface="DINAlternate-Light"/>
              </a:rPr>
              <a:t>DEGREE DISTRIBUTION</a:t>
            </a:r>
            <a:endParaRPr lang="hu-HU" sz="7200" dirty="0"/>
          </a:p>
        </p:txBody>
      </p:sp>
      <p:sp>
        <p:nvSpPr>
          <p:cNvPr id="9" name="Tartalom helye 8">
            <a:extLst>
              <a:ext uri="{FF2B5EF4-FFF2-40B4-BE49-F238E27FC236}">
                <a16:creationId xmlns:a16="http://schemas.microsoft.com/office/drawing/2014/main" id="{45109246-974E-7B56-D5C2-0A951B7CCFDA}"/>
              </a:ext>
            </a:extLst>
          </p:cNvPr>
          <p:cNvSpPr>
            <a:spLocks noGrp="1"/>
          </p:cNvSpPr>
          <p:nvPr>
            <p:ph sz="half" idx="1"/>
          </p:nvPr>
        </p:nvSpPr>
        <p:spPr/>
        <p:txBody>
          <a:bodyPr>
            <a:normAutofit fontScale="92500" lnSpcReduction="10000"/>
          </a:bodyPr>
          <a:lstStyle/>
          <a:p>
            <a:pPr marL="0" indent="0" algn="just">
              <a:lnSpc>
                <a:spcPct val="150000"/>
              </a:lnSpc>
              <a:buNone/>
            </a:pPr>
            <a:r>
              <a:rPr lang="en-US" sz="2400" b="0" i="0" u="none" strike="noStrike" baseline="0" dirty="0">
                <a:solidFill>
                  <a:srgbClr val="000000"/>
                </a:solidFill>
                <a:latin typeface="Bitter-Regular"/>
              </a:rPr>
              <a:t>In a given realization of a random network some nodes gain numerous</a:t>
            </a:r>
            <a:r>
              <a:rPr lang="hu-HU" sz="2400" b="0" i="0" u="none" strike="noStrike" baseline="0" dirty="0">
                <a:solidFill>
                  <a:srgbClr val="000000"/>
                </a:solidFill>
                <a:latin typeface="Bitter-Regular"/>
              </a:rPr>
              <a:t> </a:t>
            </a:r>
            <a:r>
              <a:rPr lang="en-US" sz="2400" b="0" i="0" u="none" strike="noStrike" baseline="0" dirty="0">
                <a:solidFill>
                  <a:srgbClr val="000000"/>
                </a:solidFill>
                <a:latin typeface="Bitter-Regular"/>
              </a:rPr>
              <a:t>links, while others acquire only a few or no links. These differences</a:t>
            </a:r>
            <a:r>
              <a:rPr lang="hu-HU" sz="2400" b="0" i="0" u="none" strike="noStrike" baseline="0" dirty="0">
                <a:solidFill>
                  <a:srgbClr val="000000"/>
                </a:solidFill>
                <a:latin typeface="Bitter-Regular"/>
              </a:rPr>
              <a:t> </a:t>
            </a:r>
            <a:r>
              <a:rPr lang="en-US" sz="2400" b="0" i="0" u="none" strike="noStrike" baseline="0" dirty="0">
                <a:solidFill>
                  <a:srgbClr val="000000"/>
                </a:solidFill>
                <a:latin typeface="Bitter-Regular"/>
              </a:rPr>
              <a:t>are captured by the degree distribution, </a:t>
            </a:r>
            <a:r>
              <a:rPr lang="en-US" sz="2400" b="0" i="1" u="none" strike="noStrike" baseline="0" dirty="0">
                <a:solidFill>
                  <a:srgbClr val="000000"/>
                </a:solidFill>
                <a:latin typeface="Bitter-Italic"/>
              </a:rPr>
              <a:t>p</a:t>
            </a:r>
            <a:r>
              <a:rPr lang="en-US" sz="2400" b="0" i="1" u="none" strike="noStrike" baseline="-25000" dirty="0">
                <a:solidFill>
                  <a:srgbClr val="000000"/>
                </a:solidFill>
                <a:latin typeface="Bitter-Italic"/>
              </a:rPr>
              <a:t>k</a:t>
            </a:r>
            <a:r>
              <a:rPr lang="en-US" sz="2400" b="0" i="0" u="none" strike="noStrike" baseline="0" dirty="0">
                <a:solidFill>
                  <a:srgbClr val="000000"/>
                </a:solidFill>
                <a:latin typeface="Bitter-Regular"/>
              </a:rPr>
              <a:t>, which is the probability</a:t>
            </a:r>
            <a:r>
              <a:rPr lang="hu-HU" sz="2400" b="0" i="0" u="none" strike="noStrike" baseline="0" dirty="0">
                <a:solidFill>
                  <a:srgbClr val="000000"/>
                </a:solidFill>
                <a:latin typeface="Bitter-Regular"/>
              </a:rPr>
              <a:t> </a:t>
            </a:r>
            <a:r>
              <a:rPr lang="en-US" sz="2400" b="0" i="0" u="none" strike="noStrike" baseline="0" dirty="0">
                <a:solidFill>
                  <a:srgbClr val="000000"/>
                </a:solidFill>
                <a:latin typeface="Bitter-Regular"/>
              </a:rPr>
              <a:t>that a randomly chosen node has degree </a:t>
            </a:r>
            <a:r>
              <a:rPr lang="en-US" sz="2400" b="0" i="1" u="none" strike="noStrike" baseline="0" dirty="0">
                <a:solidFill>
                  <a:srgbClr val="000000"/>
                </a:solidFill>
                <a:latin typeface="Bitter-Italic"/>
              </a:rPr>
              <a:t>k</a:t>
            </a:r>
            <a:r>
              <a:rPr lang="en-US" sz="2400" b="0" i="0" u="none" strike="noStrike" baseline="0" dirty="0">
                <a:solidFill>
                  <a:srgbClr val="000000"/>
                </a:solidFill>
                <a:latin typeface="Bitter-Regular"/>
              </a:rPr>
              <a:t>. </a:t>
            </a:r>
            <a:r>
              <a:rPr lang="hu-HU" sz="2400" b="0" i="0" u="none" strike="noStrike" baseline="0" dirty="0">
                <a:solidFill>
                  <a:srgbClr val="000000"/>
                </a:solidFill>
                <a:latin typeface="Bitter-Regular"/>
              </a:rPr>
              <a:t>W</a:t>
            </a:r>
            <a:r>
              <a:rPr lang="en-US" sz="2400" b="0" i="0" u="none" strike="noStrike" baseline="0" dirty="0">
                <a:solidFill>
                  <a:srgbClr val="000000"/>
                </a:solidFill>
                <a:latin typeface="Bitter-Regular"/>
              </a:rPr>
              <a:t>e derive </a:t>
            </a:r>
            <a:r>
              <a:rPr lang="en-US" sz="2400" b="0" i="1" u="none" strike="noStrike" baseline="0" dirty="0">
                <a:solidFill>
                  <a:srgbClr val="000000"/>
                </a:solidFill>
                <a:latin typeface="Bitter-Italic"/>
              </a:rPr>
              <a:t>p</a:t>
            </a:r>
            <a:r>
              <a:rPr lang="en-US" sz="2400" b="0" i="1" u="none" strike="noStrike" baseline="-25000" dirty="0">
                <a:solidFill>
                  <a:srgbClr val="000000"/>
                </a:solidFill>
                <a:latin typeface="Bitter-Italic"/>
              </a:rPr>
              <a:t>k</a:t>
            </a:r>
            <a:r>
              <a:rPr lang="en-US" sz="2400" b="0" i="1" u="none" strike="noStrike" baseline="0" dirty="0">
                <a:solidFill>
                  <a:srgbClr val="000000"/>
                </a:solidFill>
                <a:latin typeface="Bitter-Italic"/>
              </a:rPr>
              <a:t> </a:t>
            </a:r>
            <a:r>
              <a:rPr lang="en-US" sz="2400" b="0" i="0" u="none" strike="noStrike" baseline="0" dirty="0">
                <a:solidFill>
                  <a:srgbClr val="000000"/>
                </a:solidFill>
                <a:latin typeface="Bitter-Regular"/>
              </a:rPr>
              <a:t>for a</a:t>
            </a:r>
            <a:r>
              <a:rPr lang="hu-HU" sz="2400" b="0" i="0" u="none" strike="noStrike" baseline="0" dirty="0">
                <a:solidFill>
                  <a:srgbClr val="000000"/>
                </a:solidFill>
                <a:latin typeface="Bitter-Regular"/>
              </a:rPr>
              <a:t> </a:t>
            </a:r>
            <a:r>
              <a:rPr lang="en-US" sz="2400" b="0" i="0" u="none" strike="noStrike" baseline="0" dirty="0">
                <a:solidFill>
                  <a:srgbClr val="000000"/>
                </a:solidFill>
                <a:latin typeface="Bitter-Regular"/>
              </a:rPr>
              <a:t>random network and discuss its</a:t>
            </a:r>
            <a:r>
              <a:rPr lang="hu-HU" sz="2400" b="0" i="0" u="none" strike="noStrike" baseline="0" dirty="0">
                <a:solidFill>
                  <a:srgbClr val="000000"/>
                </a:solidFill>
                <a:latin typeface="Bitter-Regular"/>
              </a:rPr>
              <a:t> </a:t>
            </a:r>
            <a:r>
              <a:rPr lang="en-US" sz="2400" b="0" i="0" u="none" strike="noStrike" baseline="0" dirty="0">
                <a:solidFill>
                  <a:srgbClr val="000000"/>
                </a:solidFill>
                <a:latin typeface="Bitter-Regular"/>
              </a:rPr>
              <a:t>properties.</a:t>
            </a:r>
            <a:endParaRPr lang="hu-HU" sz="2400" b="0" i="0" u="none" strike="noStrike" baseline="0" dirty="0">
              <a:solidFill>
                <a:srgbClr val="000000"/>
              </a:solidFill>
              <a:latin typeface="Bitter-Regular"/>
            </a:endParaRPr>
          </a:p>
          <a:p>
            <a:pPr algn="l"/>
            <a:endParaRPr lang="hu-HU" dirty="0"/>
          </a:p>
        </p:txBody>
      </p:sp>
      <p:sp>
        <p:nvSpPr>
          <p:cNvPr id="3" name="Tartalom helye 2">
            <a:extLst>
              <a:ext uri="{FF2B5EF4-FFF2-40B4-BE49-F238E27FC236}">
                <a16:creationId xmlns:a16="http://schemas.microsoft.com/office/drawing/2014/main" id="{81918C27-6A08-B125-6D71-CBB5574BFAC9}"/>
              </a:ext>
            </a:extLst>
          </p:cNvPr>
          <p:cNvSpPr>
            <a:spLocks noGrp="1"/>
          </p:cNvSpPr>
          <p:nvPr>
            <p:ph sz="half" idx="2"/>
          </p:nvPr>
        </p:nvSpPr>
        <p:spPr>
          <a:xfrm>
            <a:off x="6019800" y="472697"/>
            <a:ext cx="5627176" cy="5704265"/>
          </a:xfrm>
        </p:spPr>
        <p:txBody>
          <a:bodyPr>
            <a:normAutofit fontScale="92500" lnSpcReduction="10000"/>
          </a:bodyPr>
          <a:lstStyle/>
          <a:p>
            <a:pPr marL="0" indent="0">
              <a:buNone/>
            </a:pPr>
            <a:r>
              <a:rPr lang="hu-HU" sz="2600" b="1" i="0" u="none" strike="noStrike" baseline="0" dirty="0">
                <a:solidFill>
                  <a:srgbClr val="7F3E99"/>
                </a:solidFill>
                <a:latin typeface="DINAlternate-Bold"/>
              </a:rPr>
              <a:t>BINOMIAL DISTRIBUTION</a:t>
            </a:r>
          </a:p>
          <a:p>
            <a:pPr marL="0" indent="0" algn="just">
              <a:buNone/>
            </a:pPr>
            <a:r>
              <a:rPr lang="en-US" sz="2600" b="0" i="0" u="none" strike="noStrike" baseline="0" dirty="0">
                <a:latin typeface="Bitter-Regular"/>
              </a:rPr>
              <a:t>In a random network the probability that node </a:t>
            </a:r>
            <a:r>
              <a:rPr lang="en-US" sz="2600" b="0" i="1" u="none" strike="noStrike" baseline="0" dirty="0" err="1">
                <a:latin typeface="Bitter-Italic"/>
              </a:rPr>
              <a:t>i</a:t>
            </a:r>
            <a:r>
              <a:rPr lang="en-US" sz="2600" b="0" i="1" u="none" strike="noStrike" baseline="0" dirty="0">
                <a:latin typeface="Bitter-Italic"/>
              </a:rPr>
              <a:t> </a:t>
            </a:r>
            <a:r>
              <a:rPr lang="en-US" sz="2600" b="0" i="0" u="none" strike="noStrike" baseline="0" dirty="0">
                <a:latin typeface="Bitter-Regular"/>
              </a:rPr>
              <a:t>has exactly </a:t>
            </a:r>
            <a:r>
              <a:rPr lang="en-US" sz="2600" b="0" i="1" u="none" strike="noStrike" baseline="0" dirty="0">
                <a:latin typeface="Bitter-Italic"/>
              </a:rPr>
              <a:t>k </a:t>
            </a:r>
            <a:r>
              <a:rPr lang="en-US" sz="2600" b="0" i="0" u="none" strike="noStrike" baseline="0" dirty="0">
                <a:latin typeface="Bitter-Regular"/>
              </a:rPr>
              <a:t>links is</a:t>
            </a:r>
            <a:r>
              <a:rPr lang="hu-HU" sz="2600" b="0" i="0" u="none" strike="noStrike" baseline="0" dirty="0">
                <a:latin typeface="Bitter-Regular"/>
              </a:rPr>
              <a:t> </a:t>
            </a:r>
            <a:r>
              <a:rPr lang="en-US" sz="2600" b="0" i="0" u="none" strike="noStrike" baseline="0" dirty="0">
                <a:latin typeface="Bitter-Regular"/>
              </a:rPr>
              <a:t>the product of three terms:</a:t>
            </a:r>
          </a:p>
          <a:p>
            <a:pPr marL="0" indent="0" algn="just">
              <a:buNone/>
            </a:pPr>
            <a:r>
              <a:rPr lang="en-US" sz="2600" b="0" i="0" u="none" strike="noStrike" baseline="0" dirty="0">
                <a:latin typeface="Bitter-Regular"/>
              </a:rPr>
              <a:t>• The probability that </a:t>
            </a:r>
            <a:r>
              <a:rPr lang="en-US" sz="2600" b="0" i="1" u="none" strike="noStrike" baseline="0" dirty="0">
                <a:latin typeface="Bitter-Italic"/>
              </a:rPr>
              <a:t>k </a:t>
            </a:r>
            <a:r>
              <a:rPr lang="en-US" sz="2600" b="0" i="0" u="none" strike="noStrike" baseline="0" dirty="0">
                <a:latin typeface="Bitter-Regular"/>
              </a:rPr>
              <a:t>of its links are present, or </a:t>
            </a:r>
            <a:r>
              <a:rPr lang="en-US" sz="2600" b="0" i="1" u="none" strike="noStrike" baseline="0" dirty="0">
                <a:latin typeface="Bitter-Italic"/>
              </a:rPr>
              <a:t>p</a:t>
            </a:r>
            <a:r>
              <a:rPr lang="en-US" sz="2600" b="0" i="1" u="none" strike="noStrike" baseline="-25000" dirty="0">
                <a:latin typeface="Bitter-Italic"/>
              </a:rPr>
              <a:t>k</a:t>
            </a:r>
            <a:r>
              <a:rPr lang="en-US" sz="2600" b="0" i="1" u="none" strike="noStrike" baseline="0" dirty="0">
                <a:latin typeface="Bitter-Italic"/>
              </a:rPr>
              <a:t>.</a:t>
            </a:r>
          </a:p>
          <a:p>
            <a:pPr marL="0" indent="0" algn="just">
              <a:buNone/>
            </a:pPr>
            <a:r>
              <a:rPr lang="en-US" sz="2600" b="0" i="0" u="none" strike="noStrike" baseline="0" dirty="0">
                <a:latin typeface="Bitter-Regular"/>
              </a:rPr>
              <a:t>• The probability that the remaining (</a:t>
            </a:r>
            <a:r>
              <a:rPr lang="en-US" sz="2600" b="0" i="1" u="none" strike="noStrike" baseline="0" dirty="0">
                <a:latin typeface="Bitter-Italic"/>
              </a:rPr>
              <a:t>N</a:t>
            </a:r>
            <a:r>
              <a:rPr lang="en-US" sz="2600" b="0" i="0" u="none" strike="noStrike" baseline="0" dirty="0">
                <a:latin typeface="Bitter-Regular"/>
              </a:rPr>
              <a:t>-1-</a:t>
            </a:r>
            <a:r>
              <a:rPr lang="en-US" sz="2600" b="0" i="1" u="none" strike="noStrike" baseline="0" dirty="0">
                <a:latin typeface="Bitter-Italic"/>
              </a:rPr>
              <a:t>k</a:t>
            </a:r>
            <a:r>
              <a:rPr lang="en-US" sz="2600" b="0" i="0" u="none" strike="noStrike" baseline="0" dirty="0">
                <a:latin typeface="Bitter-Regular"/>
              </a:rPr>
              <a:t>) links are missing, or</a:t>
            </a:r>
            <a:r>
              <a:rPr lang="hu-HU" sz="2600" b="0" i="0" u="none" strike="noStrike" baseline="0" dirty="0">
                <a:latin typeface="Bitter-Regular"/>
              </a:rPr>
              <a:t> (1-</a:t>
            </a:r>
            <a:r>
              <a:rPr lang="hu-HU" sz="2600" b="0" i="1" u="none" strike="noStrike" baseline="0" dirty="0">
                <a:latin typeface="Bitter-Italic"/>
              </a:rPr>
              <a:t>p</a:t>
            </a:r>
            <a:r>
              <a:rPr lang="hu-HU" sz="2600" b="0" i="0" u="none" strike="noStrike" baseline="0" dirty="0">
                <a:latin typeface="Bitter-Regular"/>
              </a:rPr>
              <a:t>)</a:t>
            </a:r>
            <a:r>
              <a:rPr lang="hu-HU" sz="2600" b="0" i="1" u="none" strike="noStrike" baseline="0" dirty="0">
                <a:latin typeface="Bitter-Italic"/>
              </a:rPr>
              <a:t>N</a:t>
            </a:r>
            <a:r>
              <a:rPr lang="hu-HU" sz="2600" b="0" i="0" u="none" strike="noStrike" baseline="0" dirty="0">
                <a:latin typeface="Bitter-Regular"/>
              </a:rPr>
              <a:t>-1-</a:t>
            </a:r>
            <a:r>
              <a:rPr lang="hu-HU" sz="2600" b="0" i="1" u="none" strike="noStrike" baseline="0" dirty="0">
                <a:latin typeface="Bitter-Italic"/>
              </a:rPr>
              <a:t>k.</a:t>
            </a:r>
          </a:p>
          <a:p>
            <a:pPr marL="0" indent="0" algn="just">
              <a:buNone/>
            </a:pPr>
            <a:r>
              <a:rPr lang="en-US" sz="2600" b="0" i="0" u="none" strike="noStrike" baseline="0" dirty="0">
                <a:latin typeface="Bitter-Regular"/>
              </a:rPr>
              <a:t>• The number of ways we can select </a:t>
            </a:r>
            <a:r>
              <a:rPr lang="en-US" sz="2600" b="0" i="1" u="none" strike="noStrike" baseline="0" dirty="0">
                <a:latin typeface="Bitter-Italic"/>
              </a:rPr>
              <a:t>k </a:t>
            </a:r>
            <a:r>
              <a:rPr lang="en-US" sz="2600" b="0" i="0" u="none" strike="noStrike" baseline="0" dirty="0">
                <a:latin typeface="Bitter-Regular"/>
              </a:rPr>
              <a:t>links from </a:t>
            </a:r>
            <a:r>
              <a:rPr lang="en-US" sz="2600" b="0" i="1" u="none" strike="noStrike" baseline="0" dirty="0">
                <a:latin typeface="Bitter-Italic"/>
              </a:rPr>
              <a:t>N</a:t>
            </a:r>
            <a:r>
              <a:rPr lang="en-US" sz="2600" b="0" i="0" u="none" strike="noStrike" baseline="0" dirty="0">
                <a:latin typeface="Bitter-Regular"/>
              </a:rPr>
              <a:t>- 1 potential links a</a:t>
            </a:r>
            <a:r>
              <a:rPr lang="hu-HU" sz="2600" b="0" i="0" u="none" strike="noStrike" baseline="0" dirty="0">
                <a:latin typeface="Bitter-Regular"/>
              </a:rPr>
              <a:t> </a:t>
            </a:r>
            <a:r>
              <a:rPr lang="hu-HU" sz="2600" b="0" i="0" u="none" strike="noStrike" baseline="0" dirty="0" err="1">
                <a:latin typeface="Bitter-Regular"/>
              </a:rPr>
              <a:t>node</a:t>
            </a:r>
            <a:r>
              <a:rPr lang="hu-HU" sz="2600" b="0" i="0" u="none" strike="noStrike" baseline="0" dirty="0">
                <a:latin typeface="Bitter-Regular"/>
              </a:rPr>
              <a:t> </a:t>
            </a:r>
            <a:r>
              <a:rPr lang="hu-HU" sz="2600" b="0" i="0" u="none" strike="noStrike" baseline="0" dirty="0" err="1">
                <a:latin typeface="Bitter-Regular"/>
              </a:rPr>
              <a:t>can</a:t>
            </a:r>
            <a:r>
              <a:rPr lang="hu-HU" sz="2600" b="0" i="0" u="none" strike="noStrike" baseline="0" dirty="0">
                <a:latin typeface="Bitter-Regular"/>
              </a:rPr>
              <a:t> </a:t>
            </a:r>
            <a:r>
              <a:rPr lang="hu-HU" sz="2600" b="0" i="0" u="none" strike="noStrike" baseline="0" dirty="0" err="1">
                <a:latin typeface="Bitter-Regular"/>
              </a:rPr>
              <a:t>have</a:t>
            </a:r>
            <a:r>
              <a:rPr lang="hu-HU" sz="2600" b="0" i="0" u="none" strike="noStrike" baseline="0" dirty="0">
                <a:latin typeface="Bitter-Regular"/>
              </a:rPr>
              <a:t>, </a:t>
            </a:r>
            <a:r>
              <a:rPr lang="hu-HU" sz="2600" b="0" i="0" u="none" strike="noStrike" baseline="0" dirty="0" err="1">
                <a:latin typeface="Bitter-Regular"/>
              </a:rPr>
              <a:t>or</a:t>
            </a:r>
            <a:endParaRPr lang="hu-HU" sz="2600" b="0" i="0" u="none" strike="noStrike" baseline="0" dirty="0">
              <a:latin typeface="Bitter-Regular"/>
            </a:endParaRPr>
          </a:p>
          <a:p>
            <a:pPr marL="0" indent="0" algn="just">
              <a:buNone/>
            </a:pPr>
            <a:endParaRPr lang="hu-HU" sz="2600" dirty="0">
              <a:latin typeface="Bitter-Regular"/>
            </a:endParaRPr>
          </a:p>
          <a:p>
            <a:pPr marL="0" indent="0" algn="just">
              <a:buNone/>
            </a:pPr>
            <a:endParaRPr lang="hu-HU" sz="2600" b="0" i="0" u="none" strike="noStrike" baseline="0" dirty="0">
              <a:latin typeface="Bitter-Regular"/>
            </a:endParaRPr>
          </a:p>
          <a:p>
            <a:pPr marL="0" indent="0" algn="just">
              <a:buNone/>
            </a:pPr>
            <a:r>
              <a:rPr lang="en-US" sz="2600" b="0" i="0" u="none" strike="noStrike" baseline="0" dirty="0">
                <a:latin typeface="Bitter-Regular"/>
              </a:rPr>
              <a:t>Consequently the degree distribution of a random network follows the</a:t>
            </a:r>
            <a:r>
              <a:rPr lang="hu-HU" sz="2600" b="0" i="0" u="none" strike="noStrike" baseline="0" dirty="0">
                <a:latin typeface="Bitter-Regular"/>
              </a:rPr>
              <a:t> </a:t>
            </a:r>
            <a:r>
              <a:rPr lang="en-US" sz="2600" b="0" i="0" u="none" strike="noStrike" baseline="0" dirty="0">
                <a:latin typeface="Bitter-Regular"/>
              </a:rPr>
              <a:t>binomial distribution</a:t>
            </a:r>
            <a:endParaRPr lang="hu-HU" sz="2600" b="0" i="0" u="none" strike="noStrike" baseline="0" dirty="0">
              <a:latin typeface="Bitter-Regular"/>
            </a:endParaRPr>
          </a:p>
          <a:p>
            <a:pPr marL="0" indent="0" algn="just">
              <a:buNone/>
            </a:pPr>
            <a:endParaRPr lang="hu-HU" dirty="0"/>
          </a:p>
        </p:txBody>
      </p:sp>
      <p:sp>
        <p:nvSpPr>
          <p:cNvPr id="5" name="Dátum helye 4">
            <a:extLst>
              <a:ext uri="{FF2B5EF4-FFF2-40B4-BE49-F238E27FC236}">
                <a16:creationId xmlns:a16="http://schemas.microsoft.com/office/drawing/2014/main" id="{6CD26462-4F9C-7BC1-A757-06F3C118BC4E}"/>
              </a:ext>
            </a:extLst>
          </p:cNvPr>
          <p:cNvSpPr>
            <a:spLocks noGrp="1"/>
          </p:cNvSpPr>
          <p:nvPr>
            <p:ph type="dt" sz="half" idx="10"/>
          </p:nvPr>
        </p:nvSpPr>
        <p:spPr/>
        <p:txBody>
          <a:bodyPr/>
          <a:lstStyle/>
          <a:p>
            <a:r>
              <a:rPr lang="hu-HU"/>
              <a:t>26/19/2024</a:t>
            </a:r>
          </a:p>
        </p:txBody>
      </p:sp>
      <p:sp>
        <p:nvSpPr>
          <p:cNvPr id="6" name="Élőláb helye 5">
            <a:extLst>
              <a:ext uri="{FF2B5EF4-FFF2-40B4-BE49-F238E27FC236}">
                <a16:creationId xmlns:a16="http://schemas.microsoft.com/office/drawing/2014/main" id="{8B930EFF-2266-8A51-4D9B-22E35D805348}"/>
              </a:ext>
            </a:extLst>
          </p:cNvPr>
          <p:cNvSpPr>
            <a:spLocks noGrp="1"/>
          </p:cNvSpPr>
          <p:nvPr>
            <p:ph type="ftr" sz="quarter" idx="11"/>
          </p:nvPr>
        </p:nvSpPr>
        <p:spPr/>
        <p:txBody>
          <a:bodyPr/>
          <a:lstStyle/>
          <a:p>
            <a:r>
              <a:rPr lang="hu-HU"/>
              <a:t>Network Science, Lecture 3</a:t>
            </a:r>
            <a:endParaRPr lang="hu-HU" dirty="0"/>
          </a:p>
        </p:txBody>
      </p:sp>
      <p:sp>
        <p:nvSpPr>
          <p:cNvPr id="7" name="Dia számának helye 6">
            <a:extLst>
              <a:ext uri="{FF2B5EF4-FFF2-40B4-BE49-F238E27FC236}">
                <a16:creationId xmlns:a16="http://schemas.microsoft.com/office/drawing/2014/main" id="{48B3CD7F-6286-108B-AD84-417907CFAA70}"/>
              </a:ext>
            </a:extLst>
          </p:cNvPr>
          <p:cNvSpPr>
            <a:spLocks noGrp="1"/>
          </p:cNvSpPr>
          <p:nvPr>
            <p:ph type="sldNum" sz="quarter" idx="12"/>
          </p:nvPr>
        </p:nvSpPr>
        <p:spPr/>
        <p:txBody>
          <a:bodyPr/>
          <a:lstStyle/>
          <a:p>
            <a:fld id="{51087B00-E4BB-4A66-8C74-CF8A7BBCF259}" type="slidenum">
              <a:rPr lang="hu-HU" smtClean="0"/>
              <a:t>42</a:t>
            </a:fld>
            <a:endParaRPr lang="hu-HU" dirty="0"/>
          </a:p>
        </p:txBody>
      </p:sp>
      <p:pic>
        <p:nvPicPr>
          <p:cNvPr id="8" name="Kép 7">
            <a:extLst>
              <a:ext uri="{FF2B5EF4-FFF2-40B4-BE49-F238E27FC236}">
                <a16:creationId xmlns:a16="http://schemas.microsoft.com/office/drawing/2014/main" id="{816941EA-BE1F-40DE-0D98-4AE8BFA31FAE}"/>
              </a:ext>
            </a:extLst>
          </p:cNvPr>
          <p:cNvPicPr>
            <a:picLocks noChangeAspect="1"/>
          </p:cNvPicPr>
          <p:nvPr/>
        </p:nvPicPr>
        <p:blipFill>
          <a:blip r:embed="rId2"/>
          <a:stretch>
            <a:fillRect/>
          </a:stretch>
        </p:blipFill>
        <p:spPr>
          <a:xfrm>
            <a:off x="7789871" y="3979189"/>
            <a:ext cx="1104506" cy="1081007"/>
          </a:xfrm>
          <a:prstGeom prst="rect">
            <a:avLst/>
          </a:prstGeom>
        </p:spPr>
      </p:pic>
    </p:spTree>
    <p:extLst>
      <p:ext uri="{BB962C8B-B14F-4D97-AF65-F5344CB8AC3E}">
        <p14:creationId xmlns:p14="http://schemas.microsoft.com/office/powerpoint/2010/main" val="36260950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artalom helye 8">
            <a:extLst>
              <a:ext uri="{FF2B5EF4-FFF2-40B4-BE49-F238E27FC236}">
                <a16:creationId xmlns:a16="http://schemas.microsoft.com/office/drawing/2014/main" id="{45109246-974E-7B56-D5C2-0A951B7CCFDA}"/>
              </a:ext>
            </a:extLst>
          </p:cNvPr>
          <p:cNvSpPr>
            <a:spLocks noGrp="1"/>
          </p:cNvSpPr>
          <p:nvPr>
            <p:ph sz="half" idx="1"/>
          </p:nvPr>
        </p:nvSpPr>
        <p:spPr>
          <a:xfrm>
            <a:off x="838200" y="472697"/>
            <a:ext cx="5181600" cy="5704266"/>
          </a:xfrm>
        </p:spPr>
        <p:txBody>
          <a:bodyPr>
            <a:normAutofit fontScale="70000" lnSpcReduction="20000"/>
          </a:bodyPr>
          <a:lstStyle/>
          <a:p>
            <a:r>
              <a:rPr lang="hu-HU" sz="2800" b="1" i="0" u="none" strike="noStrike" baseline="0" dirty="0">
                <a:solidFill>
                  <a:srgbClr val="7F3E99"/>
                </a:solidFill>
                <a:latin typeface="DINAlternate-Bold"/>
              </a:rPr>
              <a:t>BINOMIAL DISTRIBUTION</a:t>
            </a:r>
          </a:p>
          <a:p>
            <a:pPr marL="0" indent="0" algn="just">
              <a:lnSpc>
                <a:spcPct val="160000"/>
              </a:lnSpc>
              <a:buNone/>
            </a:pPr>
            <a:r>
              <a:rPr lang="hu-HU" sz="3200" b="0" i="0" u="none" strike="noStrike" baseline="0" dirty="0">
                <a:latin typeface="Bitter-Regular"/>
              </a:rPr>
              <a:t> </a:t>
            </a:r>
          </a:p>
          <a:p>
            <a:pPr algn="just">
              <a:lnSpc>
                <a:spcPct val="160000"/>
              </a:lnSpc>
            </a:pPr>
            <a:endParaRPr lang="hu-HU" sz="2600" dirty="0">
              <a:latin typeface="Bitter-Regular"/>
            </a:endParaRPr>
          </a:p>
          <a:p>
            <a:pPr algn="just">
              <a:lnSpc>
                <a:spcPct val="160000"/>
              </a:lnSpc>
            </a:pPr>
            <a:endParaRPr lang="hu-HU" sz="2600" b="0" i="0" u="none" strike="noStrike" baseline="0" dirty="0">
              <a:latin typeface="Bitter-Regular"/>
            </a:endParaRPr>
          </a:p>
          <a:p>
            <a:pPr algn="just">
              <a:lnSpc>
                <a:spcPct val="160000"/>
              </a:lnSpc>
            </a:pPr>
            <a:r>
              <a:rPr lang="en-US" sz="3200" b="0" i="0" u="none" strike="noStrike" baseline="0" dirty="0">
                <a:latin typeface="Bitter-Regular"/>
              </a:rPr>
              <a:t>The shape of this distribution depends on the system size N and the</a:t>
            </a:r>
            <a:r>
              <a:rPr lang="hu-HU" sz="3200" b="0" i="0" u="none" strike="noStrike" baseline="0" dirty="0">
                <a:latin typeface="Bitter-Regular"/>
              </a:rPr>
              <a:t> </a:t>
            </a:r>
            <a:r>
              <a:rPr lang="en-US" sz="3200" b="0" i="0" u="none" strike="noStrike" baseline="0" dirty="0">
                <a:latin typeface="Bitter-Regular"/>
              </a:rPr>
              <a:t>probability p. The binomial distribution</a:t>
            </a:r>
            <a:r>
              <a:rPr lang="hu-HU" sz="3200" b="0" i="0" u="none" strike="noStrike" baseline="0" dirty="0">
                <a:latin typeface="Bitter-Regular"/>
              </a:rPr>
              <a:t> </a:t>
            </a:r>
            <a:r>
              <a:rPr lang="en-US" sz="3200" b="0" i="0" u="none" strike="noStrike" baseline="0" dirty="0">
                <a:latin typeface="Bitter-Regular"/>
              </a:rPr>
              <a:t>allows us to</a:t>
            </a:r>
            <a:r>
              <a:rPr lang="hu-HU" sz="3200" b="0" i="0" u="none" strike="noStrike" baseline="0" dirty="0">
                <a:latin typeface="Bitter-Regular"/>
              </a:rPr>
              <a:t> </a:t>
            </a:r>
            <a:r>
              <a:rPr lang="en-US" sz="3200" b="0" i="0" u="none" strike="noStrike" baseline="0" dirty="0">
                <a:latin typeface="Bitter-Regular"/>
              </a:rPr>
              <a:t>calculate the network’s average degree &lt;k&gt;, recovering, as well as its</a:t>
            </a:r>
            <a:r>
              <a:rPr lang="hu-HU" sz="3200" b="0" i="0" u="none" strike="noStrike" baseline="0" dirty="0">
                <a:latin typeface="Bitter-Regular"/>
              </a:rPr>
              <a:t> </a:t>
            </a:r>
            <a:r>
              <a:rPr lang="en-US" sz="3200" b="0" i="0" u="none" strike="noStrike" baseline="0" dirty="0">
                <a:latin typeface="Bitter-Regular"/>
              </a:rPr>
              <a:t>second moment &lt;k</a:t>
            </a:r>
            <a:r>
              <a:rPr lang="en-US" sz="3200" b="0" i="0" u="none" strike="noStrike" baseline="30000" dirty="0">
                <a:latin typeface="Bitter-Regular"/>
              </a:rPr>
              <a:t>2</a:t>
            </a:r>
            <a:r>
              <a:rPr lang="en-US" sz="3200" b="0" i="0" u="none" strike="noStrike" baseline="0" dirty="0">
                <a:latin typeface="Bitter-Regular"/>
              </a:rPr>
              <a:t>&gt; and variance </a:t>
            </a:r>
            <a:r>
              <a:rPr lang="en-US" sz="3200" b="0" i="0" u="none" strike="noStrike" baseline="0" dirty="0" err="1">
                <a:latin typeface="Bitter-Regular"/>
              </a:rPr>
              <a:t>σ</a:t>
            </a:r>
            <a:r>
              <a:rPr lang="en-US" sz="3200" b="0" i="0" u="none" strike="noStrike" baseline="-25000" dirty="0" err="1">
                <a:latin typeface="Bitter-Regular"/>
              </a:rPr>
              <a:t>k</a:t>
            </a:r>
            <a:r>
              <a:rPr lang="en-US" sz="3200" b="0" i="0" u="none" strike="noStrike" baseline="0" dirty="0">
                <a:latin typeface="Bitter-Regular"/>
              </a:rPr>
              <a:t>.</a:t>
            </a:r>
            <a:endParaRPr lang="hu-HU" sz="3200" b="0" i="0" u="none" strike="noStrike" baseline="0" dirty="0">
              <a:latin typeface="Bitter-Regular"/>
            </a:endParaRPr>
          </a:p>
          <a:p>
            <a:pPr algn="l"/>
            <a:endParaRPr lang="hu-HU" dirty="0"/>
          </a:p>
          <a:p>
            <a:pPr algn="l"/>
            <a:endParaRPr lang="hu-HU" dirty="0"/>
          </a:p>
        </p:txBody>
      </p:sp>
      <p:sp>
        <p:nvSpPr>
          <p:cNvPr id="3" name="Tartalom helye 2">
            <a:extLst>
              <a:ext uri="{FF2B5EF4-FFF2-40B4-BE49-F238E27FC236}">
                <a16:creationId xmlns:a16="http://schemas.microsoft.com/office/drawing/2014/main" id="{81918C27-6A08-B125-6D71-CBB5574BFAC9}"/>
              </a:ext>
            </a:extLst>
          </p:cNvPr>
          <p:cNvSpPr>
            <a:spLocks noGrp="1"/>
          </p:cNvSpPr>
          <p:nvPr>
            <p:ph sz="half" idx="2"/>
          </p:nvPr>
        </p:nvSpPr>
        <p:spPr>
          <a:xfrm>
            <a:off x="6019800" y="77493"/>
            <a:ext cx="5991386" cy="6099470"/>
          </a:xfrm>
        </p:spPr>
        <p:txBody>
          <a:bodyPr>
            <a:noAutofit/>
          </a:bodyPr>
          <a:lstStyle/>
          <a:p>
            <a:pPr>
              <a:lnSpc>
                <a:spcPct val="70000"/>
              </a:lnSpc>
            </a:pPr>
            <a:r>
              <a:rPr lang="en-US" sz="1800" b="1" dirty="0">
                <a:solidFill>
                  <a:srgbClr val="7F3E99"/>
                </a:solidFill>
                <a:latin typeface="DINAlternate-Bold"/>
              </a:rPr>
              <a:t>POISSON DISTRIBUTION</a:t>
            </a:r>
          </a:p>
          <a:p>
            <a:pPr marL="0" indent="0" algn="just">
              <a:buNone/>
            </a:pPr>
            <a:r>
              <a:rPr lang="en-US" sz="2000" dirty="0"/>
              <a:t>Most real networks are sparse, meaning that for them &lt;k&gt; ≪ N</a:t>
            </a:r>
            <a:r>
              <a:rPr lang="hu-HU" sz="2000" dirty="0"/>
              <a:t>. </a:t>
            </a:r>
            <a:r>
              <a:rPr lang="en-US" sz="2000" dirty="0"/>
              <a:t>In this limit the degree distribution is well approximated by the</a:t>
            </a:r>
            <a:r>
              <a:rPr lang="hu-HU" sz="2000" dirty="0"/>
              <a:t> </a:t>
            </a:r>
            <a:r>
              <a:rPr lang="en-US" sz="2000" dirty="0"/>
              <a:t>Poisson </a:t>
            </a:r>
            <a:r>
              <a:rPr lang="en-US" sz="2000" dirty="0" err="1"/>
              <a:t>distribut</a:t>
            </a:r>
            <a:r>
              <a:rPr lang="hu-HU" sz="2000" dirty="0"/>
              <a:t>i</a:t>
            </a:r>
            <a:r>
              <a:rPr lang="en-US" sz="2000" dirty="0"/>
              <a:t>on</a:t>
            </a:r>
            <a:endParaRPr lang="hu-HU" sz="2000" dirty="0"/>
          </a:p>
          <a:p>
            <a:pPr marL="0" indent="0" algn="just">
              <a:buNone/>
            </a:pPr>
            <a:endParaRPr lang="hu-HU" sz="2000" dirty="0"/>
          </a:p>
          <a:p>
            <a:pPr marL="0" indent="0" algn="just">
              <a:buNone/>
            </a:pPr>
            <a:endParaRPr lang="hu-HU" sz="2000" dirty="0"/>
          </a:p>
          <a:p>
            <a:pPr marL="0" indent="0" algn="just">
              <a:buNone/>
            </a:pPr>
            <a:r>
              <a:rPr lang="en-US" sz="2000" dirty="0"/>
              <a:t>which is often called, the degree distribution of a random</a:t>
            </a:r>
            <a:r>
              <a:rPr lang="hu-HU" sz="2000" dirty="0"/>
              <a:t> </a:t>
            </a:r>
            <a:r>
              <a:rPr lang="en-US" sz="2000" dirty="0"/>
              <a:t>network.</a:t>
            </a:r>
            <a:endParaRPr lang="hu-HU" sz="2000" dirty="0"/>
          </a:p>
          <a:p>
            <a:pPr marL="0" indent="0" algn="just">
              <a:buNone/>
            </a:pPr>
            <a:r>
              <a:rPr lang="en-US" sz="2000" dirty="0"/>
              <a:t>The binomial and the Poisson distribution describe the same quantity,</a:t>
            </a:r>
            <a:r>
              <a:rPr lang="hu-HU" sz="2000" dirty="0"/>
              <a:t> </a:t>
            </a:r>
            <a:r>
              <a:rPr lang="en-US" sz="2000" dirty="0"/>
              <a:t>hence they have similar properties</a:t>
            </a:r>
            <a:r>
              <a:rPr lang="hu-HU" sz="2000" dirty="0"/>
              <a:t>.</a:t>
            </a:r>
            <a:endParaRPr lang="en-US" sz="2000" dirty="0"/>
          </a:p>
          <a:p>
            <a:pPr marL="0" indent="0" algn="just">
              <a:buNone/>
            </a:pPr>
            <a:r>
              <a:rPr lang="en-US" sz="2000" dirty="0"/>
              <a:t>• Both distributions have a peak around &lt;k&gt;. If we increase p the network</a:t>
            </a:r>
            <a:r>
              <a:rPr lang="hu-HU" sz="2000" dirty="0"/>
              <a:t> </a:t>
            </a:r>
            <a:r>
              <a:rPr lang="en-US" sz="2000" dirty="0"/>
              <a:t>becomes denser, increasing &lt;k&gt; and moving the peak to the</a:t>
            </a:r>
            <a:r>
              <a:rPr lang="hu-HU" sz="2000" dirty="0"/>
              <a:t> </a:t>
            </a:r>
            <a:r>
              <a:rPr lang="en-US" sz="2000" dirty="0"/>
              <a:t>right.</a:t>
            </a:r>
          </a:p>
          <a:p>
            <a:pPr marL="0" indent="0" algn="just">
              <a:buNone/>
            </a:pPr>
            <a:r>
              <a:rPr lang="en-US" sz="2000" dirty="0"/>
              <a:t>• The width of the distribution (dispersion) is also controlled by p or</a:t>
            </a:r>
            <a:r>
              <a:rPr lang="hu-HU" sz="2000" dirty="0"/>
              <a:t> </a:t>
            </a:r>
            <a:r>
              <a:rPr lang="en-US" sz="2000" dirty="0"/>
              <a:t>&lt;k&gt;. The denser the network, the wider is the distribution, hence the</a:t>
            </a:r>
            <a:r>
              <a:rPr lang="hu-HU" sz="2000" dirty="0"/>
              <a:t> </a:t>
            </a:r>
            <a:r>
              <a:rPr lang="en-US" sz="2000" dirty="0"/>
              <a:t>larger are the differences in the degrees.</a:t>
            </a:r>
            <a:endParaRPr lang="hu-HU" sz="2000" dirty="0"/>
          </a:p>
        </p:txBody>
      </p:sp>
      <p:sp>
        <p:nvSpPr>
          <p:cNvPr id="5" name="Dátum helye 4">
            <a:extLst>
              <a:ext uri="{FF2B5EF4-FFF2-40B4-BE49-F238E27FC236}">
                <a16:creationId xmlns:a16="http://schemas.microsoft.com/office/drawing/2014/main" id="{6CD26462-4F9C-7BC1-A757-06F3C118BC4E}"/>
              </a:ext>
            </a:extLst>
          </p:cNvPr>
          <p:cNvSpPr>
            <a:spLocks noGrp="1"/>
          </p:cNvSpPr>
          <p:nvPr>
            <p:ph type="dt" sz="half" idx="10"/>
          </p:nvPr>
        </p:nvSpPr>
        <p:spPr/>
        <p:txBody>
          <a:bodyPr/>
          <a:lstStyle/>
          <a:p>
            <a:r>
              <a:rPr lang="hu-HU"/>
              <a:t>26/19/2024</a:t>
            </a:r>
          </a:p>
        </p:txBody>
      </p:sp>
      <p:sp>
        <p:nvSpPr>
          <p:cNvPr id="6" name="Élőláb helye 5">
            <a:extLst>
              <a:ext uri="{FF2B5EF4-FFF2-40B4-BE49-F238E27FC236}">
                <a16:creationId xmlns:a16="http://schemas.microsoft.com/office/drawing/2014/main" id="{8B930EFF-2266-8A51-4D9B-22E35D805348}"/>
              </a:ext>
            </a:extLst>
          </p:cNvPr>
          <p:cNvSpPr>
            <a:spLocks noGrp="1"/>
          </p:cNvSpPr>
          <p:nvPr>
            <p:ph type="ftr" sz="quarter" idx="11"/>
          </p:nvPr>
        </p:nvSpPr>
        <p:spPr/>
        <p:txBody>
          <a:bodyPr/>
          <a:lstStyle/>
          <a:p>
            <a:r>
              <a:rPr lang="hu-HU"/>
              <a:t>Network Science, Lecture 3</a:t>
            </a:r>
            <a:endParaRPr lang="hu-HU" dirty="0"/>
          </a:p>
        </p:txBody>
      </p:sp>
      <p:sp>
        <p:nvSpPr>
          <p:cNvPr id="7" name="Dia számának helye 6">
            <a:extLst>
              <a:ext uri="{FF2B5EF4-FFF2-40B4-BE49-F238E27FC236}">
                <a16:creationId xmlns:a16="http://schemas.microsoft.com/office/drawing/2014/main" id="{48B3CD7F-6286-108B-AD84-417907CFAA70}"/>
              </a:ext>
            </a:extLst>
          </p:cNvPr>
          <p:cNvSpPr>
            <a:spLocks noGrp="1"/>
          </p:cNvSpPr>
          <p:nvPr>
            <p:ph type="sldNum" sz="quarter" idx="12"/>
          </p:nvPr>
        </p:nvSpPr>
        <p:spPr/>
        <p:txBody>
          <a:bodyPr/>
          <a:lstStyle/>
          <a:p>
            <a:fld id="{51087B00-E4BB-4A66-8C74-CF8A7BBCF259}" type="slidenum">
              <a:rPr lang="hu-HU" smtClean="0"/>
              <a:t>43</a:t>
            </a:fld>
            <a:endParaRPr lang="hu-HU" dirty="0"/>
          </a:p>
        </p:txBody>
      </p:sp>
      <p:pic>
        <p:nvPicPr>
          <p:cNvPr id="12" name="Kép 11">
            <a:extLst>
              <a:ext uri="{FF2B5EF4-FFF2-40B4-BE49-F238E27FC236}">
                <a16:creationId xmlns:a16="http://schemas.microsoft.com/office/drawing/2014/main" id="{89F8E53B-6E99-93C4-0D82-9C589BEC9711}"/>
              </a:ext>
            </a:extLst>
          </p:cNvPr>
          <p:cNvPicPr>
            <a:picLocks noChangeAspect="1"/>
          </p:cNvPicPr>
          <p:nvPr/>
        </p:nvPicPr>
        <p:blipFill>
          <a:blip r:embed="rId2"/>
          <a:stretch>
            <a:fillRect/>
          </a:stretch>
        </p:blipFill>
        <p:spPr>
          <a:xfrm>
            <a:off x="2105430" y="1443167"/>
            <a:ext cx="2951940" cy="854021"/>
          </a:xfrm>
          <a:prstGeom prst="rect">
            <a:avLst/>
          </a:prstGeom>
        </p:spPr>
      </p:pic>
      <p:pic>
        <p:nvPicPr>
          <p:cNvPr id="14" name="Kép 13">
            <a:extLst>
              <a:ext uri="{FF2B5EF4-FFF2-40B4-BE49-F238E27FC236}">
                <a16:creationId xmlns:a16="http://schemas.microsoft.com/office/drawing/2014/main" id="{B3144FBE-E357-5E09-CCDF-8CEBA3ACA433}"/>
              </a:ext>
            </a:extLst>
          </p:cNvPr>
          <p:cNvPicPr>
            <a:picLocks noChangeAspect="1"/>
          </p:cNvPicPr>
          <p:nvPr/>
        </p:nvPicPr>
        <p:blipFill>
          <a:blip r:embed="rId3"/>
          <a:stretch>
            <a:fillRect/>
          </a:stretch>
        </p:blipFill>
        <p:spPr>
          <a:xfrm>
            <a:off x="7723049" y="1410347"/>
            <a:ext cx="2073898" cy="840060"/>
          </a:xfrm>
          <a:prstGeom prst="rect">
            <a:avLst/>
          </a:prstGeom>
        </p:spPr>
      </p:pic>
    </p:spTree>
    <p:extLst>
      <p:ext uri="{BB962C8B-B14F-4D97-AF65-F5344CB8AC3E}">
        <p14:creationId xmlns:p14="http://schemas.microsoft.com/office/powerpoint/2010/main" val="20344693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artalom helye 8">
            <a:extLst>
              <a:ext uri="{FF2B5EF4-FFF2-40B4-BE49-F238E27FC236}">
                <a16:creationId xmlns:a16="http://schemas.microsoft.com/office/drawing/2014/main" id="{45109246-974E-7B56-D5C2-0A951B7CCFDA}"/>
              </a:ext>
            </a:extLst>
          </p:cNvPr>
          <p:cNvSpPr>
            <a:spLocks noGrp="1"/>
          </p:cNvSpPr>
          <p:nvPr>
            <p:ph idx="1"/>
          </p:nvPr>
        </p:nvSpPr>
        <p:spPr>
          <a:xfrm>
            <a:off x="838200" y="395207"/>
            <a:ext cx="10576302" cy="5781756"/>
          </a:xfrm>
        </p:spPr>
        <p:txBody>
          <a:bodyPr>
            <a:normAutofit fontScale="77500" lnSpcReduction="20000"/>
          </a:bodyPr>
          <a:lstStyle/>
          <a:p>
            <a:pPr marL="0" indent="0" algn="l">
              <a:buNone/>
            </a:pPr>
            <a:r>
              <a:rPr lang="en-US" b="0" i="0" u="none" strike="noStrike" baseline="0" dirty="0">
                <a:solidFill>
                  <a:srgbClr val="000000"/>
                </a:solidFill>
                <a:latin typeface="Bitter-Regular"/>
              </a:rPr>
              <a:t>When we use the Poisson form, we need to keep in mind that:</a:t>
            </a:r>
          </a:p>
          <a:p>
            <a:pPr marL="0" indent="0" algn="l">
              <a:buNone/>
            </a:pPr>
            <a:r>
              <a:rPr lang="en-US" b="0" i="0" u="none" strike="noStrike" baseline="0" dirty="0">
                <a:solidFill>
                  <a:srgbClr val="000000"/>
                </a:solidFill>
                <a:latin typeface="Bitter-Regular"/>
              </a:rPr>
              <a:t>• The exact result for the degree distribution is the binomial form,</a:t>
            </a:r>
            <a:r>
              <a:rPr lang="hu-HU" b="0" i="0" u="none" strike="noStrike" baseline="0" dirty="0">
                <a:solidFill>
                  <a:srgbClr val="000000"/>
                </a:solidFill>
                <a:latin typeface="Bitter-Regular"/>
              </a:rPr>
              <a:t> </a:t>
            </a:r>
            <a:r>
              <a:rPr lang="en-US" b="0" i="0" u="none" strike="noStrike" baseline="0" dirty="0">
                <a:solidFill>
                  <a:srgbClr val="000000"/>
                </a:solidFill>
                <a:latin typeface="Bitter-Regular"/>
              </a:rPr>
              <a:t>thus </a:t>
            </a:r>
            <a:r>
              <a:rPr lang="hu-HU" dirty="0">
                <a:solidFill>
                  <a:srgbClr val="000000"/>
                </a:solidFill>
                <a:latin typeface="Bitter-Regular"/>
              </a:rPr>
              <a:t>the Poisson </a:t>
            </a:r>
          </a:p>
          <a:p>
            <a:pPr marL="0" indent="0" algn="l">
              <a:buNone/>
            </a:pPr>
            <a:r>
              <a:rPr lang="hu-HU" dirty="0" err="1">
                <a:solidFill>
                  <a:srgbClr val="000000"/>
                </a:solidFill>
                <a:latin typeface="Bitter-Regular"/>
              </a:rPr>
              <a:t>expression</a:t>
            </a:r>
            <a:r>
              <a:rPr lang="hu-HU" dirty="0">
                <a:solidFill>
                  <a:srgbClr val="000000"/>
                </a:solidFill>
                <a:latin typeface="Bitter-Regular"/>
              </a:rPr>
              <a:t>                       </a:t>
            </a:r>
            <a:r>
              <a:rPr lang="en-US" b="0" i="0" u="none" strike="noStrike" baseline="0" dirty="0">
                <a:solidFill>
                  <a:srgbClr val="000000"/>
                </a:solidFill>
                <a:latin typeface="Bitter-Regular"/>
              </a:rPr>
              <a:t>represents only an approximation</a:t>
            </a:r>
            <a:r>
              <a:rPr lang="en-US" b="1" i="0" u="none" strike="noStrike" baseline="0" dirty="0">
                <a:solidFill>
                  <a:srgbClr val="7F3E99"/>
                </a:solidFill>
                <a:latin typeface="DINAlternate-Bold"/>
              </a:rPr>
              <a:t> </a:t>
            </a:r>
            <a:r>
              <a:rPr lang="en-US" b="0" i="0" u="none" strike="noStrike" baseline="0" dirty="0">
                <a:solidFill>
                  <a:srgbClr val="000000"/>
                </a:solidFill>
                <a:latin typeface="Bitter-Regular"/>
              </a:rPr>
              <a:t>valid in the &lt;</a:t>
            </a:r>
            <a:r>
              <a:rPr lang="en-US" b="0" i="1" u="none" strike="noStrike" baseline="0" dirty="0">
                <a:solidFill>
                  <a:srgbClr val="000000"/>
                </a:solidFill>
                <a:latin typeface="Bitter-Italic"/>
              </a:rPr>
              <a:t>k&gt; </a:t>
            </a:r>
            <a:r>
              <a:rPr lang="en-US" b="0" i="0" u="none" strike="noStrike" baseline="0" dirty="0">
                <a:solidFill>
                  <a:srgbClr val="000000"/>
                </a:solidFill>
                <a:latin typeface="AppleSymbols"/>
              </a:rPr>
              <a:t>≪ </a:t>
            </a:r>
            <a:r>
              <a:rPr lang="en-US" b="0" i="1" u="none" strike="noStrike" baseline="0" dirty="0">
                <a:solidFill>
                  <a:srgbClr val="000000"/>
                </a:solidFill>
                <a:latin typeface="Bitter-Italic"/>
              </a:rPr>
              <a:t>N</a:t>
            </a:r>
            <a:r>
              <a:rPr lang="hu-HU" b="0" i="1" u="none" strike="noStrike" baseline="0" dirty="0">
                <a:solidFill>
                  <a:srgbClr val="000000"/>
                </a:solidFill>
                <a:latin typeface="Bitter-Italic"/>
              </a:rPr>
              <a:t>  </a:t>
            </a:r>
            <a:r>
              <a:rPr lang="en-US" b="0" i="0" u="none" strike="noStrike" baseline="0" dirty="0">
                <a:solidFill>
                  <a:srgbClr val="000000"/>
                </a:solidFill>
                <a:latin typeface="Bitter-Regular"/>
              </a:rPr>
              <a:t>limit. </a:t>
            </a:r>
            <a:endParaRPr lang="hu-HU" b="0" i="0" u="none" strike="noStrike" baseline="0" dirty="0">
              <a:solidFill>
                <a:srgbClr val="000000"/>
              </a:solidFill>
              <a:latin typeface="Bitter-Regular"/>
            </a:endParaRPr>
          </a:p>
          <a:p>
            <a:pPr marL="0" indent="0" algn="l">
              <a:buNone/>
            </a:pPr>
            <a:r>
              <a:rPr lang="en-US" b="0" i="0" u="none" strike="noStrike" baseline="0" dirty="0">
                <a:solidFill>
                  <a:srgbClr val="000000"/>
                </a:solidFill>
                <a:latin typeface="Bitter-Regular"/>
              </a:rPr>
              <a:t>As most networks of practical importance are sparse, this condition</a:t>
            </a:r>
            <a:r>
              <a:rPr lang="hu-HU" b="0" i="0" u="none" strike="noStrike" baseline="0" dirty="0">
                <a:solidFill>
                  <a:srgbClr val="000000"/>
                </a:solidFill>
                <a:latin typeface="Bitter-Regular"/>
              </a:rPr>
              <a:t> is </a:t>
            </a:r>
            <a:r>
              <a:rPr lang="hu-HU" b="0" i="0" u="none" strike="noStrike" baseline="0" dirty="0" err="1">
                <a:solidFill>
                  <a:srgbClr val="000000"/>
                </a:solidFill>
                <a:latin typeface="Bitter-Regular"/>
              </a:rPr>
              <a:t>typically</a:t>
            </a:r>
            <a:r>
              <a:rPr lang="hu-HU" b="0" i="0" u="none" strike="noStrike" baseline="0" dirty="0">
                <a:solidFill>
                  <a:srgbClr val="000000"/>
                </a:solidFill>
                <a:latin typeface="Bitter-Regular"/>
              </a:rPr>
              <a:t> </a:t>
            </a:r>
            <a:r>
              <a:rPr lang="hu-HU" b="0" i="0" u="none" strike="noStrike" baseline="0" dirty="0" err="1">
                <a:solidFill>
                  <a:srgbClr val="000000"/>
                </a:solidFill>
                <a:latin typeface="Bitter-Regular"/>
              </a:rPr>
              <a:t>satisfied</a:t>
            </a:r>
            <a:r>
              <a:rPr lang="hu-HU" b="0" i="0" u="none" strike="noStrike" baseline="0" dirty="0">
                <a:solidFill>
                  <a:srgbClr val="000000"/>
                </a:solidFill>
                <a:latin typeface="Bitter-Regular"/>
              </a:rPr>
              <a:t>.</a:t>
            </a:r>
          </a:p>
          <a:p>
            <a:pPr marL="0" indent="0" algn="l">
              <a:buNone/>
            </a:pPr>
            <a:r>
              <a:rPr lang="en-US" b="0" i="0" u="none" strike="noStrike" baseline="0" dirty="0">
                <a:solidFill>
                  <a:srgbClr val="000000"/>
                </a:solidFill>
                <a:latin typeface="Bitter-Regular"/>
              </a:rPr>
              <a:t>• The advantage of the Poisson form is that key network characteristics,</a:t>
            </a:r>
            <a:r>
              <a:rPr lang="hu-HU" b="0" i="0" u="none" strike="noStrike" baseline="0" dirty="0">
                <a:solidFill>
                  <a:srgbClr val="000000"/>
                </a:solidFill>
                <a:latin typeface="Bitter-Regular"/>
              </a:rPr>
              <a:t> </a:t>
            </a:r>
            <a:r>
              <a:rPr lang="en-US" b="0" i="0" u="none" strike="noStrike" baseline="0" dirty="0">
                <a:solidFill>
                  <a:srgbClr val="000000"/>
                </a:solidFill>
                <a:latin typeface="Bitter-Regular"/>
              </a:rPr>
              <a:t>like &lt;</a:t>
            </a:r>
            <a:r>
              <a:rPr lang="en-US" b="0" i="1" u="none" strike="noStrike" baseline="0" dirty="0">
                <a:solidFill>
                  <a:srgbClr val="000000"/>
                </a:solidFill>
                <a:latin typeface="Bitter-Italic"/>
              </a:rPr>
              <a:t>k</a:t>
            </a:r>
            <a:r>
              <a:rPr lang="en-US" b="0" i="0" u="none" strike="noStrike" baseline="0" dirty="0">
                <a:solidFill>
                  <a:srgbClr val="000000"/>
                </a:solidFill>
                <a:latin typeface="Bitter-Regular"/>
              </a:rPr>
              <a:t>&gt;, &lt;</a:t>
            </a:r>
            <a:r>
              <a:rPr lang="en-US" b="0" i="1" u="none" strike="noStrike" baseline="0" dirty="0">
                <a:solidFill>
                  <a:srgbClr val="000000"/>
                </a:solidFill>
                <a:latin typeface="Bitter-Italic"/>
              </a:rPr>
              <a:t>k</a:t>
            </a:r>
            <a:r>
              <a:rPr lang="en-US" b="0" i="0" u="none" strike="noStrike" baseline="30000" dirty="0">
                <a:solidFill>
                  <a:srgbClr val="000000"/>
                </a:solidFill>
                <a:latin typeface="Bitter-Regular"/>
              </a:rPr>
              <a:t>2</a:t>
            </a:r>
            <a:r>
              <a:rPr lang="en-US" b="0" i="0" u="none" strike="noStrike" baseline="0" dirty="0">
                <a:solidFill>
                  <a:srgbClr val="000000"/>
                </a:solidFill>
                <a:latin typeface="Bitter-Regular"/>
              </a:rPr>
              <a:t>&gt; and </a:t>
            </a:r>
            <a:r>
              <a:rPr lang="en-US" b="0" i="1" u="none" strike="noStrike" baseline="0" dirty="0" err="1">
                <a:solidFill>
                  <a:srgbClr val="000000"/>
                </a:solidFill>
                <a:latin typeface="Arial-ItalicMT"/>
              </a:rPr>
              <a:t>σ</a:t>
            </a:r>
            <a:r>
              <a:rPr lang="en-US" b="0" i="1" u="none" strike="noStrike" baseline="-25000" dirty="0" err="1">
                <a:solidFill>
                  <a:srgbClr val="000000"/>
                </a:solidFill>
                <a:latin typeface="Bitter-Italic"/>
              </a:rPr>
              <a:t>k</a:t>
            </a:r>
            <a:r>
              <a:rPr lang="en-US" b="0" i="1" u="none" strike="noStrike" baseline="0" dirty="0">
                <a:solidFill>
                  <a:srgbClr val="000000"/>
                </a:solidFill>
                <a:latin typeface="Bitter-Italic"/>
              </a:rPr>
              <a:t> </a:t>
            </a:r>
            <a:r>
              <a:rPr lang="en-US" b="0" i="0" u="none" strike="noStrike" baseline="0" dirty="0">
                <a:solidFill>
                  <a:srgbClr val="000000"/>
                </a:solidFill>
                <a:latin typeface="Bitter-Regular"/>
              </a:rPr>
              <a:t>, have a much simpler form), depending</a:t>
            </a:r>
            <a:r>
              <a:rPr lang="hu-HU" b="0" i="0" u="none" strike="noStrike" baseline="0" dirty="0">
                <a:solidFill>
                  <a:srgbClr val="000000"/>
                </a:solidFill>
                <a:latin typeface="Bitter-Regular"/>
              </a:rPr>
              <a:t> </a:t>
            </a:r>
            <a:r>
              <a:rPr lang="en-US" b="0" i="0" u="none" strike="noStrike" baseline="0" dirty="0">
                <a:solidFill>
                  <a:srgbClr val="000000"/>
                </a:solidFill>
                <a:latin typeface="Bitter-Regular"/>
              </a:rPr>
              <a:t>on a single parameter, &lt;</a:t>
            </a:r>
            <a:r>
              <a:rPr lang="en-US" b="0" i="1" u="none" strike="noStrike" baseline="0" dirty="0">
                <a:solidFill>
                  <a:srgbClr val="000000"/>
                </a:solidFill>
                <a:latin typeface="Bitter-Italic"/>
              </a:rPr>
              <a:t>k</a:t>
            </a:r>
            <a:r>
              <a:rPr lang="en-US" b="0" i="0" u="none" strike="noStrike" baseline="0" dirty="0">
                <a:solidFill>
                  <a:srgbClr val="000000"/>
                </a:solidFill>
                <a:latin typeface="Bitter-Regular"/>
              </a:rPr>
              <a:t>&gt;.</a:t>
            </a:r>
          </a:p>
          <a:p>
            <a:pPr marL="0" indent="0" algn="l">
              <a:buNone/>
            </a:pPr>
            <a:r>
              <a:rPr lang="en-US" b="0" i="0" u="none" strike="noStrike" baseline="0" dirty="0">
                <a:solidFill>
                  <a:srgbClr val="000000"/>
                </a:solidFill>
                <a:latin typeface="Bitter-Regular"/>
              </a:rPr>
              <a:t>• The Poisson distribution in does not explicitly depend on the number</a:t>
            </a:r>
            <a:r>
              <a:rPr lang="hu-HU" b="0" i="0" u="none" strike="noStrike" baseline="0" dirty="0">
                <a:solidFill>
                  <a:srgbClr val="000000"/>
                </a:solidFill>
                <a:latin typeface="Bitter-Regular"/>
              </a:rPr>
              <a:t> </a:t>
            </a:r>
            <a:r>
              <a:rPr lang="en-US" b="0" i="0" u="none" strike="noStrike" baseline="0" dirty="0">
                <a:solidFill>
                  <a:srgbClr val="000000"/>
                </a:solidFill>
                <a:latin typeface="Bitter-Regular"/>
              </a:rPr>
              <a:t>of nodes </a:t>
            </a:r>
            <a:r>
              <a:rPr lang="en-US" b="0" i="1" u="none" strike="noStrike" baseline="0" dirty="0">
                <a:solidFill>
                  <a:srgbClr val="000000"/>
                </a:solidFill>
                <a:latin typeface="Bitter-Italic"/>
              </a:rPr>
              <a:t>N</a:t>
            </a:r>
            <a:r>
              <a:rPr lang="en-US" b="0" i="0" u="none" strike="noStrike" baseline="0" dirty="0">
                <a:solidFill>
                  <a:srgbClr val="000000"/>
                </a:solidFill>
                <a:latin typeface="Bitter-Regular"/>
              </a:rPr>
              <a:t>. Therefore, </a:t>
            </a:r>
            <a:r>
              <a:rPr lang="en-US" b="1" i="0" u="none" strike="noStrike" baseline="0" dirty="0">
                <a:solidFill>
                  <a:srgbClr val="7F3E99"/>
                </a:solidFill>
                <a:latin typeface="DINAlternate-Bold"/>
              </a:rPr>
              <a:t> </a:t>
            </a:r>
            <a:r>
              <a:rPr lang="en-US" b="0" i="0" u="none" strike="noStrike" baseline="0" dirty="0">
                <a:solidFill>
                  <a:srgbClr val="000000"/>
                </a:solidFill>
                <a:latin typeface="Bitter-Regular"/>
              </a:rPr>
              <a:t>predicts that the degree distribution</a:t>
            </a:r>
            <a:r>
              <a:rPr lang="hu-HU" b="0" i="0" u="none" strike="noStrike" baseline="0" dirty="0">
                <a:solidFill>
                  <a:srgbClr val="000000"/>
                </a:solidFill>
                <a:latin typeface="Bitter-Regular"/>
              </a:rPr>
              <a:t> </a:t>
            </a:r>
            <a:r>
              <a:rPr lang="en-US" b="0" i="0" u="none" strike="noStrike" baseline="0" dirty="0">
                <a:solidFill>
                  <a:srgbClr val="000000"/>
                </a:solidFill>
                <a:latin typeface="Bitter-Regular"/>
              </a:rPr>
              <a:t>of networks of different sizes but the same average degree &lt;</a:t>
            </a:r>
            <a:r>
              <a:rPr lang="en-US" b="0" i="1" u="none" strike="noStrike" baseline="0" dirty="0">
                <a:solidFill>
                  <a:srgbClr val="000000"/>
                </a:solidFill>
                <a:latin typeface="Bitter-Italic"/>
              </a:rPr>
              <a:t>k</a:t>
            </a:r>
            <a:r>
              <a:rPr lang="en-US" b="0" i="0" u="none" strike="noStrike" baseline="0" dirty="0">
                <a:solidFill>
                  <a:srgbClr val="000000"/>
                </a:solidFill>
                <a:latin typeface="Bitter-Regular"/>
              </a:rPr>
              <a:t>&gt; are</a:t>
            </a:r>
            <a:r>
              <a:rPr lang="hu-HU" b="0" i="0" u="none" strike="noStrike" baseline="0" dirty="0">
                <a:solidFill>
                  <a:srgbClr val="000000"/>
                </a:solidFill>
                <a:latin typeface="Bitter-Regular"/>
              </a:rPr>
              <a:t> </a:t>
            </a:r>
            <a:r>
              <a:rPr lang="en-US" b="0" i="0" u="none" strike="noStrike" baseline="0" dirty="0">
                <a:solidFill>
                  <a:srgbClr val="000000"/>
                </a:solidFill>
                <a:latin typeface="Bitter-Regular"/>
              </a:rPr>
              <a:t>indistinguishable from each other</a:t>
            </a:r>
            <a:r>
              <a:rPr lang="hu-HU" b="0" i="0" u="none" strike="noStrike" baseline="0" dirty="0">
                <a:solidFill>
                  <a:srgbClr val="000000"/>
                </a:solidFill>
                <a:latin typeface="Bitter-Regular"/>
              </a:rPr>
              <a:t>:</a:t>
            </a:r>
            <a:endParaRPr lang="hu-HU" dirty="0">
              <a:solidFill>
                <a:srgbClr val="000000"/>
              </a:solidFill>
              <a:latin typeface="Bitter-Regular"/>
            </a:endParaRPr>
          </a:p>
          <a:p>
            <a:pPr marL="0" indent="0" algn="l">
              <a:buNone/>
            </a:pPr>
            <a:endParaRPr lang="hu-HU" sz="1800" b="0" i="0" u="none" strike="noStrike" baseline="0" dirty="0">
              <a:solidFill>
                <a:srgbClr val="000000"/>
              </a:solidFill>
              <a:latin typeface="Bitter-Regular"/>
            </a:endParaRPr>
          </a:p>
          <a:p>
            <a:pPr marL="0" indent="0" algn="l">
              <a:buNone/>
            </a:pPr>
            <a:endParaRPr lang="hu-HU" sz="2800" b="0" i="0" u="none" strike="noStrike" baseline="0" dirty="0">
              <a:latin typeface="Bitter-Regular"/>
            </a:endParaRPr>
          </a:p>
          <a:p>
            <a:pPr marL="0" indent="0" algn="l">
              <a:buNone/>
            </a:pPr>
            <a:endParaRPr lang="hu-HU" dirty="0">
              <a:latin typeface="Bitter-Regular"/>
            </a:endParaRPr>
          </a:p>
          <a:p>
            <a:pPr marL="0" indent="0" algn="just">
              <a:buNone/>
            </a:pPr>
            <a:endParaRPr lang="hu-HU" b="0" i="0" u="none" strike="noStrike" baseline="0" dirty="0">
              <a:latin typeface="Bitter-Regular"/>
            </a:endParaRPr>
          </a:p>
          <a:p>
            <a:pPr marL="0" indent="0" algn="just">
              <a:buNone/>
            </a:pPr>
            <a:endParaRPr lang="hu-HU" b="0" i="0" u="none" strike="noStrike" baseline="0" dirty="0">
              <a:latin typeface="Bitter-Regular"/>
            </a:endParaRPr>
          </a:p>
          <a:p>
            <a:pPr marL="0" indent="0" algn="just">
              <a:buNone/>
            </a:pPr>
            <a:endParaRPr lang="hu-HU" b="0" i="0" u="none" strike="noStrike" baseline="0" dirty="0">
              <a:latin typeface="Bitter-Regular"/>
            </a:endParaRPr>
          </a:p>
          <a:p>
            <a:pPr marL="0" indent="0" algn="just">
              <a:buNone/>
            </a:pPr>
            <a:r>
              <a:rPr lang="en-US" b="0" i="0" u="none" strike="noStrike" baseline="0" dirty="0">
                <a:latin typeface="Bitter-Regular"/>
              </a:rPr>
              <a:t>In summary, while the Poisson distribution is only an approximation</a:t>
            </a:r>
            <a:r>
              <a:rPr lang="hu-HU" b="0" i="0" u="none" strike="noStrike" baseline="0" dirty="0">
                <a:latin typeface="Bitter-Regular"/>
              </a:rPr>
              <a:t> </a:t>
            </a:r>
            <a:r>
              <a:rPr lang="en-US" b="0" i="0" u="none" strike="noStrike" baseline="0" dirty="0">
                <a:latin typeface="Bitter-Regular"/>
              </a:rPr>
              <a:t>to the degree distribution of a random network, thanks to its analytical</a:t>
            </a:r>
            <a:r>
              <a:rPr lang="hu-HU" b="0" i="0" u="none" strike="noStrike" baseline="0" dirty="0">
                <a:latin typeface="Bitter-Regular"/>
              </a:rPr>
              <a:t> </a:t>
            </a:r>
            <a:r>
              <a:rPr lang="en-US" b="0" i="0" u="none" strike="noStrike" baseline="0" dirty="0">
                <a:latin typeface="Bitter-Regular"/>
              </a:rPr>
              <a:t>simplicity, it is the preferred form for </a:t>
            </a:r>
            <a:r>
              <a:rPr lang="en-US" b="0" i="1" u="none" strike="noStrike" baseline="0" dirty="0">
                <a:latin typeface="Bitter-Italic"/>
              </a:rPr>
              <a:t>p</a:t>
            </a:r>
            <a:r>
              <a:rPr lang="en-US" b="0" i="1" u="none" strike="noStrike" baseline="-25000" dirty="0">
                <a:latin typeface="Bitter-Italic"/>
              </a:rPr>
              <a:t>k</a:t>
            </a:r>
            <a:r>
              <a:rPr lang="en-US" b="0" i="0" u="none" strike="noStrike" baseline="0" dirty="0">
                <a:latin typeface="Bitter-Regular"/>
              </a:rPr>
              <a:t>.</a:t>
            </a:r>
            <a:endParaRPr lang="hu-HU" dirty="0"/>
          </a:p>
        </p:txBody>
      </p:sp>
      <p:sp>
        <p:nvSpPr>
          <p:cNvPr id="5" name="Dátum helye 4">
            <a:extLst>
              <a:ext uri="{FF2B5EF4-FFF2-40B4-BE49-F238E27FC236}">
                <a16:creationId xmlns:a16="http://schemas.microsoft.com/office/drawing/2014/main" id="{6CD26462-4F9C-7BC1-A757-06F3C118BC4E}"/>
              </a:ext>
            </a:extLst>
          </p:cNvPr>
          <p:cNvSpPr>
            <a:spLocks noGrp="1"/>
          </p:cNvSpPr>
          <p:nvPr>
            <p:ph type="dt" sz="half" idx="10"/>
          </p:nvPr>
        </p:nvSpPr>
        <p:spPr/>
        <p:txBody>
          <a:bodyPr/>
          <a:lstStyle/>
          <a:p>
            <a:r>
              <a:rPr lang="hu-HU"/>
              <a:t>26/19/2024</a:t>
            </a:r>
          </a:p>
        </p:txBody>
      </p:sp>
      <p:sp>
        <p:nvSpPr>
          <p:cNvPr id="6" name="Élőláb helye 5">
            <a:extLst>
              <a:ext uri="{FF2B5EF4-FFF2-40B4-BE49-F238E27FC236}">
                <a16:creationId xmlns:a16="http://schemas.microsoft.com/office/drawing/2014/main" id="{8B930EFF-2266-8A51-4D9B-22E35D805348}"/>
              </a:ext>
            </a:extLst>
          </p:cNvPr>
          <p:cNvSpPr>
            <a:spLocks noGrp="1"/>
          </p:cNvSpPr>
          <p:nvPr>
            <p:ph type="ftr" sz="quarter" idx="11"/>
          </p:nvPr>
        </p:nvSpPr>
        <p:spPr/>
        <p:txBody>
          <a:bodyPr/>
          <a:lstStyle/>
          <a:p>
            <a:r>
              <a:rPr lang="hu-HU"/>
              <a:t>Network Science, Lecture 3</a:t>
            </a:r>
            <a:endParaRPr lang="hu-HU" dirty="0"/>
          </a:p>
        </p:txBody>
      </p:sp>
      <p:sp>
        <p:nvSpPr>
          <p:cNvPr id="7" name="Dia számának helye 6">
            <a:extLst>
              <a:ext uri="{FF2B5EF4-FFF2-40B4-BE49-F238E27FC236}">
                <a16:creationId xmlns:a16="http://schemas.microsoft.com/office/drawing/2014/main" id="{48B3CD7F-6286-108B-AD84-417907CFAA70}"/>
              </a:ext>
            </a:extLst>
          </p:cNvPr>
          <p:cNvSpPr>
            <a:spLocks noGrp="1"/>
          </p:cNvSpPr>
          <p:nvPr>
            <p:ph type="sldNum" sz="quarter" idx="12"/>
          </p:nvPr>
        </p:nvSpPr>
        <p:spPr/>
        <p:txBody>
          <a:bodyPr/>
          <a:lstStyle/>
          <a:p>
            <a:fld id="{51087B00-E4BB-4A66-8C74-CF8A7BBCF259}" type="slidenum">
              <a:rPr lang="hu-HU" smtClean="0"/>
              <a:t>44</a:t>
            </a:fld>
            <a:endParaRPr lang="hu-HU" dirty="0"/>
          </a:p>
        </p:txBody>
      </p:sp>
      <p:pic>
        <p:nvPicPr>
          <p:cNvPr id="11" name="Kép 10">
            <a:extLst>
              <a:ext uri="{FF2B5EF4-FFF2-40B4-BE49-F238E27FC236}">
                <a16:creationId xmlns:a16="http://schemas.microsoft.com/office/drawing/2014/main" id="{8ADC2B2F-2E43-3315-2064-A2D0A5EA90C3}"/>
              </a:ext>
            </a:extLst>
          </p:cNvPr>
          <p:cNvPicPr>
            <a:picLocks noChangeAspect="1"/>
          </p:cNvPicPr>
          <p:nvPr/>
        </p:nvPicPr>
        <p:blipFill>
          <a:blip r:embed="rId2"/>
          <a:stretch>
            <a:fillRect/>
          </a:stretch>
        </p:blipFill>
        <p:spPr>
          <a:xfrm>
            <a:off x="2209800" y="1022927"/>
            <a:ext cx="1199827" cy="472659"/>
          </a:xfrm>
          <a:prstGeom prst="rect">
            <a:avLst/>
          </a:prstGeom>
        </p:spPr>
      </p:pic>
      <p:pic>
        <p:nvPicPr>
          <p:cNvPr id="15" name="Kép 14">
            <a:extLst>
              <a:ext uri="{FF2B5EF4-FFF2-40B4-BE49-F238E27FC236}">
                <a16:creationId xmlns:a16="http://schemas.microsoft.com/office/drawing/2014/main" id="{8A262E01-E0AA-59DF-A9D1-02AD3E7520BD}"/>
              </a:ext>
            </a:extLst>
          </p:cNvPr>
          <p:cNvPicPr>
            <a:picLocks noChangeAspect="1"/>
          </p:cNvPicPr>
          <p:nvPr/>
        </p:nvPicPr>
        <p:blipFill>
          <a:blip r:embed="rId3"/>
          <a:stretch>
            <a:fillRect/>
          </a:stretch>
        </p:blipFill>
        <p:spPr>
          <a:xfrm>
            <a:off x="7625166" y="3138748"/>
            <a:ext cx="3564610" cy="2154358"/>
          </a:xfrm>
          <a:prstGeom prst="rect">
            <a:avLst/>
          </a:prstGeom>
        </p:spPr>
      </p:pic>
    </p:spTree>
    <p:extLst>
      <p:ext uri="{BB962C8B-B14F-4D97-AF65-F5344CB8AC3E}">
        <p14:creationId xmlns:p14="http://schemas.microsoft.com/office/powerpoint/2010/main" val="14546706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25B2660-2B69-B864-202C-DFB0A304AB42}"/>
              </a:ext>
            </a:extLst>
          </p:cNvPr>
          <p:cNvSpPr>
            <a:spLocks noGrp="1"/>
          </p:cNvSpPr>
          <p:nvPr>
            <p:ph type="title"/>
          </p:nvPr>
        </p:nvSpPr>
        <p:spPr>
          <a:xfrm>
            <a:off x="838200" y="61994"/>
            <a:ext cx="10515600" cy="619044"/>
          </a:xfrm>
        </p:spPr>
        <p:txBody>
          <a:bodyPr>
            <a:noAutofit/>
          </a:bodyPr>
          <a:lstStyle/>
          <a:p>
            <a:pPr algn="ctr"/>
            <a:r>
              <a:rPr lang="en-US" sz="3200" b="1" dirty="0">
                <a:solidFill>
                  <a:srgbClr val="FF0000"/>
                </a:solidFill>
              </a:rPr>
              <a:t>REAL NETWORKS ARE</a:t>
            </a:r>
            <a:r>
              <a:rPr lang="hu-HU" sz="3200" b="1" dirty="0">
                <a:solidFill>
                  <a:srgbClr val="FF0000"/>
                </a:solidFill>
              </a:rPr>
              <a:t> </a:t>
            </a:r>
            <a:r>
              <a:rPr lang="en-US" sz="3200" b="1" dirty="0">
                <a:solidFill>
                  <a:srgbClr val="FF0000"/>
                </a:solidFill>
              </a:rPr>
              <a:t>NOT POISSON</a:t>
            </a:r>
            <a:endParaRPr lang="hu-HU" sz="3200" b="1" dirty="0">
              <a:solidFill>
                <a:srgbClr val="FF0000"/>
              </a:solidFill>
            </a:endParaRPr>
          </a:p>
        </p:txBody>
      </p:sp>
      <p:sp>
        <p:nvSpPr>
          <p:cNvPr id="9" name="Tartalom helye 8">
            <a:extLst>
              <a:ext uri="{FF2B5EF4-FFF2-40B4-BE49-F238E27FC236}">
                <a16:creationId xmlns:a16="http://schemas.microsoft.com/office/drawing/2014/main" id="{45109246-974E-7B56-D5C2-0A951B7CCFDA}"/>
              </a:ext>
            </a:extLst>
          </p:cNvPr>
          <p:cNvSpPr>
            <a:spLocks noGrp="1"/>
          </p:cNvSpPr>
          <p:nvPr>
            <p:ph idx="1"/>
          </p:nvPr>
        </p:nvSpPr>
        <p:spPr>
          <a:xfrm>
            <a:off x="838200" y="612183"/>
            <a:ext cx="10515600" cy="5564780"/>
          </a:xfrm>
        </p:spPr>
        <p:txBody>
          <a:bodyPr>
            <a:normAutofit/>
          </a:bodyPr>
          <a:lstStyle/>
          <a:p>
            <a:pPr algn="just"/>
            <a:r>
              <a:rPr lang="en-US" sz="2400" b="0" i="0" u="none" strike="noStrike" baseline="0" dirty="0">
                <a:latin typeface="Bitter-Regular"/>
              </a:rPr>
              <a:t>As the degree of a node in a random network can vary between 0 and</a:t>
            </a:r>
            <a:r>
              <a:rPr lang="hu-HU" sz="2400" b="0" i="0" u="none" strike="noStrike" baseline="0" dirty="0">
                <a:latin typeface="Bitter-Regular"/>
              </a:rPr>
              <a:t> </a:t>
            </a:r>
            <a:r>
              <a:rPr lang="en-US" sz="2400" b="0" i="1" u="none" strike="noStrike" baseline="0" dirty="0">
                <a:latin typeface="Bitter-Italic"/>
              </a:rPr>
              <a:t>N</a:t>
            </a:r>
            <a:r>
              <a:rPr lang="en-US" sz="2400" b="0" i="0" u="none" strike="noStrike" baseline="0" dirty="0">
                <a:latin typeface="Bitter-Regular"/>
              </a:rPr>
              <a:t>-1, we must ask, how big are the differences between the node degrees</a:t>
            </a:r>
            <a:r>
              <a:rPr lang="hu-HU" sz="2400" b="0" i="0" u="none" strike="noStrike" baseline="0" dirty="0">
                <a:latin typeface="Bitter-Regular"/>
              </a:rPr>
              <a:t> </a:t>
            </a:r>
            <a:r>
              <a:rPr lang="en-US" sz="2400" b="0" i="0" u="none" strike="noStrike" baseline="0" dirty="0">
                <a:latin typeface="Bitter-Regular"/>
              </a:rPr>
              <a:t>in a particular realization of a random network? </a:t>
            </a:r>
            <a:endParaRPr lang="hu-HU" sz="2400" b="0" i="0" u="none" strike="noStrike" baseline="0" dirty="0">
              <a:latin typeface="Bitter-Regular"/>
            </a:endParaRPr>
          </a:p>
          <a:p>
            <a:pPr algn="just"/>
            <a:r>
              <a:rPr lang="en-US" sz="2400" b="0" i="0" u="none" strike="noStrike" baseline="0" dirty="0">
                <a:latin typeface="Bitter-Regular"/>
              </a:rPr>
              <a:t>That is, can high degree</a:t>
            </a:r>
            <a:r>
              <a:rPr lang="hu-HU" sz="2400" b="0" i="0" u="none" strike="noStrike" baseline="0" dirty="0">
                <a:latin typeface="Bitter-Regular"/>
              </a:rPr>
              <a:t> </a:t>
            </a:r>
            <a:r>
              <a:rPr lang="en-US" sz="2400" b="0" i="0" u="none" strike="noStrike" baseline="0" dirty="0">
                <a:latin typeface="Bitter-Regular"/>
              </a:rPr>
              <a:t>nodes coexist with small degree nodes? We address these questions by estimating</a:t>
            </a:r>
            <a:r>
              <a:rPr lang="hu-HU" sz="2400" b="0" i="0" u="none" strike="noStrike" baseline="0" dirty="0">
                <a:latin typeface="Bitter-Regular"/>
              </a:rPr>
              <a:t> </a:t>
            </a:r>
            <a:r>
              <a:rPr lang="en-US" sz="2400" b="0" i="0" u="none" strike="noStrike" baseline="0" dirty="0">
                <a:latin typeface="Bitter-Regular"/>
              </a:rPr>
              <a:t>the size of the largest and the smallest node in a random network.</a:t>
            </a:r>
          </a:p>
          <a:p>
            <a:pPr algn="just"/>
            <a:r>
              <a:rPr lang="en-US" sz="2400" b="0" i="0" u="none" strike="noStrike" baseline="0" dirty="0">
                <a:latin typeface="Bitter-Regular"/>
              </a:rPr>
              <a:t>Let us assume that the world’s social network is described by the random</a:t>
            </a:r>
            <a:r>
              <a:rPr lang="hu-HU" sz="2400" b="0" i="0" u="none" strike="noStrike" baseline="0" dirty="0">
                <a:latin typeface="Bitter-Regular"/>
              </a:rPr>
              <a:t> </a:t>
            </a:r>
            <a:r>
              <a:rPr lang="en-US" sz="2400" b="0" i="0" u="none" strike="noStrike" baseline="0" dirty="0">
                <a:latin typeface="Bitter-Regular"/>
              </a:rPr>
              <a:t>network model. This random society may not be as far fetched as it</a:t>
            </a:r>
            <a:r>
              <a:rPr lang="hu-HU" sz="2400" b="0" i="0" u="none" strike="noStrike" baseline="0" dirty="0">
                <a:latin typeface="Bitter-Regular"/>
              </a:rPr>
              <a:t> </a:t>
            </a:r>
            <a:r>
              <a:rPr lang="en-US" sz="2400" b="0" i="0" u="none" strike="noStrike" baseline="0" dirty="0">
                <a:latin typeface="Bitter-Regular"/>
              </a:rPr>
              <a:t>first sounds: There is significant randomness in whom we meet and whom</a:t>
            </a:r>
            <a:r>
              <a:rPr lang="hu-HU" sz="2400" b="0" i="0" u="none" strike="noStrike" baseline="0" dirty="0">
                <a:latin typeface="Bitter-Regular"/>
              </a:rPr>
              <a:t> </a:t>
            </a:r>
            <a:r>
              <a:rPr lang="en-US" sz="2400" b="0" i="0" u="none" strike="noStrike" baseline="0" dirty="0">
                <a:latin typeface="Bitter-Regular"/>
              </a:rPr>
              <a:t>we choose to become acquainted with.</a:t>
            </a:r>
            <a:endParaRPr lang="hu-HU" sz="2400" b="0" i="0" u="none" strike="noStrike" baseline="0" dirty="0">
              <a:latin typeface="Bitter-Regular"/>
            </a:endParaRPr>
          </a:p>
          <a:p>
            <a:pPr algn="just"/>
            <a:r>
              <a:rPr lang="en-US" sz="2400" b="0" i="0" u="none" strike="noStrike" baseline="0" dirty="0">
                <a:latin typeface="Bitter-Regular"/>
              </a:rPr>
              <a:t>Sociologists estimate that a typical person knows about 1,000 individuals</a:t>
            </a:r>
            <a:r>
              <a:rPr lang="hu-HU" sz="2400" b="0" i="0" u="none" strike="noStrike" baseline="0" dirty="0">
                <a:latin typeface="Bitter-Regular"/>
              </a:rPr>
              <a:t> </a:t>
            </a:r>
            <a:r>
              <a:rPr lang="en-US" sz="2400" b="0" i="0" u="none" strike="noStrike" baseline="0" dirty="0">
                <a:latin typeface="Bitter-Regular"/>
              </a:rPr>
              <a:t>on a first name basis, prompting us to assume that &lt;k&gt; ≈ 1,000. Using</a:t>
            </a:r>
            <a:r>
              <a:rPr lang="hu-HU" sz="2400" b="0" i="0" u="none" strike="noStrike" baseline="0" dirty="0">
                <a:latin typeface="Bitter-Regular"/>
              </a:rPr>
              <a:t> </a:t>
            </a:r>
            <a:r>
              <a:rPr lang="en-US" sz="2400" b="0" i="0" u="none" strike="noStrike" baseline="0" dirty="0">
                <a:latin typeface="Bitter-Regular"/>
              </a:rPr>
              <a:t>the results obtained so far about random networks, we arrive to a number</a:t>
            </a:r>
            <a:r>
              <a:rPr lang="hu-HU" sz="2400" b="0" i="0" u="none" strike="noStrike" baseline="0" dirty="0">
                <a:latin typeface="Bitter-Regular"/>
              </a:rPr>
              <a:t> </a:t>
            </a:r>
            <a:r>
              <a:rPr lang="en-US" sz="2400" b="0" i="0" u="none" strike="noStrike" baseline="0" dirty="0">
                <a:latin typeface="Bitter-Regular"/>
              </a:rPr>
              <a:t>of intriguing conclusions about a random society of N ≃ 7 x 10</a:t>
            </a:r>
            <a:r>
              <a:rPr lang="en-US" sz="2400" b="0" i="0" u="none" strike="noStrike" baseline="30000" dirty="0">
                <a:latin typeface="Bitter-Regular"/>
              </a:rPr>
              <a:t>9</a:t>
            </a:r>
            <a:r>
              <a:rPr lang="en-US" sz="2400" b="0" i="0" u="none" strike="noStrike" baseline="0" dirty="0">
                <a:latin typeface="Bitter-Regular"/>
              </a:rPr>
              <a:t> of individuals</a:t>
            </a:r>
            <a:endParaRPr lang="hu-HU" sz="2400" b="0" i="0" u="none" strike="noStrike" baseline="0" dirty="0">
              <a:latin typeface="Bitter-Regular"/>
            </a:endParaRPr>
          </a:p>
          <a:p>
            <a:pPr algn="l"/>
            <a:endParaRPr lang="hu-HU" dirty="0"/>
          </a:p>
        </p:txBody>
      </p:sp>
      <p:sp>
        <p:nvSpPr>
          <p:cNvPr id="5" name="Dátum helye 4">
            <a:extLst>
              <a:ext uri="{FF2B5EF4-FFF2-40B4-BE49-F238E27FC236}">
                <a16:creationId xmlns:a16="http://schemas.microsoft.com/office/drawing/2014/main" id="{6CD26462-4F9C-7BC1-A757-06F3C118BC4E}"/>
              </a:ext>
            </a:extLst>
          </p:cNvPr>
          <p:cNvSpPr>
            <a:spLocks noGrp="1"/>
          </p:cNvSpPr>
          <p:nvPr>
            <p:ph type="dt" sz="half" idx="10"/>
          </p:nvPr>
        </p:nvSpPr>
        <p:spPr/>
        <p:txBody>
          <a:bodyPr/>
          <a:lstStyle/>
          <a:p>
            <a:r>
              <a:rPr lang="hu-HU"/>
              <a:t>26/19/2024</a:t>
            </a:r>
          </a:p>
        </p:txBody>
      </p:sp>
      <p:sp>
        <p:nvSpPr>
          <p:cNvPr id="6" name="Élőláb helye 5">
            <a:extLst>
              <a:ext uri="{FF2B5EF4-FFF2-40B4-BE49-F238E27FC236}">
                <a16:creationId xmlns:a16="http://schemas.microsoft.com/office/drawing/2014/main" id="{8B930EFF-2266-8A51-4D9B-22E35D805348}"/>
              </a:ext>
            </a:extLst>
          </p:cNvPr>
          <p:cNvSpPr>
            <a:spLocks noGrp="1"/>
          </p:cNvSpPr>
          <p:nvPr>
            <p:ph type="ftr" sz="quarter" idx="11"/>
          </p:nvPr>
        </p:nvSpPr>
        <p:spPr/>
        <p:txBody>
          <a:bodyPr/>
          <a:lstStyle/>
          <a:p>
            <a:r>
              <a:rPr lang="hu-HU"/>
              <a:t>Network Science, Lecture 3</a:t>
            </a:r>
            <a:endParaRPr lang="hu-HU" dirty="0"/>
          </a:p>
        </p:txBody>
      </p:sp>
      <p:sp>
        <p:nvSpPr>
          <p:cNvPr id="7" name="Dia számának helye 6">
            <a:extLst>
              <a:ext uri="{FF2B5EF4-FFF2-40B4-BE49-F238E27FC236}">
                <a16:creationId xmlns:a16="http://schemas.microsoft.com/office/drawing/2014/main" id="{48B3CD7F-6286-108B-AD84-417907CFAA70}"/>
              </a:ext>
            </a:extLst>
          </p:cNvPr>
          <p:cNvSpPr>
            <a:spLocks noGrp="1"/>
          </p:cNvSpPr>
          <p:nvPr>
            <p:ph type="sldNum" sz="quarter" idx="12"/>
          </p:nvPr>
        </p:nvSpPr>
        <p:spPr/>
        <p:txBody>
          <a:bodyPr/>
          <a:lstStyle/>
          <a:p>
            <a:fld id="{51087B00-E4BB-4A66-8C74-CF8A7BBCF259}" type="slidenum">
              <a:rPr lang="hu-HU" smtClean="0"/>
              <a:t>45</a:t>
            </a:fld>
            <a:endParaRPr lang="hu-HU" dirty="0"/>
          </a:p>
        </p:txBody>
      </p:sp>
    </p:spTree>
    <p:extLst>
      <p:ext uri="{BB962C8B-B14F-4D97-AF65-F5344CB8AC3E}">
        <p14:creationId xmlns:p14="http://schemas.microsoft.com/office/powerpoint/2010/main" val="34025621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25B2660-2B69-B864-202C-DFB0A304AB42}"/>
              </a:ext>
            </a:extLst>
          </p:cNvPr>
          <p:cNvSpPr>
            <a:spLocks noGrp="1"/>
          </p:cNvSpPr>
          <p:nvPr>
            <p:ph type="title"/>
          </p:nvPr>
        </p:nvSpPr>
        <p:spPr>
          <a:xfrm>
            <a:off x="838200" y="61994"/>
            <a:ext cx="10515600" cy="619044"/>
          </a:xfrm>
        </p:spPr>
        <p:txBody>
          <a:bodyPr>
            <a:noAutofit/>
          </a:bodyPr>
          <a:lstStyle/>
          <a:p>
            <a:pPr algn="ctr"/>
            <a:r>
              <a:rPr lang="en-US" sz="3200" b="1" dirty="0">
                <a:solidFill>
                  <a:srgbClr val="FF0000"/>
                </a:solidFill>
              </a:rPr>
              <a:t>REAL NETWORKS ARE</a:t>
            </a:r>
            <a:r>
              <a:rPr lang="hu-HU" sz="3200" b="1" dirty="0">
                <a:solidFill>
                  <a:srgbClr val="FF0000"/>
                </a:solidFill>
              </a:rPr>
              <a:t> </a:t>
            </a:r>
            <a:r>
              <a:rPr lang="en-US" sz="3200" b="1" dirty="0">
                <a:solidFill>
                  <a:srgbClr val="FF0000"/>
                </a:solidFill>
              </a:rPr>
              <a:t>NOT POISSON</a:t>
            </a:r>
            <a:endParaRPr lang="hu-HU" sz="3200" b="1" dirty="0">
              <a:solidFill>
                <a:srgbClr val="FF0000"/>
              </a:solidFill>
            </a:endParaRPr>
          </a:p>
        </p:txBody>
      </p:sp>
      <p:sp>
        <p:nvSpPr>
          <p:cNvPr id="9" name="Tartalom helye 8">
            <a:extLst>
              <a:ext uri="{FF2B5EF4-FFF2-40B4-BE49-F238E27FC236}">
                <a16:creationId xmlns:a16="http://schemas.microsoft.com/office/drawing/2014/main" id="{45109246-974E-7B56-D5C2-0A951B7CCFDA}"/>
              </a:ext>
            </a:extLst>
          </p:cNvPr>
          <p:cNvSpPr>
            <a:spLocks noGrp="1"/>
          </p:cNvSpPr>
          <p:nvPr>
            <p:ph idx="1"/>
          </p:nvPr>
        </p:nvSpPr>
        <p:spPr>
          <a:xfrm>
            <a:off x="838200" y="612183"/>
            <a:ext cx="10515600" cy="5564780"/>
          </a:xfrm>
        </p:spPr>
        <p:txBody>
          <a:bodyPr>
            <a:normAutofit lnSpcReduction="10000"/>
          </a:bodyPr>
          <a:lstStyle/>
          <a:p>
            <a:pPr marL="0" indent="0" algn="just">
              <a:buNone/>
            </a:pPr>
            <a:r>
              <a:rPr lang="en-US" sz="2400" b="0" i="0" u="none" strike="noStrike" baseline="0" dirty="0">
                <a:latin typeface="Bitter-Regular"/>
              </a:rPr>
              <a:t>• The most connected individual (the largest degree node) in a random</a:t>
            </a:r>
            <a:r>
              <a:rPr lang="hu-HU" sz="2400" b="0" i="0" u="none" strike="noStrike" baseline="0" dirty="0">
                <a:latin typeface="Bitter-Regular"/>
              </a:rPr>
              <a:t> </a:t>
            </a:r>
            <a:r>
              <a:rPr lang="en-US" sz="2400" b="0" i="0" u="none" strike="noStrike" baseline="0" dirty="0">
                <a:latin typeface="Bitter-Regular"/>
              </a:rPr>
              <a:t>society is expected to have </a:t>
            </a:r>
            <a:r>
              <a:rPr lang="en-US" sz="2400" b="0" i="1" u="none" strike="noStrike" baseline="0" dirty="0" err="1">
                <a:latin typeface="Bitter-Italic"/>
              </a:rPr>
              <a:t>k</a:t>
            </a:r>
            <a:r>
              <a:rPr lang="en-US" sz="2400" b="0" i="1" u="none" strike="noStrike" baseline="-25000" dirty="0" err="1">
                <a:latin typeface="Bitter-Italic"/>
              </a:rPr>
              <a:t>max</a:t>
            </a:r>
            <a:r>
              <a:rPr lang="en-US" sz="2400" b="0" i="1" u="none" strike="noStrike" baseline="0" dirty="0">
                <a:latin typeface="Bitter-Italic"/>
              </a:rPr>
              <a:t> </a:t>
            </a:r>
            <a:r>
              <a:rPr lang="en-US" sz="2400" b="0" i="0" u="none" strike="noStrike" baseline="0" dirty="0">
                <a:latin typeface="Bitter-Regular"/>
              </a:rPr>
              <a:t>= 1,185 acquaintances.</a:t>
            </a:r>
          </a:p>
          <a:p>
            <a:pPr marL="0" indent="0" algn="just">
              <a:buNone/>
            </a:pPr>
            <a:r>
              <a:rPr lang="en-US" sz="2400" b="0" i="0" u="none" strike="noStrike" baseline="0" dirty="0">
                <a:latin typeface="Bitter-Regular"/>
              </a:rPr>
              <a:t>• The degree of the least connected individual is </a:t>
            </a:r>
            <a:r>
              <a:rPr lang="en-US" sz="2400" b="0" i="1" u="none" strike="noStrike" baseline="0" dirty="0" err="1">
                <a:latin typeface="Bitter-Italic"/>
              </a:rPr>
              <a:t>k</a:t>
            </a:r>
            <a:r>
              <a:rPr lang="en-US" sz="2400" b="0" i="1" u="none" strike="noStrike" baseline="-25000" dirty="0" err="1">
                <a:latin typeface="Bitter-Italic"/>
              </a:rPr>
              <a:t>min</a:t>
            </a:r>
            <a:r>
              <a:rPr lang="en-US" sz="2400" b="0" i="1" u="none" strike="noStrike" baseline="0" dirty="0">
                <a:latin typeface="Bitter-Italic"/>
              </a:rPr>
              <a:t> </a:t>
            </a:r>
            <a:r>
              <a:rPr lang="en-US" sz="2400" b="0" i="0" u="none" strike="noStrike" baseline="0" dirty="0">
                <a:latin typeface="Bitter-Regular"/>
              </a:rPr>
              <a:t>= 816, not that different</a:t>
            </a:r>
            <a:r>
              <a:rPr lang="hu-HU" sz="2400" b="0" i="0" u="none" strike="noStrike" baseline="0" dirty="0">
                <a:latin typeface="Bitter-Regular"/>
              </a:rPr>
              <a:t> </a:t>
            </a:r>
            <a:r>
              <a:rPr lang="hu-HU" sz="2400" b="0" i="0" u="none" strike="noStrike" baseline="0" dirty="0" err="1">
                <a:latin typeface="Bitter-Regular"/>
              </a:rPr>
              <a:t>from</a:t>
            </a:r>
            <a:r>
              <a:rPr lang="hu-HU" sz="2400" b="0" i="0" u="none" strike="noStrike" baseline="0" dirty="0">
                <a:latin typeface="Bitter-Regular"/>
              </a:rPr>
              <a:t> </a:t>
            </a:r>
            <a:r>
              <a:rPr lang="hu-HU" sz="2400" b="0" i="1" u="none" strike="noStrike" baseline="0" dirty="0" err="1">
                <a:latin typeface="Bitter-Italic"/>
              </a:rPr>
              <a:t>k</a:t>
            </a:r>
            <a:r>
              <a:rPr lang="hu-HU" sz="2400" b="0" i="1" u="none" strike="noStrike" baseline="-25000" dirty="0" err="1">
                <a:latin typeface="Bitter-Italic"/>
              </a:rPr>
              <a:t>max</a:t>
            </a:r>
            <a:r>
              <a:rPr lang="hu-HU" sz="2400" b="0" i="1" u="none" strike="noStrike" baseline="0" dirty="0">
                <a:latin typeface="Bitter-Italic"/>
              </a:rPr>
              <a:t> </a:t>
            </a:r>
            <a:r>
              <a:rPr lang="hu-HU" sz="2400" b="0" i="0" u="none" strike="noStrike" baseline="0" dirty="0" err="1">
                <a:latin typeface="Bitter-Regular"/>
              </a:rPr>
              <a:t>or</a:t>
            </a:r>
            <a:r>
              <a:rPr lang="hu-HU" sz="2400" b="0" i="0" u="none" strike="noStrike" baseline="0" dirty="0">
                <a:latin typeface="Bitter-Regular"/>
              </a:rPr>
              <a:t> &lt;</a:t>
            </a:r>
            <a:r>
              <a:rPr lang="hu-HU" sz="2400" b="0" i="1" u="none" strike="noStrike" baseline="0" dirty="0">
                <a:latin typeface="Bitter-Italic"/>
              </a:rPr>
              <a:t>k</a:t>
            </a:r>
            <a:r>
              <a:rPr lang="hu-HU" sz="2400" b="0" i="0" u="none" strike="noStrike" baseline="0" dirty="0">
                <a:latin typeface="Bitter-Regular"/>
              </a:rPr>
              <a:t>&gt;.</a:t>
            </a:r>
          </a:p>
          <a:p>
            <a:pPr marL="0" indent="0" algn="just">
              <a:buNone/>
            </a:pPr>
            <a:r>
              <a:rPr lang="en-US" sz="2400" b="0" i="0" u="none" strike="noStrike" baseline="0" dirty="0">
                <a:latin typeface="Bitter-Regular"/>
              </a:rPr>
              <a:t>• The dispersion of a random network is </a:t>
            </a:r>
            <a:r>
              <a:rPr lang="en-US" sz="2400" b="0" i="1" u="none" strike="noStrike" baseline="0" dirty="0" err="1">
                <a:latin typeface="Arial-ItalicMT"/>
              </a:rPr>
              <a:t>σ</a:t>
            </a:r>
            <a:r>
              <a:rPr lang="en-US" sz="2400" b="0" i="1" u="none" strike="noStrike" baseline="-25000" dirty="0" err="1">
                <a:latin typeface="Bitter-Italic"/>
              </a:rPr>
              <a:t>k</a:t>
            </a:r>
            <a:r>
              <a:rPr lang="en-US" sz="2400" b="0" i="1" u="none" strike="noStrike" baseline="0" dirty="0">
                <a:latin typeface="Bitter-Italic"/>
              </a:rPr>
              <a:t> </a:t>
            </a:r>
            <a:r>
              <a:rPr lang="en-US" sz="2400" b="0" i="0" u="none" strike="noStrike" baseline="0" dirty="0">
                <a:latin typeface="Bitter-Regular"/>
              </a:rPr>
              <a:t>= &lt;</a:t>
            </a:r>
            <a:r>
              <a:rPr lang="en-US" sz="2400" b="0" i="1" u="none" strike="noStrike" baseline="0" dirty="0">
                <a:latin typeface="Bitter-Italic"/>
              </a:rPr>
              <a:t>k</a:t>
            </a:r>
            <a:r>
              <a:rPr lang="en-US" sz="2400" b="0" i="0" u="none" strike="noStrike" baseline="0" dirty="0">
                <a:latin typeface="Bitter-Regular"/>
              </a:rPr>
              <a:t>&gt;</a:t>
            </a:r>
            <a:r>
              <a:rPr lang="en-US" sz="2400" b="0" i="0" u="none" strike="noStrike" baseline="30000" dirty="0">
                <a:latin typeface="Bitter-Regular"/>
              </a:rPr>
              <a:t>1/2</a:t>
            </a:r>
            <a:r>
              <a:rPr lang="en-US" sz="2400" b="0" i="0" u="none" strike="noStrike" baseline="0" dirty="0">
                <a:latin typeface="Bitter-Regular"/>
              </a:rPr>
              <a:t> , which for &lt;</a:t>
            </a:r>
            <a:r>
              <a:rPr lang="en-US" sz="2400" b="0" i="1" u="none" strike="noStrike" baseline="0" dirty="0">
                <a:latin typeface="Bitter-Italic"/>
              </a:rPr>
              <a:t>k</a:t>
            </a:r>
            <a:r>
              <a:rPr lang="en-US" sz="2400" b="0" i="0" u="none" strike="noStrike" baseline="0" dirty="0">
                <a:latin typeface="Bitter-Regular"/>
              </a:rPr>
              <a:t>&gt; =</a:t>
            </a:r>
            <a:r>
              <a:rPr lang="hu-HU" sz="2400" b="0" i="0" u="none" strike="noStrike" baseline="0" dirty="0">
                <a:latin typeface="Bitter-Regular"/>
              </a:rPr>
              <a:t> </a:t>
            </a:r>
            <a:r>
              <a:rPr lang="en-US" sz="2400" b="0" i="0" u="none" strike="noStrike" baseline="0" dirty="0">
                <a:latin typeface="Bitter-Regular"/>
              </a:rPr>
              <a:t>1,000 is </a:t>
            </a:r>
            <a:r>
              <a:rPr lang="en-US" sz="2400" b="0" i="1" u="none" strike="noStrike" baseline="0" dirty="0" err="1">
                <a:latin typeface="Arial-ItalicMT"/>
              </a:rPr>
              <a:t>σ</a:t>
            </a:r>
            <a:r>
              <a:rPr lang="en-US" sz="2400" b="0" i="1" u="none" strike="noStrike" baseline="-25000" dirty="0" err="1">
                <a:latin typeface="Bitter-Italic"/>
              </a:rPr>
              <a:t>k</a:t>
            </a:r>
            <a:r>
              <a:rPr lang="en-US" sz="2400" b="0" i="1" u="none" strike="noStrike" baseline="0" dirty="0">
                <a:latin typeface="Bitter-Italic"/>
              </a:rPr>
              <a:t> </a:t>
            </a:r>
            <a:r>
              <a:rPr lang="en-US" sz="2400" b="0" i="0" u="none" strike="noStrike" baseline="0" dirty="0">
                <a:latin typeface="Bitter-Regular"/>
              </a:rPr>
              <a:t>= 31.62. This means that the number of friends a typical individual</a:t>
            </a:r>
            <a:r>
              <a:rPr lang="hu-HU" sz="2400" b="0" i="0" u="none" strike="noStrike" baseline="0" dirty="0">
                <a:latin typeface="Bitter-Regular"/>
              </a:rPr>
              <a:t> </a:t>
            </a:r>
            <a:r>
              <a:rPr lang="en-US" sz="2400" b="0" i="0" u="none" strike="noStrike" baseline="0" dirty="0">
                <a:latin typeface="Bitter-Regular"/>
              </a:rPr>
              <a:t>has is in the &lt;</a:t>
            </a:r>
            <a:r>
              <a:rPr lang="en-US" sz="2400" b="0" i="1" u="none" strike="noStrike" baseline="0" dirty="0">
                <a:latin typeface="Bitter-Italic"/>
              </a:rPr>
              <a:t>k</a:t>
            </a:r>
            <a:r>
              <a:rPr lang="en-US" sz="2400" b="0" i="0" u="none" strike="noStrike" baseline="0" dirty="0">
                <a:latin typeface="Bitter-Regular"/>
              </a:rPr>
              <a:t>&gt; ± </a:t>
            </a:r>
            <a:r>
              <a:rPr lang="en-US" sz="2400" b="0" i="1" u="none" strike="noStrike" baseline="0" dirty="0" err="1">
                <a:latin typeface="Arial-ItalicMT"/>
              </a:rPr>
              <a:t>σ</a:t>
            </a:r>
            <a:r>
              <a:rPr lang="en-US" sz="2400" b="0" i="1" u="none" strike="noStrike" baseline="-25000" dirty="0" err="1">
                <a:latin typeface="Bitter-Italic"/>
              </a:rPr>
              <a:t>k</a:t>
            </a:r>
            <a:r>
              <a:rPr lang="en-US" sz="2400" b="0" i="1" u="none" strike="noStrike" baseline="0" dirty="0">
                <a:latin typeface="Bitter-Italic"/>
              </a:rPr>
              <a:t> </a:t>
            </a:r>
            <a:r>
              <a:rPr lang="en-US" sz="2400" b="0" i="0" u="none" strike="noStrike" baseline="0" dirty="0">
                <a:latin typeface="Bitter-Regular"/>
              </a:rPr>
              <a:t>range, or between 968 and 1,032, a rather</a:t>
            </a:r>
            <a:r>
              <a:rPr lang="hu-HU" sz="2400" b="0" i="0" u="none" strike="noStrike" baseline="0" dirty="0">
                <a:latin typeface="Bitter-Regular"/>
              </a:rPr>
              <a:t> </a:t>
            </a:r>
            <a:r>
              <a:rPr lang="hu-HU" sz="2400" b="0" i="0" u="none" strike="noStrike" baseline="0" dirty="0" err="1">
                <a:latin typeface="Bitter-Regular"/>
              </a:rPr>
              <a:t>narrow</a:t>
            </a:r>
            <a:r>
              <a:rPr lang="hu-HU" sz="2400" b="0" i="0" u="none" strike="noStrike" baseline="0" dirty="0">
                <a:latin typeface="Bitter-Regular"/>
              </a:rPr>
              <a:t> </a:t>
            </a:r>
            <a:r>
              <a:rPr lang="hu-HU" sz="2400" b="0" i="0" u="none" strike="noStrike" baseline="0" dirty="0" err="1">
                <a:latin typeface="Bitter-Regular"/>
              </a:rPr>
              <a:t>window</a:t>
            </a:r>
            <a:r>
              <a:rPr lang="hu-HU" sz="2400" b="0" i="0" u="none" strike="noStrike" baseline="0" dirty="0">
                <a:latin typeface="Bitter-Regular"/>
              </a:rPr>
              <a:t>.</a:t>
            </a:r>
          </a:p>
          <a:p>
            <a:pPr marL="0" indent="0" algn="just">
              <a:lnSpc>
                <a:spcPct val="150000"/>
              </a:lnSpc>
              <a:buNone/>
            </a:pPr>
            <a:r>
              <a:rPr lang="en-US" sz="2400" b="0" i="0" u="none" strike="noStrike" baseline="0" dirty="0">
                <a:latin typeface="Bitter-Regular"/>
              </a:rPr>
              <a:t>Taken together, in a random society all individuals are expected to have</a:t>
            </a:r>
            <a:r>
              <a:rPr lang="hu-HU" sz="2400" b="0" i="0" u="none" strike="noStrike" baseline="0" dirty="0">
                <a:latin typeface="Bitter-Regular"/>
              </a:rPr>
              <a:t> </a:t>
            </a:r>
            <a:r>
              <a:rPr lang="en-US" sz="2400" b="0" i="0" u="none" strike="noStrike" baseline="0" dirty="0">
                <a:latin typeface="Bitter-Regular"/>
              </a:rPr>
              <a:t>a comparable number of friends. Hence if people are randomly connected</a:t>
            </a:r>
            <a:r>
              <a:rPr lang="hu-HU" sz="2400" b="0" i="0" u="none" strike="noStrike" baseline="0" dirty="0">
                <a:latin typeface="Bitter-Regular"/>
              </a:rPr>
              <a:t> </a:t>
            </a:r>
            <a:r>
              <a:rPr lang="en-US" sz="2400" b="0" i="0" u="none" strike="noStrike" baseline="0" dirty="0">
                <a:latin typeface="Bitter-Regular"/>
              </a:rPr>
              <a:t>to each other, we lack outliers: There are no highly popular individuals, and</a:t>
            </a:r>
            <a:r>
              <a:rPr lang="hu-HU" sz="2400" b="0" i="0" u="none" strike="noStrike" baseline="0" dirty="0">
                <a:latin typeface="Bitter-Regular"/>
              </a:rPr>
              <a:t> </a:t>
            </a:r>
            <a:r>
              <a:rPr lang="en-US" sz="2400" b="0" i="0" u="none" strike="noStrike" baseline="0" dirty="0">
                <a:latin typeface="Bitter-Regular"/>
              </a:rPr>
              <a:t>no one is left behind, having only a few friends. This </a:t>
            </a:r>
            <a:r>
              <a:rPr lang="en-US" sz="2400" b="0" i="0" u="none" strike="noStrike" baseline="0" dirty="0" err="1">
                <a:latin typeface="Bitter-Regular"/>
              </a:rPr>
              <a:t>suprising</a:t>
            </a:r>
            <a:r>
              <a:rPr lang="en-US" sz="2400" b="0" i="0" u="none" strike="noStrike" baseline="0" dirty="0">
                <a:latin typeface="Bitter-Regular"/>
              </a:rPr>
              <a:t> conclusion</a:t>
            </a:r>
            <a:r>
              <a:rPr lang="hu-HU" sz="2400" b="0" i="0" u="none" strike="noStrike" baseline="0" dirty="0">
                <a:latin typeface="Bitter-Regular"/>
              </a:rPr>
              <a:t> </a:t>
            </a:r>
            <a:r>
              <a:rPr lang="en-US" sz="2400" b="0" i="0" u="none" strike="noStrike" baseline="0" dirty="0">
                <a:latin typeface="Bitter-Regular"/>
              </a:rPr>
              <a:t>is a consequence of an important property of random networks: </a:t>
            </a:r>
            <a:r>
              <a:rPr lang="en-US" sz="2400" b="0" i="1" u="none" strike="noStrike" baseline="0" dirty="0">
                <a:latin typeface="Bitter-Italic"/>
              </a:rPr>
              <a:t>in a large</a:t>
            </a:r>
            <a:r>
              <a:rPr lang="hu-HU" sz="2400" b="0" i="1" u="none" strike="noStrike" baseline="0" dirty="0">
                <a:latin typeface="Bitter-Italic"/>
              </a:rPr>
              <a:t> </a:t>
            </a:r>
            <a:r>
              <a:rPr lang="en-US" sz="2400" b="0" i="1" u="none" strike="noStrike" baseline="0" dirty="0">
                <a:latin typeface="Bitter-Italic"/>
              </a:rPr>
              <a:t>random network the degree of most nodes is in the narrow vicinity of &lt;k&gt;</a:t>
            </a:r>
            <a:r>
              <a:rPr lang="hu-HU" sz="2400" b="0" i="1" u="none" strike="noStrike" baseline="0" dirty="0">
                <a:latin typeface="Bitter-Italic"/>
              </a:rPr>
              <a:t>.</a:t>
            </a:r>
            <a:endParaRPr lang="hu-HU" sz="3600" dirty="0"/>
          </a:p>
        </p:txBody>
      </p:sp>
      <p:sp>
        <p:nvSpPr>
          <p:cNvPr id="5" name="Dátum helye 4">
            <a:extLst>
              <a:ext uri="{FF2B5EF4-FFF2-40B4-BE49-F238E27FC236}">
                <a16:creationId xmlns:a16="http://schemas.microsoft.com/office/drawing/2014/main" id="{6CD26462-4F9C-7BC1-A757-06F3C118BC4E}"/>
              </a:ext>
            </a:extLst>
          </p:cNvPr>
          <p:cNvSpPr>
            <a:spLocks noGrp="1"/>
          </p:cNvSpPr>
          <p:nvPr>
            <p:ph type="dt" sz="half" idx="10"/>
          </p:nvPr>
        </p:nvSpPr>
        <p:spPr/>
        <p:txBody>
          <a:bodyPr/>
          <a:lstStyle/>
          <a:p>
            <a:r>
              <a:rPr lang="hu-HU"/>
              <a:t>26/19/2024</a:t>
            </a:r>
          </a:p>
        </p:txBody>
      </p:sp>
      <p:sp>
        <p:nvSpPr>
          <p:cNvPr id="6" name="Élőláb helye 5">
            <a:extLst>
              <a:ext uri="{FF2B5EF4-FFF2-40B4-BE49-F238E27FC236}">
                <a16:creationId xmlns:a16="http://schemas.microsoft.com/office/drawing/2014/main" id="{8B930EFF-2266-8A51-4D9B-22E35D805348}"/>
              </a:ext>
            </a:extLst>
          </p:cNvPr>
          <p:cNvSpPr>
            <a:spLocks noGrp="1"/>
          </p:cNvSpPr>
          <p:nvPr>
            <p:ph type="ftr" sz="quarter" idx="11"/>
          </p:nvPr>
        </p:nvSpPr>
        <p:spPr/>
        <p:txBody>
          <a:bodyPr/>
          <a:lstStyle/>
          <a:p>
            <a:r>
              <a:rPr lang="hu-HU"/>
              <a:t>Network Science, Lecture 3</a:t>
            </a:r>
            <a:endParaRPr lang="hu-HU" dirty="0"/>
          </a:p>
        </p:txBody>
      </p:sp>
      <p:sp>
        <p:nvSpPr>
          <p:cNvPr id="7" name="Dia számának helye 6">
            <a:extLst>
              <a:ext uri="{FF2B5EF4-FFF2-40B4-BE49-F238E27FC236}">
                <a16:creationId xmlns:a16="http://schemas.microsoft.com/office/drawing/2014/main" id="{48B3CD7F-6286-108B-AD84-417907CFAA70}"/>
              </a:ext>
            </a:extLst>
          </p:cNvPr>
          <p:cNvSpPr>
            <a:spLocks noGrp="1"/>
          </p:cNvSpPr>
          <p:nvPr>
            <p:ph type="sldNum" sz="quarter" idx="12"/>
          </p:nvPr>
        </p:nvSpPr>
        <p:spPr/>
        <p:txBody>
          <a:bodyPr/>
          <a:lstStyle/>
          <a:p>
            <a:fld id="{51087B00-E4BB-4A66-8C74-CF8A7BBCF259}" type="slidenum">
              <a:rPr lang="hu-HU" smtClean="0"/>
              <a:t>46</a:t>
            </a:fld>
            <a:endParaRPr lang="hu-HU" dirty="0"/>
          </a:p>
        </p:txBody>
      </p:sp>
    </p:spTree>
    <p:extLst>
      <p:ext uri="{BB962C8B-B14F-4D97-AF65-F5344CB8AC3E}">
        <p14:creationId xmlns:p14="http://schemas.microsoft.com/office/powerpoint/2010/main" val="10353649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25B2660-2B69-B864-202C-DFB0A304AB42}"/>
              </a:ext>
            </a:extLst>
          </p:cNvPr>
          <p:cNvSpPr>
            <a:spLocks noGrp="1"/>
          </p:cNvSpPr>
          <p:nvPr>
            <p:ph type="title"/>
          </p:nvPr>
        </p:nvSpPr>
        <p:spPr>
          <a:xfrm>
            <a:off x="838200" y="61994"/>
            <a:ext cx="10515600" cy="619044"/>
          </a:xfrm>
        </p:spPr>
        <p:txBody>
          <a:bodyPr>
            <a:noAutofit/>
          </a:bodyPr>
          <a:lstStyle/>
          <a:p>
            <a:pPr algn="ctr"/>
            <a:r>
              <a:rPr lang="en-US" sz="3200" b="1" dirty="0">
                <a:solidFill>
                  <a:srgbClr val="FF0000"/>
                </a:solidFill>
              </a:rPr>
              <a:t>REAL NETWORKS ARE</a:t>
            </a:r>
            <a:r>
              <a:rPr lang="hu-HU" sz="3200" b="1" dirty="0">
                <a:solidFill>
                  <a:srgbClr val="FF0000"/>
                </a:solidFill>
              </a:rPr>
              <a:t> </a:t>
            </a:r>
            <a:r>
              <a:rPr lang="en-US" sz="3200" b="1" dirty="0">
                <a:solidFill>
                  <a:srgbClr val="FF0000"/>
                </a:solidFill>
              </a:rPr>
              <a:t>NOT POISSON</a:t>
            </a:r>
            <a:endParaRPr lang="hu-HU" sz="3200" b="1" dirty="0">
              <a:solidFill>
                <a:srgbClr val="FF0000"/>
              </a:solidFill>
            </a:endParaRPr>
          </a:p>
        </p:txBody>
      </p:sp>
      <p:sp>
        <p:nvSpPr>
          <p:cNvPr id="9" name="Tartalom helye 8">
            <a:extLst>
              <a:ext uri="{FF2B5EF4-FFF2-40B4-BE49-F238E27FC236}">
                <a16:creationId xmlns:a16="http://schemas.microsoft.com/office/drawing/2014/main" id="{45109246-974E-7B56-D5C2-0A951B7CCFDA}"/>
              </a:ext>
            </a:extLst>
          </p:cNvPr>
          <p:cNvSpPr>
            <a:spLocks noGrp="1"/>
          </p:cNvSpPr>
          <p:nvPr>
            <p:ph idx="1"/>
          </p:nvPr>
        </p:nvSpPr>
        <p:spPr>
          <a:xfrm>
            <a:off x="838200" y="612183"/>
            <a:ext cx="10515600" cy="5564780"/>
          </a:xfrm>
        </p:spPr>
        <p:txBody>
          <a:bodyPr>
            <a:normAutofit/>
          </a:bodyPr>
          <a:lstStyle/>
          <a:p>
            <a:pPr algn="just">
              <a:lnSpc>
                <a:spcPct val="150000"/>
              </a:lnSpc>
            </a:pPr>
            <a:r>
              <a:rPr lang="en-US" sz="2400" b="0" i="0" u="none" strike="noStrike" baseline="0" dirty="0">
                <a:latin typeface="Bitter-Regular"/>
              </a:rPr>
              <a:t>This prediction blatantly conflicts with reality. Indeed, there is extensive</a:t>
            </a:r>
            <a:r>
              <a:rPr lang="hu-HU" sz="2400" b="0" i="0" u="none" strike="noStrike" baseline="0" dirty="0">
                <a:latin typeface="Bitter-Regular"/>
              </a:rPr>
              <a:t> </a:t>
            </a:r>
            <a:r>
              <a:rPr lang="en-US" sz="2400" b="0" i="0" u="none" strike="noStrike" baseline="0" dirty="0">
                <a:latin typeface="Bitter-Regular"/>
              </a:rPr>
              <a:t>evidence of individuals who have considerably more than 1,185 acquaintances.</a:t>
            </a:r>
            <a:r>
              <a:rPr lang="hu-HU" sz="2400" b="0" i="0" u="none" strike="noStrike" baseline="0" dirty="0">
                <a:latin typeface="Bitter-Regular"/>
              </a:rPr>
              <a:t> </a:t>
            </a:r>
            <a:r>
              <a:rPr lang="en-US" sz="2400" b="0" i="0" u="none" strike="noStrike" baseline="0" dirty="0">
                <a:latin typeface="Bitter-Regular"/>
              </a:rPr>
              <a:t>For example, US president Franklin Delano Roosevelt’s appointment</a:t>
            </a:r>
            <a:r>
              <a:rPr lang="hu-HU" sz="2400" b="0" i="0" u="none" strike="noStrike" baseline="0" dirty="0">
                <a:latin typeface="Bitter-Regular"/>
              </a:rPr>
              <a:t> </a:t>
            </a:r>
            <a:r>
              <a:rPr lang="en-US" sz="2400" b="0" i="0" u="none" strike="noStrike" baseline="0" dirty="0">
                <a:latin typeface="Bitter-Regular"/>
              </a:rPr>
              <a:t>book has about 22,000 names, individuals he met personally. Similarly, a study of the social network behind Facebook has documented</a:t>
            </a:r>
            <a:r>
              <a:rPr lang="hu-HU" sz="2400" b="0" i="0" u="none" strike="noStrike" baseline="0" dirty="0">
                <a:latin typeface="Bitter-Regular"/>
              </a:rPr>
              <a:t> </a:t>
            </a:r>
            <a:r>
              <a:rPr lang="en-US" sz="2400" b="0" i="0" u="none" strike="noStrike" baseline="0" dirty="0">
                <a:latin typeface="Bitter-Regular"/>
              </a:rPr>
              <a:t>numerous individuals with 5,000 Facebook friends, the maximum</a:t>
            </a:r>
            <a:r>
              <a:rPr lang="hu-HU" sz="2400" b="0" i="0" u="none" strike="noStrike" baseline="0" dirty="0">
                <a:latin typeface="Bitter-Regular"/>
              </a:rPr>
              <a:t> </a:t>
            </a:r>
            <a:r>
              <a:rPr lang="en-US" sz="2400" b="0" i="0" u="none" strike="noStrike" baseline="0" dirty="0">
                <a:latin typeface="Bitter-Regular"/>
              </a:rPr>
              <a:t>allowed by the social networking platform. To understand the origin of</a:t>
            </a:r>
            <a:r>
              <a:rPr lang="hu-HU" sz="2400" b="0" i="0" u="none" strike="noStrike" baseline="0" dirty="0">
                <a:latin typeface="Bitter-Regular"/>
              </a:rPr>
              <a:t> </a:t>
            </a:r>
            <a:r>
              <a:rPr lang="en-US" sz="2400" b="0" i="0" u="none" strike="noStrike" baseline="0" dirty="0">
                <a:latin typeface="Bitter-Regular"/>
              </a:rPr>
              <a:t>these discrepancies we must compare the degree distribution of real and</a:t>
            </a:r>
            <a:r>
              <a:rPr lang="hu-HU" sz="2400" b="0" i="0" u="none" strike="noStrike" baseline="0" dirty="0">
                <a:latin typeface="Bitter-Regular"/>
              </a:rPr>
              <a:t> random </a:t>
            </a:r>
            <a:r>
              <a:rPr lang="hu-HU" sz="2400" b="0" i="0" u="none" strike="noStrike" baseline="0" dirty="0" err="1">
                <a:latin typeface="Bitter-Regular"/>
              </a:rPr>
              <a:t>networks</a:t>
            </a:r>
            <a:r>
              <a:rPr lang="hu-HU" sz="2400" b="0" i="0" u="none" strike="noStrike" baseline="0" dirty="0">
                <a:latin typeface="Bitter-Regular"/>
              </a:rPr>
              <a:t>. </a:t>
            </a:r>
            <a:r>
              <a:rPr lang="hu-HU" sz="2400" b="0" i="0" u="none" strike="noStrike" baseline="0" dirty="0" err="1">
                <a:solidFill>
                  <a:srgbClr val="000000"/>
                </a:solidFill>
                <a:latin typeface="Bitter-Regular"/>
              </a:rPr>
              <a:t>We</a:t>
            </a:r>
            <a:r>
              <a:rPr lang="hu-HU" sz="2400" b="0" i="0" u="none" strike="noStrike" baseline="0" dirty="0">
                <a:solidFill>
                  <a:srgbClr val="000000"/>
                </a:solidFill>
                <a:latin typeface="Bitter-Regular"/>
              </a:rPr>
              <a:t> </a:t>
            </a:r>
            <a:r>
              <a:rPr lang="en-US" sz="2400" b="0" i="0" u="none" strike="noStrike" baseline="0" dirty="0">
                <a:solidFill>
                  <a:srgbClr val="000000"/>
                </a:solidFill>
                <a:latin typeface="Bitter-Regular"/>
              </a:rPr>
              <a:t>show the degree distribution of three real networks, together</a:t>
            </a:r>
            <a:r>
              <a:rPr lang="hu-HU" sz="2400" b="0" i="0" u="none" strike="noStrike" baseline="0" dirty="0">
                <a:solidFill>
                  <a:srgbClr val="000000"/>
                </a:solidFill>
                <a:latin typeface="Bitter-Regular"/>
              </a:rPr>
              <a:t> </a:t>
            </a:r>
            <a:r>
              <a:rPr lang="en-US" sz="2400" b="0" i="0" u="none" strike="noStrike" baseline="0" dirty="0">
                <a:solidFill>
                  <a:srgbClr val="000000"/>
                </a:solidFill>
                <a:latin typeface="Bitter-Regular"/>
              </a:rPr>
              <a:t>with the corresponding Poisson fit. </a:t>
            </a:r>
            <a:endParaRPr lang="hu-HU" sz="2400" b="0" i="0" u="none" strike="noStrike" baseline="0" dirty="0">
              <a:solidFill>
                <a:srgbClr val="000000"/>
              </a:solidFill>
              <a:latin typeface="Bitter-Regular"/>
            </a:endParaRPr>
          </a:p>
          <a:p>
            <a:pPr algn="just"/>
            <a:endParaRPr lang="hu-HU" sz="2400" dirty="0">
              <a:solidFill>
                <a:srgbClr val="000000"/>
              </a:solidFill>
              <a:latin typeface="Bitter-Regular"/>
            </a:endParaRPr>
          </a:p>
          <a:p>
            <a:pPr marL="0" indent="0" algn="just">
              <a:buNone/>
            </a:pPr>
            <a:endParaRPr lang="hu-HU" sz="4400" dirty="0"/>
          </a:p>
        </p:txBody>
      </p:sp>
      <p:sp>
        <p:nvSpPr>
          <p:cNvPr id="5" name="Dátum helye 4">
            <a:extLst>
              <a:ext uri="{FF2B5EF4-FFF2-40B4-BE49-F238E27FC236}">
                <a16:creationId xmlns:a16="http://schemas.microsoft.com/office/drawing/2014/main" id="{6CD26462-4F9C-7BC1-A757-06F3C118BC4E}"/>
              </a:ext>
            </a:extLst>
          </p:cNvPr>
          <p:cNvSpPr>
            <a:spLocks noGrp="1"/>
          </p:cNvSpPr>
          <p:nvPr>
            <p:ph type="dt" sz="half" idx="10"/>
          </p:nvPr>
        </p:nvSpPr>
        <p:spPr/>
        <p:txBody>
          <a:bodyPr/>
          <a:lstStyle/>
          <a:p>
            <a:r>
              <a:rPr lang="hu-HU"/>
              <a:t>26/19/2024</a:t>
            </a:r>
          </a:p>
        </p:txBody>
      </p:sp>
      <p:sp>
        <p:nvSpPr>
          <p:cNvPr id="6" name="Élőláb helye 5">
            <a:extLst>
              <a:ext uri="{FF2B5EF4-FFF2-40B4-BE49-F238E27FC236}">
                <a16:creationId xmlns:a16="http://schemas.microsoft.com/office/drawing/2014/main" id="{8B930EFF-2266-8A51-4D9B-22E35D805348}"/>
              </a:ext>
            </a:extLst>
          </p:cNvPr>
          <p:cNvSpPr>
            <a:spLocks noGrp="1"/>
          </p:cNvSpPr>
          <p:nvPr>
            <p:ph type="ftr" sz="quarter" idx="11"/>
          </p:nvPr>
        </p:nvSpPr>
        <p:spPr/>
        <p:txBody>
          <a:bodyPr/>
          <a:lstStyle/>
          <a:p>
            <a:r>
              <a:rPr lang="hu-HU"/>
              <a:t>Network Science, Lecture 3</a:t>
            </a:r>
            <a:endParaRPr lang="hu-HU" dirty="0"/>
          </a:p>
        </p:txBody>
      </p:sp>
      <p:sp>
        <p:nvSpPr>
          <p:cNvPr id="7" name="Dia számának helye 6">
            <a:extLst>
              <a:ext uri="{FF2B5EF4-FFF2-40B4-BE49-F238E27FC236}">
                <a16:creationId xmlns:a16="http://schemas.microsoft.com/office/drawing/2014/main" id="{48B3CD7F-6286-108B-AD84-417907CFAA70}"/>
              </a:ext>
            </a:extLst>
          </p:cNvPr>
          <p:cNvSpPr>
            <a:spLocks noGrp="1"/>
          </p:cNvSpPr>
          <p:nvPr>
            <p:ph type="sldNum" sz="quarter" idx="12"/>
          </p:nvPr>
        </p:nvSpPr>
        <p:spPr/>
        <p:txBody>
          <a:bodyPr/>
          <a:lstStyle/>
          <a:p>
            <a:fld id="{51087B00-E4BB-4A66-8C74-CF8A7BBCF259}" type="slidenum">
              <a:rPr lang="hu-HU" smtClean="0"/>
              <a:t>47</a:t>
            </a:fld>
            <a:endParaRPr lang="hu-HU" dirty="0"/>
          </a:p>
        </p:txBody>
      </p:sp>
    </p:spTree>
    <p:extLst>
      <p:ext uri="{BB962C8B-B14F-4D97-AF65-F5344CB8AC3E}">
        <p14:creationId xmlns:p14="http://schemas.microsoft.com/office/powerpoint/2010/main" val="15287741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25B2660-2B69-B864-202C-DFB0A304AB42}"/>
              </a:ext>
            </a:extLst>
          </p:cNvPr>
          <p:cNvSpPr>
            <a:spLocks noGrp="1"/>
          </p:cNvSpPr>
          <p:nvPr>
            <p:ph type="title"/>
          </p:nvPr>
        </p:nvSpPr>
        <p:spPr>
          <a:xfrm>
            <a:off x="838200" y="1831"/>
            <a:ext cx="10515600" cy="521853"/>
          </a:xfrm>
        </p:spPr>
        <p:txBody>
          <a:bodyPr>
            <a:noAutofit/>
          </a:bodyPr>
          <a:lstStyle/>
          <a:p>
            <a:pPr algn="ctr"/>
            <a:r>
              <a:rPr lang="en-US" sz="2800" b="1" dirty="0">
                <a:solidFill>
                  <a:srgbClr val="FF0000"/>
                </a:solidFill>
              </a:rPr>
              <a:t>REAL NETWORKS ARE</a:t>
            </a:r>
            <a:r>
              <a:rPr lang="hu-HU" sz="2800" b="1" dirty="0">
                <a:solidFill>
                  <a:srgbClr val="FF0000"/>
                </a:solidFill>
              </a:rPr>
              <a:t> </a:t>
            </a:r>
            <a:r>
              <a:rPr lang="en-US" sz="2800" b="1" dirty="0">
                <a:solidFill>
                  <a:srgbClr val="FF0000"/>
                </a:solidFill>
              </a:rPr>
              <a:t>NOT POISSON</a:t>
            </a:r>
            <a:r>
              <a:rPr lang="hu-HU" sz="2800" b="1" dirty="0">
                <a:solidFill>
                  <a:srgbClr val="FF0000"/>
                </a:solidFill>
              </a:rPr>
              <a:t> (2</a:t>
            </a:r>
            <a:r>
              <a:rPr lang="hu-HU" sz="3200" b="1" dirty="0">
                <a:solidFill>
                  <a:srgbClr val="FF0000"/>
                </a:solidFill>
              </a:rPr>
              <a:t>)</a:t>
            </a:r>
          </a:p>
        </p:txBody>
      </p:sp>
      <p:sp>
        <p:nvSpPr>
          <p:cNvPr id="9" name="Tartalom helye 8">
            <a:extLst>
              <a:ext uri="{FF2B5EF4-FFF2-40B4-BE49-F238E27FC236}">
                <a16:creationId xmlns:a16="http://schemas.microsoft.com/office/drawing/2014/main" id="{45109246-974E-7B56-D5C2-0A951B7CCFDA}"/>
              </a:ext>
            </a:extLst>
          </p:cNvPr>
          <p:cNvSpPr>
            <a:spLocks noGrp="1"/>
          </p:cNvSpPr>
          <p:nvPr>
            <p:ph sz="half" idx="1"/>
          </p:nvPr>
        </p:nvSpPr>
        <p:spPr>
          <a:xfrm>
            <a:off x="472698" y="4324026"/>
            <a:ext cx="11608232" cy="1950957"/>
          </a:xfrm>
        </p:spPr>
        <p:txBody>
          <a:bodyPr>
            <a:normAutofit fontScale="47500" lnSpcReduction="20000"/>
          </a:bodyPr>
          <a:lstStyle/>
          <a:p>
            <a:pPr marL="0" indent="0" algn="just">
              <a:buNone/>
            </a:pPr>
            <a:r>
              <a:rPr lang="en-US" sz="4400" b="0" i="0" u="none" strike="noStrike" baseline="0" dirty="0">
                <a:solidFill>
                  <a:srgbClr val="818385"/>
                </a:solidFill>
                <a:latin typeface="Bitter-Regular"/>
              </a:rPr>
              <a:t>The degree distribution of the (a) Internet, (b)</a:t>
            </a:r>
            <a:r>
              <a:rPr lang="hu-HU" sz="4400" b="0" i="0" u="none" strike="noStrike" baseline="0" dirty="0">
                <a:solidFill>
                  <a:srgbClr val="818385"/>
                </a:solidFill>
                <a:latin typeface="Bitter-Regular"/>
              </a:rPr>
              <a:t> </a:t>
            </a:r>
            <a:r>
              <a:rPr lang="en-US" sz="4400" b="0" i="0" u="none" strike="noStrike" baseline="0" dirty="0">
                <a:solidFill>
                  <a:srgbClr val="818385"/>
                </a:solidFill>
                <a:latin typeface="Bitter-Regular"/>
              </a:rPr>
              <a:t>science collaboration network, and (c) protein</a:t>
            </a:r>
            <a:r>
              <a:rPr lang="hu-HU" sz="4400" b="0" i="0" u="none" strike="noStrike" baseline="0" dirty="0">
                <a:solidFill>
                  <a:srgbClr val="818385"/>
                </a:solidFill>
                <a:latin typeface="Bitter-Regular"/>
              </a:rPr>
              <a:t> </a:t>
            </a:r>
            <a:r>
              <a:rPr lang="en-US" sz="4400" b="0" i="0" u="none" strike="noStrike" baseline="0" dirty="0">
                <a:solidFill>
                  <a:srgbClr val="818385"/>
                </a:solidFill>
                <a:latin typeface="Bitter-Regular"/>
              </a:rPr>
              <a:t>interaction network. The green</a:t>
            </a:r>
            <a:r>
              <a:rPr lang="hu-HU" sz="4400" b="0" i="0" u="none" strike="noStrike" baseline="0" dirty="0">
                <a:solidFill>
                  <a:srgbClr val="818385"/>
                </a:solidFill>
                <a:latin typeface="Bitter-Regular"/>
              </a:rPr>
              <a:t> </a:t>
            </a:r>
            <a:r>
              <a:rPr lang="en-US" sz="4400" b="0" i="0" u="none" strike="noStrike" baseline="0" dirty="0">
                <a:solidFill>
                  <a:srgbClr val="818385"/>
                </a:solidFill>
                <a:latin typeface="Bitter-Regular"/>
              </a:rPr>
              <a:t>line corresponds to the Poisson prediction,</a:t>
            </a:r>
            <a:r>
              <a:rPr lang="hu-HU" sz="4400" b="0" i="0" u="none" strike="noStrike" baseline="0" dirty="0">
                <a:solidFill>
                  <a:srgbClr val="818385"/>
                </a:solidFill>
                <a:latin typeface="Bitter-Regular"/>
              </a:rPr>
              <a:t> </a:t>
            </a:r>
            <a:r>
              <a:rPr lang="en-US" sz="4400" b="0" i="0" u="none" strike="noStrike" baseline="0" dirty="0">
                <a:solidFill>
                  <a:srgbClr val="818385"/>
                </a:solidFill>
                <a:latin typeface="Bitter-Regular"/>
              </a:rPr>
              <a:t>obtained by measuring </a:t>
            </a:r>
            <a:r>
              <a:rPr lang="en-US" sz="4400" b="0" i="1" u="none" strike="noStrike" baseline="0" dirty="0">
                <a:solidFill>
                  <a:srgbClr val="818385"/>
                </a:solidFill>
                <a:latin typeface="Bitter-Italic"/>
              </a:rPr>
              <a:t>&lt;k&gt; </a:t>
            </a:r>
            <a:r>
              <a:rPr lang="en-US" sz="4400" b="0" i="0" u="none" strike="noStrike" baseline="0" dirty="0">
                <a:solidFill>
                  <a:srgbClr val="818385"/>
                </a:solidFill>
                <a:latin typeface="Bitter-Regular"/>
              </a:rPr>
              <a:t>for the real network</a:t>
            </a:r>
            <a:r>
              <a:rPr lang="hu-HU" sz="4400" b="0" i="0" u="none" strike="noStrike" baseline="0" dirty="0">
                <a:solidFill>
                  <a:srgbClr val="818385"/>
                </a:solidFill>
                <a:latin typeface="Bitter-Regular"/>
              </a:rPr>
              <a:t> </a:t>
            </a:r>
            <a:r>
              <a:rPr lang="en-US" sz="4400" b="0" i="0" u="none" strike="noStrike" baseline="0" dirty="0">
                <a:solidFill>
                  <a:srgbClr val="818385"/>
                </a:solidFill>
                <a:latin typeface="Bitter-Regular"/>
              </a:rPr>
              <a:t>and then plotting. </a:t>
            </a:r>
            <a:endParaRPr lang="hu-HU" sz="4400" b="0" i="0" u="none" strike="noStrike" baseline="0" dirty="0">
              <a:solidFill>
                <a:srgbClr val="818385"/>
              </a:solidFill>
              <a:latin typeface="Bitter-Regular"/>
            </a:endParaRPr>
          </a:p>
          <a:p>
            <a:pPr marL="0" indent="0" algn="just">
              <a:buNone/>
            </a:pPr>
            <a:r>
              <a:rPr lang="en-US" sz="4400" b="0" i="0" u="none" strike="noStrike" baseline="0" dirty="0">
                <a:solidFill>
                  <a:srgbClr val="818385"/>
                </a:solidFill>
                <a:latin typeface="Bitter-Regular"/>
              </a:rPr>
              <a:t>The significant</a:t>
            </a:r>
            <a:r>
              <a:rPr lang="hu-HU" sz="4400" b="0" i="0" u="none" strike="noStrike" baseline="0" dirty="0">
                <a:solidFill>
                  <a:srgbClr val="818385"/>
                </a:solidFill>
                <a:latin typeface="Bitter-Regular"/>
              </a:rPr>
              <a:t> </a:t>
            </a:r>
            <a:r>
              <a:rPr lang="en-US" sz="4400" b="0" i="0" u="none" strike="noStrike" baseline="0" dirty="0">
                <a:solidFill>
                  <a:srgbClr val="818385"/>
                </a:solidFill>
                <a:latin typeface="Bitter-Regular"/>
              </a:rPr>
              <a:t>deviation between the data and the Poisson</a:t>
            </a:r>
            <a:r>
              <a:rPr lang="hu-HU" sz="4400" b="0" i="0" u="none" strike="noStrike" baseline="0" dirty="0">
                <a:solidFill>
                  <a:srgbClr val="818385"/>
                </a:solidFill>
                <a:latin typeface="Bitter-Regular"/>
              </a:rPr>
              <a:t> </a:t>
            </a:r>
            <a:r>
              <a:rPr lang="en-US" sz="4400" b="0" i="0" u="none" strike="noStrike" baseline="0" dirty="0">
                <a:solidFill>
                  <a:srgbClr val="818385"/>
                </a:solidFill>
                <a:latin typeface="Bitter-Regular"/>
              </a:rPr>
              <a:t>fit indicates that the random network model</a:t>
            </a:r>
          </a:p>
          <a:p>
            <a:pPr marL="0" indent="0" algn="just">
              <a:buNone/>
            </a:pPr>
            <a:r>
              <a:rPr lang="en-US" sz="4400" b="0" i="0" u="none" strike="noStrike" baseline="0" dirty="0">
                <a:solidFill>
                  <a:srgbClr val="818385"/>
                </a:solidFill>
                <a:latin typeface="Bitter-Regular"/>
              </a:rPr>
              <a:t>underestimates the size and the frequency</a:t>
            </a:r>
            <a:r>
              <a:rPr lang="hu-HU" sz="4400" b="0" i="0" u="none" strike="noStrike" baseline="0" dirty="0">
                <a:solidFill>
                  <a:srgbClr val="818385"/>
                </a:solidFill>
                <a:latin typeface="Bitter-Regular"/>
              </a:rPr>
              <a:t> </a:t>
            </a:r>
            <a:r>
              <a:rPr lang="en-US" sz="4400" b="0" i="0" u="none" strike="noStrike" baseline="0" dirty="0">
                <a:solidFill>
                  <a:srgbClr val="818385"/>
                </a:solidFill>
                <a:latin typeface="Bitter-Regular"/>
              </a:rPr>
              <a:t>of the high degree nodes, as well as the number</a:t>
            </a:r>
            <a:r>
              <a:rPr lang="hu-HU" sz="4400" b="0" i="0" u="none" strike="noStrike" baseline="0" dirty="0">
                <a:solidFill>
                  <a:srgbClr val="818385"/>
                </a:solidFill>
                <a:latin typeface="Bitter-Regular"/>
              </a:rPr>
              <a:t> </a:t>
            </a:r>
            <a:r>
              <a:rPr lang="en-US" sz="4400" b="0" i="0" u="none" strike="noStrike" baseline="0" dirty="0">
                <a:solidFill>
                  <a:srgbClr val="818385"/>
                </a:solidFill>
                <a:latin typeface="Bitter-Regular"/>
              </a:rPr>
              <a:t>of low degree nodes. Instead the random</a:t>
            </a:r>
            <a:r>
              <a:rPr lang="hu-HU" sz="4400" b="0" i="0" u="none" strike="noStrike" baseline="0" dirty="0">
                <a:solidFill>
                  <a:srgbClr val="818385"/>
                </a:solidFill>
                <a:latin typeface="Bitter-Regular"/>
              </a:rPr>
              <a:t> </a:t>
            </a:r>
            <a:r>
              <a:rPr lang="en-US" sz="4400" b="0" i="0" u="none" strike="noStrike" baseline="0" dirty="0">
                <a:solidFill>
                  <a:srgbClr val="818385"/>
                </a:solidFill>
                <a:latin typeface="Bitter-Regular"/>
              </a:rPr>
              <a:t>network model predicts a larger number of</a:t>
            </a:r>
            <a:r>
              <a:rPr lang="hu-HU" sz="4400" b="0" i="0" u="none" strike="noStrike" baseline="0" dirty="0">
                <a:solidFill>
                  <a:srgbClr val="818385"/>
                </a:solidFill>
                <a:latin typeface="Bitter-Regular"/>
              </a:rPr>
              <a:t> </a:t>
            </a:r>
            <a:r>
              <a:rPr lang="en-US" sz="4400" b="0" i="0" u="none" strike="noStrike" baseline="0" dirty="0">
                <a:solidFill>
                  <a:srgbClr val="818385"/>
                </a:solidFill>
                <a:latin typeface="Bitter-Regular"/>
              </a:rPr>
              <a:t>nodes in the vicinity of </a:t>
            </a:r>
            <a:r>
              <a:rPr lang="en-US" sz="4400" b="0" i="1" u="none" strike="noStrike" baseline="0" dirty="0">
                <a:solidFill>
                  <a:srgbClr val="818385"/>
                </a:solidFill>
                <a:latin typeface="Bitter-Italic"/>
              </a:rPr>
              <a:t>&lt;k&gt; </a:t>
            </a:r>
            <a:r>
              <a:rPr lang="en-US" sz="4400" b="0" i="0" u="none" strike="noStrike" baseline="0" dirty="0">
                <a:solidFill>
                  <a:srgbClr val="818385"/>
                </a:solidFill>
                <a:latin typeface="Bitter-Regular"/>
              </a:rPr>
              <a:t>than seen in real</a:t>
            </a:r>
            <a:r>
              <a:rPr lang="hu-HU" sz="4400" b="0" i="0" u="none" strike="noStrike" baseline="0" dirty="0">
                <a:solidFill>
                  <a:srgbClr val="818385"/>
                </a:solidFill>
                <a:latin typeface="Bitter-Regular"/>
              </a:rPr>
              <a:t> </a:t>
            </a:r>
            <a:r>
              <a:rPr lang="hu-HU" sz="4400" b="0" i="0" u="none" strike="noStrike" baseline="0" dirty="0" err="1">
                <a:solidFill>
                  <a:srgbClr val="818385"/>
                </a:solidFill>
                <a:latin typeface="Bitter-Regular"/>
              </a:rPr>
              <a:t>networks</a:t>
            </a:r>
            <a:r>
              <a:rPr lang="hu-HU" sz="4400" b="0" i="0" u="none" strike="noStrike" baseline="0" dirty="0">
                <a:solidFill>
                  <a:srgbClr val="818385"/>
                </a:solidFill>
                <a:latin typeface="Bitter-Regular"/>
              </a:rPr>
              <a:t>.</a:t>
            </a:r>
            <a:endParaRPr lang="hu-HU" sz="4400" dirty="0">
              <a:solidFill>
                <a:srgbClr val="000000"/>
              </a:solidFill>
              <a:latin typeface="Bitter-Regular"/>
            </a:endParaRPr>
          </a:p>
          <a:p>
            <a:pPr marL="0" indent="0" algn="just">
              <a:buNone/>
            </a:pPr>
            <a:endParaRPr lang="hu-HU" sz="4400" dirty="0"/>
          </a:p>
        </p:txBody>
      </p:sp>
      <p:pic>
        <p:nvPicPr>
          <p:cNvPr id="4" name="Tartalom helye 3">
            <a:extLst>
              <a:ext uri="{FF2B5EF4-FFF2-40B4-BE49-F238E27FC236}">
                <a16:creationId xmlns:a16="http://schemas.microsoft.com/office/drawing/2014/main" id="{48A1449B-0BEA-7C35-5ADC-F2F4C979BDD0}"/>
              </a:ext>
            </a:extLst>
          </p:cNvPr>
          <p:cNvPicPr>
            <a:picLocks noGrp="1" noChangeAspect="1"/>
          </p:cNvPicPr>
          <p:nvPr>
            <p:ph sz="half" idx="2"/>
          </p:nvPr>
        </p:nvPicPr>
        <p:blipFill>
          <a:blip r:embed="rId2"/>
          <a:stretch>
            <a:fillRect/>
          </a:stretch>
        </p:blipFill>
        <p:spPr>
          <a:xfrm>
            <a:off x="2293747" y="442317"/>
            <a:ext cx="8021664" cy="3800342"/>
          </a:xfrm>
          <a:prstGeom prst="rect">
            <a:avLst/>
          </a:prstGeom>
        </p:spPr>
      </p:pic>
      <p:sp>
        <p:nvSpPr>
          <p:cNvPr id="5" name="Dátum helye 4">
            <a:extLst>
              <a:ext uri="{FF2B5EF4-FFF2-40B4-BE49-F238E27FC236}">
                <a16:creationId xmlns:a16="http://schemas.microsoft.com/office/drawing/2014/main" id="{6CD26462-4F9C-7BC1-A757-06F3C118BC4E}"/>
              </a:ext>
            </a:extLst>
          </p:cNvPr>
          <p:cNvSpPr>
            <a:spLocks noGrp="1"/>
          </p:cNvSpPr>
          <p:nvPr>
            <p:ph type="dt" sz="half" idx="10"/>
          </p:nvPr>
        </p:nvSpPr>
        <p:spPr/>
        <p:txBody>
          <a:bodyPr/>
          <a:lstStyle/>
          <a:p>
            <a:r>
              <a:rPr lang="hu-HU"/>
              <a:t>26/19/2024</a:t>
            </a:r>
          </a:p>
        </p:txBody>
      </p:sp>
      <p:sp>
        <p:nvSpPr>
          <p:cNvPr id="6" name="Élőláb helye 5">
            <a:extLst>
              <a:ext uri="{FF2B5EF4-FFF2-40B4-BE49-F238E27FC236}">
                <a16:creationId xmlns:a16="http://schemas.microsoft.com/office/drawing/2014/main" id="{8B930EFF-2266-8A51-4D9B-22E35D805348}"/>
              </a:ext>
            </a:extLst>
          </p:cNvPr>
          <p:cNvSpPr>
            <a:spLocks noGrp="1"/>
          </p:cNvSpPr>
          <p:nvPr>
            <p:ph type="ftr" sz="quarter" idx="11"/>
          </p:nvPr>
        </p:nvSpPr>
        <p:spPr/>
        <p:txBody>
          <a:bodyPr/>
          <a:lstStyle/>
          <a:p>
            <a:r>
              <a:rPr lang="hu-HU"/>
              <a:t>Network Science, Lecture 3</a:t>
            </a:r>
            <a:endParaRPr lang="hu-HU" dirty="0"/>
          </a:p>
        </p:txBody>
      </p:sp>
      <p:sp>
        <p:nvSpPr>
          <p:cNvPr id="7" name="Dia számának helye 6">
            <a:extLst>
              <a:ext uri="{FF2B5EF4-FFF2-40B4-BE49-F238E27FC236}">
                <a16:creationId xmlns:a16="http://schemas.microsoft.com/office/drawing/2014/main" id="{48B3CD7F-6286-108B-AD84-417907CFAA70}"/>
              </a:ext>
            </a:extLst>
          </p:cNvPr>
          <p:cNvSpPr>
            <a:spLocks noGrp="1"/>
          </p:cNvSpPr>
          <p:nvPr>
            <p:ph type="sldNum" sz="quarter" idx="12"/>
          </p:nvPr>
        </p:nvSpPr>
        <p:spPr/>
        <p:txBody>
          <a:bodyPr/>
          <a:lstStyle/>
          <a:p>
            <a:fld id="{51087B00-E4BB-4A66-8C74-CF8A7BBCF259}" type="slidenum">
              <a:rPr lang="hu-HU" smtClean="0"/>
              <a:t>48</a:t>
            </a:fld>
            <a:endParaRPr lang="hu-HU" dirty="0"/>
          </a:p>
        </p:txBody>
      </p:sp>
    </p:spTree>
    <p:extLst>
      <p:ext uri="{BB962C8B-B14F-4D97-AF65-F5344CB8AC3E}">
        <p14:creationId xmlns:p14="http://schemas.microsoft.com/office/powerpoint/2010/main" val="37771921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CEC36D1-1CB9-2ED0-5523-E5966BC3FA7D}"/>
              </a:ext>
            </a:extLst>
          </p:cNvPr>
          <p:cNvSpPr>
            <a:spLocks noGrp="1"/>
          </p:cNvSpPr>
          <p:nvPr>
            <p:ph type="title"/>
          </p:nvPr>
        </p:nvSpPr>
        <p:spPr>
          <a:xfrm>
            <a:off x="838200" y="77492"/>
            <a:ext cx="10515600" cy="603546"/>
          </a:xfrm>
        </p:spPr>
        <p:txBody>
          <a:bodyPr>
            <a:normAutofit/>
          </a:bodyPr>
          <a:lstStyle/>
          <a:p>
            <a:pPr algn="ctr"/>
            <a:r>
              <a:rPr lang="en-US" sz="3600" b="1" dirty="0">
                <a:solidFill>
                  <a:srgbClr val="FF0000"/>
                </a:solidFill>
              </a:rPr>
              <a:t>THE</a:t>
            </a:r>
            <a:r>
              <a:rPr lang="hu-HU" sz="3600" b="1" dirty="0">
                <a:solidFill>
                  <a:srgbClr val="FF0000"/>
                </a:solidFill>
              </a:rPr>
              <a:t> </a:t>
            </a:r>
            <a:r>
              <a:rPr lang="en-US" sz="3600" b="1" dirty="0">
                <a:solidFill>
                  <a:srgbClr val="FF0000"/>
                </a:solidFill>
              </a:rPr>
              <a:t>EVOLUTION</a:t>
            </a:r>
            <a:r>
              <a:rPr lang="hu-HU" sz="3600" b="1" dirty="0">
                <a:solidFill>
                  <a:srgbClr val="FF0000"/>
                </a:solidFill>
              </a:rPr>
              <a:t> </a:t>
            </a:r>
            <a:r>
              <a:rPr lang="en-US" sz="3600" b="1" dirty="0">
                <a:solidFill>
                  <a:srgbClr val="FF0000"/>
                </a:solidFill>
              </a:rPr>
              <a:t>OF A RANDOM NETWORK</a:t>
            </a:r>
            <a:endParaRPr lang="hu-HU" b="1" dirty="0">
              <a:solidFill>
                <a:srgbClr val="FF0000"/>
              </a:solidFill>
            </a:endParaRPr>
          </a:p>
        </p:txBody>
      </p:sp>
      <p:sp>
        <p:nvSpPr>
          <p:cNvPr id="8" name="Tartalom helye 7">
            <a:extLst>
              <a:ext uri="{FF2B5EF4-FFF2-40B4-BE49-F238E27FC236}">
                <a16:creationId xmlns:a16="http://schemas.microsoft.com/office/drawing/2014/main" id="{FA2386A2-7672-EB44-FCC6-320E4D256E10}"/>
              </a:ext>
            </a:extLst>
          </p:cNvPr>
          <p:cNvSpPr>
            <a:spLocks noGrp="1"/>
          </p:cNvSpPr>
          <p:nvPr>
            <p:ph idx="1"/>
          </p:nvPr>
        </p:nvSpPr>
        <p:spPr>
          <a:xfrm>
            <a:off x="838200" y="798163"/>
            <a:ext cx="10515600" cy="5378800"/>
          </a:xfrm>
        </p:spPr>
        <p:txBody>
          <a:bodyPr>
            <a:normAutofit fontScale="92500"/>
          </a:bodyPr>
          <a:lstStyle/>
          <a:p>
            <a:pPr algn="just">
              <a:lnSpc>
                <a:spcPct val="150000"/>
              </a:lnSpc>
            </a:pPr>
            <a:r>
              <a:rPr lang="en-US" sz="2400" dirty="0"/>
              <a:t>The cocktail party we encountered at the beginning of this chapter captures</a:t>
            </a:r>
            <a:r>
              <a:rPr lang="hu-HU" sz="2400" dirty="0"/>
              <a:t> </a:t>
            </a:r>
            <a:r>
              <a:rPr lang="en-US" sz="2400" dirty="0"/>
              <a:t>a dynamical process: Starting with N isolated nodes, the links are</a:t>
            </a:r>
            <a:r>
              <a:rPr lang="hu-HU" sz="2400" dirty="0"/>
              <a:t> </a:t>
            </a:r>
            <a:r>
              <a:rPr lang="en-US" sz="2400" dirty="0"/>
              <a:t>added gradually through random encounters between the guests. This corresponds</a:t>
            </a:r>
            <a:r>
              <a:rPr lang="hu-HU" sz="2400" dirty="0"/>
              <a:t> </a:t>
            </a:r>
            <a:r>
              <a:rPr lang="en-US" sz="2400" dirty="0"/>
              <a:t>to a gradual increase of p, with striking consequences on the network</a:t>
            </a:r>
            <a:r>
              <a:rPr lang="hu-HU" sz="2400" dirty="0"/>
              <a:t> </a:t>
            </a:r>
            <a:r>
              <a:rPr lang="en-US" sz="2400" dirty="0"/>
              <a:t>topology. To quantify this process, we first inspect</a:t>
            </a:r>
            <a:r>
              <a:rPr lang="hu-HU" sz="2400" dirty="0"/>
              <a:t> </a:t>
            </a:r>
            <a:r>
              <a:rPr lang="en-US" sz="2400" dirty="0"/>
              <a:t>how the size of the largest connected cluster within the network, N</a:t>
            </a:r>
            <a:r>
              <a:rPr lang="en-US" sz="2400" baseline="-25000" dirty="0"/>
              <a:t>G</a:t>
            </a:r>
            <a:r>
              <a:rPr lang="en-US" sz="2400" dirty="0"/>
              <a:t>, varies</a:t>
            </a:r>
            <a:r>
              <a:rPr lang="hu-HU" sz="2400" dirty="0"/>
              <a:t> </a:t>
            </a:r>
            <a:r>
              <a:rPr lang="en-US" sz="2400" dirty="0"/>
              <a:t>with &lt;k&gt;. Two extreme cases are easy to understand:</a:t>
            </a:r>
            <a:endParaRPr lang="hu-HU" sz="2400" dirty="0"/>
          </a:p>
          <a:p>
            <a:pPr marL="0" indent="0" algn="just">
              <a:lnSpc>
                <a:spcPct val="150000"/>
              </a:lnSpc>
              <a:buNone/>
            </a:pPr>
            <a:r>
              <a:rPr lang="en-US" sz="2400" b="0" i="0" u="none" strike="noStrike" baseline="0" dirty="0">
                <a:latin typeface="Bitter-Regular"/>
              </a:rPr>
              <a:t>• </a:t>
            </a:r>
            <a:r>
              <a:rPr lang="hu-HU" sz="2400" b="0" i="0" u="none" strike="noStrike" baseline="0" dirty="0">
                <a:latin typeface="Bitter-Regular"/>
              </a:rPr>
              <a:t>	</a:t>
            </a:r>
            <a:r>
              <a:rPr lang="en-US" sz="2400" b="0" i="0" u="none" strike="noStrike" baseline="0" dirty="0">
                <a:latin typeface="Bitter-Regular"/>
              </a:rPr>
              <a:t>For </a:t>
            </a:r>
            <a:r>
              <a:rPr lang="en-US" sz="2400" b="0" i="1" u="none" strike="noStrike" baseline="0" dirty="0">
                <a:latin typeface="Bitter-Italic"/>
              </a:rPr>
              <a:t>p </a:t>
            </a:r>
            <a:r>
              <a:rPr lang="en-US" sz="2400" b="0" i="0" u="none" strike="noStrike" baseline="0" dirty="0">
                <a:latin typeface="Bitter-Regular"/>
              </a:rPr>
              <a:t>= 0 we have &lt;</a:t>
            </a:r>
            <a:r>
              <a:rPr lang="en-US" sz="2400" b="0" i="1" u="none" strike="noStrike" baseline="0" dirty="0">
                <a:latin typeface="Bitter-Italic"/>
              </a:rPr>
              <a:t>k</a:t>
            </a:r>
            <a:r>
              <a:rPr lang="en-US" sz="2400" b="0" i="0" u="none" strike="noStrike" baseline="0" dirty="0">
                <a:latin typeface="Bitter-Regular"/>
              </a:rPr>
              <a:t>&gt; = 0, hence all nodes are isolated. Therefore</a:t>
            </a:r>
            <a:r>
              <a:rPr lang="hu-HU" sz="2400" dirty="0">
                <a:latin typeface="Bitter-Regular"/>
              </a:rPr>
              <a:t> </a:t>
            </a:r>
            <a:r>
              <a:rPr lang="en-US" sz="2400" b="0" i="0" u="none" strike="noStrike" baseline="0" dirty="0">
                <a:latin typeface="Bitter-Regular"/>
              </a:rPr>
              <a:t>the</a:t>
            </a:r>
            <a:r>
              <a:rPr lang="hu-HU" sz="2400" b="0" i="0" u="none" strike="noStrike" baseline="0" dirty="0">
                <a:latin typeface="Bitter-Regular"/>
              </a:rPr>
              <a:t> </a:t>
            </a:r>
            <a:r>
              <a:rPr lang="en-US" sz="2400" b="0" i="0" u="none" strike="noStrike" baseline="0" dirty="0">
                <a:latin typeface="Bitter-Regular"/>
              </a:rPr>
              <a:t>largest </a:t>
            </a:r>
            <a:r>
              <a:rPr lang="hu-HU" sz="2400" b="0" i="0" u="none" strike="noStrike" baseline="0" dirty="0">
                <a:latin typeface="Bitter-Regular"/>
              </a:rPr>
              <a:t>	</a:t>
            </a:r>
            <a:r>
              <a:rPr lang="en-US" sz="2400" b="0" i="0" u="none" strike="noStrike" baseline="0" dirty="0">
                <a:latin typeface="Bitter-Regular"/>
              </a:rPr>
              <a:t>component has size </a:t>
            </a:r>
            <a:r>
              <a:rPr lang="en-US" sz="2400" b="0" i="1" u="none" strike="noStrike" baseline="0" dirty="0">
                <a:latin typeface="Bitter-Italic"/>
              </a:rPr>
              <a:t>N</a:t>
            </a:r>
            <a:r>
              <a:rPr lang="en-US" sz="2400" b="0" i="0" u="none" strike="noStrike" baseline="-25000" dirty="0">
                <a:latin typeface="Bitter-Regular"/>
              </a:rPr>
              <a:t>G</a:t>
            </a:r>
            <a:r>
              <a:rPr lang="en-US" sz="2400" b="0" i="0" u="none" strike="noStrike" baseline="0" dirty="0">
                <a:latin typeface="Bitter-Regular"/>
              </a:rPr>
              <a:t> = 1 and </a:t>
            </a:r>
            <a:r>
              <a:rPr lang="en-US" sz="2400" b="0" i="1" u="none" strike="noStrike" baseline="0" dirty="0">
                <a:latin typeface="Bitter-Italic"/>
              </a:rPr>
              <a:t>N</a:t>
            </a:r>
            <a:r>
              <a:rPr lang="en-US" sz="2400" b="0" i="0" u="none" strike="noStrike" baseline="-25000" dirty="0">
                <a:latin typeface="Bitter-Regular"/>
              </a:rPr>
              <a:t>G</a:t>
            </a:r>
            <a:r>
              <a:rPr lang="en-US" sz="2400" b="0" i="0" u="none" strike="noStrike" baseline="0" dirty="0">
                <a:latin typeface="Bitter-Regular"/>
              </a:rPr>
              <a:t>/</a:t>
            </a:r>
            <a:r>
              <a:rPr lang="en-US" sz="2400" b="0" i="1" u="none" strike="noStrike" baseline="0" dirty="0">
                <a:latin typeface="Bitter-Italic"/>
              </a:rPr>
              <a:t>N</a:t>
            </a:r>
            <a:r>
              <a:rPr lang="en-US" sz="2400" b="0" i="0" u="none" strike="noStrike" baseline="0" dirty="0">
                <a:latin typeface="ArialMT"/>
              </a:rPr>
              <a:t>→</a:t>
            </a:r>
            <a:r>
              <a:rPr lang="en-US" sz="2400" b="0" i="0" u="none" strike="noStrike" baseline="0" dirty="0">
                <a:latin typeface="Bitter-Regular"/>
              </a:rPr>
              <a:t>0 for large </a:t>
            </a:r>
            <a:r>
              <a:rPr lang="en-US" sz="2400" b="0" i="1" u="none" strike="noStrike" baseline="0" dirty="0">
                <a:latin typeface="Bitter-Italic"/>
              </a:rPr>
              <a:t>N</a:t>
            </a:r>
            <a:r>
              <a:rPr lang="en-US" sz="2400" b="0" i="0" u="none" strike="noStrike" baseline="0" dirty="0">
                <a:latin typeface="Bitter-Regular"/>
              </a:rPr>
              <a:t>.</a:t>
            </a:r>
          </a:p>
          <a:p>
            <a:pPr marL="0" indent="0" algn="just">
              <a:lnSpc>
                <a:spcPct val="150000"/>
              </a:lnSpc>
              <a:buNone/>
            </a:pPr>
            <a:r>
              <a:rPr lang="en-US" sz="2400" b="0" i="0" u="none" strike="noStrike" baseline="0" dirty="0">
                <a:latin typeface="Bitter-Regular"/>
              </a:rPr>
              <a:t>• </a:t>
            </a:r>
            <a:r>
              <a:rPr lang="hu-HU" sz="2400" b="0" i="0" u="none" strike="noStrike" baseline="0" dirty="0">
                <a:latin typeface="Bitter-Regular"/>
              </a:rPr>
              <a:t>	</a:t>
            </a:r>
            <a:r>
              <a:rPr lang="en-US" sz="2400" b="0" i="0" u="none" strike="noStrike" baseline="0" dirty="0">
                <a:latin typeface="Bitter-Regular"/>
              </a:rPr>
              <a:t>For </a:t>
            </a:r>
            <a:r>
              <a:rPr lang="en-US" sz="2400" b="0" i="1" u="none" strike="noStrike" baseline="0" dirty="0">
                <a:latin typeface="Bitter-Italic"/>
              </a:rPr>
              <a:t>p </a:t>
            </a:r>
            <a:r>
              <a:rPr lang="en-US" sz="2400" b="0" i="0" u="none" strike="noStrike" baseline="0" dirty="0">
                <a:latin typeface="Bitter-Regular"/>
              </a:rPr>
              <a:t>= 1 we have &lt;</a:t>
            </a:r>
            <a:r>
              <a:rPr lang="en-US" sz="2400" b="0" i="1" u="none" strike="noStrike" baseline="0" dirty="0">
                <a:latin typeface="Bitter-Italic"/>
              </a:rPr>
              <a:t>k</a:t>
            </a:r>
            <a:r>
              <a:rPr lang="en-US" sz="2400" b="0" i="0" u="none" strike="noStrike" baseline="0" dirty="0">
                <a:latin typeface="Bitter-Regular"/>
              </a:rPr>
              <a:t>&gt;= </a:t>
            </a:r>
            <a:r>
              <a:rPr lang="en-US" sz="2400" b="0" i="1" u="none" strike="noStrike" baseline="0" dirty="0">
                <a:latin typeface="Bitter-Italic"/>
              </a:rPr>
              <a:t>N</a:t>
            </a:r>
            <a:r>
              <a:rPr lang="en-US" sz="2400" b="0" i="0" u="none" strike="noStrike" baseline="0" dirty="0">
                <a:latin typeface="Bitter-Regular"/>
              </a:rPr>
              <a:t>-1, hence the network is a complete graph and</a:t>
            </a:r>
            <a:r>
              <a:rPr lang="hu-HU" sz="2400" b="0" i="0" u="none" strike="noStrike" baseline="0" dirty="0">
                <a:latin typeface="Bitter-Regular"/>
              </a:rPr>
              <a:t> </a:t>
            </a:r>
            <a:r>
              <a:rPr lang="en-US" sz="2400" b="0" i="0" u="none" strike="noStrike" baseline="0" dirty="0">
                <a:latin typeface="Bitter-Regular"/>
              </a:rPr>
              <a:t>all </a:t>
            </a:r>
            <a:r>
              <a:rPr lang="hu-HU" sz="2400" b="0" i="0" u="none" strike="noStrike" baseline="0" dirty="0">
                <a:latin typeface="Bitter-Regular"/>
              </a:rPr>
              <a:t>	</a:t>
            </a:r>
            <a:r>
              <a:rPr lang="en-US" sz="2400" b="0" i="0" u="none" strike="noStrike" baseline="0" dirty="0">
                <a:latin typeface="Bitter-Regular"/>
              </a:rPr>
              <a:t>nodes</a:t>
            </a:r>
            <a:r>
              <a:rPr lang="hu-HU" sz="2400" b="0" i="0" u="none" strike="noStrike" baseline="0" dirty="0">
                <a:latin typeface="Bitter-Regular"/>
              </a:rPr>
              <a:t> 	</a:t>
            </a:r>
            <a:r>
              <a:rPr lang="en-US" sz="2400" b="0" i="0" u="none" strike="noStrike" baseline="0" dirty="0">
                <a:latin typeface="Bitter-Regular"/>
              </a:rPr>
              <a:t>belong to a single component. Therefore </a:t>
            </a:r>
            <a:r>
              <a:rPr lang="en-US" sz="2400" b="0" i="1" u="none" strike="noStrike" baseline="0" dirty="0">
                <a:latin typeface="Bitter-Italic"/>
              </a:rPr>
              <a:t>N</a:t>
            </a:r>
            <a:r>
              <a:rPr lang="en-US" sz="2400" b="0" i="0" u="none" strike="noStrike" baseline="-25000" dirty="0">
                <a:latin typeface="Bitter-Regular"/>
              </a:rPr>
              <a:t>G</a:t>
            </a:r>
            <a:r>
              <a:rPr lang="en-US" sz="2400" b="0" i="0" u="none" strike="noStrike" baseline="0" dirty="0">
                <a:latin typeface="Bitter-Regular"/>
              </a:rPr>
              <a:t> = </a:t>
            </a:r>
            <a:r>
              <a:rPr lang="en-US" sz="2400" b="0" i="1" u="none" strike="noStrike" baseline="0" dirty="0">
                <a:latin typeface="Bitter-Italic"/>
              </a:rPr>
              <a:t>N </a:t>
            </a:r>
            <a:r>
              <a:rPr lang="en-US" sz="2400" b="0" i="0" u="none" strike="noStrike" baseline="0" dirty="0">
                <a:latin typeface="Bitter-Regular"/>
              </a:rPr>
              <a:t>and </a:t>
            </a:r>
            <a:r>
              <a:rPr lang="en-US" sz="2400" b="0" i="1" u="none" strike="noStrike" baseline="0" dirty="0">
                <a:latin typeface="Bitter-Italic"/>
              </a:rPr>
              <a:t>N</a:t>
            </a:r>
            <a:r>
              <a:rPr lang="en-US" sz="2400" b="0" i="0" u="none" strike="noStrike" baseline="-25000" dirty="0">
                <a:latin typeface="Bitter-Regular"/>
              </a:rPr>
              <a:t>G</a:t>
            </a:r>
            <a:r>
              <a:rPr lang="en-US" sz="2400" b="0" i="0" u="none" strike="noStrike" baseline="0" dirty="0">
                <a:latin typeface="Bitter-Regular"/>
              </a:rPr>
              <a:t>/</a:t>
            </a:r>
            <a:r>
              <a:rPr lang="en-US" sz="2400" b="0" i="1" u="none" strike="noStrike" baseline="0" dirty="0">
                <a:latin typeface="Bitter-Italic"/>
              </a:rPr>
              <a:t>N </a:t>
            </a:r>
            <a:r>
              <a:rPr lang="en-US" sz="2400" b="0" i="0" u="none" strike="noStrike" baseline="0" dirty="0">
                <a:latin typeface="Bitter-Regular"/>
              </a:rPr>
              <a:t>= 1.</a:t>
            </a:r>
            <a:endParaRPr lang="hu-HU" sz="2400" dirty="0"/>
          </a:p>
        </p:txBody>
      </p:sp>
      <p:sp>
        <p:nvSpPr>
          <p:cNvPr id="5" name="Dátum helye 4">
            <a:extLst>
              <a:ext uri="{FF2B5EF4-FFF2-40B4-BE49-F238E27FC236}">
                <a16:creationId xmlns:a16="http://schemas.microsoft.com/office/drawing/2014/main" id="{4E5339C9-DFC5-C7B6-01F8-3B7A11C3DB5D}"/>
              </a:ext>
            </a:extLst>
          </p:cNvPr>
          <p:cNvSpPr>
            <a:spLocks noGrp="1"/>
          </p:cNvSpPr>
          <p:nvPr>
            <p:ph type="dt" sz="half" idx="10"/>
          </p:nvPr>
        </p:nvSpPr>
        <p:spPr/>
        <p:txBody>
          <a:bodyPr/>
          <a:lstStyle/>
          <a:p>
            <a:r>
              <a:rPr lang="hu-HU"/>
              <a:t>26/19/2024</a:t>
            </a:r>
          </a:p>
        </p:txBody>
      </p:sp>
      <p:sp>
        <p:nvSpPr>
          <p:cNvPr id="6" name="Élőláb helye 5">
            <a:extLst>
              <a:ext uri="{FF2B5EF4-FFF2-40B4-BE49-F238E27FC236}">
                <a16:creationId xmlns:a16="http://schemas.microsoft.com/office/drawing/2014/main" id="{277D3861-0F86-579D-83AE-E1595BB2785B}"/>
              </a:ext>
            </a:extLst>
          </p:cNvPr>
          <p:cNvSpPr>
            <a:spLocks noGrp="1"/>
          </p:cNvSpPr>
          <p:nvPr>
            <p:ph type="ftr" sz="quarter" idx="11"/>
          </p:nvPr>
        </p:nvSpPr>
        <p:spPr/>
        <p:txBody>
          <a:bodyPr/>
          <a:lstStyle/>
          <a:p>
            <a:r>
              <a:rPr lang="hu-HU"/>
              <a:t>Network Science, Lecture 3</a:t>
            </a:r>
          </a:p>
        </p:txBody>
      </p:sp>
      <p:sp>
        <p:nvSpPr>
          <p:cNvPr id="7" name="Dia számának helye 6">
            <a:extLst>
              <a:ext uri="{FF2B5EF4-FFF2-40B4-BE49-F238E27FC236}">
                <a16:creationId xmlns:a16="http://schemas.microsoft.com/office/drawing/2014/main" id="{25710260-5E74-749E-078E-07A4E99FE030}"/>
              </a:ext>
            </a:extLst>
          </p:cNvPr>
          <p:cNvSpPr>
            <a:spLocks noGrp="1"/>
          </p:cNvSpPr>
          <p:nvPr>
            <p:ph type="sldNum" sz="quarter" idx="12"/>
          </p:nvPr>
        </p:nvSpPr>
        <p:spPr/>
        <p:txBody>
          <a:bodyPr/>
          <a:lstStyle/>
          <a:p>
            <a:fld id="{51087B00-E4BB-4A66-8C74-CF8A7BBCF259}" type="slidenum">
              <a:rPr lang="hu-HU" smtClean="0"/>
              <a:t>49</a:t>
            </a:fld>
            <a:endParaRPr lang="hu-HU" dirty="0"/>
          </a:p>
        </p:txBody>
      </p:sp>
    </p:spTree>
    <p:extLst>
      <p:ext uri="{BB962C8B-B14F-4D97-AF65-F5344CB8AC3E}">
        <p14:creationId xmlns:p14="http://schemas.microsoft.com/office/powerpoint/2010/main" val="1199230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405161F-E2DB-C1EA-6ADE-C7EC9870712D}"/>
              </a:ext>
            </a:extLst>
          </p:cNvPr>
          <p:cNvSpPr>
            <a:spLocks noGrp="1"/>
          </p:cNvSpPr>
          <p:nvPr>
            <p:ph type="title"/>
          </p:nvPr>
        </p:nvSpPr>
        <p:spPr/>
        <p:txBody>
          <a:bodyPr>
            <a:normAutofit/>
          </a:bodyPr>
          <a:lstStyle/>
          <a:p>
            <a:pPr algn="ctr"/>
            <a:r>
              <a:rPr lang="hu-HU" b="1" dirty="0" err="1">
                <a:solidFill>
                  <a:srgbClr val="C00000"/>
                </a:solidFill>
              </a:rPr>
              <a:t>Density</a:t>
            </a:r>
            <a:r>
              <a:rPr lang="hu-HU" b="1" dirty="0">
                <a:solidFill>
                  <a:srgbClr val="C00000"/>
                </a:solidFill>
              </a:rPr>
              <a:t> and </a:t>
            </a:r>
            <a:r>
              <a:rPr lang="hu-HU" b="1" dirty="0" err="1">
                <a:solidFill>
                  <a:srgbClr val="C00000"/>
                </a:solidFill>
              </a:rPr>
              <a:t>Sparsity</a:t>
            </a:r>
            <a:endParaRPr lang="hu-HU" b="1" dirty="0">
              <a:solidFill>
                <a:srgbClr val="C00000"/>
              </a:solidFill>
            </a:endParaRPr>
          </a:p>
        </p:txBody>
      </p:sp>
      <mc:AlternateContent xmlns:mc="http://schemas.openxmlformats.org/markup-compatibility/2006">
        <mc:Choice xmlns:a14="http://schemas.microsoft.com/office/drawing/2010/main" Requires="a14">
          <p:sp>
            <p:nvSpPr>
              <p:cNvPr id="3" name="Tartalom helye 2">
                <a:extLst>
                  <a:ext uri="{FF2B5EF4-FFF2-40B4-BE49-F238E27FC236}">
                    <a16:creationId xmlns:a16="http://schemas.microsoft.com/office/drawing/2014/main" id="{AB436932-C110-06AA-0056-9878BB757BDC}"/>
                  </a:ext>
                </a:extLst>
              </p:cNvPr>
              <p:cNvSpPr>
                <a:spLocks noGrp="1"/>
              </p:cNvSpPr>
              <p:nvPr>
                <p:ph idx="1"/>
              </p:nvPr>
            </p:nvSpPr>
            <p:spPr/>
            <p:txBody>
              <a:bodyPr>
                <a:normAutofit lnSpcReduction="10000"/>
              </a:bodyPr>
              <a:lstStyle/>
              <a:p>
                <a:pPr algn="just">
                  <a:lnSpc>
                    <a:spcPct val="160000"/>
                  </a:lnSpc>
                </a:pPr>
                <a:r>
                  <a:rPr lang="en-US" sz="2400" dirty="0"/>
                  <a:t>The </a:t>
                </a:r>
                <a:r>
                  <a:rPr lang="en-US" sz="2400" b="1" dirty="0"/>
                  <a:t>maximum number of links</a:t>
                </a:r>
                <a:r>
                  <a:rPr lang="en-US" sz="2400" dirty="0"/>
                  <a:t> in a network is bounded by the possible number of distinct connections among the nodes of the system.</a:t>
                </a:r>
                <a:r>
                  <a:rPr lang="hu-HU" sz="2400" dirty="0"/>
                  <a:t> </a:t>
                </a:r>
                <a:r>
                  <a:rPr lang="en-US" sz="2400" dirty="0"/>
                  <a:t>The maximum number of links is there­fore given by the number of pairs of nodes.</a:t>
                </a:r>
                <a:endParaRPr lang="hu-HU" sz="2400" dirty="0"/>
              </a:p>
              <a:p>
                <a:pPr algn="just">
                  <a:lnSpc>
                    <a:spcPct val="160000"/>
                  </a:lnSpc>
                </a:pPr>
                <a:r>
                  <a:rPr lang="en-US" sz="2400" dirty="0"/>
                  <a:t>A network with the maximum number of links, in which all possible pairs of nodes are connected by links, is called a </a:t>
                </a:r>
                <a:r>
                  <a:rPr lang="en-US" sz="2400" b="1" dirty="0"/>
                  <a:t>complete network</a:t>
                </a:r>
                <a:r>
                  <a:rPr lang="en-US" sz="2400" dirty="0"/>
                  <a:t>. </a:t>
                </a:r>
                <a:endParaRPr lang="hu-HU" sz="2400" dirty="0"/>
              </a:p>
              <a:p>
                <a:pPr algn="just">
                  <a:lnSpc>
                    <a:spcPct val="160000"/>
                  </a:lnSpc>
                </a:pPr>
                <a:r>
                  <a:rPr lang="en-US" sz="2400" dirty="0"/>
                  <a:t>The maximum number of links in an undirected network with N nodes is the number of</a:t>
                </a:r>
                <a:r>
                  <a:rPr lang="hu-HU" sz="2400" dirty="0"/>
                  <a:t> </a:t>
                </a:r>
                <a:r>
                  <a:rPr lang="en-US" sz="2400" dirty="0"/>
                  <a:t>distinct pairs of nodes:</a:t>
                </a:r>
                <a:r>
                  <a:rPr lang="hu-HU" sz="2400" dirty="0"/>
                  <a:t>	</a:t>
                </a:r>
                <a14:m>
                  <m:oMath xmlns:m="http://schemas.openxmlformats.org/officeDocument/2006/math">
                    <m:sSub>
                      <m:sSubPr>
                        <m:ctrlPr>
                          <a:rPr lang="en-US" sz="2400" b="1" i="1" smtClean="0">
                            <a:latin typeface="Cambria Math" panose="02040503050406030204" pitchFamily="18" charset="0"/>
                          </a:rPr>
                        </m:ctrlPr>
                      </m:sSubPr>
                      <m:e>
                        <m:r>
                          <a:rPr lang="hu-HU" sz="2400" b="1" i="1" smtClean="0">
                            <a:latin typeface="Cambria Math" panose="02040503050406030204" pitchFamily="18" charset="0"/>
                          </a:rPr>
                          <m:t>𝑳</m:t>
                        </m:r>
                      </m:e>
                      <m:sub>
                        <m:r>
                          <a:rPr lang="hu-HU" sz="2400" b="1" i="1" smtClean="0">
                            <a:latin typeface="Cambria Math" panose="02040503050406030204" pitchFamily="18" charset="0"/>
                          </a:rPr>
                          <m:t>𝑴𝒂𝒙</m:t>
                        </m:r>
                      </m:sub>
                    </m:sSub>
                    <m:r>
                      <a:rPr lang="hu-HU" sz="2400" b="1" i="1" smtClean="0">
                        <a:latin typeface="Cambria Math" panose="02040503050406030204" pitchFamily="18" charset="0"/>
                      </a:rPr>
                      <m:t>=</m:t>
                    </m:r>
                    <m:d>
                      <m:dPr>
                        <m:ctrlPr>
                          <a:rPr lang="en-US" sz="2400" b="1" i="1" smtClean="0">
                            <a:latin typeface="Cambria Math" panose="02040503050406030204" pitchFamily="18" charset="0"/>
                          </a:rPr>
                        </m:ctrlPr>
                      </m:dPr>
                      <m:e>
                        <m:f>
                          <m:fPr>
                            <m:type m:val="noBar"/>
                            <m:ctrlPr>
                              <a:rPr lang="en-US" sz="2400" b="1" i="1" smtClean="0">
                                <a:latin typeface="Cambria Math" panose="02040503050406030204" pitchFamily="18" charset="0"/>
                              </a:rPr>
                            </m:ctrlPr>
                          </m:fPr>
                          <m:num>
                            <m:r>
                              <a:rPr lang="hu-HU" sz="2400" b="1" i="1" smtClean="0">
                                <a:latin typeface="Cambria Math" panose="02040503050406030204" pitchFamily="18" charset="0"/>
                              </a:rPr>
                              <m:t>𝑵</m:t>
                            </m:r>
                          </m:num>
                          <m:den>
                            <m:r>
                              <a:rPr lang="hu-HU" sz="2400" b="1" i="1" smtClean="0">
                                <a:latin typeface="Cambria Math" panose="02040503050406030204" pitchFamily="18" charset="0"/>
                              </a:rPr>
                              <m:t>𝟐</m:t>
                            </m:r>
                          </m:den>
                        </m:f>
                      </m:e>
                    </m:d>
                    <m:r>
                      <a:rPr lang="hu-HU" sz="2400" b="1" i="1" smtClean="0">
                        <a:latin typeface="Cambria Math" panose="02040503050406030204" pitchFamily="18" charset="0"/>
                      </a:rPr>
                      <m:t>=</m:t>
                    </m:r>
                    <m:r>
                      <a:rPr lang="hu-HU" sz="2400" b="1" i="1" smtClean="0">
                        <a:latin typeface="Cambria Math" panose="02040503050406030204" pitchFamily="18" charset="0"/>
                      </a:rPr>
                      <m:t>𝑵</m:t>
                    </m:r>
                    <m:r>
                      <a:rPr lang="hu-HU" sz="2400" b="1" i="1" smtClean="0">
                        <a:latin typeface="Cambria Math" panose="02040503050406030204" pitchFamily="18" charset="0"/>
                      </a:rPr>
                      <m:t>∗(</m:t>
                    </m:r>
                    <m:r>
                      <a:rPr lang="hu-HU" sz="2400" b="1" i="1" smtClean="0">
                        <a:latin typeface="Cambria Math" panose="02040503050406030204" pitchFamily="18" charset="0"/>
                      </a:rPr>
                      <m:t>𝑵</m:t>
                    </m:r>
                    <m:r>
                      <a:rPr lang="hu-HU" sz="2400" b="1" i="1" smtClean="0">
                        <a:latin typeface="Cambria Math" panose="02040503050406030204" pitchFamily="18" charset="0"/>
                      </a:rPr>
                      <m:t>−</m:t>
                    </m:r>
                    <m:r>
                      <a:rPr lang="hu-HU" sz="2400" b="1" i="1" smtClean="0">
                        <a:latin typeface="Cambria Math" panose="02040503050406030204" pitchFamily="18" charset="0"/>
                      </a:rPr>
                      <m:t>𝟏</m:t>
                    </m:r>
                    <m:r>
                      <a:rPr lang="hu-HU" sz="2400" b="1" i="1" smtClean="0">
                        <a:latin typeface="Cambria Math" panose="02040503050406030204" pitchFamily="18" charset="0"/>
                      </a:rPr>
                      <m:t>)/</m:t>
                    </m:r>
                    <m:r>
                      <a:rPr lang="hu-HU" sz="2400" b="1" i="1" smtClean="0">
                        <a:latin typeface="Cambria Math" panose="02040503050406030204" pitchFamily="18" charset="0"/>
                      </a:rPr>
                      <m:t>𝟐</m:t>
                    </m:r>
                  </m:oMath>
                </a14:m>
                <a:endParaRPr lang="hu-HU" sz="2400" b="1" dirty="0"/>
              </a:p>
            </p:txBody>
          </p:sp>
        </mc:Choice>
        <mc:Fallback>
          <p:sp>
            <p:nvSpPr>
              <p:cNvPr id="3" name="Tartalom helye 2">
                <a:extLst>
                  <a:ext uri="{FF2B5EF4-FFF2-40B4-BE49-F238E27FC236}">
                    <a16:creationId xmlns:a16="http://schemas.microsoft.com/office/drawing/2014/main" id="{AB436932-C110-06AA-0056-9878BB757BDC}"/>
                  </a:ext>
                </a:extLst>
              </p:cNvPr>
              <p:cNvSpPr>
                <a:spLocks noGrp="1" noRot="1" noChangeAspect="1" noMove="1" noResize="1" noEditPoints="1" noAdjustHandles="1" noChangeArrowheads="1" noChangeShapeType="1" noTextEdit="1"/>
              </p:cNvSpPr>
              <p:nvPr>
                <p:ph idx="1"/>
              </p:nvPr>
            </p:nvSpPr>
            <p:spPr>
              <a:blipFill>
                <a:blip r:embed="rId3"/>
                <a:stretch>
                  <a:fillRect l="-812" r="-870" b="-140"/>
                </a:stretch>
              </a:blipFill>
            </p:spPr>
            <p:txBody>
              <a:bodyPr/>
              <a:lstStyle/>
              <a:p>
                <a:r>
                  <a:rPr lang="hu-HU">
                    <a:noFill/>
                  </a:rPr>
                  <a:t> </a:t>
                </a:r>
              </a:p>
            </p:txBody>
          </p:sp>
        </mc:Fallback>
      </mc:AlternateContent>
      <p:sp>
        <p:nvSpPr>
          <p:cNvPr id="7" name="Dátum helye 6">
            <a:extLst>
              <a:ext uri="{FF2B5EF4-FFF2-40B4-BE49-F238E27FC236}">
                <a16:creationId xmlns:a16="http://schemas.microsoft.com/office/drawing/2014/main" id="{145D2507-597B-ED66-1874-0BD557793BAB}"/>
              </a:ext>
            </a:extLst>
          </p:cNvPr>
          <p:cNvSpPr>
            <a:spLocks noGrp="1"/>
          </p:cNvSpPr>
          <p:nvPr>
            <p:ph type="dt" sz="half" idx="10"/>
          </p:nvPr>
        </p:nvSpPr>
        <p:spPr/>
        <p:txBody>
          <a:bodyPr/>
          <a:lstStyle/>
          <a:p>
            <a:r>
              <a:rPr lang="hu-HU"/>
              <a:t>26/19/2024</a:t>
            </a:r>
          </a:p>
        </p:txBody>
      </p:sp>
      <p:sp>
        <p:nvSpPr>
          <p:cNvPr id="8" name="Élőláb helye 7">
            <a:extLst>
              <a:ext uri="{FF2B5EF4-FFF2-40B4-BE49-F238E27FC236}">
                <a16:creationId xmlns:a16="http://schemas.microsoft.com/office/drawing/2014/main" id="{DDB6CDEB-21B5-9AD9-A827-2D6AE4685F44}"/>
              </a:ext>
            </a:extLst>
          </p:cNvPr>
          <p:cNvSpPr>
            <a:spLocks noGrp="1"/>
          </p:cNvSpPr>
          <p:nvPr>
            <p:ph type="ftr" sz="quarter" idx="11"/>
          </p:nvPr>
        </p:nvSpPr>
        <p:spPr/>
        <p:txBody>
          <a:bodyPr/>
          <a:lstStyle/>
          <a:p>
            <a:r>
              <a:rPr lang="hu-HU"/>
              <a:t>Network Science, Lecture 3</a:t>
            </a:r>
          </a:p>
        </p:txBody>
      </p:sp>
      <p:sp>
        <p:nvSpPr>
          <p:cNvPr id="4" name="Dia számának helye 3">
            <a:extLst>
              <a:ext uri="{FF2B5EF4-FFF2-40B4-BE49-F238E27FC236}">
                <a16:creationId xmlns:a16="http://schemas.microsoft.com/office/drawing/2014/main" id="{CF419B2C-3DDF-E60C-BD0B-505B243B1B87}"/>
              </a:ext>
            </a:extLst>
          </p:cNvPr>
          <p:cNvSpPr>
            <a:spLocks noGrp="1"/>
          </p:cNvSpPr>
          <p:nvPr>
            <p:ph type="sldNum" sz="quarter" idx="12"/>
          </p:nvPr>
        </p:nvSpPr>
        <p:spPr/>
        <p:txBody>
          <a:bodyPr/>
          <a:lstStyle/>
          <a:p>
            <a:fld id="{A83EAA7F-C62B-F246-A793-9ED832A9CCAD}" type="slidenum">
              <a:rPr lang="hu-HU" smtClean="0"/>
              <a:t>5</a:t>
            </a:fld>
            <a:endParaRPr lang="hu-HU"/>
          </a:p>
        </p:txBody>
      </p:sp>
    </p:spTree>
    <p:extLst>
      <p:ext uri="{BB962C8B-B14F-4D97-AF65-F5344CB8AC3E}">
        <p14:creationId xmlns:p14="http://schemas.microsoft.com/office/powerpoint/2010/main" val="9469330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CEC36D1-1CB9-2ED0-5523-E5966BC3FA7D}"/>
              </a:ext>
            </a:extLst>
          </p:cNvPr>
          <p:cNvSpPr>
            <a:spLocks noGrp="1"/>
          </p:cNvSpPr>
          <p:nvPr>
            <p:ph type="title"/>
          </p:nvPr>
        </p:nvSpPr>
        <p:spPr>
          <a:xfrm>
            <a:off x="838200" y="77492"/>
            <a:ext cx="10515600" cy="603546"/>
          </a:xfrm>
        </p:spPr>
        <p:txBody>
          <a:bodyPr>
            <a:normAutofit/>
          </a:bodyPr>
          <a:lstStyle/>
          <a:p>
            <a:pPr algn="ctr"/>
            <a:r>
              <a:rPr lang="en-US" sz="3600" b="1" dirty="0">
                <a:solidFill>
                  <a:srgbClr val="FF0000"/>
                </a:solidFill>
              </a:rPr>
              <a:t>THE</a:t>
            </a:r>
            <a:r>
              <a:rPr lang="hu-HU" sz="3600" b="1" dirty="0">
                <a:solidFill>
                  <a:srgbClr val="FF0000"/>
                </a:solidFill>
              </a:rPr>
              <a:t> </a:t>
            </a:r>
            <a:r>
              <a:rPr lang="en-US" sz="3600" b="1" dirty="0">
                <a:solidFill>
                  <a:srgbClr val="FF0000"/>
                </a:solidFill>
              </a:rPr>
              <a:t>EVOLUTION</a:t>
            </a:r>
            <a:r>
              <a:rPr lang="hu-HU" sz="3600" b="1" dirty="0">
                <a:solidFill>
                  <a:srgbClr val="FF0000"/>
                </a:solidFill>
              </a:rPr>
              <a:t> </a:t>
            </a:r>
            <a:r>
              <a:rPr lang="en-US" sz="3600" b="1" dirty="0">
                <a:solidFill>
                  <a:srgbClr val="FF0000"/>
                </a:solidFill>
              </a:rPr>
              <a:t>OF A RANDOM NETWORK</a:t>
            </a:r>
            <a:r>
              <a:rPr lang="hu-HU" sz="3600" b="1" dirty="0">
                <a:solidFill>
                  <a:srgbClr val="FF0000"/>
                </a:solidFill>
              </a:rPr>
              <a:t> (2)</a:t>
            </a:r>
            <a:endParaRPr lang="hu-HU" b="1" dirty="0">
              <a:solidFill>
                <a:srgbClr val="FF0000"/>
              </a:solidFill>
            </a:endParaRPr>
          </a:p>
        </p:txBody>
      </p:sp>
      <p:sp>
        <p:nvSpPr>
          <p:cNvPr id="8" name="Tartalom helye 7">
            <a:extLst>
              <a:ext uri="{FF2B5EF4-FFF2-40B4-BE49-F238E27FC236}">
                <a16:creationId xmlns:a16="http://schemas.microsoft.com/office/drawing/2014/main" id="{FA2386A2-7672-EB44-FCC6-320E4D256E10}"/>
              </a:ext>
            </a:extLst>
          </p:cNvPr>
          <p:cNvSpPr>
            <a:spLocks noGrp="1"/>
          </p:cNvSpPr>
          <p:nvPr>
            <p:ph idx="1"/>
          </p:nvPr>
        </p:nvSpPr>
        <p:spPr>
          <a:xfrm>
            <a:off x="838200" y="798163"/>
            <a:ext cx="10515600" cy="5378800"/>
          </a:xfrm>
        </p:spPr>
        <p:txBody>
          <a:bodyPr>
            <a:normAutofit lnSpcReduction="10000"/>
          </a:bodyPr>
          <a:lstStyle/>
          <a:p>
            <a:pPr algn="just"/>
            <a:r>
              <a:rPr lang="en-US" sz="2400" b="0" i="0" u="none" strike="noStrike" baseline="0" dirty="0">
                <a:solidFill>
                  <a:srgbClr val="000000"/>
                </a:solidFill>
                <a:latin typeface="Bitter-Regular"/>
              </a:rPr>
              <a:t>One would expect that the largest component grows gradually from </a:t>
            </a:r>
            <a:r>
              <a:rPr lang="en-US" sz="2400" b="0" i="1" u="none" strike="noStrike" baseline="0" dirty="0">
                <a:solidFill>
                  <a:srgbClr val="000000"/>
                </a:solidFill>
                <a:latin typeface="Bitter-Italic"/>
              </a:rPr>
              <a:t>N</a:t>
            </a:r>
            <a:r>
              <a:rPr lang="en-US" sz="2400" b="0" i="0" u="none" strike="noStrike" baseline="-25000" dirty="0">
                <a:solidFill>
                  <a:srgbClr val="000000"/>
                </a:solidFill>
                <a:latin typeface="Bitter-Regular"/>
              </a:rPr>
              <a:t>G</a:t>
            </a:r>
            <a:r>
              <a:rPr lang="hu-HU" sz="2400" b="0" i="0" u="none" strike="noStrike" baseline="-25000" dirty="0">
                <a:solidFill>
                  <a:srgbClr val="000000"/>
                </a:solidFill>
                <a:latin typeface="Bitter-Regular"/>
              </a:rPr>
              <a:t> </a:t>
            </a:r>
            <a:r>
              <a:rPr lang="en-US" sz="2400" b="0" i="0" u="none" strike="noStrike" baseline="0" dirty="0">
                <a:solidFill>
                  <a:srgbClr val="000000"/>
                </a:solidFill>
                <a:latin typeface="Bitter-Regular"/>
              </a:rPr>
              <a:t>= 1 to </a:t>
            </a:r>
            <a:r>
              <a:rPr lang="en-US" sz="2400" b="0" i="1" u="none" strike="noStrike" baseline="0" dirty="0">
                <a:solidFill>
                  <a:srgbClr val="000000"/>
                </a:solidFill>
                <a:latin typeface="Bitter-Italic"/>
              </a:rPr>
              <a:t>N</a:t>
            </a:r>
            <a:r>
              <a:rPr lang="en-US" sz="2400" b="0" i="0" u="none" strike="noStrike" baseline="-25000" dirty="0">
                <a:solidFill>
                  <a:srgbClr val="000000"/>
                </a:solidFill>
                <a:latin typeface="Bitter-Regular"/>
              </a:rPr>
              <a:t>G</a:t>
            </a:r>
            <a:r>
              <a:rPr lang="en-US" sz="2400" b="0" i="0" u="none" strike="noStrike" baseline="0" dirty="0">
                <a:solidFill>
                  <a:srgbClr val="000000"/>
                </a:solidFill>
                <a:latin typeface="Bitter-Regular"/>
              </a:rPr>
              <a:t> = </a:t>
            </a:r>
            <a:r>
              <a:rPr lang="en-US" sz="2400" b="0" i="1" u="none" strike="noStrike" baseline="0" dirty="0">
                <a:solidFill>
                  <a:srgbClr val="000000"/>
                </a:solidFill>
                <a:latin typeface="Bitter-Italic"/>
              </a:rPr>
              <a:t>N </a:t>
            </a:r>
            <a:r>
              <a:rPr lang="en-US" sz="2400" b="0" i="0" u="none" strike="noStrike" baseline="0" dirty="0">
                <a:solidFill>
                  <a:srgbClr val="000000"/>
                </a:solidFill>
                <a:latin typeface="Bitter-Regular"/>
              </a:rPr>
              <a:t>if &lt;</a:t>
            </a:r>
            <a:r>
              <a:rPr lang="en-US" sz="2400" b="0" i="1" u="none" strike="noStrike" baseline="0" dirty="0">
                <a:solidFill>
                  <a:srgbClr val="000000"/>
                </a:solidFill>
                <a:latin typeface="Bitter-Italic"/>
              </a:rPr>
              <a:t>k</a:t>
            </a:r>
            <a:r>
              <a:rPr lang="en-US" sz="2400" b="0" i="0" u="none" strike="noStrike" baseline="0" dirty="0">
                <a:solidFill>
                  <a:srgbClr val="000000"/>
                </a:solidFill>
                <a:latin typeface="Bitter-Regular"/>
              </a:rPr>
              <a:t>&gt; increases from 0 to </a:t>
            </a:r>
            <a:r>
              <a:rPr lang="en-US" sz="2400" b="0" i="1" u="none" strike="noStrike" baseline="0" dirty="0">
                <a:solidFill>
                  <a:srgbClr val="000000"/>
                </a:solidFill>
                <a:latin typeface="Bitter-Italic"/>
              </a:rPr>
              <a:t>N</a:t>
            </a:r>
            <a:r>
              <a:rPr lang="en-US" sz="2400" b="0" i="0" u="none" strike="noStrike" baseline="0" dirty="0">
                <a:solidFill>
                  <a:srgbClr val="000000"/>
                </a:solidFill>
                <a:latin typeface="Bitter-Regular"/>
              </a:rPr>
              <a:t>-1. Yet, this</a:t>
            </a:r>
            <a:r>
              <a:rPr lang="hu-HU" sz="2400" b="0" i="0" u="none" strike="noStrike" baseline="0" dirty="0">
                <a:solidFill>
                  <a:srgbClr val="000000"/>
                </a:solidFill>
                <a:latin typeface="Bitter-Regular"/>
              </a:rPr>
              <a:t> </a:t>
            </a:r>
            <a:r>
              <a:rPr lang="en-US" sz="2400" b="0" i="0" u="none" strike="noStrike" baseline="0" dirty="0">
                <a:solidFill>
                  <a:srgbClr val="000000"/>
                </a:solidFill>
                <a:latin typeface="Bitter-Regular"/>
              </a:rPr>
              <a:t>is not the case: </a:t>
            </a:r>
            <a:r>
              <a:rPr lang="en-US" sz="2400" b="0" i="1" u="none" strike="noStrike" baseline="0" dirty="0">
                <a:solidFill>
                  <a:srgbClr val="000000"/>
                </a:solidFill>
                <a:latin typeface="Bitter-Italic"/>
              </a:rPr>
              <a:t>N</a:t>
            </a:r>
            <a:r>
              <a:rPr lang="en-US" sz="2400" b="0" i="0" u="none" strike="noStrike" baseline="-25000" dirty="0">
                <a:solidFill>
                  <a:srgbClr val="000000"/>
                </a:solidFill>
                <a:latin typeface="Bitter-Regular"/>
              </a:rPr>
              <a:t>G</a:t>
            </a:r>
            <a:r>
              <a:rPr lang="en-US" sz="2400" b="0" i="0" u="none" strike="noStrike" baseline="0" dirty="0">
                <a:solidFill>
                  <a:srgbClr val="000000"/>
                </a:solidFill>
                <a:latin typeface="Bitter-Regular"/>
              </a:rPr>
              <a:t>/</a:t>
            </a:r>
            <a:r>
              <a:rPr lang="en-US" sz="2400" b="0" i="1" u="none" strike="noStrike" baseline="0" dirty="0">
                <a:solidFill>
                  <a:srgbClr val="000000"/>
                </a:solidFill>
                <a:latin typeface="Bitter-Italic"/>
              </a:rPr>
              <a:t>N </a:t>
            </a:r>
            <a:r>
              <a:rPr lang="en-US" sz="2400" b="0" i="0" u="none" strike="noStrike" baseline="0" dirty="0">
                <a:solidFill>
                  <a:srgbClr val="000000"/>
                </a:solidFill>
                <a:latin typeface="Bitter-Regular"/>
              </a:rPr>
              <a:t>remains zero for small &lt;</a:t>
            </a:r>
            <a:r>
              <a:rPr lang="en-US" sz="2400" b="0" i="1" u="none" strike="noStrike" baseline="0" dirty="0">
                <a:solidFill>
                  <a:srgbClr val="000000"/>
                </a:solidFill>
                <a:latin typeface="Bitter-Italic"/>
              </a:rPr>
              <a:t>k</a:t>
            </a:r>
            <a:r>
              <a:rPr lang="en-US" sz="2400" b="0" i="0" u="none" strike="noStrike" baseline="0" dirty="0">
                <a:solidFill>
                  <a:srgbClr val="000000"/>
                </a:solidFill>
                <a:latin typeface="Bitter-Regular"/>
              </a:rPr>
              <a:t>&gt;, indicating the lack of a</a:t>
            </a:r>
            <a:r>
              <a:rPr lang="hu-HU" sz="2400" b="0" i="0" u="none" strike="noStrike" baseline="0" dirty="0">
                <a:solidFill>
                  <a:srgbClr val="000000"/>
                </a:solidFill>
                <a:latin typeface="Bitter-Regular"/>
              </a:rPr>
              <a:t> </a:t>
            </a:r>
            <a:r>
              <a:rPr lang="en-US" sz="2400" b="0" i="0" u="none" strike="noStrike" baseline="0" dirty="0">
                <a:solidFill>
                  <a:srgbClr val="000000"/>
                </a:solidFill>
                <a:latin typeface="Bitter-Regular"/>
              </a:rPr>
              <a:t>large cluster. Once </a:t>
            </a:r>
            <a:r>
              <a:rPr lang="en-US" sz="2400" b="0" i="1" u="none" strike="noStrike" baseline="0" dirty="0">
                <a:solidFill>
                  <a:srgbClr val="000000"/>
                </a:solidFill>
                <a:latin typeface="Bitter-Italic"/>
              </a:rPr>
              <a:t>&lt;k&gt; </a:t>
            </a:r>
            <a:r>
              <a:rPr lang="en-US" sz="2400" b="0" i="0" u="none" strike="noStrike" baseline="0" dirty="0">
                <a:solidFill>
                  <a:srgbClr val="000000"/>
                </a:solidFill>
                <a:latin typeface="Bitter-Regular"/>
              </a:rPr>
              <a:t>exceeds a critical value, </a:t>
            </a:r>
            <a:r>
              <a:rPr lang="en-US" sz="2400" b="0" i="1" u="none" strike="noStrike" baseline="0" dirty="0">
                <a:solidFill>
                  <a:srgbClr val="000000"/>
                </a:solidFill>
                <a:latin typeface="Bitter-Italic"/>
              </a:rPr>
              <a:t>N</a:t>
            </a:r>
            <a:r>
              <a:rPr lang="en-US" sz="2400" b="0" i="0" u="none" strike="noStrike" baseline="-25000" dirty="0">
                <a:solidFill>
                  <a:srgbClr val="000000"/>
                </a:solidFill>
                <a:latin typeface="Bitter-Regular"/>
              </a:rPr>
              <a:t>G</a:t>
            </a:r>
            <a:r>
              <a:rPr lang="en-US" sz="2400" b="0" i="0" u="none" strike="noStrike" baseline="0" dirty="0">
                <a:solidFill>
                  <a:srgbClr val="000000"/>
                </a:solidFill>
                <a:latin typeface="Bitter-Regular"/>
              </a:rPr>
              <a:t>/N increases, signaling</a:t>
            </a:r>
            <a:r>
              <a:rPr lang="hu-HU" sz="2400" b="0" i="0" u="none" strike="noStrike" baseline="0" dirty="0">
                <a:solidFill>
                  <a:srgbClr val="000000"/>
                </a:solidFill>
                <a:latin typeface="Bitter-Regular"/>
              </a:rPr>
              <a:t> </a:t>
            </a:r>
            <a:r>
              <a:rPr lang="en-US" sz="2400" b="0" i="0" u="none" strike="noStrike" baseline="0" dirty="0">
                <a:solidFill>
                  <a:srgbClr val="000000"/>
                </a:solidFill>
                <a:latin typeface="Bitter-Regular"/>
              </a:rPr>
              <a:t>the rapid emergence of a large cluster that we call the </a:t>
            </a:r>
            <a:r>
              <a:rPr lang="en-US" sz="2400" b="0" i="1" u="none" strike="noStrike" baseline="0" dirty="0">
                <a:solidFill>
                  <a:srgbClr val="000000"/>
                </a:solidFill>
                <a:latin typeface="Bitter-Italic"/>
              </a:rPr>
              <a:t>giant component</a:t>
            </a:r>
            <a:r>
              <a:rPr lang="en-US" sz="2400" b="0" i="0" u="none" strike="noStrike" baseline="0" dirty="0">
                <a:solidFill>
                  <a:srgbClr val="000000"/>
                </a:solidFill>
                <a:latin typeface="Bitter-Regular"/>
              </a:rPr>
              <a:t>.</a:t>
            </a:r>
          </a:p>
          <a:p>
            <a:pPr algn="just"/>
            <a:r>
              <a:rPr lang="en-US" sz="2400" b="0" i="0" u="none" strike="noStrike" baseline="0" dirty="0" err="1">
                <a:solidFill>
                  <a:srgbClr val="000000"/>
                </a:solidFill>
                <a:latin typeface="Bitter-Regular"/>
              </a:rPr>
              <a:t>Erd</a:t>
            </a:r>
            <a:r>
              <a:rPr lang="hu-HU" sz="2400" dirty="0">
                <a:solidFill>
                  <a:srgbClr val="000000"/>
                </a:solidFill>
                <a:latin typeface="ArialMT"/>
              </a:rPr>
              <a:t>ő</a:t>
            </a:r>
            <a:r>
              <a:rPr lang="en-US" sz="2400" b="0" i="0" u="none" strike="noStrike" baseline="0" dirty="0">
                <a:solidFill>
                  <a:srgbClr val="000000"/>
                </a:solidFill>
                <a:latin typeface="Bitter-Regular"/>
              </a:rPr>
              <a:t>s and </a:t>
            </a:r>
            <a:r>
              <a:rPr lang="en-US" sz="2400" b="0" i="0" u="none" strike="noStrike" baseline="0" dirty="0" err="1">
                <a:solidFill>
                  <a:srgbClr val="000000"/>
                </a:solidFill>
                <a:latin typeface="Bitter-Regular"/>
              </a:rPr>
              <a:t>Renyi</a:t>
            </a:r>
            <a:r>
              <a:rPr lang="en-US" sz="2400" b="0" i="0" u="none" strike="noStrike" baseline="0" dirty="0">
                <a:solidFill>
                  <a:srgbClr val="000000"/>
                </a:solidFill>
                <a:latin typeface="Bitter-Regular"/>
              </a:rPr>
              <a:t> in their classical 1959 paper predicted that the condition</a:t>
            </a:r>
            <a:r>
              <a:rPr lang="hu-HU" sz="2400" b="0" i="0" u="none" strike="noStrike" baseline="0" dirty="0">
                <a:solidFill>
                  <a:srgbClr val="000000"/>
                </a:solidFill>
                <a:latin typeface="Bitter-Regular"/>
              </a:rPr>
              <a:t> </a:t>
            </a:r>
            <a:r>
              <a:rPr lang="en-US" sz="2400" b="0" i="0" u="none" strike="noStrike" baseline="0" dirty="0">
                <a:solidFill>
                  <a:srgbClr val="000000"/>
                </a:solidFill>
                <a:latin typeface="Bitter-Regular"/>
              </a:rPr>
              <a:t>for the emergence of the giant component is </a:t>
            </a:r>
            <a:r>
              <a:rPr lang="hu-HU" sz="2400" b="0" i="0" u="none" strike="noStrike" baseline="0" dirty="0">
                <a:solidFill>
                  <a:srgbClr val="000000"/>
                </a:solidFill>
                <a:latin typeface="Bitter-Regular"/>
              </a:rPr>
              <a:t> </a:t>
            </a:r>
          </a:p>
          <a:p>
            <a:pPr marL="0" indent="0" algn="just">
              <a:buNone/>
            </a:pPr>
            <a:endParaRPr lang="en-US" sz="2400" b="0" i="0" u="none" strike="noStrike" baseline="0" dirty="0">
              <a:solidFill>
                <a:srgbClr val="000000"/>
              </a:solidFill>
              <a:latin typeface="Bitter-Regular"/>
            </a:endParaRPr>
          </a:p>
          <a:p>
            <a:pPr algn="just"/>
            <a:endParaRPr lang="hu-HU" sz="2400" b="0" i="0" u="none" strike="noStrike" baseline="0" dirty="0">
              <a:solidFill>
                <a:srgbClr val="000000"/>
              </a:solidFill>
              <a:latin typeface="Bitter-Regular"/>
            </a:endParaRPr>
          </a:p>
          <a:p>
            <a:pPr algn="just"/>
            <a:r>
              <a:rPr lang="en-US" sz="2400" b="0" i="0" u="none" strike="noStrike" baseline="0" dirty="0">
                <a:solidFill>
                  <a:srgbClr val="000000"/>
                </a:solidFill>
                <a:latin typeface="Bitter-Regular"/>
              </a:rPr>
              <a:t>In other words, we have a giant component if and only if each node has</a:t>
            </a:r>
            <a:r>
              <a:rPr lang="hu-HU" sz="2400" b="0" i="0" u="none" strike="noStrike" baseline="0" dirty="0">
                <a:solidFill>
                  <a:srgbClr val="000000"/>
                </a:solidFill>
                <a:latin typeface="Bitter-Regular"/>
              </a:rPr>
              <a:t> </a:t>
            </a:r>
            <a:r>
              <a:rPr lang="en-US" sz="2400" b="0" i="0" u="none" strike="noStrike" baseline="0" dirty="0">
                <a:solidFill>
                  <a:srgbClr val="000000"/>
                </a:solidFill>
                <a:latin typeface="Bitter-Regular"/>
              </a:rPr>
              <a:t>on average more than one link</a:t>
            </a:r>
            <a:r>
              <a:rPr lang="hu-HU" sz="2400" b="0" i="0" u="none" strike="noStrike" baseline="0" dirty="0">
                <a:solidFill>
                  <a:srgbClr val="000000"/>
                </a:solidFill>
                <a:latin typeface="Bitter-Regular"/>
              </a:rPr>
              <a:t>.</a:t>
            </a:r>
          </a:p>
          <a:p>
            <a:pPr algn="just"/>
            <a:r>
              <a:rPr lang="en-US" sz="2400" b="0" i="0" u="none" strike="noStrike" baseline="0" dirty="0">
                <a:latin typeface="Bitter-Regular"/>
              </a:rPr>
              <a:t>The fact that we need at least one link per node to observe a giant component</a:t>
            </a:r>
            <a:r>
              <a:rPr lang="hu-HU" sz="2400" b="0" i="0" u="none" strike="noStrike" baseline="0" dirty="0">
                <a:latin typeface="Bitter-Regular"/>
              </a:rPr>
              <a:t> </a:t>
            </a:r>
            <a:r>
              <a:rPr lang="en-US" sz="2400" b="0" i="0" u="none" strike="noStrike" baseline="0" dirty="0">
                <a:latin typeface="Bitter-Regular"/>
              </a:rPr>
              <a:t>is not unexpected. Indeed, for a giant component to exist, each of</a:t>
            </a:r>
            <a:r>
              <a:rPr lang="hu-HU" sz="2400" b="0" i="0" u="none" strike="noStrike" baseline="0" dirty="0">
                <a:latin typeface="Bitter-Regular"/>
              </a:rPr>
              <a:t> </a:t>
            </a:r>
            <a:r>
              <a:rPr lang="en-US" sz="2400" b="0" i="0" u="none" strike="noStrike" baseline="0" dirty="0">
                <a:latin typeface="Bitter-Regular"/>
              </a:rPr>
              <a:t>its nodes must be linked to at least one other node. It is somewhat counterintuitive,</a:t>
            </a:r>
            <a:r>
              <a:rPr lang="hu-HU" sz="2400" b="0" i="0" u="none" strike="noStrike" baseline="0" dirty="0">
                <a:latin typeface="Bitter-Regular"/>
              </a:rPr>
              <a:t> </a:t>
            </a:r>
            <a:r>
              <a:rPr lang="en-US" sz="2400" b="0" i="0" u="none" strike="noStrike" baseline="0" dirty="0">
                <a:latin typeface="Bitter-Regular"/>
              </a:rPr>
              <a:t>however, that one link is </a:t>
            </a:r>
            <a:r>
              <a:rPr lang="en-US" sz="2400" b="0" i="1" u="none" strike="noStrike" baseline="0" dirty="0">
                <a:latin typeface="Bitter-Italic"/>
              </a:rPr>
              <a:t>sufficient </a:t>
            </a:r>
            <a:r>
              <a:rPr lang="en-US" sz="2400" b="0" i="0" u="none" strike="noStrike" baseline="0" dirty="0">
                <a:latin typeface="Bitter-Regular"/>
              </a:rPr>
              <a:t>for its emergence.</a:t>
            </a:r>
            <a:endParaRPr lang="hu-HU" sz="3200" dirty="0"/>
          </a:p>
        </p:txBody>
      </p:sp>
      <p:sp>
        <p:nvSpPr>
          <p:cNvPr id="5" name="Dátum helye 4">
            <a:extLst>
              <a:ext uri="{FF2B5EF4-FFF2-40B4-BE49-F238E27FC236}">
                <a16:creationId xmlns:a16="http://schemas.microsoft.com/office/drawing/2014/main" id="{4E5339C9-DFC5-C7B6-01F8-3B7A11C3DB5D}"/>
              </a:ext>
            </a:extLst>
          </p:cNvPr>
          <p:cNvSpPr>
            <a:spLocks noGrp="1"/>
          </p:cNvSpPr>
          <p:nvPr>
            <p:ph type="dt" sz="half" idx="10"/>
          </p:nvPr>
        </p:nvSpPr>
        <p:spPr/>
        <p:txBody>
          <a:bodyPr/>
          <a:lstStyle/>
          <a:p>
            <a:r>
              <a:rPr lang="hu-HU"/>
              <a:t>26/19/2024</a:t>
            </a:r>
          </a:p>
        </p:txBody>
      </p:sp>
      <p:sp>
        <p:nvSpPr>
          <p:cNvPr id="6" name="Élőláb helye 5">
            <a:extLst>
              <a:ext uri="{FF2B5EF4-FFF2-40B4-BE49-F238E27FC236}">
                <a16:creationId xmlns:a16="http://schemas.microsoft.com/office/drawing/2014/main" id="{277D3861-0F86-579D-83AE-E1595BB2785B}"/>
              </a:ext>
            </a:extLst>
          </p:cNvPr>
          <p:cNvSpPr>
            <a:spLocks noGrp="1"/>
          </p:cNvSpPr>
          <p:nvPr>
            <p:ph type="ftr" sz="quarter" idx="11"/>
          </p:nvPr>
        </p:nvSpPr>
        <p:spPr/>
        <p:txBody>
          <a:bodyPr/>
          <a:lstStyle/>
          <a:p>
            <a:r>
              <a:rPr lang="hu-HU"/>
              <a:t>Network Science, Lecture 3</a:t>
            </a:r>
            <a:endParaRPr lang="hu-HU" dirty="0"/>
          </a:p>
        </p:txBody>
      </p:sp>
      <p:sp>
        <p:nvSpPr>
          <p:cNvPr id="7" name="Dia számának helye 6">
            <a:extLst>
              <a:ext uri="{FF2B5EF4-FFF2-40B4-BE49-F238E27FC236}">
                <a16:creationId xmlns:a16="http://schemas.microsoft.com/office/drawing/2014/main" id="{25710260-5E74-749E-078E-07A4E99FE030}"/>
              </a:ext>
            </a:extLst>
          </p:cNvPr>
          <p:cNvSpPr>
            <a:spLocks noGrp="1"/>
          </p:cNvSpPr>
          <p:nvPr>
            <p:ph type="sldNum" sz="quarter" idx="12"/>
          </p:nvPr>
        </p:nvSpPr>
        <p:spPr/>
        <p:txBody>
          <a:bodyPr/>
          <a:lstStyle/>
          <a:p>
            <a:fld id="{51087B00-E4BB-4A66-8C74-CF8A7BBCF259}" type="slidenum">
              <a:rPr lang="hu-HU" smtClean="0"/>
              <a:t>50</a:t>
            </a:fld>
            <a:endParaRPr lang="hu-HU" dirty="0"/>
          </a:p>
        </p:txBody>
      </p:sp>
      <p:pic>
        <p:nvPicPr>
          <p:cNvPr id="4" name="Kép 3">
            <a:extLst>
              <a:ext uri="{FF2B5EF4-FFF2-40B4-BE49-F238E27FC236}">
                <a16:creationId xmlns:a16="http://schemas.microsoft.com/office/drawing/2014/main" id="{0CB16866-F984-CED4-0A71-98D5BFEA4FD8}"/>
              </a:ext>
            </a:extLst>
          </p:cNvPr>
          <p:cNvPicPr>
            <a:picLocks noChangeAspect="1"/>
          </p:cNvPicPr>
          <p:nvPr/>
        </p:nvPicPr>
        <p:blipFill>
          <a:blip r:embed="rId2"/>
          <a:stretch>
            <a:fillRect/>
          </a:stretch>
        </p:blipFill>
        <p:spPr>
          <a:xfrm>
            <a:off x="4642030" y="3022169"/>
            <a:ext cx="1758900" cy="837572"/>
          </a:xfrm>
          <a:prstGeom prst="rect">
            <a:avLst/>
          </a:prstGeom>
        </p:spPr>
      </p:pic>
    </p:spTree>
    <p:extLst>
      <p:ext uri="{BB962C8B-B14F-4D97-AF65-F5344CB8AC3E}">
        <p14:creationId xmlns:p14="http://schemas.microsoft.com/office/powerpoint/2010/main" val="25839929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CEC36D1-1CB9-2ED0-5523-E5966BC3FA7D}"/>
              </a:ext>
            </a:extLst>
          </p:cNvPr>
          <p:cNvSpPr>
            <a:spLocks noGrp="1"/>
          </p:cNvSpPr>
          <p:nvPr>
            <p:ph type="title"/>
          </p:nvPr>
        </p:nvSpPr>
        <p:spPr>
          <a:xfrm>
            <a:off x="838200" y="77492"/>
            <a:ext cx="10515600" cy="603546"/>
          </a:xfrm>
        </p:spPr>
        <p:txBody>
          <a:bodyPr>
            <a:normAutofit/>
          </a:bodyPr>
          <a:lstStyle/>
          <a:p>
            <a:pPr algn="ctr"/>
            <a:r>
              <a:rPr lang="en-US" sz="3600" b="1" dirty="0">
                <a:solidFill>
                  <a:srgbClr val="FF0000"/>
                </a:solidFill>
              </a:rPr>
              <a:t>THE</a:t>
            </a:r>
            <a:r>
              <a:rPr lang="hu-HU" sz="3600" b="1" dirty="0">
                <a:solidFill>
                  <a:srgbClr val="FF0000"/>
                </a:solidFill>
              </a:rPr>
              <a:t> </a:t>
            </a:r>
            <a:r>
              <a:rPr lang="en-US" sz="3600" b="1" dirty="0">
                <a:solidFill>
                  <a:srgbClr val="FF0000"/>
                </a:solidFill>
              </a:rPr>
              <a:t>EVOLUTION</a:t>
            </a:r>
            <a:r>
              <a:rPr lang="hu-HU" sz="3600" b="1" dirty="0">
                <a:solidFill>
                  <a:srgbClr val="FF0000"/>
                </a:solidFill>
              </a:rPr>
              <a:t> </a:t>
            </a:r>
            <a:r>
              <a:rPr lang="en-US" sz="3600" b="1" dirty="0">
                <a:solidFill>
                  <a:srgbClr val="FF0000"/>
                </a:solidFill>
              </a:rPr>
              <a:t>OF A RANDOM NETWORK</a:t>
            </a:r>
            <a:r>
              <a:rPr lang="hu-HU" sz="3600" b="1" dirty="0">
                <a:solidFill>
                  <a:srgbClr val="FF0000"/>
                </a:solidFill>
              </a:rPr>
              <a:t> (3)</a:t>
            </a:r>
            <a:endParaRPr lang="hu-HU" b="1" dirty="0">
              <a:solidFill>
                <a:srgbClr val="FF0000"/>
              </a:solidFill>
            </a:endParaRPr>
          </a:p>
        </p:txBody>
      </p:sp>
      <p:sp>
        <p:nvSpPr>
          <p:cNvPr id="8" name="Tartalom helye 7">
            <a:extLst>
              <a:ext uri="{FF2B5EF4-FFF2-40B4-BE49-F238E27FC236}">
                <a16:creationId xmlns:a16="http://schemas.microsoft.com/office/drawing/2014/main" id="{FA2386A2-7672-EB44-FCC6-320E4D256E10}"/>
              </a:ext>
            </a:extLst>
          </p:cNvPr>
          <p:cNvSpPr>
            <a:spLocks noGrp="1"/>
          </p:cNvSpPr>
          <p:nvPr>
            <p:ph idx="1"/>
          </p:nvPr>
        </p:nvSpPr>
        <p:spPr>
          <a:xfrm>
            <a:off x="838200" y="798163"/>
            <a:ext cx="10515600" cy="5378800"/>
          </a:xfrm>
        </p:spPr>
        <p:txBody>
          <a:bodyPr>
            <a:normAutofit/>
          </a:bodyPr>
          <a:lstStyle/>
          <a:p>
            <a:pPr algn="just"/>
            <a:r>
              <a:rPr lang="en-US" sz="2400" b="0" i="0" u="none" strike="noStrike" baseline="0" dirty="0">
                <a:solidFill>
                  <a:srgbClr val="000000"/>
                </a:solidFill>
                <a:latin typeface="Bitter-Regular"/>
              </a:rPr>
              <a:t>We can express </a:t>
            </a:r>
            <a:r>
              <a:rPr lang="hu-HU" sz="2400" b="0" i="0" u="none" strike="noStrike" baseline="0" dirty="0">
                <a:solidFill>
                  <a:srgbClr val="000000"/>
                </a:solidFill>
                <a:latin typeface="Bitter-Regular"/>
              </a:rPr>
              <a:t>&lt;k</a:t>
            </a:r>
            <a:r>
              <a:rPr lang="hu-HU" sz="2400" dirty="0">
                <a:solidFill>
                  <a:srgbClr val="000000"/>
                </a:solidFill>
                <a:latin typeface="Bitter-Regular"/>
              </a:rPr>
              <a:t>&gt; </a:t>
            </a:r>
            <a:r>
              <a:rPr lang="en-US" sz="2400" b="0" i="0" u="none" strike="noStrike" baseline="0" dirty="0">
                <a:solidFill>
                  <a:srgbClr val="000000"/>
                </a:solidFill>
                <a:latin typeface="Bitter-Regular"/>
              </a:rPr>
              <a:t>in terms of </a:t>
            </a:r>
            <a:r>
              <a:rPr lang="en-US" sz="2400" b="0" i="1" u="none" strike="noStrike" baseline="0" dirty="0">
                <a:solidFill>
                  <a:srgbClr val="000000"/>
                </a:solidFill>
                <a:latin typeface="Bitter-Italic"/>
              </a:rPr>
              <a:t>p </a:t>
            </a:r>
            <a:r>
              <a:rPr lang="en-US" sz="2400" b="0" i="0" u="none" strike="noStrike" baseline="0" dirty="0">
                <a:solidFill>
                  <a:srgbClr val="000000"/>
                </a:solidFill>
                <a:latin typeface="Bitter-Regular"/>
              </a:rPr>
              <a:t>using</a:t>
            </a:r>
            <a:r>
              <a:rPr lang="hu-HU" sz="2400" b="0" i="0" u="none" strike="noStrike" baseline="0" dirty="0">
                <a:solidFill>
                  <a:srgbClr val="000000"/>
                </a:solidFill>
                <a:latin typeface="Bitter-Regular"/>
              </a:rPr>
              <a:t>,</a:t>
            </a:r>
            <a:r>
              <a:rPr lang="en-US" sz="2400" b="0" i="0" u="none" strike="noStrike" baseline="0" dirty="0">
                <a:solidFill>
                  <a:srgbClr val="000000"/>
                </a:solidFill>
                <a:latin typeface="Bitter-Regular"/>
              </a:rPr>
              <a:t> obtaining</a:t>
            </a:r>
            <a:endParaRPr lang="hu-HU" sz="2400" b="0" i="0" u="none" strike="noStrike" baseline="0" dirty="0">
              <a:solidFill>
                <a:srgbClr val="000000"/>
              </a:solidFill>
              <a:latin typeface="Bitter-Regular"/>
            </a:endParaRPr>
          </a:p>
          <a:p>
            <a:pPr algn="just"/>
            <a:endParaRPr lang="hu-HU" sz="2400" dirty="0">
              <a:solidFill>
                <a:srgbClr val="000000"/>
              </a:solidFill>
              <a:latin typeface="Bitter-Regular"/>
            </a:endParaRPr>
          </a:p>
          <a:p>
            <a:pPr algn="just"/>
            <a:endParaRPr lang="hu-HU" sz="2400" b="0" i="0" u="none" strike="noStrike" baseline="0" dirty="0">
              <a:solidFill>
                <a:srgbClr val="000000"/>
              </a:solidFill>
              <a:latin typeface="Bitter-Regular"/>
            </a:endParaRPr>
          </a:p>
          <a:p>
            <a:pPr algn="just"/>
            <a:endParaRPr lang="hu-HU" sz="2400" dirty="0">
              <a:solidFill>
                <a:srgbClr val="000000"/>
              </a:solidFill>
              <a:latin typeface="Bitter-Regular"/>
            </a:endParaRPr>
          </a:p>
          <a:p>
            <a:pPr algn="just"/>
            <a:r>
              <a:rPr lang="en-US" sz="2400" b="0" i="0" u="none" strike="noStrike" baseline="0" dirty="0">
                <a:solidFill>
                  <a:srgbClr val="000000"/>
                </a:solidFill>
                <a:latin typeface="Bitter-Regular"/>
              </a:rPr>
              <a:t> Therefore the larger a network, the smaller </a:t>
            </a:r>
            <a:r>
              <a:rPr lang="en-US" sz="2400" b="0" i="1" u="none" strike="noStrike" baseline="0" dirty="0">
                <a:solidFill>
                  <a:srgbClr val="000000"/>
                </a:solidFill>
                <a:latin typeface="Bitter-Italic"/>
              </a:rPr>
              <a:t>p </a:t>
            </a:r>
            <a:r>
              <a:rPr lang="en-US" sz="2400" b="0" i="0" u="none" strike="noStrike" baseline="0" dirty="0">
                <a:solidFill>
                  <a:srgbClr val="000000"/>
                </a:solidFill>
                <a:latin typeface="Bitter-Regular"/>
              </a:rPr>
              <a:t>is sufficient for the giant</a:t>
            </a:r>
            <a:r>
              <a:rPr lang="hu-HU" sz="2400" b="0" i="0" u="none" strike="noStrike" baseline="0" dirty="0">
                <a:solidFill>
                  <a:srgbClr val="000000"/>
                </a:solidFill>
                <a:latin typeface="Bitter-Regular"/>
              </a:rPr>
              <a:t> </a:t>
            </a:r>
            <a:r>
              <a:rPr lang="hu-HU" sz="2400" b="0" i="0" u="none" strike="noStrike" baseline="0" dirty="0" err="1">
                <a:solidFill>
                  <a:srgbClr val="000000"/>
                </a:solidFill>
                <a:latin typeface="Bitter-Regular"/>
              </a:rPr>
              <a:t>component</a:t>
            </a:r>
            <a:r>
              <a:rPr lang="hu-HU" sz="2400" b="0" i="0" u="none" strike="noStrike" baseline="0" dirty="0">
                <a:solidFill>
                  <a:srgbClr val="000000"/>
                </a:solidFill>
                <a:latin typeface="Bitter-Regular"/>
              </a:rPr>
              <a:t>.</a:t>
            </a:r>
          </a:p>
          <a:p>
            <a:pPr algn="just"/>
            <a:r>
              <a:rPr lang="en-US" sz="2400" b="0" i="0" u="none" strike="noStrike" baseline="0" dirty="0">
                <a:solidFill>
                  <a:srgbClr val="000000"/>
                </a:solidFill>
                <a:latin typeface="Bitter-Regular"/>
              </a:rPr>
              <a:t>The emergence of the giant component is only one of the transitions</a:t>
            </a:r>
            <a:r>
              <a:rPr lang="hu-HU" sz="2400" b="0" i="0" u="none" strike="noStrike" baseline="0" dirty="0">
                <a:solidFill>
                  <a:srgbClr val="000000"/>
                </a:solidFill>
                <a:latin typeface="Bitter-Regular"/>
              </a:rPr>
              <a:t> </a:t>
            </a:r>
            <a:r>
              <a:rPr lang="en-US" sz="2400" b="0" i="0" u="none" strike="noStrike" baseline="0" dirty="0">
                <a:solidFill>
                  <a:srgbClr val="000000"/>
                </a:solidFill>
                <a:latin typeface="Bitter-Regular"/>
              </a:rPr>
              <a:t>characterizing a random network as we change &lt;</a:t>
            </a:r>
            <a:r>
              <a:rPr lang="en-US" sz="2400" b="0" i="1" u="none" strike="noStrike" baseline="0" dirty="0">
                <a:solidFill>
                  <a:srgbClr val="000000"/>
                </a:solidFill>
                <a:latin typeface="Bitter-Italic"/>
              </a:rPr>
              <a:t>k</a:t>
            </a:r>
            <a:r>
              <a:rPr lang="en-US" sz="2400" b="0" i="0" u="none" strike="noStrike" baseline="0" dirty="0">
                <a:solidFill>
                  <a:srgbClr val="000000"/>
                </a:solidFill>
                <a:latin typeface="Bitter-Regular"/>
              </a:rPr>
              <a:t>&gt;. We can distinguish</a:t>
            </a:r>
            <a:r>
              <a:rPr lang="hu-HU" sz="2400" b="0" i="0" u="none" strike="noStrike" baseline="0" dirty="0">
                <a:solidFill>
                  <a:srgbClr val="000000"/>
                </a:solidFill>
                <a:latin typeface="Bitter-Regular"/>
              </a:rPr>
              <a:t> </a:t>
            </a:r>
            <a:r>
              <a:rPr lang="en-US" sz="2400" b="0" i="0" u="none" strike="noStrike" baseline="0" dirty="0">
                <a:solidFill>
                  <a:srgbClr val="000000"/>
                </a:solidFill>
                <a:latin typeface="Bitter-Regular"/>
              </a:rPr>
              <a:t>four topologically distinct regimes</a:t>
            </a:r>
            <a:r>
              <a:rPr lang="hu-HU" sz="2400" b="0" i="0" u="none" strike="noStrike" baseline="0" dirty="0">
                <a:solidFill>
                  <a:srgbClr val="000000"/>
                </a:solidFill>
                <a:latin typeface="Bitter-Regular"/>
              </a:rPr>
              <a:t>, </a:t>
            </a:r>
            <a:r>
              <a:rPr lang="en-US" sz="2400" b="0" i="0" u="none" strike="noStrike" baseline="0" dirty="0">
                <a:solidFill>
                  <a:srgbClr val="000000"/>
                </a:solidFill>
                <a:latin typeface="Bitter-Regular"/>
              </a:rPr>
              <a:t>each with its unique characteristics:</a:t>
            </a:r>
            <a:endParaRPr lang="hu-HU" sz="2400" b="0" i="0" u="none" strike="noStrike" baseline="0" dirty="0">
              <a:solidFill>
                <a:srgbClr val="000000"/>
              </a:solidFill>
              <a:latin typeface="Bitter-Regular"/>
            </a:endParaRPr>
          </a:p>
          <a:p>
            <a:pPr marL="0" indent="0" algn="l">
              <a:buNone/>
            </a:pPr>
            <a:endParaRPr lang="hu-HU" sz="2400" b="0" i="0" u="none" strike="noStrike" baseline="0" dirty="0">
              <a:solidFill>
                <a:srgbClr val="000000"/>
              </a:solidFill>
              <a:latin typeface="Bitter-Regular"/>
            </a:endParaRPr>
          </a:p>
          <a:p>
            <a:pPr marL="0" indent="0" algn="just">
              <a:buNone/>
            </a:pPr>
            <a:endParaRPr lang="hu-HU" sz="2400" b="0" i="0" u="none" strike="noStrike" baseline="0" dirty="0">
              <a:solidFill>
                <a:srgbClr val="000000"/>
              </a:solidFill>
              <a:latin typeface="Bitter-Regular"/>
            </a:endParaRPr>
          </a:p>
        </p:txBody>
      </p:sp>
      <p:sp>
        <p:nvSpPr>
          <p:cNvPr id="5" name="Dátum helye 4">
            <a:extLst>
              <a:ext uri="{FF2B5EF4-FFF2-40B4-BE49-F238E27FC236}">
                <a16:creationId xmlns:a16="http://schemas.microsoft.com/office/drawing/2014/main" id="{4E5339C9-DFC5-C7B6-01F8-3B7A11C3DB5D}"/>
              </a:ext>
            </a:extLst>
          </p:cNvPr>
          <p:cNvSpPr>
            <a:spLocks noGrp="1"/>
          </p:cNvSpPr>
          <p:nvPr>
            <p:ph type="dt" sz="half" idx="10"/>
          </p:nvPr>
        </p:nvSpPr>
        <p:spPr/>
        <p:txBody>
          <a:bodyPr/>
          <a:lstStyle/>
          <a:p>
            <a:r>
              <a:rPr lang="hu-HU"/>
              <a:t>26/19/2024</a:t>
            </a:r>
          </a:p>
        </p:txBody>
      </p:sp>
      <p:sp>
        <p:nvSpPr>
          <p:cNvPr id="6" name="Élőláb helye 5">
            <a:extLst>
              <a:ext uri="{FF2B5EF4-FFF2-40B4-BE49-F238E27FC236}">
                <a16:creationId xmlns:a16="http://schemas.microsoft.com/office/drawing/2014/main" id="{277D3861-0F86-579D-83AE-E1595BB2785B}"/>
              </a:ext>
            </a:extLst>
          </p:cNvPr>
          <p:cNvSpPr>
            <a:spLocks noGrp="1"/>
          </p:cNvSpPr>
          <p:nvPr>
            <p:ph type="ftr" sz="quarter" idx="11"/>
          </p:nvPr>
        </p:nvSpPr>
        <p:spPr/>
        <p:txBody>
          <a:bodyPr/>
          <a:lstStyle/>
          <a:p>
            <a:r>
              <a:rPr lang="hu-HU"/>
              <a:t>Network Science, Lecture 3</a:t>
            </a:r>
            <a:endParaRPr lang="hu-HU" dirty="0"/>
          </a:p>
        </p:txBody>
      </p:sp>
      <p:sp>
        <p:nvSpPr>
          <p:cNvPr id="7" name="Dia számának helye 6">
            <a:extLst>
              <a:ext uri="{FF2B5EF4-FFF2-40B4-BE49-F238E27FC236}">
                <a16:creationId xmlns:a16="http://schemas.microsoft.com/office/drawing/2014/main" id="{25710260-5E74-749E-078E-07A4E99FE030}"/>
              </a:ext>
            </a:extLst>
          </p:cNvPr>
          <p:cNvSpPr>
            <a:spLocks noGrp="1"/>
          </p:cNvSpPr>
          <p:nvPr>
            <p:ph type="sldNum" sz="quarter" idx="12"/>
          </p:nvPr>
        </p:nvSpPr>
        <p:spPr/>
        <p:txBody>
          <a:bodyPr/>
          <a:lstStyle/>
          <a:p>
            <a:fld id="{51087B00-E4BB-4A66-8C74-CF8A7BBCF259}" type="slidenum">
              <a:rPr lang="hu-HU" smtClean="0"/>
              <a:t>51</a:t>
            </a:fld>
            <a:endParaRPr lang="hu-HU" dirty="0"/>
          </a:p>
        </p:txBody>
      </p:sp>
      <p:pic>
        <p:nvPicPr>
          <p:cNvPr id="9" name="Kép 8">
            <a:extLst>
              <a:ext uri="{FF2B5EF4-FFF2-40B4-BE49-F238E27FC236}">
                <a16:creationId xmlns:a16="http://schemas.microsoft.com/office/drawing/2014/main" id="{B4D25891-DCE5-68AC-25AF-8196091B6F7D}"/>
              </a:ext>
            </a:extLst>
          </p:cNvPr>
          <p:cNvPicPr>
            <a:picLocks noChangeAspect="1"/>
          </p:cNvPicPr>
          <p:nvPr/>
        </p:nvPicPr>
        <p:blipFill>
          <a:blip r:embed="rId2"/>
          <a:stretch>
            <a:fillRect/>
          </a:stretch>
        </p:blipFill>
        <p:spPr>
          <a:xfrm>
            <a:off x="2615984" y="1325105"/>
            <a:ext cx="2400800" cy="897596"/>
          </a:xfrm>
          <a:prstGeom prst="rect">
            <a:avLst/>
          </a:prstGeom>
        </p:spPr>
      </p:pic>
    </p:spTree>
    <p:extLst>
      <p:ext uri="{BB962C8B-B14F-4D97-AF65-F5344CB8AC3E}">
        <p14:creationId xmlns:p14="http://schemas.microsoft.com/office/powerpoint/2010/main" val="33630392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CEC36D1-1CB9-2ED0-5523-E5966BC3FA7D}"/>
              </a:ext>
            </a:extLst>
          </p:cNvPr>
          <p:cNvSpPr>
            <a:spLocks noGrp="1"/>
          </p:cNvSpPr>
          <p:nvPr>
            <p:ph type="title"/>
          </p:nvPr>
        </p:nvSpPr>
        <p:spPr>
          <a:xfrm>
            <a:off x="838200" y="77492"/>
            <a:ext cx="10515600" cy="603546"/>
          </a:xfrm>
        </p:spPr>
        <p:txBody>
          <a:bodyPr>
            <a:normAutofit/>
          </a:bodyPr>
          <a:lstStyle/>
          <a:p>
            <a:pPr algn="ctr"/>
            <a:r>
              <a:rPr lang="en-US" sz="3600" b="1" dirty="0">
                <a:solidFill>
                  <a:srgbClr val="FF0000"/>
                </a:solidFill>
              </a:rPr>
              <a:t>THE</a:t>
            </a:r>
            <a:r>
              <a:rPr lang="hu-HU" sz="3600" b="1" dirty="0">
                <a:solidFill>
                  <a:srgbClr val="FF0000"/>
                </a:solidFill>
              </a:rPr>
              <a:t> </a:t>
            </a:r>
            <a:r>
              <a:rPr lang="en-US" sz="3600" b="1" dirty="0">
                <a:solidFill>
                  <a:srgbClr val="FF0000"/>
                </a:solidFill>
              </a:rPr>
              <a:t>EVOLUTION</a:t>
            </a:r>
            <a:r>
              <a:rPr lang="hu-HU" sz="3600" b="1" dirty="0">
                <a:solidFill>
                  <a:srgbClr val="FF0000"/>
                </a:solidFill>
              </a:rPr>
              <a:t> </a:t>
            </a:r>
            <a:r>
              <a:rPr lang="en-US" sz="3600" b="1" dirty="0">
                <a:solidFill>
                  <a:srgbClr val="FF0000"/>
                </a:solidFill>
              </a:rPr>
              <a:t>OF A RANDOM NETWORK</a:t>
            </a:r>
            <a:r>
              <a:rPr lang="hu-HU" sz="3600" b="1" dirty="0">
                <a:solidFill>
                  <a:srgbClr val="FF0000"/>
                </a:solidFill>
              </a:rPr>
              <a:t> (4)</a:t>
            </a:r>
            <a:endParaRPr lang="hu-HU" b="1" dirty="0">
              <a:solidFill>
                <a:srgbClr val="FF0000"/>
              </a:solidFill>
            </a:endParaRPr>
          </a:p>
        </p:txBody>
      </p:sp>
      <p:sp>
        <p:nvSpPr>
          <p:cNvPr id="8" name="Tartalom helye 7">
            <a:extLst>
              <a:ext uri="{FF2B5EF4-FFF2-40B4-BE49-F238E27FC236}">
                <a16:creationId xmlns:a16="http://schemas.microsoft.com/office/drawing/2014/main" id="{FA2386A2-7672-EB44-FCC6-320E4D256E10}"/>
              </a:ext>
            </a:extLst>
          </p:cNvPr>
          <p:cNvSpPr>
            <a:spLocks noGrp="1"/>
          </p:cNvSpPr>
          <p:nvPr>
            <p:ph idx="1"/>
          </p:nvPr>
        </p:nvSpPr>
        <p:spPr>
          <a:xfrm>
            <a:off x="123986" y="798163"/>
            <a:ext cx="11856204" cy="4285281"/>
          </a:xfrm>
        </p:spPr>
        <p:txBody>
          <a:bodyPr>
            <a:normAutofit fontScale="92500" lnSpcReduction="10000"/>
          </a:bodyPr>
          <a:lstStyle/>
          <a:p>
            <a:pPr algn="just"/>
            <a:r>
              <a:rPr lang="hu-HU" sz="1800" b="1" i="0" u="none" strike="noStrike" baseline="0" dirty="0" err="1">
                <a:solidFill>
                  <a:srgbClr val="7F3E99"/>
                </a:solidFill>
                <a:latin typeface="Bitter-Bold"/>
              </a:rPr>
              <a:t>Subcritical</a:t>
            </a:r>
            <a:r>
              <a:rPr lang="hu-HU" sz="1800" b="1" i="0" u="none" strike="noStrike" baseline="0" dirty="0">
                <a:solidFill>
                  <a:srgbClr val="7F3E99"/>
                </a:solidFill>
                <a:latin typeface="Bitter-Bold"/>
              </a:rPr>
              <a:t> </a:t>
            </a:r>
            <a:r>
              <a:rPr lang="hu-HU" sz="1800" b="1" i="0" u="none" strike="noStrike" baseline="0" dirty="0" err="1">
                <a:solidFill>
                  <a:srgbClr val="7F3E99"/>
                </a:solidFill>
                <a:latin typeface="Bitter-Bold"/>
              </a:rPr>
              <a:t>Regime</a:t>
            </a:r>
            <a:r>
              <a:rPr lang="hu-HU" sz="2400" dirty="0">
                <a:solidFill>
                  <a:srgbClr val="000000"/>
                </a:solidFill>
                <a:latin typeface="Bitter-Regular"/>
              </a:rPr>
              <a:t>: </a:t>
            </a:r>
            <a:r>
              <a:rPr lang="hu-HU" sz="1800" b="1" i="0" u="none" strike="noStrike" baseline="0" dirty="0">
                <a:latin typeface="Bitter-Regular"/>
              </a:rPr>
              <a:t>0 &lt; &lt;</a:t>
            </a:r>
            <a:r>
              <a:rPr lang="hu-HU" sz="1800" b="1" i="1" u="none" strike="noStrike" baseline="0" dirty="0">
                <a:latin typeface="Bitter-Italic"/>
              </a:rPr>
              <a:t>k</a:t>
            </a:r>
            <a:r>
              <a:rPr lang="hu-HU" sz="1800" b="1" i="0" u="none" strike="noStrike" baseline="0" dirty="0">
                <a:latin typeface="Bitter-Regular"/>
              </a:rPr>
              <a:t>&gt; &lt; 1	</a:t>
            </a:r>
            <a:r>
              <a:rPr lang="hu-HU" sz="1800" u="none" strike="noStrike" baseline="0" dirty="0">
                <a:latin typeface="Bitter-Regular"/>
              </a:rPr>
              <a:t>(</a:t>
            </a:r>
            <a:r>
              <a:rPr lang="hu-HU" sz="1800" u="none" strike="noStrike" baseline="0" dirty="0">
                <a:latin typeface="Bitter-Italic"/>
              </a:rPr>
              <a:t>p </a:t>
            </a:r>
            <a:r>
              <a:rPr lang="hu-HU" sz="1800" u="none" strike="noStrike" baseline="0" dirty="0">
                <a:latin typeface="Bitter-Regular"/>
              </a:rPr>
              <a:t>&lt;1/</a:t>
            </a:r>
            <a:r>
              <a:rPr lang="hu-HU" sz="1800" u="none" strike="noStrike" baseline="0" dirty="0">
                <a:latin typeface="GillSans-Italic"/>
              </a:rPr>
              <a:t>N)</a:t>
            </a:r>
            <a:endParaRPr lang="hu-HU" sz="2400" b="0" i="0" u="none" strike="noStrike" baseline="0" dirty="0">
              <a:solidFill>
                <a:srgbClr val="000000"/>
              </a:solidFill>
              <a:latin typeface="Bitter-Regular"/>
            </a:endParaRPr>
          </a:p>
          <a:p>
            <a:pPr algn="just"/>
            <a:r>
              <a:rPr lang="en-US" sz="2400" b="0" i="0" u="none" strike="noStrike" baseline="0" dirty="0">
                <a:solidFill>
                  <a:srgbClr val="000000"/>
                </a:solidFill>
                <a:latin typeface="Bitter-Regular"/>
              </a:rPr>
              <a:t>The critical point separates the regime where there is not yet a giant</a:t>
            </a:r>
            <a:r>
              <a:rPr lang="hu-HU" sz="2400" b="0" i="0" u="none" strike="noStrike" baseline="0" dirty="0">
                <a:solidFill>
                  <a:srgbClr val="000000"/>
                </a:solidFill>
                <a:latin typeface="Bitter-Regular"/>
              </a:rPr>
              <a:t> </a:t>
            </a:r>
            <a:r>
              <a:rPr lang="en-US" sz="2400" b="0" i="0" u="none" strike="noStrike" baseline="0" dirty="0">
                <a:solidFill>
                  <a:srgbClr val="000000"/>
                </a:solidFill>
                <a:latin typeface="Bitter-Regular"/>
              </a:rPr>
              <a:t>component (&lt;</a:t>
            </a:r>
            <a:r>
              <a:rPr lang="en-US" sz="2400" b="0" i="1" u="none" strike="noStrike" baseline="0" dirty="0">
                <a:solidFill>
                  <a:srgbClr val="000000"/>
                </a:solidFill>
                <a:latin typeface="Bitter-Italic"/>
              </a:rPr>
              <a:t>k</a:t>
            </a:r>
            <a:r>
              <a:rPr lang="en-US" sz="2400" b="0" i="0" u="none" strike="noStrike" baseline="0" dirty="0">
                <a:solidFill>
                  <a:srgbClr val="000000"/>
                </a:solidFill>
                <a:latin typeface="Bitter-Regular"/>
              </a:rPr>
              <a:t>&gt; &lt; 1) from the regime where there is one (&lt;</a:t>
            </a:r>
            <a:r>
              <a:rPr lang="en-US" sz="2400" b="0" i="1" u="none" strike="noStrike" baseline="0" dirty="0">
                <a:solidFill>
                  <a:srgbClr val="000000"/>
                </a:solidFill>
                <a:latin typeface="Bitter-Italic"/>
              </a:rPr>
              <a:t>k</a:t>
            </a:r>
            <a:r>
              <a:rPr lang="en-US" sz="2400" b="0" i="0" u="none" strike="noStrike" baseline="0" dirty="0">
                <a:solidFill>
                  <a:srgbClr val="000000"/>
                </a:solidFill>
                <a:latin typeface="Bitter-Regular"/>
              </a:rPr>
              <a:t>&gt; &gt; 1). At this</a:t>
            </a:r>
            <a:r>
              <a:rPr lang="hu-HU" sz="2400" b="0" i="0" u="none" strike="noStrike" baseline="0" dirty="0">
                <a:solidFill>
                  <a:srgbClr val="000000"/>
                </a:solidFill>
                <a:latin typeface="Bitter-Regular"/>
              </a:rPr>
              <a:t> </a:t>
            </a:r>
            <a:r>
              <a:rPr lang="en-US" sz="2400" b="0" i="0" u="none" strike="noStrike" baseline="0" dirty="0">
                <a:solidFill>
                  <a:srgbClr val="000000"/>
                </a:solidFill>
                <a:latin typeface="Bitter-Regular"/>
              </a:rPr>
              <a:t>point the relative size of the largest component is still zero. Indeed,</a:t>
            </a:r>
            <a:r>
              <a:rPr lang="hu-HU" sz="2400" b="0" i="0" u="none" strike="noStrike" baseline="0" dirty="0">
                <a:solidFill>
                  <a:srgbClr val="000000"/>
                </a:solidFill>
                <a:latin typeface="Bitter-Regular"/>
              </a:rPr>
              <a:t> </a:t>
            </a:r>
            <a:r>
              <a:rPr lang="en-US" sz="2400" b="0" i="0" u="none" strike="noStrike" baseline="0" dirty="0">
                <a:solidFill>
                  <a:srgbClr val="000000"/>
                </a:solidFill>
                <a:latin typeface="Bitter-Regular"/>
              </a:rPr>
              <a:t>the size of the largest component is </a:t>
            </a:r>
            <a:r>
              <a:rPr lang="en-US" sz="2400" b="0" i="1" u="none" strike="noStrike" baseline="0" dirty="0">
                <a:solidFill>
                  <a:srgbClr val="000000"/>
                </a:solidFill>
                <a:latin typeface="Bitter-Italic"/>
              </a:rPr>
              <a:t>N</a:t>
            </a:r>
            <a:r>
              <a:rPr lang="en-US" sz="2400" b="0" i="0" u="none" strike="noStrike" baseline="-25000" dirty="0">
                <a:solidFill>
                  <a:srgbClr val="000000"/>
                </a:solidFill>
                <a:latin typeface="Bitter-Regular"/>
              </a:rPr>
              <a:t>G</a:t>
            </a:r>
            <a:r>
              <a:rPr lang="en-US" sz="2400" b="0" i="0" u="none" strike="noStrike" baseline="0" dirty="0">
                <a:solidFill>
                  <a:srgbClr val="000000"/>
                </a:solidFill>
                <a:latin typeface="Bitter-Regular"/>
              </a:rPr>
              <a:t> ~ </a:t>
            </a:r>
            <a:r>
              <a:rPr lang="en-US" sz="2400" b="0" i="1" u="none" strike="noStrike" baseline="0" dirty="0">
                <a:solidFill>
                  <a:srgbClr val="000000"/>
                </a:solidFill>
                <a:latin typeface="Bitter-Italic"/>
              </a:rPr>
              <a:t>N</a:t>
            </a:r>
            <a:r>
              <a:rPr lang="en-US" sz="2400" b="0" i="0" u="none" strike="noStrike" baseline="30000" dirty="0">
                <a:solidFill>
                  <a:srgbClr val="000000"/>
                </a:solidFill>
                <a:latin typeface="Bitter-Regular"/>
              </a:rPr>
              <a:t>2/3</a:t>
            </a:r>
            <a:r>
              <a:rPr lang="en-US" sz="2400" b="0" i="0" u="none" strike="noStrike" baseline="0" dirty="0">
                <a:solidFill>
                  <a:srgbClr val="000000"/>
                </a:solidFill>
                <a:latin typeface="Bitter-Regular"/>
              </a:rPr>
              <a:t>. Consequently </a:t>
            </a:r>
            <a:r>
              <a:rPr lang="en-US" sz="2400" b="0" i="1" u="none" strike="noStrike" baseline="0" dirty="0">
                <a:solidFill>
                  <a:srgbClr val="000000"/>
                </a:solidFill>
                <a:latin typeface="Bitter-Italic"/>
              </a:rPr>
              <a:t>N</a:t>
            </a:r>
            <a:r>
              <a:rPr lang="en-US" sz="2400" b="0" i="0" u="none" strike="noStrike" baseline="-25000" dirty="0">
                <a:solidFill>
                  <a:srgbClr val="000000"/>
                </a:solidFill>
                <a:latin typeface="Bitter-Regular"/>
              </a:rPr>
              <a:t>G</a:t>
            </a:r>
            <a:r>
              <a:rPr lang="en-US" sz="2400" b="0" i="0" u="none" strike="noStrike" baseline="0" dirty="0">
                <a:solidFill>
                  <a:srgbClr val="000000"/>
                </a:solidFill>
                <a:latin typeface="Bitter-Regular"/>
              </a:rPr>
              <a:t> grows</a:t>
            </a:r>
            <a:r>
              <a:rPr lang="hu-HU" sz="2400" b="0" i="0" u="none" strike="noStrike" baseline="0" dirty="0">
                <a:solidFill>
                  <a:srgbClr val="000000"/>
                </a:solidFill>
                <a:latin typeface="Bitter-Regular"/>
              </a:rPr>
              <a:t> </a:t>
            </a:r>
            <a:r>
              <a:rPr lang="en-US" sz="2400" b="0" i="0" u="none" strike="noStrike" baseline="0" dirty="0">
                <a:solidFill>
                  <a:srgbClr val="000000"/>
                </a:solidFill>
                <a:latin typeface="Bitter-Regular"/>
              </a:rPr>
              <a:t>much slower than the network’s size, so its relative size decreases as </a:t>
            </a:r>
            <a:r>
              <a:rPr lang="en-US" sz="2400" b="0" i="1" u="none" strike="noStrike" baseline="0" dirty="0">
                <a:solidFill>
                  <a:srgbClr val="000000"/>
                </a:solidFill>
                <a:latin typeface="Bitter-Italic"/>
              </a:rPr>
              <a:t>N</a:t>
            </a:r>
            <a:r>
              <a:rPr lang="en-US" sz="2400" b="0" i="0" u="none" strike="noStrike" baseline="-25000" dirty="0">
                <a:solidFill>
                  <a:srgbClr val="000000"/>
                </a:solidFill>
                <a:latin typeface="Bitter-Regular"/>
              </a:rPr>
              <a:t>G</a:t>
            </a:r>
            <a:r>
              <a:rPr lang="en-US" sz="2400" b="0" i="0" u="none" strike="noStrike" baseline="0" dirty="0">
                <a:solidFill>
                  <a:srgbClr val="000000"/>
                </a:solidFill>
                <a:latin typeface="Bitter-Regular"/>
              </a:rPr>
              <a:t>/</a:t>
            </a:r>
            <a:r>
              <a:rPr lang="en-US" sz="2400" b="0" i="1" u="none" strike="noStrike" baseline="0" dirty="0">
                <a:solidFill>
                  <a:srgbClr val="000000"/>
                </a:solidFill>
                <a:latin typeface="Bitter-Italic"/>
              </a:rPr>
              <a:t>N</a:t>
            </a:r>
            <a:r>
              <a:rPr lang="en-US" sz="2400" b="0" i="0" u="none" strike="noStrike" baseline="0" dirty="0">
                <a:solidFill>
                  <a:srgbClr val="000000"/>
                </a:solidFill>
                <a:latin typeface="Bitter-Regular"/>
              </a:rPr>
              <a:t>~</a:t>
            </a:r>
            <a:r>
              <a:rPr lang="hu-HU" sz="2400" b="0" i="0" u="none" strike="noStrike" baseline="0" dirty="0">
                <a:solidFill>
                  <a:srgbClr val="000000"/>
                </a:solidFill>
                <a:latin typeface="Bitter-Regular"/>
              </a:rPr>
              <a:t> </a:t>
            </a:r>
            <a:r>
              <a:rPr lang="en-US" sz="2400" b="0" i="1" u="none" strike="noStrike" baseline="0" dirty="0">
                <a:solidFill>
                  <a:srgbClr val="000000"/>
                </a:solidFill>
                <a:latin typeface="Bitter-Italic"/>
              </a:rPr>
              <a:t>N </a:t>
            </a:r>
            <a:r>
              <a:rPr lang="en-US" sz="2400" b="0" i="0" u="none" strike="noStrike" baseline="30000" dirty="0">
                <a:solidFill>
                  <a:srgbClr val="000000"/>
                </a:solidFill>
                <a:latin typeface="Bitter-Regular"/>
              </a:rPr>
              <a:t>-1/3 </a:t>
            </a:r>
            <a:r>
              <a:rPr lang="en-US" sz="2400" b="0" i="0" u="none" strike="noStrike" baseline="0" dirty="0">
                <a:solidFill>
                  <a:srgbClr val="000000"/>
                </a:solidFill>
                <a:latin typeface="Bitter-Regular"/>
              </a:rPr>
              <a:t>in the N</a:t>
            </a:r>
            <a:r>
              <a:rPr lang="en-US" sz="2400" b="0" i="0" u="none" strike="noStrike" baseline="0" dirty="0">
                <a:solidFill>
                  <a:srgbClr val="000000"/>
                </a:solidFill>
                <a:latin typeface="ArialMT"/>
              </a:rPr>
              <a:t>→</a:t>
            </a:r>
            <a:r>
              <a:rPr lang="en-US" sz="2400" b="0" i="0" u="none" strike="noStrike" baseline="0" dirty="0">
                <a:solidFill>
                  <a:srgbClr val="000000"/>
                </a:solidFill>
                <a:latin typeface="Bitter-Regular"/>
              </a:rPr>
              <a:t>∞ limit.</a:t>
            </a:r>
          </a:p>
          <a:p>
            <a:pPr algn="just"/>
            <a:r>
              <a:rPr lang="en-US" sz="2400" b="0" i="0" u="none" strike="noStrike" baseline="0" dirty="0">
                <a:solidFill>
                  <a:srgbClr val="000000"/>
                </a:solidFill>
                <a:latin typeface="Bitter-Regular"/>
              </a:rPr>
              <a:t>Note, however, that in absolute terms there is a significant jump in the</a:t>
            </a:r>
            <a:r>
              <a:rPr lang="hu-HU" sz="2400" b="0" i="0" u="none" strike="noStrike" baseline="0" dirty="0">
                <a:solidFill>
                  <a:srgbClr val="000000"/>
                </a:solidFill>
                <a:latin typeface="Bitter-Regular"/>
              </a:rPr>
              <a:t> </a:t>
            </a:r>
            <a:r>
              <a:rPr lang="en-US" sz="2400" b="0" i="0" u="none" strike="noStrike" baseline="0" dirty="0">
                <a:solidFill>
                  <a:srgbClr val="000000"/>
                </a:solidFill>
                <a:latin typeface="Bitter-Regular"/>
              </a:rPr>
              <a:t>size of the largest component at &lt;</a:t>
            </a:r>
            <a:r>
              <a:rPr lang="en-US" sz="2400" b="0" i="1" u="none" strike="noStrike" baseline="0" dirty="0">
                <a:solidFill>
                  <a:srgbClr val="000000"/>
                </a:solidFill>
                <a:latin typeface="Bitter-Italic"/>
              </a:rPr>
              <a:t>k</a:t>
            </a:r>
            <a:r>
              <a:rPr lang="en-US" sz="2400" b="0" i="0" u="none" strike="noStrike" baseline="0" dirty="0">
                <a:solidFill>
                  <a:srgbClr val="000000"/>
                </a:solidFill>
                <a:latin typeface="Bitter-Regular"/>
              </a:rPr>
              <a:t>&gt; = 1. For example, for a random network</a:t>
            </a:r>
            <a:r>
              <a:rPr lang="hu-HU" sz="2400" b="0" i="0" u="none" strike="noStrike" baseline="0" dirty="0">
                <a:solidFill>
                  <a:srgbClr val="000000"/>
                </a:solidFill>
                <a:latin typeface="Bitter-Regular"/>
              </a:rPr>
              <a:t> </a:t>
            </a:r>
            <a:r>
              <a:rPr lang="en-US" sz="2400" b="0" i="0" u="none" strike="noStrike" baseline="0" dirty="0">
                <a:solidFill>
                  <a:srgbClr val="000000"/>
                </a:solidFill>
                <a:latin typeface="Bitter-Regular"/>
              </a:rPr>
              <a:t>with </a:t>
            </a:r>
            <a:r>
              <a:rPr lang="en-US" sz="2400" b="0" i="1" u="none" strike="noStrike" baseline="0" dirty="0">
                <a:solidFill>
                  <a:srgbClr val="000000"/>
                </a:solidFill>
                <a:latin typeface="Bitter-Italic"/>
              </a:rPr>
              <a:t>N </a:t>
            </a:r>
            <a:r>
              <a:rPr lang="en-US" sz="2400" b="0" i="0" u="none" strike="noStrike" baseline="0" dirty="0">
                <a:solidFill>
                  <a:srgbClr val="000000"/>
                </a:solidFill>
                <a:latin typeface="Bitter-Regular"/>
              </a:rPr>
              <a:t>= 7 ×10</a:t>
            </a:r>
            <a:r>
              <a:rPr lang="en-US" sz="2400" b="0" i="0" u="none" strike="noStrike" baseline="30000" dirty="0">
                <a:solidFill>
                  <a:srgbClr val="000000"/>
                </a:solidFill>
                <a:latin typeface="Bitter-Regular"/>
              </a:rPr>
              <a:t>9</a:t>
            </a:r>
            <a:r>
              <a:rPr lang="en-US" sz="2400" b="0" i="0" u="none" strike="noStrike" baseline="0" dirty="0">
                <a:solidFill>
                  <a:srgbClr val="000000"/>
                </a:solidFill>
                <a:latin typeface="Bitter-Regular"/>
              </a:rPr>
              <a:t> nodes, comparable to the globe’s social network, for</a:t>
            </a:r>
            <a:r>
              <a:rPr lang="hu-HU" sz="2400" b="0" i="0" u="none" strike="noStrike" baseline="0" dirty="0">
                <a:solidFill>
                  <a:srgbClr val="000000"/>
                </a:solidFill>
                <a:latin typeface="Bitter-Regular"/>
              </a:rPr>
              <a:t> </a:t>
            </a:r>
            <a:r>
              <a:rPr lang="en-US" sz="2400" b="0" i="0" u="none" strike="noStrike" baseline="0" dirty="0">
                <a:solidFill>
                  <a:srgbClr val="000000"/>
                </a:solidFill>
                <a:latin typeface="Bitter-Regular"/>
              </a:rPr>
              <a:t>&lt;</a:t>
            </a:r>
            <a:r>
              <a:rPr lang="en-US" sz="2400" b="0" i="1" u="none" strike="noStrike" baseline="0" dirty="0">
                <a:solidFill>
                  <a:srgbClr val="000000"/>
                </a:solidFill>
                <a:latin typeface="Bitter-Italic"/>
              </a:rPr>
              <a:t>k</a:t>
            </a:r>
            <a:r>
              <a:rPr lang="en-US" sz="2400" b="0" i="0" u="none" strike="noStrike" baseline="0" dirty="0">
                <a:solidFill>
                  <a:srgbClr val="000000"/>
                </a:solidFill>
                <a:latin typeface="Bitter-Regular"/>
              </a:rPr>
              <a:t>&gt; &lt; 1 the largest cluster is of the order of </a:t>
            </a:r>
            <a:r>
              <a:rPr lang="en-US" sz="2400" b="0" i="1" u="none" strike="noStrike" baseline="0" dirty="0">
                <a:solidFill>
                  <a:srgbClr val="000000"/>
                </a:solidFill>
                <a:latin typeface="Bitter-Italic"/>
              </a:rPr>
              <a:t>N</a:t>
            </a:r>
            <a:r>
              <a:rPr lang="en-US" sz="2400" b="0" i="0" u="none" strike="noStrike" baseline="-25000" dirty="0">
                <a:solidFill>
                  <a:srgbClr val="000000"/>
                </a:solidFill>
                <a:latin typeface="Bitter-Regular"/>
              </a:rPr>
              <a:t>G</a:t>
            </a:r>
            <a:r>
              <a:rPr lang="en-US" sz="2400" b="0" i="0" u="none" strike="noStrike" baseline="0" dirty="0">
                <a:solidFill>
                  <a:srgbClr val="000000"/>
                </a:solidFill>
                <a:latin typeface="Bitter-Regular"/>
              </a:rPr>
              <a:t> </a:t>
            </a:r>
            <a:r>
              <a:rPr lang="en-US" sz="2400" b="0" i="0" u="none" strike="noStrike" baseline="0" dirty="0">
                <a:solidFill>
                  <a:srgbClr val="000000"/>
                </a:solidFill>
                <a:latin typeface="AppleSymbols"/>
              </a:rPr>
              <a:t>≃ </a:t>
            </a:r>
            <a:r>
              <a:rPr lang="en-US" sz="2400" b="0" i="0" u="none" strike="noStrike" baseline="0" dirty="0" err="1">
                <a:solidFill>
                  <a:srgbClr val="000000"/>
                </a:solidFill>
                <a:latin typeface="Bitter-Regular"/>
              </a:rPr>
              <a:t>ln</a:t>
            </a:r>
            <a:r>
              <a:rPr lang="en-US" sz="2400" b="0" i="1" u="none" strike="noStrike" baseline="0" dirty="0" err="1">
                <a:solidFill>
                  <a:srgbClr val="000000"/>
                </a:solidFill>
                <a:latin typeface="Bitter-Italic"/>
              </a:rPr>
              <a:t>N</a:t>
            </a:r>
            <a:r>
              <a:rPr lang="en-US" sz="2400" b="0" i="1" u="none" strike="noStrike" baseline="0" dirty="0">
                <a:solidFill>
                  <a:srgbClr val="000000"/>
                </a:solidFill>
                <a:latin typeface="Bitter-Italic"/>
              </a:rPr>
              <a:t> </a:t>
            </a:r>
            <a:r>
              <a:rPr lang="en-US" sz="2400" b="0" i="0" u="none" strike="noStrike" baseline="0" dirty="0">
                <a:solidFill>
                  <a:srgbClr val="000000"/>
                </a:solidFill>
                <a:latin typeface="Bitter-Regular"/>
              </a:rPr>
              <a:t>= ln (7 ×10</a:t>
            </a:r>
            <a:r>
              <a:rPr lang="en-US" sz="2400" b="0" i="0" u="none" strike="noStrike" baseline="30000" dirty="0">
                <a:solidFill>
                  <a:srgbClr val="000000"/>
                </a:solidFill>
                <a:latin typeface="Bitter-Regular"/>
              </a:rPr>
              <a:t>9</a:t>
            </a:r>
            <a:r>
              <a:rPr lang="en-US" sz="2400" b="0" i="0" u="none" strike="noStrike" baseline="0" dirty="0">
                <a:solidFill>
                  <a:srgbClr val="000000"/>
                </a:solidFill>
                <a:latin typeface="Bitter-Regular"/>
              </a:rPr>
              <a:t>) </a:t>
            </a:r>
            <a:r>
              <a:rPr lang="en-US" sz="2400" b="0" i="0" u="none" strike="noStrike" baseline="0" dirty="0">
                <a:solidFill>
                  <a:srgbClr val="000000"/>
                </a:solidFill>
                <a:latin typeface="AppleSymbols"/>
              </a:rPr>
              <a:t>≃ </a:t>
            </a:r>
            <a:r>
              <a:rPr lang="en-US" sz="2400" b="0" i="0" u="none" strike="noStrike" baseline="0" dirty="0">
                <a:solidFill>
                  <a:srgbClr val="000000"/>
                </a:solidFill>
                <a:latin typeface="Bitter-Regular"/>
              </a:rPr>
              <a:t>22.7. In</a:t>
            </a:r>
            <a:r>
              <a:rPr lang="hu-HU" sz="2400" b="0" i="0" u="none" strike="noStrike" baseline="0" dirty="0">
                <a:solidFill>
                  <a:srgbClr val="000000"/>
                </a:solidFill>
                <a:latin typeface="Bitter-Regular"/>
              </a:rPr>
              <a:t> </a:t>
            </a:r>
            <a:r>
              <a:rPr lang="en-US" sz="2400" b="0" i="0" u="none" strike="noStrike" baseline="0" dirty="0">
                <a:solidFill>
                  <a:srgbClr val="000000"/>
                </a:solidFill>
                <a:latin typeface="Bitter-Regular"/>
              </a:rPr>
              <a:t>contrast at &lt;</a:t>
            </a:r>
            <a:r>
              <a:rPr lang="en-US" sz="2400" b="0" i="1" u="none" strike="noStrike" baseline="0" dirty="0">
                <a:solidFill>
                  <a:srgbClr val="000000"/>
                </a:solidFill>
                <a:latin typeface="Bitter-Italic"/>
              </a:rPr>
              <a:t>k</a:t>
            </a:r>
            <a:r>
              <a:rPr lang="en-US" sz="2400" b="0" i="0" u="none" strike="noStrike" baseline="0" dirty="0">
                <a:solidFill>
                  <a:srgbClr val="000000"/>
                </a:solidFill>
                <a:latin typeface="Bitter-Regular"/>
              </a:rPr>
              <a:t>&gt; = 1 we expect </a:t>
            </a:r>
            <a:r>
              <a:rPr lang="en-US" sz="2400" b="0" i="1" u="none" strike="noStrike" baseline="0" dirty="0">
                <a:solidFill>
                  <a:srgbClr val="000000"/>
                </a:solidFill>
                <a:latin typeface="Bitter-Italic"/>
              </a:rPr>
              <a:t>N</a:t>
            </a:r>
            <a:r>
              <a:rPr lang="en-US" sz="2400" b="0" i="0" u="none" strike="noStrike" baseline="-25000" dirty="0">
                <a:solidFill>
                  <a:srgbClr val="000000"/>
                </a:solidFill>
                <a:latin typeface="Bitter-Regular"/>
              </a:rPr>
              <a:t>G</a:t>
            </a:r>
            <a:r>
              <a:rPr lang="en-US" sz="2400" b="0" i="0" u="none" strike="noStrike" baseline="0" dirty="0">
                <a:solidFill>
                  <a:srgbClr val="000000"/>
                </a:solidFill>
                <a:latin typeface="Bitter-Regular"/>
              </a:rPr>
              <a:t> ~ </a:t>
            </a:r>
            <a:r>
              <a:rPr lang="en-US" sz="2400" b="0" i="1" u="none" strike="noStrike" baseline="0" dirty="0">
                <a:solidFill>
                  <a:srgbClr val="000000"/>
                </a:solidFill>
                <a:latin typeface="Bitter-Italic"/>
              </a:rPr>
              <a:t>N</a:t>
            </a:r>
            <a:r>
              <a:rPr lang="en-US" sz="2400" b="0" i="0" u="none" strike="noStrike" baseline="30000" dirty="0">
                <a:solidFill>
                  <a:srgbClr val="000000"/>
                </a:solidFill>
                <a:latin typeface="Bitter-Regular"/>
              </a:rPr>
              <a:t>2/3</a:t>
            </a:r>
            <a:r>
              <a:rPr lang="en-US" sz="2400" b="0" i="0" u="none" strike="noStrike" baseline="0" dirty="0">
                <a:solidFill>
                  <a:srgbClr val="000000"/>
                </a:solidFill>
                <a:latin typeface="Bitter-Regular"/>
              </a:rPr>
              <a:t> = (7 ×10</a:t>
            </a:r>
            <a:r>
              <a:rPr lang="en-US" sz="2400" b="0" i="0" u="none" strike="noStrike" baseline="30000" dirty="0">
                <a:solidFill>
                  <a:srgbClr val="000000"/>
                </a:solidFill>
                <a:latin typeface="Bitter-Regular"/>
              </a:rPr>
              <a:t>9</a:t>
            </a:r>
            <a:r>
              <a:rPr lang="en-US" sz="2400" b="0" i="0" u="none" strike="noStrike" baseline="0" dirty="0">
                <a:solidFill>
                  <a:srgbClr val="000000"/>
                </a:solidFill>
                <a:latin typeface="Bitter-Regular"/>
              </a:rPr>
              <a:t>)</a:t>
            </a:r>
            <a:r>
              <a:rPr lang="en-US" sz="2400" b="0" i="0" u="none" strike="noStrike" baseline="30000" dirty="0">
                <a:solidFill>
                  <a:srgbClr val="000000"/>
                </a:solidFill>
                <a:latin typeface="Bitter-Regular"/>
              </a:rPr>
              <a:t>2/3</a:t>
            </a:r>
            <a:r>
              <a:rPr lang="en-US" sz="2400" b="0" i="0" u="none" strike="noStrike" baseline="0" dirty="0">
                <a:solidFill>
                  <a:srgbClr val="000000"/>
                </a:solidFill>
                <a:latin typeface="Bitter-Regular"/>
              </a:rPr>
              <a:t> </a:t>
            </a:r>
            <a:r>
              <a:rPr lang="en-US" sz="2400" b="0" i="0" u="none" strike="noStrike" baseline="0" dirty="0">
                <a:solidFill>
                  <a:srgbClr val="000000"/>
                </a:solidFill>
                <a:latin typeface="AppleSymbols"/>
              </a:rPr>
              <a:t>≃ </a:t>
            </a:r>
            <a:r>
              <a:rPr lang="en-US" sz="2400" b="0" i="0" u="none" strike="noStrike" baseline="0" dirty="0">
                <a:solidFill>
                  <a:srgbClr val="000000"/>
                </a:solidFill>
                <a:latin typeface="Bitter-Regular"/>
              </a:rPr>
              <a:t>3 ×10</a:t>
            </a:r>
            <a:r>
              <a:rPr lang="en-US" sz="2400" b="0" i="0" u="none" strike="noStrike" baseline="30000" dirty="0">
                <a:solidFill>
                  <a:srgbClr val="000000"/>
                </a:solidFill>
                <a:latin typeface="Bitter-Regular"/>
              </a:rPr>
              <a:t>6</a:t>
            </a:r>
            <a:r>
              <a:rPr lang="en-US" sz="2400" b="0" i="0" u="none" strike="noStrike" baseline="0" dirty="0">
                <a:solidFill>
                  <a:srgbClr val="000000"/>
                </a:solidFill>
                <a:latin typeface="Bitter-Regular"/>
              </a:rPr>
              <a:t>, a jump of about</a:t>
            </a:r>
            <a:r>
              <a:rPr lang="hu-HU" sz="2400" b="0" i="0" u="none" strike="noStrike" baseline="0" dirty="0">
                <a:solidFill>
                  <a:srgbClr val="000000"/>
                </a:solidFill>
                <a:latin typeface="Bitter-Regular"/>
              </a:rPr>
              <a:t> </a:t>
            </a:r>
            <a:r>
              <a:rPr lang="en-US" sz="2400" b="0" i="0" u="none" strike="noStrike" baseline="0" dirty="0">
                <a:solidFill>
                  <a:srgbClr val="000000"/>
                </a:solidFill>
                <a:latin typeface="Bitter-Regular"/>
              </a:rPr>
              <a:t>five orders of magnitude. Yet, both in the subcritical regime and at the critical</a:t>
            </a:r>
            <a:r>
              <a:rPr lang="hu-HU" sz="2400" b="0" i="0" u="none" strike="noStrike" baseline="0" dirty="0">
                <a:solidFill>
                  <a:srgbClr val="000000"/>
                </a:solidFill>
                <a:latin typeface="Bitter-Regular"/>
              </a:rPr>
              <a:t> </a:t>
            </a:r>
            <a:r>
              <a:rPr lang="en-US" sz="2400" b="0" i="0" u="none" strike="noStrike" baseline="0" dirty="0">
                <a:solidFill>
                  <a:srgbClr val="000000"/>
                </a:solidFill>
                <a:latin typeface="Bitter-Regular"/>
              </a:rPr>
              <a:t>point the largest component contains only a vanishing fraction of the</a:t>
            </a:r>
            <a:r>
              <a:rPr lang="hu-HU" sz="2400" b="0" i="0" u="none" strike="noStrike" baseline="0" dirty="0">
                <a:solidFill>
                  <a:srgbClr val="000000"/>
                </a:solidFill>
                <a:latin typeface="Bitter-Regular"/>
              </a:rPr>
              <a:t> </a:t>
            </a:r>
            <a:r>
              <a:rPr lang="en-US" sz="2400" b="0" i="0" u="none" strike="noStrike" baseline="0" dirty="0">
                <a:solidFill>
                  <a:srgbClr val="000000"/>
                </a:solidFill>
                <a:latin typeface="Bitter-Regular"/>
              </a:rPr>
              <a:t>total number of nodes in the network.</a:t>
            </a:r>
          </a:p>
          <a:p>
            <a:pPr algn="just"/>
            <a:r>
              <a:rPr lang="en-US" sz="2400" b="0" i="0" u="none" strike="noStrike" baseline="0" dirty="0">
                <a:solidFill>
                  <a:srgbClr val="000000"/>
                </a:solidFill>
                <a:latin typeface="Bitter-Regular"/>
              </a:rPr>
              <a:t>In summary, at the critical point most nodes are located in numerous</a:t>
            </a:r>
            <a:r>
              <a:rPr lang="hu-HU" sz="2400" b="0" i="0" u="none" strike="noStrike" baseline="0" dirty="0">
                <a:solidFill>
                  <a:srgbClr val="000000"/>
                </a:solidFill>
                <a:latin typeface="Bitter-Regular"/>
              </a:rPr>
              <a:t> </a:t>
            </a:r>
            <a:r>
              <a:rPr lang="en-US" sz="2400" b="0" i="0" u="none" strike="noStrike" baseline="0" dirty="0">
                <a:solidFill>
                  <a:srgbClr val="000000"/>
                </a:solidFill>
                <a:latin typeface="Bitter-Regular"/>
              </a:rPr>
              <a:t>small components. The power law</a:t>
            </a:r>
            <a:r>
              <a:rPr lang="hu-HU" sz="2400" b="0" i="0" u="none" strike="noStrike" baseline="0" dirty="0">
                <a:solidFill>
                  <a:srgbClr val="000000"/>
                </a:solidFill>
                <a:latin typeface="Bitter-Regular"/>
              </a:rPr>
              <a:t> </a:t>
            </a:r>
            <a:r>
              <a:rPr lang="en-US" sz="2400" b="0" i="0" u="none" strike="noStrike" baseline="0" dirty="0">
                <a:solidFill>
                  <a:srgbClr val="000000"/>
                </a:solidFill>
                <a:latin typeface="Bitter-Regular"/>
              </a:rPr>
              <a:t>form indicates that components of rather different sizes coexist. These</a:t>
            </a:r>
            <a:r>
              <a:rPr lang="hu-HU" sz="2400" b="0" i="0" u="none" strike="noStrike" baseline="0" dirty="0">
                <a:solidFill>
                  <a:srgbClr val="000000"/>
                </a:solidFill>
                <a:latin typeface="Bitter-Regular"/>
              </a:rPr>
              <a:t> </a:t>
            </a:r>
            <a:r>
              <a:rPr lang="en-US" sz="2400" b="0" i="0" u="none" strike="noStrike" baseline="0" dirty="0">
                <a:solidFill>
                  <a:srgbClr val="000000"/>
                </a:solidFill>
                <a:latin typeface="Bitter-Regular"/>
              </a:rPr>
              <a:t>numerous small components are mainly trees, while the giant component</a:t>
            </a:r>
            <a:endParaRPr lang="hu-HU" sz="2400" b="0" i="0" u="none" strike="noStrike" baseline="0" dirty="0">
              <a:solidFill>
                <a:srgbClr val="000000"/>
              </a:solidFill>
              <a:latin typeface="Bitter-Regular"/>
            </a:endParaRPr>
          </a:p>
          <a:p>
            <a:pPr algn="just"/>
            <a:endParaRPr lang="hu-HU" sz="2400" b="0" i="0" u="none" strike="noStrike" baseline="0" dirty="0">
              <a:solidFill>
                <a:srgbClr val="000000"/>
              </a:solidFill>
              <a:latin typeface="Bitter-Regular"/>
            </a:endParaRPr>
          </a:p>
        </p:txBody>
      </p:sp>
      <p:sp>
        <p:nvSpPr>
          <p:cNvPr id="5" name="Dátum helye 4">
            <a:extLst>
              <a:ext uri="{FF2B5EF4-FFF2-40B4-BE49-F238E27FC236}">
                <a16:creationId xmlns:a16="http://schemas.microsoft.com/office/drawing/2014/main" id="{4E5339C9-DFC5-C7B6-01F8-3B7A11C3DB5D}"/>
              </a:ext>
            </a:extLst>
          </p:cNvPr>
          <p:cNvSpPr>
            <a:spLocks noGrp="1"/>
          </p:cNvSpPr>
          <p:nvPr>
            <p:ph type="dt" sz="half" idx="10"/>
          </p:nvPr>
        </p:nvSpPr>
        <p:spPr/>
        <p:txBody>
          <a:bodyPr/>
          <a:lstStyle/>
          <a:p>
            <a:r>
              <a:rPr lang="hu-HU"/>
              <a:t>26/19/2024</a:t>
            </a:r>
          </a:p>
        </p:txBody>
      </p:sp>
      <p:sp>
        <p:nvSpPr>
          <p:cNvPr id="6" name="Élőláb helye 5">
            <a:extLst>
              <a:ext uri="{FF2B5EF4-FFF2-40B4-BE49-F238E27FC236}">
                <a16:creationId xmlns:a16="http://schemas.microsoft.com/office/drawing/2014/main" id="{277D3861-0F86-579D-83AE-E1595BB2785B}"/>
              </a:ext>
            </a:extLst>
          </p:cNvPr>
          <p:cNvSpPr>
            <a:spLocks noGrp="1"/>
          </p:cNvSpPr>
          <p:nvPr>
            <p:ph type="ftr" sz="quarter" idx="11"/>
          </p:nvPr>
        </p:nvSpPr>
        <p:spPr/>
        <p:txBody>
          <a:bodyPr/>
          <a:lstStyle/>
          <a:p>
            <a:r>
              <a:rPr lang="hu-HU"/>
              <a:t>Network Science, Lecture 3</a:t>
            </a:r>
            <a:endParaRPr lang="hu-HU" dirty="0"/>
          </a:p>
        </p:txBody>
      </p:sp>
      <p:sp>
        <p:nvSpPr>
          <p:cNvPr id="7" name="Dia számának helye 6">
            <a:extLst>
              <a:ext uri="{FF2B5EF4-FFF2-40B4-BE49-F238E27FC236}">
                <a16:creationId xmlns:a16="http://schemas.microsoft.com/office/drawing/2014/main" id="{25710260-5E74-749E-078E-07A4E99FE030}"/>
              </a:ext>
            </a:extLst>
          </p:cNvPr>
          <p:cNvSpPr>
            <a:spLocks noGrp="1"/>
          </p:cNvSpPr>
          <p:nvPr>
            <p:ph type="sldNum" sz="quarter" idx="12"/>
          </p:nvPr>
        </p:nvSpPr>
        <p:spPr/>
        <p:txBody>
          <a:bodyPr/>
          <a:lstStyle/>
          <a:p>
            <a:fld id="{51087B00-E4BB-4A66-8C74-CF8A7BBCF259}" type="slidenum">
              <a:rPr lang="hu-HU" smtClean="0"/>
              <a:t>52</a:t>
            </a:fld>
            <a:endParaRPr lang="hu-HU" dirty="0"/>
          </a:p>
        </p:txBody>
      </p:sp>
      <p:pic>
        <p:nvPicPr>
          <p:cNvPr id="4" name="Kép 3">
            <a:extLst>
              <a:ext uri="{FF2B5EF4-FFF2-40B4-BE49-F238E27FC236}">
                <a16:creationId xmlns:a16="http://schemas.microsoft.com/office/drawing/2014/main" id="{810A75ED-6508-AB59-DF60-BEA4D03B6670}"/>
              </a:ext>
            </a:extLst>
          </p:cNvPr>
          <p:cNvPicPr>
            <a:picLocks noChangeAspect="1"/>
          </p:cNvPicPr>
          <p:nvPr/>
        </p:nvPicPr>
        <p:blipFill>
          <a:blip r:embed="rId2"/>
          <a:stretch>
            <a:fillRect/>
          </a:stretch>
        </p:blipFill>
        <p:spPr>
          <a:xfrm>
            <a:off x="5125092" y="5465425"/>
            <a:ext cx="1569856" cy="594412"/>
          </a:xfrm>
          <a:prstGeom prst="rect">
            <a:avLst/>
          </a:prstGeom>
        </p:spPr>
      </p:pic>
    </p:spTree>
    <p:extLst>
      <p:ext uri="{BB962C8B-B14F-4D97-AF65-F5344CB8AC3E}">
        <p14:creationId xmlns:p14="http://schemas.microsoft.com/office/powerpoint/2010/main" val="42793209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CEC36D1-1CB9-2ED0-5523-E5966BC3FA7D}"/>
              </a:ext>
            </a:extLst>
          </p:cNvPr>
          <p:cNvSpPr>
            <a:spLocks noGrp="1"/>
          </p:cNvSpPr>
          <p:nvPr>
            <p:ph type="title"/>
          </p:nvPr>
        </p:nvSpPr>
        <p:spPr>
          <a:xfrm>
            <a:off x="838200" y="77492"/>
            <a:ext cx="10515600" cy="603546"/>
          </a:xfrm>
        </p:spPr>
        <p:txBody>
          <a:bodyPr>
            <a:normAutofit/>
          </a:bodyPr>
          <a:lstStyle/>
          <a:p>
            <a:pPr algn="ctr"/>
            <a:r>
              <a:rPr lang="en-US" sz="3600" b="1" dirty="0">
                <a:solidFill>
                  <a:srgbClr val="FF0000"/>
                </a:solidFill>
              </a:rPr>
              <a:t>THE</a:t>
            </a:r>
            <a:r>
              <a:rPr lang="hu-HU" sz="3600" b="1" dirty="0">
                <a:solidFill>
                  <a:srgbClr val="FF0000"/>
                </a:solidFill>
              </a:rPr>
              <a:t> </a:t>
            </a:r>
            <a:r>
              <a:rPr lang="en-US" sz="3600" b="1" dirty="0">
                <a:solidFill>
                  <a:srgbClr val="FF0000"/>
                </a:solidFill>
              </a:rPr>
              <a:t>EVOLUTION</a:t>
            </a:r>
            <a:r>
              <a:rPr lang="hu-HU" sz="3600" b="1" dirty="0">
                <a:solidFill>
                  <a:srgbClr val="FF0000"/>
                </a:solidFill>
              </a:rPr>
              <a:t> </a:t>
            </a:r>
            <a:r>
              <a:rPr lang="en-US" sz="3600" b="1" dirty="0">
                <a:solidFill>
                  <a:srgbClr val="FF0000"/>
                </a:solidFill>
              </a:rPr>
              <a:t>OF A RANDOM NETWORK</a:t>
            </a:r>
            <a:r>
              <a:rPr lang="hu-HU" sz="3600" b="1" dirty="0">
                <a:solidFill>
                  <a:srgbClr val="FF0000"/>
                </a:solidFill>
              </a:rPr>
              <a:t> (5)</a:t>
            </a:r>
            <a:endParaRPr lang="hu-HU" b="1" dirty="0">
              <a:solidFill>
                <a:srgbClr val="FF0000"/>
              </a:solidFill>
            </a:endParaRPr>
          </a:p>
        </p:txBody>
      </p:sp>
      <p:sp>
        <p:nvSpPr>
          <p:cNvPr id="8" name="Tartalom helye 7">
            <a:extLst>
              <a:ext uri="{FF2B5EF4-FFF2-40B4-BE49-F238E27FC236}">
                <a16:creationId xmlns:a16="http://schemas.microsoft.com/office/drawing/2014/main" id="{FA2386A2-7672-EB44-FCC6-320E4D256E10}"/>
              </a:ext>
            </a:extLst>
          </p:cNvPr>
          <p:cNvSpPr>
            <a:spLocks noGrp="1"/>
          </p:cNvSpPr>
          <p:nvPr>
            <p:ph idx="1"/>
          </p:nvPr>
        </p:nvSpPr>
        <p:spPr>
          <a:xfrm>
            <a:off x="838200" y="798163"/>
            <a:ext cx="10515600" cy="5378800"/>
          </a:xfrm>
        </p:spPr>
        <p:txBody>
          <a:bodyPr>
            <a:normAutofit fontScale="92500"/>
          </a:bodyPr>
          <a:lstStyle/>
          <a:p>
            <a:pPr algn="just">
              <a:lnSpc>
                <a:spcPct val="150000"/>
              </a:lnSpc>
            </a:pPr>
            <a:r>
              <a:rPr lang="hu-HU" sz="2400" b="1" i="0" u="none" strike="noStrike" baseline="0" dirty="0" err="1">
                <a:solidFill>
                  <a:srgbClr val="7F3E99"/>
                </a:solidFill>
                <a:latin typeface="Bitter-Bold"/>
              </a:rPr>
              <a:t>Supercritical</a:t>
            </a:r>
            <a:r>
              <a:rPr lang="hu-HU" sz="2400" b="1" i="0" u="none" strike="noStrike" baseline="0" dirty="0">
                <a:solidFill>
                  <a:srgbClr val="7F3E99"/>
                </a:solidFill>
                <a:latin typeface="Bitter-Bold"/>
              </a:rPr>
              <a:t> </a:t>
            </a:r>
            <a:r>
              <a:rPr lang="hu-HU" sz="2400" b="1" i="0" u="none" strike="noStrike" baseline="0" dirty="0" err="1">
                <a:solidFill>
                  <a:srgbClr val="7F3E99"/>
                </a:solidFill>
                <a:latin typeface="Bitter-Bold"/>
              </a:rPr>
              <a:t>Regime</a:t>
            </a:r>
            <a:r>
              <a:rPr lang="hu-HU" sz="2400" b="0" i="0" u="none" strike="noStrike" baseline="0" dirty="0">
                <a:solidFill>
                  <a:srgbClr val="000000"/>
                </a:solidFill>
                <a:latin typeface="Bitter-Regular"/>
              </a:rPr>
              <a:t>: &lt;</a:t>
            </a:r>
            <a:r>
              <a:rPr lang="hu-HU" sz="2400" b="0" i="1" u="none" strike="noStrike" baseline="0" dirty="0">
                <a:solidFill>
                  <a:srgbClr val="000000"/>
                </a:solidFill>
                <a:latin typeface="Bitter-Italic"/>
              </a:rPr>
              <a:t>k</a:t>
            </a:r>
            <a:r>
              <a:rPr lang="hu-HU" sz="2400" b="0" i="0" u="none" strike="noStrike" baseline="0" dirty="0">
                <a:solidFill>
                  <a:srgbClr val="000000"/>
                </a:solidFill>
                <a:latin typeface="Bitter-Regular"/>
              </a:rPr>
              <a:t>&gt; &gt; 1 (</a:t>
            </a:r>
            <a:r>
              <a:rPr lang="hu-HU" sz="2400" b="0" i="1" u="none" strike="noStrike" baseline="0" dirty="0">
                <a:solidFill>
                  <a:srgbClr val="000000"/>
                </a:solidFill>
                <a:latin typeface="Bitter-Italic"/>
              </a:rPr>
              <a:t>p </a:t>
            </a:r>
            <a:r>
              <a:rPr lang="hu-HU" sz="2400" b="0" i="0" u="none" strike="noStrike" baseline="0" dirty="0">
                <a:solidFill>
                  <a:srgbClr val="000000"/>
                </a:solidFill>
                <a:latin typeface="Bitter-Regular"/>
              </a:rPr>
              <a:t>&gt; ￼1/N)</a:t>
            </a:r>
          </a:p>
          <a:p>
            <a:pPr algn="just">
              <a:lnSpc>
                <a:spcPct val="150000"/>
              </a:lnSpc>
            </a:pPr>
            <a:r>
              <a:rPr lang="en-US" sz="2400" b="0" i="0" u="none" strike="noStrike" baseline="0" dirty="0">
                <a:latin typeface="Bitter-Regular"/>
              </a:rPr>
              <a:t>This regime has the most relevance to real systems, as for the first time</a:t>
            </a:r>
            <a:r>
              <a:rPr lang="hu-HU" sz="2400" b="0" i="0" u="none" strike="noStrike" baseline="0" dirty="0">
                <a:latin typeface="Bitter-Regular"/>
              </a:rPr>
              <a:t> </a:t>
            </a:r>
            <a:r>
              <a:rPr lang="en-US" sz="2400" b="0" i="0" u="none" strike="noStrike" baseline="0" dirty="0">
                <a:latin typeface="Bitter-Regular"/>
              </a:rPr>
              <a:t>we have a giant component that</a:t>
            </a:r>
            <a:r>
              <a:rPr lang="hu-HU" sz="2400" b="0" i="0" u="none" strike="noStrike" baseline="0" dirty="0">
                <a:latin typeface="Bitter-Regular"/>
              </a:rPr>
              <a:t> </a:t>
            </a:r>
            <a:r>
              <a:rPr lang="en-US" sz="2400" b="0" i="0" u="none" strike="noStrike" baseline="0" dirty="0">
                <a:latin typeface="Bitter-Regular"/>
              </a:rPr>
              <a:t>looks like a network. </a:t>
            </a:r>
            <a:r>
              <a:rPr lang="hu-HU" sz="2400" b="0" i="0" u="none" strike="noStrike" baseline="0" dirty="0">
                <a:solidFill>
                  <a:srgbClr val="000000"/>
                </a:solidFill>
                <a:latin typeface="Bitter-Regular"/>
              </a:rPr>
              <a:t>T</a:t>
            </a:r>
            <a:r>
              <a:rPr lang="en-US" sz="2400" b="0" i="0" u="none" strike="noStrike" baseline="0" dirty="0">
                <a:solidFill>
                  <a:srgbClr val="000000"/>
                </a:solidFill>
                <a:latin typeface="Bitter-Regular"/>
              </a:rPr>
              <a:t>he giant component contains a</a:t>
            </a:r>
            <a:r>
              <a:rPr lang="hu-HU" sz="2400" b="0" i="0" u="none" strike="noStrike" baseline="0" dirty="0">
                <a:solidFill>
                  <a:srgbClr val="000000"/>
                </a:solidFill>
                <a:latin typeface="Bitter-Regular"/>
              </a:rPr>
              <a:t> f</a:t>
            </a:r>
            <a:r>
              <a:rPr lang="en-US" sz="2400" b="0" i="0" u="none" strike="noStrike" baseline="0" dirty="0" err="1">
                <a:solidFill>
                  <a:srgbClr val="000000"/>
                </a:solidFill>
                <a:latin typeface="Bitter-Regular"/>
              </a:rPr>
              <a:t>inite</a:t>
            </a:r>
            <a:r>
              <a:rPr lang="en-US" sz="2400" b="0" i="0" u="none" strike="noStrike" baseline="0" dirty="0">
                <a:solidFill>
                  <a:srgbClr val="000000"/>
                </a:solidFill>
                <a:latin typeface="Bitter-Regular"/>
              </a:rPr>
              <a:t> fraction of the nodes. The further we move from the critical point,</a:t>
            </a:r>
            <a:r>
              <a:rPr lang="hu-HU" sz="2400" b="0" i="0" u="none" strike="noStrike" baseline="0" dirty="0">
                <a:solidFill>
                  <a:srgbClr val="000000"/>
                </a:solidFill>
                <a:latin typeface="Bitter-Regular"/>
              </a:rPr>
              <a:t> </a:t>
            </a:r>
            <a:r>
              <a:rPr lang="en-US" sz="2400" b="0" i="0" u="none" strike="noStrike" baseline="0" dirty="0">
                <a:solidFill>
                  <a:srgbClr val="000000"/>
                </a:solidFill>
                <a:latin typeface="Bitter-Regular"/>
              </a:rPr>
              <a:t>a larger fraction of nodes will belong to it. </a:t>
            </a:r>
            <a:endParaRPr lang="hu-HU" sz="2400" dirty="0">
              <a:solidFill>
                <a:srgbClr val="000000"/>
              </a:solidFill>
              <a:latin typeface="Bitter-Regular"/>
            </a:endParaRPr>
          </a:p>
          <a:p>
            <a:pPr algn="just">
              <a:lnSpc>
                <a:spcPct val="150000"/>
              </a:lnSpc>
            </a:pPr>
            <a:r>
              <a:rPr lang="en-US" sz="2400" b="0" i="0" u="none" strike="noStrike" baseline="0" dirty="0">
                <a:solidFill>
                  <a:srgbClr val="000000"/>
                </a:solidFill>
                <a:latin typeface="Bitter-Regular"/>
              </a:rPr>
              <a:t>In summary in the supercritical regime numerous isolated components</a:t>
            </a:r>
            <a:r>
              <a:rPr lang="hu-HU" sz="2400" b="0" i="0" u="none" strike="noStrike" baseline="0" dirty="0">
                <a:solidFill>
                  <a:srgbClr val="000000"/>
                </a:solidFill>
                <a:latin typeface="Bitter-Regular"/>
              </a:rPr>
              <a:t> </a:t>
            </a:r>
            <a:r>
              <a:rPr lang="en-US" sz="2400" b="0" i="0" u="none" strike="noStrike" baseline="0" dirty="0">
                <a:solidFill>
                  <a:srgbClr val="000000"/>
                </a:solidFill>
                <a:latin typeface="Bitter-Regular"/>
              </a:rPr>
              <a:t>coexist with the giant component.</a:t>
            </a:r>
          </a:p>
          <a:p>
            <a:pPr algn="just">
              <a:lnSpc>
                <a:spcPct val="150000"/>
              </a:lnSpc>
            </a:pPr>
            <a:r>
              <a:rPr lang="en-US" sz="2400" b="0" i="0" u="none" strike="noStrike" baseline="0" dirty="0">
                <a:solidFill>
                  <a:srgbClr val="000000"/>
                </a:solidFill>
                <a:latin typeface="Bitter-Regular"/>
              </a:rPr>
              <a:t>These small components are trees, while the giant component contains</a:t>
            </a:r>
            <a:r>
              <a:rPr lang="hu-HU" sz="2400" b="0" i="0" u="none" strike="noStrike" baseline="0" dirty="0">
                <a:solidFill>
                  <a:srgbClr val="000000"/>
                </a:solidFill>
                <a:latin typeface="Bitter-Regular"/>
              </a:rPr>
              <a:t> </a:t>
            </a:r>
            <a:r>
              <a:rPr lang="en-US" sz="2400" b="0" i="0" u="none" strike="noStrike" baseline="0" dirty="0">
                <a:solidFill>
                  <a:srgbClr val="000000"/>
                </a:solidFill>
                <a:latin typeface="Bitter-Regular"/>
              </a:rPr>
              <a:t>loops and cycles. The supercritical regime lasts until all nodes are absorbed</a:t>
            </a:r>
            <a:r>
              <a:rPr lang="hu-HU" sz="2400" b="0" i="0" u="none" strike="noStrike" baseline="0" dirty="0">
                <a:solidFill>
                  <a:srgbClr val="000000"/>
                </a:solidFill>
                <a:latin typeface="Bitter-Regular"/>
              </a:rPr>
              <a:t> by the </a:t>
            </a:r>
            <a:r>
              <a:rPr lang="hu-HU" sz="2400" b="0" i="0" u="none" strike="noStrike" baseline="0" dirty="0" err="1">
                <a:solidFill>
                  <a:srgbClr val="000000"/>
                </a:solidFill>
                <a:latin typeface="Bitter-Regular"/>
              </a:rPr>
              <a:t>giant</a:t>
            </a:r>
            <a:r>
              <a:rPr lang="hu-HU" sz="2400" b="0" i="0" u="none" strike="noStrike" baseline="0" dirty="0">
                <a:solidFill>
                  <a:srgbClr val="000000"/>
                </a:solidFill>
                <a:latin typeface="Bitter-Regular"/>
              </a:rPr>
              <a:t> </a:t>
            </a:r>
            <a:r>
              <a:rPr lang="hu-HU" sz="2400" b="0" i="0" u="none" strike="noStrike" baseline="0" dirty="0" err="1">
                <a:solidFill>
                  <a:srgbClr val="000000"/>
                </a:solidFill>
                <a:latin typeface="Bitter-Regular"/>
              </a:rPr>
              <a:t>component</a:t>
            </a:r>
            <a:r>
              <a:rPr lang="hu-HU" sz="2400" b="0" i="0" u="none" strike="noStrike" baseline="0" dirty="0">
                <a:solidFill>
                  <a:srgbClr val="000000"/>
                </a:solidFill>
                <a:latin typeface="Bitter-Regular"/>
              </a:rPr>
              <a:t>.</a:t>
            </a:r>
          </a:p>
        </p:txBody>
      </p:sp>
      <p:sp>
        <p:nvSpPr>
          <p:cNvPr id="5" name="Dátum helye 4">
            <a:extLst>
              <a:ext uri="{FF2B5EF4-FFF2-40B4-BE49-F238E27FC236}">
                <a16:creationId xmlns:a16="http://schemas.microsoft.com/office/drawing/2014/main" id="{4E5339C9-DFC5-C7B6-01F8-3B7A11C3DB5D}"/>
              </a:ext>
            </a:extLst>
          </p:cNvPr>
          <p:cNvSpPr>
            <a:spLocks noGrp="1"/>
          </p:cNvSpPr>
          <p:nvPr>
            <p:ph type="dt" sz="half" idx="10"/>
          </p:nvPr>
        </p:nvSpPr>
        <p:spPr/>
        <p:txBody>
          <a:bodyPr/>
          <a:lstStyle/>
          <a:p>
            <a:r>
              <a:rPr lang="hu-HU"/>
              <a:t>26/19/2024</a:t>
            </a:r>
          </a:p>
        </p:txBody>
      </p:sp>
      <p:sp>
        <p:nvSpPr>
          <p:cNvPr id="6" name="Élőláb helye 5">
            <a:extLst>
              <a:ext uri="{FF2B5EF4-FFF2-40B4-BE49-F238E27FC236}">
                <a16:creationId xmlns:a16="http://schemas.microsoft.com/office/drawing/2014/main" id="{277D3861-0F86-579D-83AE-E1595BB2785B}"/>
              </a:ext>
            </a:extLst>
          </p:cNvPr>
          <p:cNvSpPr>
            <a:spLocks noGrp="1"/>
          </p:cNvSpPr>
          <p:nvPr>
            <p:ph type="ftr" sz="quarter" idx="11"/>
          </p:nvPr>
        </p:nvSpPr>
        <p:spPr/>
        <p:txBody>
          <a:bodyPr/>
          <a:lstStyle/>
          <a:p>
            <a:r>
              <a:rPr lang="hu-HU"/>
              <a:t>Network Science, Lecture 3</a:t>
            </a:r>
            <a:endParaRPr lang="hu-HU" dirty="0"/>
          </a:p>
        </p:txBody>
      </p:sp>
      <p:sp>
        <p:nvSpPr>
          <p:cNvPr id="7" name="Dia számának helye 6">
            <a:extLst>
              <a:ext uri="{FF2B5EF4-FFF2-40B4-BE49-F238E27FC236}">
                <a16:creationId xmlns:a16="http://schemas.microsoft.com/office/drawing/2014/main" id="{25710260-5E74-749E-078E-07A4E99FE030}"/>
              </a:ext>
            </a:extLst>
          </p:cNvPr>
          <p:cNvSpPr>
            <a:spLocks noGrp="1"/>
          </p:cNvSpPr>
          <p:nvPr>
            <p:ph type="sldNum" sz="quarter" idx="12"/>
          </p:nvPr>
        </p:nvSpPr>
        <p:spPr/>
        <p:txBody>
          <a:bodyPr/>
          <a:lstStyle/>
          <a:p>
            <a:fld id="{51087B00-E4BB-4A66-8C74-CF8A7BBCF259}" type="slidenum">
              <a:rPr lang="hu-HU" smtClean="0"/>
              <a:t>53</a:t>
            </a:fld>
            <a:endParaRPr lang="hu-HU" dirty="0"/>
          </a:p>
        </p:txBody>
      </p:sp>
    </p:spTree>
    <p:extLst>
      <p:ext uri="{BB962C8B-B14F-4D97-AF65-F5344CB8AC3E}">
        <p14:creationId xmlns:p14="http://schemas.microsoft.com/office/powerpoint/2010/main" val="2002610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CEC36D1-1CB9-2ED0-5523-E5966BC3FA7D}"/>
              </a:ext>
            </a:extLst>
          </p:cNvPr>
          <p:cNvSpPr>
            <a:spLocks noGrp="1"/>
          </p:cNvSpPr>
          <p:nvPr>
            <p:ph type="title"/>
          </p:nvPr>
        </p:nvSpPr>
        <p:spPr>
          <a:xfrm>
            <a:off x="838200" y="77492"/>
            <a:ext cx="10515600" cy="603546"/>
          </a:xfrm>
        </p:spPr>
        <p:txBody>
          <a:bodyPr>
            <a:normAutofit/>
          </a:bodyPr>
          <a:lstStyle/>
          <a:p>
            <a:pPr algn="ctr"/>
            <a:r>
              <a:rPr lang="en-US" sz="3600" b="1" dirty="0">
                <a:solidFill>
                  <a:srgbClr val="FF0000"/>
                </a:solidFill>
              </a:rPr>
              <a:t>THE</a:t>
            </a:r>
            <a:r>
              <a:rPr lang="hu-HU" sz="3600" b="1" dirty="0">
                <a:solidFill>
                  <a:srgbClr val="FF0000"/>
                </a:solidFill>
              </a:rPr>
              <a:t> </a:t>
            </a:r>
            <a:r>
              <a:rPr lang="en-US" sz="3600" b="1" dirty="0">
                <a:solidFill>
                  <a:srgbClr val="FF0000"/>
                </a:solidFill>
              </a:rPr>
              <a:t>EVOLUTION</a:t>
            </a:r>
            <a:r>
              <a:rPr lang="hu-HU" sz="3600" b="1" dirty="0">
                <a:solidFill>
                  <a:srgbClr val="FF0000"/>
                </a:solidFill>
              </a:rPr>
              <a:t> </a:t>
            </a:r>
            <a:r>
              <a:rPr lang="en-US" sz="3600" b="1" dirty="0">
                <a:solidFill>
                  <a:srgbClr val="FF0000"/>
                </a:solidFill>
              </a:rPr>
              <a:t>OF A RANDOM NETWORK</a:t>
            </a:r>
            <a:r>
              <a:rPr lang="hu-HU" sz="3600" b="1" dirty="0">
                <a:solidFill>
                  <a:srgbClr val="FF0000"/>
                </a:solidFill>
              </a:rPr>
              <a:t> (6)</a:t>
            </a:r>
            <a:endParaRPr lang="hu-HU" b="1" dirty="0">
              <a:solidFill>
                <a:srgbClr val="FF0000"/>
              </a:solidFill>
            </a:endParaRPr>
          </a:p>
        </p:txBody>
      </p:sp>
      <p:sp>
        <p:nvSpPr>
          <p:cNvPr id="8" name="Tartalom helye 7">
            <a:extLst>
              <a:ext uri="{FF2B5EF4-FFF2-40B4-BE49-F238E27FC236}">
                <a16:creationId xmlns:a16="http://schemas.microsoft.com/office/drawing/2014/main" id="{FA2386A2-7672-EB44-FCC6-320E4D256E10}"/>
              </a:ext>
            </a:extLst>
          </p:cNvPr>
          <p:cNvSpPr>
            <a:spLocks noGrp="1"/>
          </p:cNvSpPr>
          <p:nvPr>
            <p:ph idx="1"/>
          </p:nvPr>
        </p:nvSpPr>
        <p:spPr>
          <a:xfrm>
            <a:off x="838200" y="798163"/>
            <a:ext cx="10515600" cy="5378800"/>
          </a:xfrm>
        </p:spPr>
        <p:txBody>
          <a:bodyPr>
            <a:normAutofit lnSpcReduction="10000"/>
          </a:bodyPr>
          <a:lstStyle/>
          <a:p>
            <a:pPr algn="just">
              <a:lnSpc>
                <a:spcPct val="150000"/>
              </a:lnSpc>
            </a:pPr>
            <a:r>
              <a:rPr lang="en-US" sz="2400" b="1" i="0" u="none" strike="noStrike" baseline="0" dirty="0">
                <a:solidFill>
                  <a:srgbClr val="7F3E99"/>
                </a:solidFill>
                <a:latin typeface="Bitter-Bold"/>
              </a:rPr>
              <a:t>Connected Regime: ‹k› &gt; </a:t>
            </a:r>
            <a:r>
              <a:rPr lang="en-US" sz="2400" b="1" i="0" u="none" strike="noStrike" baseline="0" dirty="0" err="1">
                <a:solidFill>
                  <a:srgbClr val="7F3E99"/>
                </a:solidFill>
                <a:latin typeface="Bitter-Bold"/>
              </a:rPr>
              <a:t>lnN</a:t>
            </a:r>
            <a:r>
              <a:rPr lang="en-US" sz="2400" b="1" i="0" u="none" strike="noStrike" baseline="0" dirty="0">
                <a:solidFill>
                  <a:srgbClr val="7F3E99"/>
                </a:solidFill>
                <a:latin typeface="Bitter-Bold"/>
              </a:rPr>
              <a:t> </a:t>
            </a:r>
            <a:r>
              <a:rPr lang="hu-HU" sz="2400" b="1" i="0" u="none" strike="noStrike" baseline="0" dirty="0">
                <a:solidFill>
                  <a:srgbClr val="7F3E99"/>
                </a:solidFill>
                <a:latin typeface="Bitter-Bold"/>
              </a:rPr>
              <a:t>		</a:t>
            </a:r>
            <a:r>
              <a:rPr lang="en-US" sz="2400" i="0" u="none" strike="noStrike" baseline="0" dirty="0">
                <a:latin typeface="Bitter-Bold"/>
              </a:rPr>
              <a:t>(p &gt;</a:t>
            </a:r>
            <a:r>
              <a:rPr lang="hu-HU" sz="2400" i="0" u="none" strike="noStrike" baseline="0" dirty="0">
                <a:latin typeface="Bitter-Bold"/>
              </a:rPr>
              <a:t> </a:t>
            </a:r>
            <a:r>
              <a:rPr lang="hu-HU" sz="2400" i="0" u="none" strike="noStrike" baseline="0" dirty="0" err="1">
                <a:latin typeface="Bitter-Bold"/>
              </a:rPr>
              <a:t>lnN</a:t>
            </a:r>
            <a:r>
              <a:rPr lang="hu-HU" sz="2400" i="0" u="none" strike="noStrike" baseline="0" dirty="0">
                <a:latin typeface="Bitter-Bold"/>
              </a:rPr>
              <a:t> / N)</a:t>
            </a:r>
          </a:p>
          <a:p>
            <a:pPr algn="just"/>
            <a:r>
              <a:rPr lang="en-US" sz="2400" dirty="0">
                <a:latin typeface="Bitter-Regular"/>
              </a:rPr>
              <a:t>For sufficiently large p the giant component absorbs all nodes and components,</a:t>
            </a:r>
            <a:r>
              <a:rPr lang="hu-HU" sz="2400" dirty="0">
                <a:latin typeface="Bitter-Regular"/>
              </a:rPr>
              <a:t> </a:t>
            </a:r>
            <a:r>
              <a:rPr lang="en-US" sz="2400" dirty="0">
                <a:latin typeface="Bitter-Regular"/>
              </a:rPr>
              <a:t>hence N</a:t>
            </a:r>
            <a:r>
              <a:rPr lang="en-US" sz="2400" baseline="-25000" dirty="0">
                <a:latin typeface="Bitter-Regular"/>
              </a:rPr>
              <a:t>G</a:t>
            </a:r>
            <a:r>
              <a:rPr lang="en-US" sz="2400" dirty="0">
                <a:latin typeface="Bitter-Regular"/>
              </a:rPr>
              <a:t>≃ N. In the absence of isolated nodes the network becomes</a:t>
            </a:r>
            <a:r>
              <a:rPr lang="hu-HU" sz="2400" dirty="0">
                <a:latin typeface="Bitter-Regular"/>
              </a:rPr>
              <a:t> </a:t>
            </a:r>
            <a:r>
              <a:rPr lang="en-US" sz="2400" dirty="0">
                <a:latin typeface="Bitter-Regular"/>
              </a:rPr>
              <a:t>connected. The average degree at which this happens depends on N as</a:t>
            </a:r>
            <a:r>
              <a:rPr lang="hu-HU" sz="2400" dirty="0">
                <a:latin typeface="Bitter-Regular"/>
              </a:rPr>
              <a:t> &lt;k&gt; = </a:t>
            </a:r>
            <a:r>
              <a:rPr lang="hu-HU" sz="2400" dirty="0" err="1">
                <a:latin typeface="Bitter-Regular"/>
              </a:rPr>
              <a:t>lnN</a:t>
            </a:r>
            <a:r>
              <a:rPr lang="hu-HU" sz="2400" dirty="0">
                <a:latin typeface="Bitter-Regular"/>
              </a:rPr>
              <a:t>.</a:t>
            </a:r>
          </a:p>
          <a:p>
            <a:pPr algn="just"/>
            <a:r>
              <a:rPr lang="en-US" sz="2400" dirty="0">
                <a:latin typeface="Bitter-Regular"/>
              </a:rPr>
              <a:t>Note that when we enter the connected regime the network is still relatively</a:t>
            </a:r>
            <a:r>
              <a:rPr lang="hu-HU" sz="2400" dirty="0">
                <a:latin typeface="Bitter-Regular"/>
              </a:rPr>
              <a:t> </a:t>
            </a:r>
            <a:r>
              <a:rPr lang="en-US" sz="2400" dirty="0">
                <a:latin typeface="Bitter-Regular"/>
              </a:rPr>
              <a:t>sparse, as </a:t>
            </a:r>
            <a:r>
              <a:rPr lang="en-US" sz="2400" dirty="0" err="1">
                <a:latin typeface="Bitter-Regular"/>
              </a:rPr>
              <a:t>lnN</a:t>
            </a:r>
            <a:r>
              <a:rPr lang="en-US" sz="2400" dirty="0">
                <a:latin typeface="Bitter-Regular"/>
              </a:rPr>
              <a:t> / N → 0 for large N. The network turns into a complete</a:t>
            </a:r>
            <a:r>
              <a:rPr lang="hu-HU" sz="2400" dirty="0">
                <a:latin typeface="Bitter-Regular"/>
              </a:rPr>
              <a:t> </a:t>
            </a:r>
            <a:r>
              <a:rPr lang="en-US" sz="2400" dirty="0">
                <a:latin typeface="Bitter-Regular"/>
              </a:rPr>
              <a:t>graph only at &lt;k&gt; = N - 1.</a:t>
            </a:r>
          </a:p>
          <a:p>
            <a:pPr algn="just"/>
            <a:r>
              <a:rPr lang="en-US" sz="2400" dirty="0">
                <a:latin typeface="Bitter-Regular"/>
              </a:rPr>
              <a:t>In summary, the random network model predicts that the emergence</a:t>
            </a:r>
            <a:r>
              <a:rPr lang="hu-HU" sz="2400" dirty="0">
                <a:latin typeface="Bitter-Regular"/>
              </a:rPr>
              <a:t> </a:t>
            </a:r>
            <a:r>
              <a:rPr lang="en-US" sz="2400" dirty="0">
                <a:latin typeface="Bitter-Regular"/>
              </a:rPr>
              <a:t>of a network is not a smooth, gradual process: The isolated nodes and</a:t>
            </a:r>
            <a:r>
              <a:rPr lang="hu-HU" sz="2400" dirty="0">
                <a:latin typeface="Bitter-Regular"/>
              </a:rPr>
              <a:t> </a:t>
            </a:r>
            <a:r>
              <a:rPr lang="en-US" sz="2400" dirty="0">
                <a:latin typeface="Bitter-Regular"/>
              </a:rPr>
              <a:t>tiny components observed for small &lt;k&gt; collapse into a giant component</a:t>
            </a:r>
            <a:r>
              <a:rPr lang="hu-HU" sz="2400" dirty="0" err="1">
                <a:latin typeface="Bitter-Regular"/>
              </a:rPr>
              <a:t>through</a:t>
            </a:r>
            <a:r>
              <a:rPr lang="hu-HU" sz="2400" dirty="0">
                <a:latin typeface="Bitter-Regular"/>
              </a:rPr>
              <a:t> a </a:t>
            </a:r>
            <a:r>
              <a:rPr lang="hu-HU" sz="2400" dirty="0" err="1">
                <a:latin typeface="Bitter-Regular"/>
              </a:rPr>
              <a:t>phase</a:t>
            </a:r>
            <a:r>
              <a:rPr lang="hu-HU" sz="2400" dirty="0">
                <a:latin typeface="Bitter-Regular"/>
              </a:rPr>
              <a:t> </a:t>
            </a:r>
            <a:r>
              <a:rPr lang="hu-HU" sz="2400" dirty="0" err="1">
                <a:latin typeface="Bitter-Regular"/>
              </a:rPr>
              <a:t>transition</a:t>
            </a:r>
            <a:r>
              <a:rPr lang="hu-HU" sz="2400" dirty="0">
                <a:latin typeface="Bitter-Regular"/>
              </a:rPr>
              <a:t>.</a:t>
            </a:r>
          </a:p>
          <a:p>
            <a:pPr algn="just"/>
            <a:r>
              <a:rPr lang="en-US" sz="2400" dirty="0">
                <a:latin typeface="Bitter-Regular"/>
              </a:rPr>
              <a:t>The discussion </a:t>
            </a:r>
            <a:r>
              <a:rPr lang="hu-HU" sz="2400" dirty="0">
                <a:latin typeface="Bitter-Regular"/>
              </a:rPr>
              <a:t>f</a:t>
            </a:r>
            <a:r>
              <a:rPr lang="en-US" sz="2400" dirty="0" err="1">
                <a:latin typeface="Bitter-Regular"/>
              </a:rPr>
              <a:t>ollows</a:t>
            </a:r>
            <a:r>
              <a:rPr lang="en-US" sz="2400" dirty="0">
                <a:latin typeface="Bitter-Regular"/>
              </a:rPr>
              <a:t> an empirical perspective, fruitful</a:t>
            </a:r>
            <a:r>
              <a:rPr lang="hu-HU" sz="2400" dirty="0">
                <a:latin typeface="Bitter-Regular"/>
              </a:rPr>
              <a:t> </a:t>
            </a:r>
            <a:r>
              <a:rPr lang="en-US" sz="2400" dirty="0">
                <a:latin typeface="Bitter-Regular"/>
              </a:rPr>
              <a:t>if we wish to compare a random network to real systems. A different perspective,</a:t>
            </a:r>
            <a:r>
              <a:rPr lang="hu-HU" sz="2400" dirty="0">
                <a:latin typeface="Bitter-Regular"/>
              </a:rPr>
              <a:t> </a:t>
            </a:r>
            <a:r>
              <a:rPr lang="en-US" sz="2400" dirty="0">
                <a:latin typeface="Bitter-Regular"/>
              </a:rPr>
              <a:t>with its own rich behavior, is offered by the mathematical literature</a:t>
            </a:r>
            <a:r>
              <a:rPr lang="hu-HU" sz="2400" dirty="0">
                <a:latin typeface="Bitter-Regular"/>
              </a:rPr>
              <a:t>.</a:t>
            </a:r>
          </a:p>
        </p:txBody>
      </p:sp>
      <p:sp>
        <p:nvSpPr>
          <p:cNvPr id="5" name="Dátum helye 4">
            <a:extLst>
              <a:ext uri="{FF2B5EF4-FFF2-40B4-BE49-F238E27FC236}">
                <a16:creationId xmlns:a16="http://schemas.microsoft.com/office/drawing/2014/main" id="{4E5339C9-DFC5-C7B6-01F8-3B7A11C3DB5D}"/>
              </a:ext>
            </a:extLst>
          </p:cNvPr>
          <p:cNvSpPr>
            <a:spLocks noGrp="1"/>
          </p:cNvSpPr>
          <p:nvPr>
            <p:ph type="dt" sz="half" idx="10"/>
          </p:nvPr>
        </p:nvSpPr>
        <p:spPr/>
        <p:txBody>
          <a:bodyPr/>
          <a:lstStyle/>
          <a:p>
            <a:r>
              <a:rPr lang="hu-HU"/>
              <a:t>26/19/2024</a:t>
            </a:r>
          </a:p>
        </p:txBody>
      </p:sp>
      <p:sp>
        <p:nvSpPr>
          <p:cNvPr id="6" name="Élőláb helye 5">
            <a:extLst>
              <a:ext uri="{FF2B5EF4-FFF2-40B4-BE49-F238E27FC236}">
                <a16:creationId xmlns:a16="http://schemas.microsoft.com/office/drawing/2014/main" id="{277D3861-0F86-579D-83AE-E1595BB2785B}"/>
              </a:ext>
            </a:extLst>
          </p:cNvPr>
          <p:cNvSpPr>
            <a:spLocks noGrp="1"/>
          </p:cNvSpPr>
          <p:nvPr>
            <p:ph type="ftr" sz="quarter" idx="11"/>
          </p:nvPr>
        </p:nvSpPr>
        <p:spPr/>
        <p:txBody>
          <a:bodyPr/>
          <a:lstStyle/>
          <a:p>
            <a:r>
              <a:rPr lang="hu-HU"/>
              <a:t>Network Science, Lecture 3</a:t>
            </a:r>
            <a:endParaRPr lang="hu-HU" dirty="0"/>
          </a:p>
        </p:txBody>
      </p:sp>
      <p:sp>
        <p:nvSpPr>
          <p:cNvPr id="7" name="Dia számának helye 6">
            <a:extLst>
              <a:ext uri="{FF2B5EF4-FFF2-40B4-BE49-F238E27FC236}">
                <a16:creationId xmlns:a16="http://schemas.microsoft.com/office/drawing/2014/main" id="{25710260-5E74-749E-078E-07A4E99FE030}"/>
              </a:ext>
            </a:extLst>
          </p:cNvPr>
          <p:cNvSpPr>
            <a:spLocks noGrp="1"/>
          </p:cNvSpPr>
          <p:nvPr>
            <p:ph type="sldNum" sz="quarter" idx="12"/>
          </p:nvPr>
        </p:nvSpPr>
        <p:spPr/>
        <p:txBody>
          <a:bodyPr/>
          <a:lstStyle/>
          <a:p>
            <a:fld id="{51087B00-E4BB-4A66-8C74-CF8A7BBCF259}" type="slidenum">
              <a:rPr lang="hu-HU" smtClean="0"/>
              <a:t>54</a:t>
            </a:fld>
            <a:endParaRPr lang="hu-HU" dirty="0"/>
          </a:p>
        </p:txBody>
      </p:sp>
    </p:spTree>
    <p:extLst>
      <p:ext uri="{BB962C8B-B14F-4D97-AF65-F5344CB8AC3E}">
        <p14:creationId xmlns:p14="http://schemas.microsoft.com/office/powerpoint/2010/main" val="30923302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CEC36D1-1CB9-2ED0-5523-E5966BC3FA7D}"/>
              </a:ext>
            </a:extLst>
          </p:cNvPr>
          <p:cNvSpPr>
            <a:spLocks noGrp="1"/>
          </p:cNvSpPr>
          <p:nvPr>
            <p:ph type="title"/>
          </p:nvPr>
        </p:nvSpPr>
        <p:spPr>
          <a:xfrm>
            <a:off x="838200" y="77492"/>
            <a:ext cx="10515600" cy="603546"/>
          </a:xfrm>
        </p:spPr>
        <p:txBody>
          <a:bodyPr>
            <a:normAutofit fontScale="90000"/>
          </a:bodyPr>
          <a:lstStyle/>
          <a:p>
            <a:pPr algn="ctr"/>
            <a:r>
              <a:rPr lang="hu-HU" b="1" dirty="0">
                <a:solidFill>
                  <a:srgbClr val="FF0000"/>
                </a:solidFill>
              </a:rPr>
              <a:t>REAL NETWORKS ARE SUPERCRITICAL</a:t>
            </a:r>
          </a:p>
        </p:txBody>
      </p:sp>
      <p:sp>
        <p:nvSpPr>
          <p:cNvPr id="8" name="Tartalom helye 7">
            <a:extLst>
              <a:ext uri="{FF2B5EF4-FFF2-40B4-BE49-F238E27FC236}">
                <a16:creationId xmlns:a16="http://schemas.microsoft.com/office/drawing/2014/main" id="{FA2386A2-7672-EB44-FCC6-320E4D256E10}"/>
              </a:ext>
            </a:extLst>
          </p:cNvPr>
          <p:cNvSpPr>
            <a:spLocks noGrp="1"/>
          </p:cNvSpPr>
          <p:nvPr>
            <p:ph idx="1"/>
          </p:nvPr>
        </p:nvSpPr>
        <p:spPr>
          <a:xfrm>
            <a:off x="838200" y="798163"/>
            <a:ext cx="10515600" cy="5378800"/>
          </a:xfrm>
        </p:spPr>
        <p:txBody>
          <a:bodyPr>
            <a:normAutofit fontScale="92500"/>
          </a:bodyPr>
          <a:lstStyle/>
          <a:p>
            <a:pPr marL="0" indent="0" algn="just">
              <a:lnSpc>
                <a:spcPct val="150000"/>
              </a:lnSpc>
              <a:buNone/>
            </a:pPr>
            <a:r>
              <a:rPr lang="en-US" sz="2400" dirty="0">
                <a:latin typeface="Bitter-Regular"/>
              </a:rPr>
              <a:t>Two predictions of random network theory are of direct importance for</a:t>
            </a:r>
            <a:r>
              <a:rPr lang="hu-HU" sz="2400" dirty="0">
                <a:latin typeface="Bitter-Regular"/>
              </a:rPr>
              <a:t> </a:t>
            </a:r>
            <a:r>
              <a:rPr lang="en-US" sz="2400" dirty="0">
                <a:latin typeface="Bitter-Regular"/>
              </a:rPr>
              <a:t>real networks:</a:t>
            </a:r>
            <a:endParaRPr lang="hu-HU" sz="2400" dirty="0">
              <a:latin typeface="Bitter-Regular"/>
            </a:endParaRPr>
          </a:p>
          <a:p>
            <a:pPr algn="just">
              <a:lnSpc>
                <a:spcPct val="150000"/>
              </a:lnSpc>
            </a:pPr>
            <a:r>
              <a:rPr lang="en-US" sz="2400" dirty="0">
                <a:latin typeface="Bitter-Regular"/>
              </a:rPr>
              <a:t>1) Once the average degree exceeds &lt;k&gt; = 1, a giant component should</a:t>
            </a:r>
            <a:r>
              <a:rPr lang="hu-HU" sz="2400" dirty="0">
                <a:latin typeface="Bitter-Regular"/>
              </a:rPr>
              <a:t> </a:t>
            </a:r>
            <a:r>
              <a:rPr lang="en-US" sz="2400" dirty="0">
                <a:latin typeface="Bitter-Regular"/>
              </a:rPr>
              <a:t>emerge that contains a finite fraction of all nodes. Hence only for</a:t>
            </a:r>
            <a:r>
              <a:rPr lang="hu-HU" sz="2400" dirty="0">
                <a:latin typeface="Bitter-Regular"/>
              </a:rPr>
              <a:t> </a:t>
            </a:r>
            <a:r>
              <a:rPr lang="en-US" sz="2400" dirty="0">
                <a:latin typeface="Bitter-Regular"/>
              </a:rPr>
              <a:t>&lt;k&gt; &gt; 1 the nodes organize themselves into a recognizable network.</a:t>
            </a:r>
          </a:p>
          <a:p>
            <a:pPr algn="just">
              <a:lnSpc>
                <a:spcPct val="150000"/>
              </a:lnSpc>
            </a:pPr>
            <a:r>
              <a:rPr lang="en-US" sz="2400" dirty="0">
                <a:latin typeface="Bitter-Regular"/>
              </a:rPr>
              <a:t>2) For &lt;k&gt; &gt; </a:t>
            </a:r>
            <a:r>
              <a:rPr lang="en-US" sz="2400" dirty="0" err="1">
                <a:latin typeface="Bitter-Regular"/>
              </a:rPr>
              <a:t>lnN</a:t>
            </a:r>
            <a:r>
              <a:rPr lang="en-US" sz="2400" dirty="0">
                <a:latin typeface="Bitter-Regular"/>
              </a:rPr>
              <a:t> all components are absorbed by the giant component,</a:t>
            </a:r>
            <a:r>
              <a:rPr lang="hu-HU" sz="2400" dirty="0">
                <a:latin typeface="Bitter-Regular"/>
              </a:rPr>
              <a:t> </a:t>
            </a:r>
            <a:r>
              <a:rPr lang="en-US" sz="2400" dirty="0">
                <a:latin typeface="Bitter-Regular"/>
              </a:rPr>
              <a:t>resulting in a single connected network.</a:t>
            </a:r>
            <a:endParaRPr lang="hu-HU" sz="2400" dirty="0">
              <a:latin typeface="Bitter-Regular"/>
            </a:endParaRPr>
          </a:p>
          <a:p>
            <a:pPr marL="0" indent="0" algn="just">
              <a:lnSpc>
                <a:spcPct val="150000"/>
              </a:lnSpc>
              <a:buNone/>
            </a:pPr>
            <a:r>
              <a:rPr lang="en-US" sz="2400" b="1" i="1" dirty="0">
                <a:latin typeface="Bitter-Regular"/>
              </a:rPr>
              <a:t>Do real networks satisfy the criteria for the existence of a giant component,</a:t>
            </a:r>
            <a:r>
              <a:rPr lang="hu-HU" sz="2400" b="1" i="1" dirty="0">
                <a:latin typeface="Bitter-Regular"/>
              </a:rPr>
              <a:t> </a:t>
            </a:r>
            <a:r>
              <a:rPr lang="en-US" sz="2400" b="1" i="1" dirty="0">
                <a:latin typeface="Bitter-Regular"/>
              </a:rPr>
              <a:t>i.e. &lt;k&gt; &gt; 1? And will this giant component contain all nodes for &lt;k&gt; &gt;</a:t>
            </a:r>
            <a:r>
              <a:rPr lang="hu-HU" sz="2400" b="1" i="1" dirty="0">
                <a:latin typeface="Bitter-Regular"/>
              </a:rPr>
              <a:t> </a:t>
            </a:r>
            <a:r>
              <a:rPr lang="en-US" sz="2400" b="1" i="1" dirty="0" err="1">
                <a:latin typeface="Bitter-Regular"/>
              </a:rPr>
              <a:t>lnN</a:t>
            </a:r>
            <a:r>
              <a:rPr lang="en-US" sz="2400" b="1" i="1" dirty="0">
                <a:latin typeface="Bitter-Regular"/>
              </a:rPr>
              <a:t>, or will we continue to see some disconnected nodes and components?</a:t>
            </a:r>
            <a:endParaRPr lang="hu-HU" sz="2400" b="1" i="1" dirty="0">
              <a:latin typeface="Bitter-Regular"/>
            </a:endParaRPr>
          </a:p>
        </p:txBody>
      </p:sp>
      <p:sp>
        <p:nvSpPr>
          <p:cNvPr id="5" name="Dátum helye 4">
            <a:extLst>
              <a:ext uri="{FF2B5EF4-FFF2-40B4-BE49-F238E27FC236}">
                <a16:creationId xmlns:a16="http://schemas.microsoft.com/office/drawing/2014/main" id="{4E5339C9-DFC5-C7B6-01F8-3B7A11C3DB5D}"/>
              </a:ext>
            </a:extLst>
          </p:cNvPr>
          <p:cNvSpPr>
            <a:spLocks noGrp="1"/>
          </p:cNvSpPr>
          <p:nvPr>
            <p:ph type="dt" sz="half" idx="10"/>
          </p:nvPr>
        </p:nvSpPr>
        <p:spPr/>
        <p:txBody>
          <a:bodyPr/>
          <a:lstStyle/>
          <a:p>
            <a:r>
              <a:rPr lang="hu-HU"/>
              <a:t>26/19/2024</a:t>
            </a:r>
          </a:p>
        </p:txBody>
      </p:sp>
      <p:sp>
        <p:nvSpPr>
          <p:cNvPr id="6" name="Élőláb helye 5">
            <a:extLst>
              <a:ext uri="{FF2B5EF4-FFF2-40B4-BE49-F238E27FC236}">
                <a16:creationId xmlns:a16="http://schemas.microsoft.com/office/drawing/2014/main" id="{277D3861-0F86-579D-83AE-E1595BB2785B}"/>
              </a:ext>
            </a:extLst>
          </p:cNvPr>
          <p:cNvSpPr>
            <a:spLocks noGrp="1"/>
          </p:cNvSpPr>
          <p:nvPr>
            <p:ph type="ftr" sz="quarter" idx="11"/>
          </p:nvPr>
        </p:nvSpPr>
        <p:spPr/>
        <p:txBody>
          <a:bodyPr/>
          <a:lstStyle/>
          <a:p>
            <a:r>
              <a:rPr lang="hu-HU"/>
              <a:t>Network Science, Lecture 3</a:t>
            </a:r>
            <a:endParaRPr lang="hu-HU" dirty="0"/>
          </a:p>
        </p:txBody>
      </p:sp>
      <p:sp>
        <p:nvSpPr>
          <p:cNvPr id="7" name="Dia számának helye 6">
            <a:extLst>
              <a:ext uri="{FF2B5EF4-FFF2-40B4-BE49-F238E27FC236}">
                <a16:creationId xmlns:a16="http://schemas.microsoft.com/office/drawing/2014/main" id="{25710260-5E74-749E-078E-07A4E99FE030}"/>
              </a:ext>
            </a:extLst>
          </p:cNvPr>
          <p:cNvSpPr>
            <a:spLocks noGrp="1"/>
          </p:cNvSpPr>
          <p:nvPr>
            <p:ph type="sldNum" sz="quarter" idx="12"/>
          </p:nvPr>
        </p:nvSpPr>
        <p:spPr/>
        <p:txBody>
          <a:bodyPr/>
          <a:lstStyle/>
          <a:p>
            <a:fld id="{51087B00-E4BB-4A66-8C74-CF8A7BBCF259}" type="slidenum">
              <a:rPr lang="hu-HU" smtClean="0"/>
              <a:t>55</a:t>
            </a:fld>
            <a:endParaRPr lang="hu-HU" dirty="0"/>
          </a:p>
        </p:txBody>
      </p:sp>
    </p:spTree>
    <p:extLst>
      <p:ext uri="{BB962C8B-B14F-4D97-AF65-F5344CB8AC3E}">
        <p14:creationId xmlns:p14="http://schemas.microsoft.com/office/powerpoint/2010/main" val="14806262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CEC36D1-1CB9-2ED0-5523-E5966BC3FA7D}"/>
              </a:ext>
            </a:extLst>
          </p:cNvPr>
          <p:cNvSpPr>
            <a:spLocks noGrp="1"/>
          </p:cNvSpPr>
          <p:nvPr>
            <p:ph type="title"/>
          </p:nvPr>
        </p:nvSpPr>
        <p:spPr>
          <a:xfrm>
            <a:off x="838200" y="77492"/>
            <a:ext cx="10515600" cy="603546"/>
          </a:xfrm>
        </p:spPr>
        <p:txBody>
          <a:bodyPr>
            <a:normAutofit fontScale="90000"/>
          </a:bodyPr>
          <a:lstStyle/>
          <a:p>
            <a:pPr algn="ctr"/>
            <a:r>
              <a:rPr lang="hu-HU" b="1" dirty="0">
                <a:solidFill>
                  <a:srgbClr val="FF0000"/>
                </a:solidFill>
              </a:rPr>
              <a:t>REAL NETWORKS ARE SUPERCRITICAL</a:t>
            </a:r>
          </a:p>
        </p:txBody>
      </p:sp>
      <p:sp>
        <p:nvSpPr>
          <p:cNvPr id="8" name="Tartalom helye 7">
            <a:extLst>
              <a:ext uri="{FF2B5EF4-FFF2-40B4-BE49-F238E27FC236}">
                <a16:creationId xmlns:a16="http://schemas.microsoft.com/office/drawing/2014/main" id="{FA2386A2-7672-EB44-FCC6-320E4D256E10}"/>
              </a:ext>
            </a:extLst>
          </p:cNvPr>
          <p:cNvSpPr>
            <a:spLocks noGrp="1"/>
          </p:cNvSpPr>
          <p:nvPr>
            <p:ph idx="1"/>
          </p:nvPr>
        </p:nvSpPr>
        <p:spPr>
          <a:xfrm>
            <a:off x="838200" y="798163"/>
            <a:ext cx="10515600" cy="5378800"/>
          </a:xfrm>
        </p:spPr>
        <p:txBody>
          <a:bodyPr>
            <a:normAutofit/>
          </a:bodyPr>
          <a:lstStyle/>
          <a:p>
            <a:pPr marL="0" indent="0" algn="ctr">
              <a:lnSpc>
                <a:spcPct val="150000"/>
              </a:lnSpc>
              <a:buNone/>
            </a:pPr>
            <a:r>
              <a:rPr lang="hu-HU" sz="2400" b="1" i="1" dirty="0">
                <a:latin typeface="Bitter-Regular"/>
              </a:rPr>
              <a:t>W</a:t>
            </a:r>
            <a:r>
              <a:rPr lang="en-US" sz="2400" b="1" i="1" dirty="0">
                <a:latin typeface="Bitter-Regular"/>
              </a:rPr>
              <a:t>e find that most real networks are in the supercritical</a:t>
            </a:r>
            <a:r>
              <a:rPr lang="hu-HU" sz="2400" b="1" i="1" dirty="0">
                <a:latin typeface="Bitter-Regular"/>
              </a:rPr>
              <a:t> </a:t>
            </a:r>
            <a:r>
              <a:rPr lang="en-US" sz="2400" b="1" i="1" dirty="0">
                <a:latin typeface="Bitter-Regular"/>
              </a:rPr>
              <a:t>regime. </a:t>
            </a:r>
            <a:endParaRPr lang="hu-HU" sz="2400" b="1" i="1" dirty="0">
              <a:latin typeface="Bitter-Regular"/>
            </a:endParaRPr>
          </a:p>
          <a:p>
            <a:pPr marL="0" indent="0" algn="just">
              <a:lnSpc>
                <a:spcPct val="150000"/>
              </a:lnSpc>
              <a:buNone/>
            </a:pPr>
            <a:r>
              <a:rPr lang="en-US" sz="2400" dirty="0">
                <a:latin typeface="Bitter-Regular"/>
              </a:rPr>
              <a:t>Therefore these networks are expected to have a giant</a:t>
            </a:r>
            <a:r>
              <a:rPr lang="hu-HU" sz="2400" dirty="0">
                <a:latin typeface="Bitter-Regular"/>
              </a:rPr>
              <a:t> </a:t>
            </a:r>
            <a:r>
              <a:rPr lang="en-US" sz="2400" dirty="0">
                <a:latin typeface="Bitter-Regular"/>
              </a:rPr>
              <a:t>component, which is in agreement with the observations. Yet, this giant</a:t>
            </a:r>
            <a:r>
              <a:rPr lang="hu-HU" sz="2400" dirty="0">
                <a:latin typeface="Bitter-Regular"/>
              </a:rPr>
              <a:t> </a:t>
            </a:r>
            <a:r>
              <a:rPr lang="en-US" sz="2400" dirty="0">
                <a:latin typeface="Bitter-Regular"/>
              </a:rPr>
              <a:t>component should coexist with many disconnected components, a prediction</a:t>
            </a:r>
            <a:r>
              <a:rPr lang="hu-HU" sz="2400" dirty="0">
                <a:latin typeface="Bitter-Regular"/>
              </a:rPr>
              <a:t> </a:t>
            </a:r>
            <a:r>
              <a:rPr lang="en-US" sz="2400" dirty="0">
                <a:latin typeface="Bitter-Regular"/>
              </a:rPr>
              <a:t>that fails for several real networks. Note that these predictions should</a:t>
            </a:r>
            <a:r>
              <a:rPr lang="hu-HU" sz="2400" dirty="0">
                <a:latin typeface="Bitter-Regular"/>
              </a:rPr>
              <a:t> </a:t>
            </a:r>
            <a:r>
              <a:rPr lang="en-US" sz="2400" dirty="0">
                <a:latin typeface="Bitter-Regular"/>
              </a:rPr>
              <a:t>be valid only if real networks are accurately described by the </a:t>
            </a:r>
            <a:r>
              <a:rPr lang="en-US" sz="2400" dirty="0" err="1">
                <a:latin typeface="Bitter-Regular"/>
              </a:rPr>
              <a:t>Erdős-Rényi</a:t>
            </a:r>
            <a:r>
              <a:rPr lang="hu-HU" sz="2400" dirty="0">
                <a:latin typeface="Bitter-Regular"/>
              </a:rPr>
              <a:t> </a:t>
            </a:r>
            <a:r>
              <a:rPr lang="en-US" sz="2400" dirty="0">
                <a:latin typeface="Bitter-Regular"/>
              </a:rPr>
              <a:t>model, i.e. if real networks are random. In the </a:t>
            </a:r>
            <a:r>
              <a:rPr lang="hu-HU" sz="2400" dirty="0" err="1">
                <a:latin typeface="Bitter-Regular"/>
              </a:rPr>
              <a:t>followings</a:t>
            </a:r>
            <a:r>
              <a:rPr lang="en-US" sz="2400" dirty="0">
                <a:latin typeface="Bitter-Regular"/>
              </a:rPr>
              <a:t>, as we learn</a:t>
            </a:r>
            <a:r>
              <a:rPr lang="hu-HU" sz="2400" dirty="0">
                <a:latin typeface="Bitter-Regular"/>
              </a:rPr>
              <a:t> </a:t>
            </a:r>
            <a:r>
              <a:rPr lang="en-US" sz="2400" dirty="0">
                <a:latin typeface="Bitter-Regular"/>
              </a:rPr>
              <a:t>more about the structure of real networks, we will understand why real</a:t>
            </a:r>
            <a:r>
              <a:rPr lang="hu-HU" sz="2400" dirty="0">
                <a:latin typeface="Bitter-Regular"/>
              </a:rPr>
              <a:t> </a:t>
            </a:r>
            <a:r>
              <a:rPr lang="en-US" sz="2400" dirty="0">
                <a:latin typeface="Bitter-Regular"/>
              </a:rPr>
              <a:t>networks can stay connected despite failing the k &gt; </a:t>
            </a:r>
            <a:r>
              <a:rPr lang="en-US" sz="2400" dirty="0" err="1">
                <a:latin typeface="Bitter-Regular"/>
              </a:rPr>
              <a:t>lnN</a:t>
            </a:r>
            <a:r>
              <a:rPr lang="en-US" sz="2400" dirty="0">
                <a:latin typeface="Bitter-Regular"/>
              </a:rPr>
              <a:t> criteria.</a:t>
            </a:r>
            <a:endParaRPr lang="hu-HU" sz="2400" dirty="0">
              <a:latin typeface="Bitter-Regular"/>
            </a:endParaRPr>
          </a:p>
        </p:txBody>
      </p:sp>
      <p:sp>
        <p:nvSpPr>
          <p:cNvPr id="5" name="Dátum helye 4">
            <a:extLst>
              <a:ext uri="{FF2B5EF4-FFF2-40B4-BE49-F238E27FC236}">
                <a16:creationId xmlns:a16="http://schemas.microsoft.com/office/drawing/2014/main" id="{4E5339C9-DFC5-C7B6-01F8-3B7A11C3DB5D}"/>
              </a:ext>
            </a:extLst>
          </p:cNvPr>
          <p:cNvSpPr>
            <a:spLocks noGrp="1"/>
          </p:cNvSpPr>
          <p:nvPr>
            <p:ph type="dt" sz="half" idx="10"/>
          </p:nvPr>
        </p:nvSpPr>
        <p:spPr/>
        <p:txBody>
          <a:bodyPr/>
          <a:lstStyle/>
          <a:p>
            <a:r>
              <a:rPr lang="hu-HU"/>
              <a:t>26/19/2024</a:t>
            </a:r>
          </a:p>
        </p:txBody>
      </p:sp>
      <p:sp>
        <p:nvSpPr>
          <p:cNvPr id="6" name="Élőláb helye 5">
            <a:extLst>
              <a:ext uri="{FF2B5EF4-FFF2-40B4-BE49-F238E27FC236}">
                <a16:creationId xmlns:a16="http://schemas.microsoft.com/office/drawing/2014/main" id="{277D3861-0F86-579D-83AE-E1595BB2785B}"/>
              </a:ext>
            </a:extLst>
          </p:cNvPr>
          <p:cNvSpPr>
            <a:spLocks noGrp="1"/>
          </p:cNvSpPr>
          <p:nvPr>
            <p:ph type="ftr" sz="quarter" idx="11"/>
          </p:nvPr>
        </p:nvSpPr>
        <p:spPr/>
        <p:txBody>
          <a:bodyPr/>
          <a:lstStyle/>
          <a:p>
            <a:r>
              <a:rPr lang="hu-HU"/>
              <a:t>Network Science, Lecture 3</a:t>
            </a:r>
            <a:endParaRPr lang="hu-HU" dirty="0"/>
          </a:p>
        </p:txBody>
      </p:sp>
      <p:sp>
        <p:nvSpPr>
          <p:cNvPr id="7" name="Dia számának helye 6">
            <a:extLst>
              <a:ext uri="{FF2B5EF4-FFF2-40B4-BE49-F238E27FC236}">
                <a16:creationId xmlns:a16="http://schemas.microsoft.com/office/drawing/2014/main" id="{25710260-5E74-749E-078E-07A4E99FE030}"/>
              </a:ext>
            </a:extLst>
          </p:cNvPr>
          <p:cNvSpPr>
            <a:spLocks noGrp="1"/>
          </p:cNvSpPr>
          <p:nvPr>
            <p:ph type="sldNum" sz="quarter" idx="12"/>
          </p:nvPr>
        </p:nvSpPr>
        <p:spPr/>
        <p:txBody>
          <a:bodyPr/>
          <a:lstStyle/>
          <a:p>
            <a:fld id="{51087B00-E4BB-4A66-8C74-CF8A7BBCF259}" type="slidenum">
              <a:rPr lang="hu-HU" smtClean="0"/>
              <a:t>56</a:t>
            </a:fld>
            <a:endParaRPr lang="hu-HU" dirty="0"/>
          </a:p>
        </p:txBody>
      </p:sp>
    </p:spTree>
    <p:extLst>
      <p:ext uri="{BB962C8B-B14F-4D97-AF65-F5344CB8AC3E}">
        <p14:creationId xmlns:p14="http://schemas.microsoft.com/office/powerpoint/2010/main" val="33633244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CEC36D1-1CB9-2ED0-5523-E5966BC3FA7D}"/>
              </a:ext>
            </a:extLst>
          </p:cNvPr>
          <p:cNvSpPr>
            <a:spLocks noGrp="1"/>
          </p:cNvSpPr>
          <p:nvPr>
            <p:ph type="title"/>
          </p:nvPr>
        </p:nvSpPr>
        <p:spPr>
          <a:xfrm>
            <a:off x="838200" y="365125"/>
            <a:ext cx="10515600" cy="789499"/>
          </a:xfrm>
        </p:spPr>
        <p:txBody>
          <a:bodyPr>
            <a:normAutofit/>
          </a:bodyPr>
          <a:lstStyle/>
          <a:p>
            <a:pPr algn="ctr"/>
            <a:r>
              <a:rPr lang="hu-HU" b="1" dirty="0">
                <a:solidFill>
                  <a:srgbClr val="FF0000"/>
                </a:solidFill>
              </a:rPr>
              <a:t>SMALL WORLDS</a:t>
            </a:r>
          </a:p>
        </p:txBody>
      </p:sp>
      <p:sp>
        <p:nvSpPr>
          <p:cNvPr id="8" name="Tartalom helye 7">
            <a:extLst>
              <a:ext uri="{FF2B5EF4-FFF2-40B4-BE49-F238E27FC236}">
                <a16:creationId xmlns:a16="http://schemas.microsoft.com/office/drawing/2014/main" id="{FA2386A2-7672-EB44-FCC6-320E4D256E10}"/>
              </a:ext>
            </a:extLst>
          </p:cNvPr>
          <p:cNvSpPr>
            <a:spLocks noGrp="1"/>
          </p:cNvSpPr>
          <p:nvPr>
            <p:ph sz="half" idx="1"/>
          </p:nvPr>
        </p:nvSpPr>
        <p:spPr>
          <a:xfrm>
            <a:off x="371959" y="1154624"/>
            <a:ext cx="5647841" cy="5022339"/>
          </a:xfrm>
        </p:spPr>
        <p:txBody>
          <a:bodyPr>
            <a:normAutofit/>
          </a:bodyPr>
          <a:lstStyle/>
          <a:p>
            <a:pPr algn="just"/>
            <a:r>
              <a:rPr lang="en-US" sz="2400" b="0" i="0" u="none" strike="noStrike" baseline="0" dirty="0">
                <a:solidFill>
                  <a:srgbClr val="000000"/>
                </a:solidFill>
                <a:latin typeface="Bitter-Regular"/>
              </a:rPr>
              <a:t>The </a:t>
            </a:r>
            <a:r>
              <a:rPr lang="en-US" sz="2400" b="0" i="1" u="none" strike="noStrike" baseline="0" dirty="0">
                <a:solidFill>
                  <a:srgbClr val="000000"/>
                </a:solidFill>
                <a:latin typeface="Bitter-Italic"/>
              </a:rPr>
              <a:t>small world phenomenon</a:t>
            </a:r>
            <a:r>
              <a:rPr lang="en-US" sz="2400" b="0" i="0" u="none" strike="noStrike" baseline="0" dirty="0">
                <a:solidFill>
                  <a:srgbClr val="000000"/>
                </a:solidFill>
                <a:latin typeface="Bitter-Regular"/>
              </a:rPr>
              <a:t>, also known as </a:t>
            </a:r>
            <a:r>
              <a:rPr lang="en-US" sz="2400" b="0" i="1" u="none" strike="noStrike" baseline="0" dirty="0">
                <a:solidFill>
                  <a:srgbClr val="000000"/>
                </a:solidFill>
                <a:latin typeface="Bitter-Italic"/>
              </a:rPr>
              <a:t>six degrees of separation</a:t>
            </a:r>
            <a:r>
              <a:rPr lang="en-US" sz="2400" b="0" i="0" u="none" strike="noStrike" baseline="0" dirty="0">
                <a:solidFill>
                  <a:srgbClr val="000000"/>
                </a:solidFill>
                <a:latin typeface="Bitter-Regular"/>
              </a:rPr>
              <a:t>,</a:t>
            </a:r>
            <a:r>
              <a:rPr lang="hu-HU" sz="2400" b="0" i="0" u="none" strike="noStrike" baseline="0" dirty="0">
                <a:solidFill>
                  <a:srgbClr val="000000"/>
                </a:solidFill>
                <a:latin typeface="Bitter-Regular"/>
              </a:rPr>
              <a:t> </a:t>
            </a:r>
            <a:r>
              <a:rPr lang="en-US" sz="2400" b="0" i="0" u="none" strike="noStrike" baseline="0" dirty="0">
                <a:solidFill>
                  <a:srgbClr val="000000"/>
                </a:solidFill>
                <a:latin typeface="Bitter-Regular"/>
              </a:rPr>
              <a:t>has long fascinated the general public. It states that if you choose any two</a:t>
            </a:r>
            <a:r>
              <a:rPr lang="hu-HU" sz="2400" b="0" i="0" u="none" strike="noStrike" baseline="0" dirty="0">
                <a:solidFill>
                  <a:srgbClr val="000000"/>
                </a:solidFill>
                <a:latin typeface="Bitter-Regular"/>
              </a:rPr>
              <a:t> </a:t>
            </a:r>
            <a:r>
              <a:rPr lang="en-US" sz="2400" b="0" i="0" u="none" strike="noStrike" baseline="0" dirty="0">
                <a:solidFill>
                  <a:srgbClr val="000000"/>
                </a:solidFill>
                <a:latin typeface="Bitter-Regular"/>
              </a:rPr>
              <a:t>individuals anywhere on Earth, you will find a path of at most six</a:t>
            </a:r>
            <a:r>
              <a:rPr lang="hu-HU" sz="2400" b="0" i="0" u="none" strike="noStrike" baseline="0" dirty="0">
                <a:solidFill>
                  <a:srgbClr val="000000"/>
                </a:solidFill>
                <a:latin typeface="Bitter-Regular"/>
              </a:rPr>
              <a:t> </a:t>
            </a:r>
            <a:r>
              <a:rPr lang="en-US" sz="2400" b="0" i="0" u="none" strike="noStrike" baseline="0" dirty="0">
                <a:solidFill>
                  <a:srgbClr val="000000"/>
                </a:solidFill>
                <a:latin typeface="Bitter-Regular"/>
              </a:rPr>
              <a:t>acquaintances</a:t>
            </a:r>
            <a:r>
              <a:rPr lang="hu-HU" sz="2400" b="0" i="0" u="none" strike="noStrike" baseline="0" dirty="0">
                <a:solidFill>
                  <a:srgbClr val="000000"/>
                </a:solidFill>
                <a:latin typeface="Bitter-Regular"/>
              </a:rPr>
              <a:t> </a:t>
            </a:r>
            <a:r>
              <a:rPr lang="en-US" sz="2400" b="0" i="0" u="none" strike="noStrike" baseline="0" dirty="0">
                <a:solidFill>
                  <a:srgbClr val="000000"/>
                </a:solidFill>
                <a:latin typeface="Bitter-Regular"/>
              </a:rPr>
              <a:t>between them</a:t>
            </a:r>
            <a:r>
              <a:rPr lang="hu-HU" sz="2400" b="0" i="0" u="none" strike="noStrike" baseline="0" dirty="0">
                <a:solidFill>
                  <a:srgbClr val="000000"/>
                </a:solidFill>
                <a:latin typeface="Bitter-Regular"/>
              </a:rPr>
              <a:t> (</a:t>
            </a:r>
            <a:r>
              <a:rPr lang="hu-HU" sz="2400" b="0" i="0" u="none" strike="noStrike" baseline="0" dirty="0" err="1">
                <a:solidFill>
                  <a:srgbClr val="000000"/>
                </a:solidFill>
                <a:latin typeface="Bitter-Regular"/>
              </a:rPr>
              <a:t>Figure</a:t>
            </a:r>
            <a:r>
              <a:rPr lang="hu-HU" sz="2400" b="0" i="0" u="none" strike="noStrike" baseline="0" dirty="0">
                <a:solidFill>
                  <a:srgbClr val="000000"/>
                </a:solidFill>
                <a:latin typeface="Bitter-Regular"/>
              </a:rPr>
              <a:t> on the </a:t>
            </a:r>
            <a:r>
              <a:rPr lang="hu-HU" sz="2400" b="0" i="0" u="none" strike="noStrike" baseline="0" dirty="0" err="1">
                <a:solidFill>
                  <a:srgbClr val="000000"/>
                </a:solidFill>
                <a:latin typeface="Bitter-Regular"/>
              </a:rPr>
              <a:t>right</a:t>
            </a:r>
            <a:r>
              <a:rPr lang="hu-HU" sz="2400" b="0" i="0" u="none" strike="noStrike" baseline="0" dirty="0">
                <a:solidFill>
                  <a:srgbClr val="000000"/>
                </a:solidFill>
                <a:latin typeface="Bitter-Regular"/>
              </a:rPr>
              <a:t> </a:t>
            </a:r>
            <a:r>
              <a:rPr lang="hu-HU" sz="2400" b="0" i="0" u="none" strike="noStrike" baseline="0" dirty="0" err="1">
                <a:solidFill>
                  <a:srgbClr val="000000"/>
                </a:solidFill>
                <a:latin typeface="Bitter-Regular"/>
              </a:rPr>
              <a:t>hand</a:t>
            </a:r>
            <a:r>
              <a:rPr lang="hu-HU" sz="2400" b="0" i="0" u="none" strike="noStrike" baseline="0" dirty="0">
                <a:solidFill>
                  <a:srgbClr val="000000"/>
                </a:solidFill>
                <a:latin typeface="Bitter-Regular"/>
              </a:rPr>
              <a:t> </a:t>
            </a:r>
            <a:r>
              <a:rPr lang="hu-HU" sz="2400" b="0" i="0" u="none" strike="noStrike" baseline="0" dirty="0" err="1">
                <a:solidFill>
                  <a:srgbClr val="000000"/>
                </a:solidFill>
                <a:latin typeface="Bitter-Regular"/>
              </a:rPr>
              <a:t>side</a:t>
            </a:r>
            <a:r>
              <a:rPr lang="hu-HU" sz="2400" b="0" i="0" u="none" strike="noStrike" baseline="0" dirty="0">
                <a:solidFill>
                  <a:srgbClr val="000000"/>
                </a:solidFill>
                <a:latin typeface="Bitter-Regular"/>
              </a:rPr>
              <a:t>) </a:t>
            </a:r>
            <a:r>
              <a:rPr lang="en-US" sz="2400" b="0" i="0" u="none" strike="noStrike" baseline="0" dirty="0">
                <a:solidFill>
                  <a:srgbClr val="000000"/>
                </a:solidFill>
                <a:latin typeface="Bitter-Regular"/>
              </a:rPr>
              <a:t> The fact that individuals who live in the</a:t>
            </a:r>
            <a:r>
              <a:rPr lang="hu-HU" sz="2400" b="0" i="0" u="none" strike="noStrike" baseline="0" dirty="0">
                <a:solidFill>
                  <a:srgbClr val="000000"/>
                </a:solidFill>
                <a:latin typeface="Bitter-Regular"/>
              </a:rPr>
              <a:t> </a:t>
            </a:r>
            <a:r>
              <a:rPr lang="en-US" sz="2400" b="0" i="0" u="none" strike="noStrike" baseline="0" dirty="0">
                <a:solidFill>
                  <a:srgbClr val="000000"/>
                </a:solidFill>
                <a:latin typeface="Bitter-Regular"/>
              </a:rPr>
              <a:t>same city are only a few handshakes from each other is by no means surprising.</a:t>
            </a:r>
          </a:p>
          <a:p>
            <a:pPr algn="just"/>
            <a:r>
              <a:rPr lang="en-US" sz="2400" b="0" i="0" u="none" strike="noStrike" baseline="0" dirty="0">
                <a:solidFill>
                  <a:srgbClr val="000000"/>
                </a:solidFill>
                <a:latin typeface="Bitter-Regular"/>
              </a:rPr>
              <a:t>The small world concept states, however, that even individuals</a:t>
            </a:r>
            <a:r>
              <a:rPr lang="hu-HU" sz="2400" b="0" i="0" u="none" strike="noStrike" baseline="0" dirty="0">
                <a:solidFill>
                  <a:srgbClr val="000000"/>
                </a:solidFill>
                <a:latin typeface="Bitter-Regular"/>
              </a:rPr>
              <a:t> </a:t>
            </a:r>
            <a:r>
              <a:rPr lang="en-US" sz="2400" b="0" i="0" u="none" strike="noStrike" baseline="0" dirty="0">
                <a:solidFill>
                  <a:srgbClr val="000000"/>
                </a:solidFill>
                <a:latin typeface="Bitter-Regular"/>
              </a:rPr>
              <a:t>who are on the opposite side of the globe can be connected to us via a few</a:t>
            </a:r>
            <a:r>
              <a:rPr lang="hu-HU" sz="2400" b="0" i="0" u="none" strike="noStrike" baseline="0" dirty="0">
                <a:solidFill>
                  <a:srgbClr val="000000"/>
                </a:solidFill>
                <a:latin typeface="Bitter-Regular"/>
              </a:rPr>
              <a:t> </a:t>
            </a:r>
            <a:r>
              <a:rPr lang="hu-HU" sz="2400" b="0" i="0" u="none" strike="noStrike" baseline="0" dirty="0" err="1">
                <a:solidFill>
                  <a:srgbClr val="000000"/>
                </a:solidFill>
                <a:latin typeface="Bitter-Regular"/>
              </a:rPr>
              <a:t>acquaintances</a:t>
            </a:r>
            <a:r>
              <a:rPr lang="hu-HU" sz="2400" b="0" i="0" u="none" strike="noStrike" baseline="0" dirty="0">
                <a:solidFill>
                  <a:srgbClr val="000000"/>
                </a:solidFill>
                <a:latin typeface="Bitter-Regular"/>
              </a:rPr>
              <a:t>.</a:t>
            </a:r>
            <a:endParaRPr lang="hu-HU" sz="3200" dirty="0">
              <a:latin typeface="Bitter-Regular"/>
            </a:endParaRPr>
          </a:p>
        </p:txBody>
      </p:sp>
      <p:sp>
        <p:nvSpPr>
          <p:cNvPr id="5" name="Dátum helye 4">
            <a:extLst>
              <a:ext uri="{FF2B5EF4-FFF2-40B4-BE49-F238E27FC236}">
                <a16:creationId xmlns:a16="http://schemas.microsoft.com/office/drawing/2014/main" id="{4E5339C9-DFC5-C7B6-01F8-3B7A11C3DB5D}"/>
              </a:ext>
            </a:extLst>
          </p:cNvPr>
          <p:cNvSpPr>
            <a:spLocks noGrp="1"/>
          </p:cNvSpPr>
          <p:nvPr>
            <p:ph type="dt" sz="half" idx="10"/>
          </p:nvPr>
        </p:nvSpPr>
        <p:spPr/>
        <p:txBody>
          <a:bodyPr/>
          <a:lstStyle/>
          <a:p>
            <a:r>
              <a:rPr lang="hu-HU"/>
              <a:t>26/19/2024</a:t>
            </a:r>
          </a:p>
        </p:txBody>
      </p:sp>
      <p:sp>
        <p:nvSpPr>
          <p:cNvPr id="6" name="Élőláb helye 5">
            <a:extLst>
              <a:ext uri="{FF2B5EF4-FFF2-40B4-BE49-F238E27FC236}">
                <a16:creationId xmlns:a16="http://schemas.microsoft.com/office/drawing/2014/main" id="{277D3861-0F86-579D-83AE-E1595BB2785B}"/>
              </a:ext>
            </a:extLst>
          </p:cNvPr>
          <p:cNvSpPr>
            <a:spLocks noGrp="1"/>
          </p:cNvSpPr>
          <p:nvPr>
            <p:ph type="ftr" sz="quarter" idx="11"/>
          </p:nvPr>
        </p:nvSpPr>
        <p:spPr>
          <a:xfrm>
            <a:off x="4038600" y="6364099"/>
            <a:ext cx="4114800" cy="365125"/>
          </a:xfrm>
        </p:spPr>
        <p:txBody>
          <a:bodyPr/>
          <a:lstStyle/>
          <a:p>
            <a:r>
              <a:rPr lang="hu-HU"/>
              <a:t>Network Science, Lecture 3</a:t>
            </a:r>
            <a:endParaRPr lang="hu-HU" dirty="0"/>
          </a:p>
        </p:txBody>
      </p:sp>
      <p:sp>
        <p:nvSpPr>
          <p:cNvPr id="7" name="Dia számának helye 6">
            <a:extLst>
              <a:ext uri="{FF2B5EF4-FFF2-40B4-BE49-F238E27FC236}">
                <a16:creationId xmlns:a16="http://schemas.microsoft.com/office/drawing/2014/main" id="{25710260-5E74-749E-078E-07A4E99FE030}"/>
              </a:ext>
            </a:extLst>
          </p:cNvPr>
          <p:cNvSpPr>
            <a:spLocks noGrp="1"/>
          </p:cNvSpPr>
          <p:nvPr>
            <p:ph type="sldNum" sz="quarter" idx="12"/>
          </p:nvPr>
        </p:nvSpPr>
        <p:spPr/>
        <p:txBody>
          <a:bodyPr/>
          <a:lstStyle/>
          <a:p>
            <a:fld id="{51087B00-E4BB-4A66-8C74-CF8A7BBCF259}" type="slidenum">
              <a:rPr lang="hu-HU" smtClean="0"/>
              <a:t>57</a:t>
            </a:fld>
            <a:endParaRPr lang="hu-HU" dirty="0"/>
          </a:p>
        </p:txBody>
      </p:sp>
      <p:pic>
        <p:nvPicPr>
          <p:cNvPr id="11" name="Kép 10">
            <a:extLst>
              <a:ext uri="{FF2B5EF4-FFF2-40B4-BE49-F238E27FC236}">
                <a16:creationId xmlns:a16="http://schemas.microsoft.com/office/drawing/2014/main" id="{F45A3B53-A82F-0EA9-09CC-2F74369A85C0}"/>
              </a:ext>
            </a:extLst>
          </p:cNvPr>
          <p:cNvPicPr>
            <a:picLocks noChangeAspect="1"/>
          </p:cNvPicPr>
          <p:nvPr/>
        </p:nvPicPr>
        <p:blipFill>
          <a:blip r:embed="rId2"/>
          <a:stretch>
            <a:fillRect/>
          </a:stretch>
        </p:blipFill>
        <p:spPr>
          <a:xfrm>
            <a:off x="8462075" y="136524"/>
            <a:ext cx="3221692" cy="2981565"/>
          </a:xfrm>
          <a:prstGeom prst="rect">
            <a:avLst/>
          </a:prstGeom>
        </p:spPr>
      </p:pic>
      <p:sp>
        <p:nvSpPr>
          <p:cNvPr id="13" name="Szövegdoboz 12">
            <a:extLst>
              <a:ext uri="{FF2B5EF4-FFF2-40B4-BE49-F238E27FC236}">
                <a16:creationId xmlns:a16="http://schemas.microsoft.com/office/drawing/2014/main" id="{C26E1234-0CB2-D087-E862-AB457F7AA4B0}"/>
              </a:ext>
            </a:extLst>
          </p:cNvPr>
          <p:cNvSpPr txBox="1"/>
          <p:nvPr/>
        </p:nvSpPr>
        <p:spPr>
          <a:xfrm>
            <a:off x="6498972" y="3161051"/>
            <a:ext cx="5467011" cy="3046988"/>
          </a:xfrm>
          <a:prstGeom prst="rect">
            <a:avLst/>
          </a:prstGeom>
          <a:noFill/>
        </p:spPr>
        <p:txBody>
          <a:bodyPr wrap="square">
            <a:spAutoFit/>
          </a:bodyPr>
          <a:lstStyle/>
          <a:p>
            <a:pPr algn="just"/>
            <a:r>
              <a:rPr lang="en-US" sz="2400" dirty="0">
                <a:solidFill>
                  <a:srgbClr val="000000"/>
                </a:solidFill>
                <a:latin typeface="Bitter-Regular"/>
              </a:rPr>
              <a:t>In the language of network science the small world phenomenon implies</a:t>
            </a:r>
            <a:r>
              <a:rPr lang="hu-HU" sz="2400" dirty="0">
                <a:solidFill>
                  <a:srgbClr val="000000"/>
                </a:solidFill>
                <a:latin typeface="Bitter-Regular"/>
              </a:rPr>
              <a:t> </a:t>
            </a:r>
            <a:r>
              <a:rPr lang="en-US" sz="2400" dirty="0">
                <a:solidFill>
                  <a:srgbClr val="000000"/>
                </a:solidFill>
                <a:latin typeface="Bitter-Regular"/>
              </a:rPr>
              <a:t>that the distance between two randomly chosen nodes in a network</a:t>
            </a:r>
            <a:r>
              <a:rPr lang="hu-HU" sz="2400" dirty="0">
                <a:solidFill>
                  <a:srgbClr val="000000"/>
                </a:solidFill>
                <a:latin typeface="Bitter-Regular"/>
              </a:rPr>
              <a:t> </a:t>
            </a:r>
            <a:r>
              <a:rPr lang="en-US" sz="2400" dirty="0">
                <a:solidFill>
                  <a:srgbClr val="000000"/>
                </a:solidFill>
                <a:latin typeface="Bitter-Regular"/>
              </a:rPr>
              <a:t>is short. This statement raises two questions: What does short (or small)</a:t>
            </a:r>
            <a:r>
              <a:rPr lang="hu-HU" sz="2400" dirty="0">
                <a:solidFill>
                  <a:srgbClr val="000000"/>
                </a:solidFill>
                <a:latin typeface="Bitter-Regular"/>
              </a:rPr>
              <a:t> </a:t>
            </a:r>
            <a:r>
              <a:rPr lang="en-US" sz="2400" dirty="0">
                <a:solidFill>
                  <a:srgbClr val="000000"/>
                </a:solidFill>
                <a:latin typeface="Bitter-Regular"/>
              </a:rPr>
              <a:t>mean, i.e. short compared to what? How do we explain the existence of</a:t>
            </a:r>
            <a:r>
              <a:rPr lang="hu-HU" sz="2400" dirty="0">
                <a:solidFill>
                  <a:srgbClr val="000000"/>
                </a:solidFill>
                <a:latin typeface="Bitter-Regular"/>
              </a:rPr>
              <a:t> </a:t>
            </a:r>
            <a:r>
              <a:rPr lang="hu-HU" sz="2400" dirty="0" err="1">
                <a:solidFill>
                  <a:srgbClr val="000000"/>
                </a:solidFill>
                <a:latin typeface="Bitter-Regular"/>
              </a:rPr>
              <a:t>these</a:t>
            </a:r>
            <a:r>
              <a:rPr lang="hu-HU" sz="2400" dirty="0">
                <a:solidFill>
                  <a:srgbClr val="000000"/>
                </a:solidFill>
                <a:latin typeface="Bitter-Regular"/>
              </a:rPr>
              <a:t> </a:t>
            </a:r>
            <a:r>
              <a:rPr lang="hu-HU" sz="2400" dirty="0" err="1">
                <a:solidFill>
                  <a:srgbClr val="000000"/>
                </a:solidFill>
                <a:latin typeface="Bitter-Regular"/>
              </a:rPr>
              <a:t>short</a:t>
            </a:r>
            <a:r>
              <a:rPr lang="hu-HU" sz="2400" dirty="0">
                <a:solidFill>
                  <a:srgbClr val="000000"/>
                </a:solidFill>
                <a:latin typeface="Bitter-Regular"/>
              </a:rPr>
              <a:t> </a:t>
            </a:r>
            <a:r>
              <a:rPr lang="hu-HU" sz="2400" dirty="0" err="1">
                <a:solidFill>
                  <a:srgbClr val="000000"/>
                </a:solidFill>
                <a:latin typeface="Bitter-Regular"/>
              </a:rPr>
              <a:t>distances</a:t>
            </a:r>
            <a:r>
              <a:rPr lang="hu-HU" sz="2400" dirty="0">
                <a:solidFill>
                  <a:srgbClr val="000000"/>
                </a:solidFill>
                <a:latin typeface="Bitter-Regular"/>
              </a:rPr>
              <a:t>?</a:t>
            </a:r>
          </a:p>
        </p:txBody>
      </p:sp>
    </p:spTree>
    <p:extLst>
      <p:ext uri="{BB962C8B-B14F-4D97-AF65-F5344CB8AC3E}">
        <p14:creationId xmlns:p14="http://schemas.microsoft.com/office/powerpoint/2010/main" val="37238332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Kép 10">
            <a:extLst>
              <a:ext uri="{FF2B5EF4-FFF2-40B4-BE49-F238E27FC236}">
                <a16:creationId xmlns:a16="http://schemas.microsoft.com/office/drawing/2014/main" id="{F45A3B53-A82F-0EA9-09CC-2F74369A85C0}"/>
              </a:ext>
            </a:extLst>
          </p:cNvPr>
          <p:cNvPicPr>
            <a:picLocks noChangeAspect="1"/>
          </p:cNvPicPr>
          <p:nvPr/>
        </p:nvPicPr>
        <p:blipFill>
          <a:blip r:embed="rId2"/>
          <a:stretch>
            <a:fillRect/>
          </a:stretch>
        </p:blipFill>
        <p:spPr>
          <a:xfrm>
            <a:off x="10218655" y="-6295"/>
            <a:ext cx="1973345" cy="1826263"/>
          </a:xfrm>
          <a:prstGeom prst="rect">
            <a:avLst/>
          </a:prstGeom>
        </p:spPr>
      </p:pic>
      <p:sp>
        <p:nvSpPr>
          <p:cNvPr id="2" name="Cím 1">
            <a:extLst>
              <a:ext uri="{FF2B5EF4-FFF2-40B4-BE49-F238E27FC236}">
                <a16:creationId xmlns:a16="http://schemas.microsoft.com/office/drawing/2014/main" id="{4CEC36D1-1CB9-2ED0-5523-E5966BC3FA7D}"/>
              </a:ext>
            </a:extLst>
          </p:cNvPr>
          <p:cNvSpPr>
            <a:spLocks noGrp="1"/>
          </p:cNvSpPr>
          <p:nvPr>
            <p:ph type="title"/>
          </p:nvPr>
        </p:nvSpPr>
        <p:spPr>
          <a:xfrm>
            <a:off x="838200" y="136525"/>
            <a:ext cx="10515600" cy="320675"/>
          </a:xfrm>
        </p:spPr>
        <p:txBody>
          <a:bodyPr>
            <a:noAutofit/>
          </a:bodyPr>
          <a:lstStyle/>
          <a:p>
            <a:pPr algn="ctr"/>
            <a:r>
              <a:rPr lang="hu-HU" sz="2800" b="1" dirty="0">
                <a:solidFill>
                  <a:srgbClr val="FF0000"/>
                </a:solidFill>
              </a:rPr>
              <a:t>SMALL WORLDS (2)</a:t>
            </a:r>
          </a:p>
        </p:txBody>
      </p:sp>
      <p:sp>
        <p:nvSpPr>
          <p:cNvPr id="8" name="Tartalom helye 7">
            <a:extLst>
              <a:ext uri="{FF2B5EF4-FFF2-40B4-BE49-F238E27FC236}">
                <a16:creationId xmlns:a16="http://schemas.microsoft.com/office/drawing/2014/main" id="{FA2386A2-7672-EB44-FCC6-320E4D256E10}"/>
              </a:ext>
            </a:extLst>
          </p:cNvPr>
          <p:cNvSpPr>
            <a:spLocks noGrp="1"/>
          </p:cNvSpPr>
          <p:nvPr>
            <p:ph idx="1"/>
          </p:nvPr>
        </p:nvSpPr>
        <p:spPr>
          <a:xfrm>
            <a:off x="209227" y="526942"/>
            <a:ext cx="11144573" cy="5650021"/>
          </a:xfrm>
        </p:spPr>
        <p:txBody>
          <a:bodyPr>
            <a:noAutofit/>
          </a:bodyPr>
          <a:lstStyle/>
          <a:p>
            <a:pPr marL="0" indent="0" algn="just">
              <a:lnSpc>
                <a:spcPct val="150000"/>
              </a:lnSpc>
              <a:buNone/>
            </a:pPr>
            <a:r>
              <a:rPr lang="en-US" sz="2400" b="0" i="0" u="none" strike="noStrike" baseline="0" dirty="0">
                <a:latin typeface="Bitter-Regular"/>
              </a:rPr>
              <a:t>Both questions are answered by a simple calculation. Consider a random</a:t>
            </a:r>
            <a:r>
              <a:rPr lang="hu-HU" sz="2400" b="1" i="0" u="none" strike="noStrike" baseline="0" dirty="0">
                <a:latin typeface="Bitter-Regular"/>
              </a:rPr>
              <a:t> </a:t>
            </a:r>
            <a:r>
              <a:rPr lang="en-US" sz="2400" b="1" i="0" u="none" strike="noStrike" baseline="0" dirty="0">
                <a:latin typeface="Bitter-Regular"/>
              </a:rPr>
              <a:t>network with average degree </a:t>
            </a:r>
            <a:r>
              <a:rPr lang="en-US" sz="2400" b="1" i="1" u="none" strike="noStrike" baseline="0" dirty="0">
                <a:latin typeface="Bitter-Italic"/>
              </a:rPr>
              <a:t>&lt;k&gt;</a:t>
            </a:r>
            <a:r>
              <a:rPr lang="en-US" sz="2400" b="1" i="0" u="none" strike="noStrike" baseline="0" dirty="0">
                <a:latin typeface="Bitter-Regular"/>
              </a:rPr>
              <a:t>. A node in this network has on average:</a:t>
            </a:r>
          </a:p>
          <a:p>
            <a:pPr marL="457200" lvl="1" indent="0" algn="just">
              <a:lnSpc>
                <a:spcPct val="150000"/>
              </a:lnSpc>
              <a:buNone/>
            </a:pPr>
            <a:r>
              <a:rPr lang="en-US" b="1" i="0" u="none" strike="noStrike" baseline="0" dirty="0">
                <a:latin typeface="Bitter-Regular"/>
              </a:rPr>
              <a:t>&lt;</a:t>
            </a:r>
            <a:r>
              <a:rPr lang="en-US" b="1" i="1" u="none" strike="noStrike" baseline="0" dirty="0">
                <a:latin typeface="Bitter-Italic"/>
              </a:rPr>
              <a:t>k</a:t>
            </a:r>
            <a:r>
              <a:rPr lang="en-US" b="1" i="0" u="none" strike="noStrike" baseline="0" dirty="0">
                <a:latin typeface="Bitter-Regular"/>
              </a:rPr>
              <a:t>&gt; nodes at distance one (</a:t>
            </a:r>
            <a:r>
              <a:rPr lang="en-US" b="1" i="1" u="none" strike="noStrike" baseline="0" dirty="0">
                <a:latin typeface="Bitter-Italic"/>
              </a:rPr>
              <a:t>d</a:t>
            </a:r>
            <a:r>
              <a:rPr lang="en-US" b="1" i="0" u="none" strike="noStrike" baseline="0" dirty="0">
                <a:latin typeface="Bitter-Regular"/>
              </a:rPr>
              <a:t>=1).</a:t>
            </a:r>
          </a:p>
          <a:p>
            <a:pPr marL="457200" lvl="1" indent="0" algn="just">
              <a:lnSpc>
                <a:spcPct val="150000"/>
              </a:lnSpc>
              <a:buNone/>
            </a:pPr>
            <a:r>
              <a:rPr lang="en-US" b="1" i="0" u="none" strike="noStrike" baseline="0" dirty="0">
                <a:latin typeface="Bitter-Regular"/>
              </a:rPr>
              <a:t>&lt;</a:t>
            </a:r>
            <a:r>
              <a:rPr lang="en-US" b="1" i="1" u="none" strike="noStrike" baseline="0" dirty="0">
                <a:latin typeface="Bitter-Italic"/>
              </a:rPr>
              <a:t>k</a:t>
            </a:r>
            <a:r>
              <a:rPr lang="en-US" b="1" i="0" u="none" strike="noStrike" baseline="0" dirty="0">
                <a:latin typeface="Bitter-Regular"/>
              </a:rPr>
              <a:t>&gt;2 nodes at distance two (</a:t>
            </a:r>
            <a:r>
              <a:rPr lang="en-US" b="1" i="1" u="none" strike="noStrike" baseline="0" dirty="0">
                <a:latin typeface="Bitter-Italic"/>
              </a:rPr>
              <a:t>d</a:t>
            </a:r>
            <a:r>
              <a:rPr lang="en-US" b="1" i="0" u="none" strike="noStrike" baseline="0" dirty="0">
                <a:latin typeface="Bitter-Regular"/>
              </a:rPr>
              <a:t>=2).</a:t>
            </a:r>
          </a:p>
          <a:p>
            <a:pPr marL="457200" lvl="1" indent="0" algn="just">
              <a:lnSpc>
                <a:spcPct val="150000"/>
              </a:lnSpc>
              <a:buNone/>
            </a:pPr>
            <a:r>
              <a:rPr lang="en-US" b="0" i="0" u="none" strike="noStrike" baseline="0" dirty="0">
                <a:latin typeface="Bitter-Regular"/>
              </a:rPr>
              <a:t>&lt;</a:t>
            </a:r>
            <a:r>
              <a:rPr lang="en-US" b="0" i="1" u="none" strike="noStrike" baseline="0" dirty="0">
                <a:latin typeface="Bitter-Italic"/>
              </a:rPr>
              <a:t>k</a:t>
            </a:r>
            <a:r>
              <a:rPr lang="en-US" b="0" i="0" u="none" strike="noStrike" baseline="0" dirty="0">
                <a:latin typeface="Bitter-Regular"/>
              </a:rPr>
              <a:t>&gt;3 nodes at distance three (</a:t>
            </a:r>
            <a:r>
              <a:rPr lang="en-US" b="0" i="1" u="none" strike="noStrike" baseline="0" dirty="0">
                <a:latin typeface="Bitter-Italic"/>
              </a:rPr>
              <a:t>d </a:t>
            </a:r>
            <a:r>
              <a:rPr lang="en-US" b="0" i="0" u="none" strike="noStrike" baseline="0" dirty="0">
                <a:latin typeface="Bitter-Regular"/>
              </a:rPr>
              <a:t>=3).</a:t>
            </a:r>
          </a:p>
          <a:p>
            <a:pPr marL="457200" lvl="1" indent="0" algn="just">
              <a:lnSpc>
                <a:spcPct val="150000"/>
              </a:lnSpc>
              <a:buNone/>
            </a:pPr>
            <a:r>
              <a:rPr lang="hu-HU" b="0" i="0" u="none" strike="noStrike" baseline="0" dirty="0">
                <a:latin typeface="Bitter-Regular"/>
              </a:rPr>
              <a:t>...￼</a:t>
            </a:r>
          </a:p>
          <a:p>
            <a:pPr marL="457200" lvl="1" indent="0" algn="just">
              <a:lnSpc>
                <a:spcPct val="150000"/>
              </a:lnSpc>
              <a:buNone/>
            </a:pPr>
            <a:r>
              <a:rPr lang="hu-HU" b="0" i="0" u="none" strike="noStrike" baseline="0" dirty="0">
                <a:latin typeface="Bitter-Regular"/>
              </a:rPr>
              <a:t>&lt;</a:t>
            </a:r>
            <a:r>
              <a:rPr lang="hu-HU" b="0" i="1" u="none" strike="noStrike" baseline="0" dirty="0">
                <a:latin typeface="Bitter-Italic"/>
              </a:rPr>
              <a:t>k</a:t>
            </a:r>
            <a:r>
              <a:rPr lang="hu-HU" b="0" i="0" u="none" strike="noStrike" baseline="0" dirty="0">
                <a:latin typeface="Bitter-Regular"/>
              </a:rPr>
              <a:t>&gt;d </a:t>
            </a:r>
            <a:r>
              <a:rPr lang="hu-HU" b="0" i="0" u="none" strike="noStrike" baseline="0" dirty="0" err="1">
                <a:latin typeface="Bitter-Regular"/>
              </a:rPr>
              <a:t>nodes</a:t>
            </a:r>
            <a:r>
              <a:rPr lang="hu-HU" b="0" i="0" u="none" strike="noStrike" baseline="0" dirty="0">
                <a:latin typeface="Bitter-Regular"/>
              </a:rPr>
              <a:t> </a:t>
            </a:r>
            <a:r>
              <a:rPr lang="hu-HU" b="0" i="0" u="none" strike="noStrike" baseline="0" dirty="0" err="1">
                <a:latin typeface="Bitter-Regular"/>
              </a:rPr>
              <a:t>at</a:t>
            </a:r>
            <a:r>
              <a:rPr lang="hu-HU" b="0" i="0" u="none" strike="noStrike" baseline="0" dirty="0">
                <a:latin typeface="Bitter-Regular"/>
              </a:rPr>
              <a:t> </a:t>
            </a:r>
            <a:r>
              <a:rPr lang="hu-HU" b="0" i="0" u="none" strike="noStrike" baseline="0" dirty="0" err="1">
                <a:latin typeface="Bitter-Regular"/>
              </a:rPr>
              <a:t>distance</a:t>
            </a:r>
            <a:r>
              <a:rPr lang="hu-HU" b="0" i="0" u="none" strike="noStrike" baseline="0" dirty="0">
                <a:latin typeface="Bitter-Regular"/>
              </a:rPr>
              <a:t> </a:t>
            </a:r>
            <a:r>
              <a:rPr lang="hu-HU" b="0" i="1" u="none" strike="noStrike" baseline="0" dirty="0">
                <a:latin typeface="Bitter-Italic"/>
              </a:rPr>
              <a:t>d</a:t>
            </a:r>
            <a:r>
              <a:rPr lang="hu-HU" b="0" i="0" u="none" strike="noStrike" baseline="0" dirty="0">
                <a:latin typeface="Bitter-Regular"/>
              </a:rPr>
              <a:t>.</a:t>
            </a:r>
          </a:p>
          <a:p>
            <a:pPr marL="457200" lvl="1" indent="0" algn="just">
              <a:lnSpc>
                <a:spcPct val="150000"/>
              </a:lnSpc>
              <a:buNone/>
            </a:pPr>
            <a:r>
              <a:rPr lang="en-US" sz="2400" b="0" i="0" u="none" strike="noStrike" baseline="0" dirty="0">
                <a:latin typeface="Bitter-Regular"/>
              </a:rPr>
              <a:t>For example, if &lt;</a:t>
            </a:r>
            <a:r>
              <a:rPr lang="en-US" sz="2400" b="0" i="1" u="none" strike="noStrike" baseline="0" dirty="0">
                <a:latin typeface="Bitter-Italic"/>
              </a:rPr>
              <a:t>k</a:t>
            </a:r>
            <a:r>
              <a:rPr lang="en-US" sz="2400" b="0" i="0" u="none" strike="noStrike" baseline="0" dirty="0">
                <a:latin typeface="Bitter-Regular"/>
              </a:rPr>
              <a:t>&gt; ≈ 1,000, which is the estimated number of </a:t>
            </a:r>
            <a:r>
              <a:rPr lang="en-US" sz="2400" b="0" i="0" u="none" strike="noStrike" baseline="0" dirty="0" err="1">
                <a:latin typeface="Bitter-Regular"/>
              </a:rPr>
              <a:t>acquaintences</a:t>
            </a:r>
            <a:r>
              <a:rPr lang="hu-HU" sz="2400" b="0" i="0" u="none" strike="noStrike" baseline="0" dirty="0">
                <a:latin typeface="Bitter-Regular"/>
              </a:rPr>
              <a:t> </a:t>
            </a:r>
            <a:r>
              <a:rPr lang="en-US" sz="2400" b="0" i="0" u="none" strike="noStrike" baseline="0" dirty="0">
                <a:latin typeface="Bitter-Regular"/>
              </a:rPr>
              <a:t>an individual has, we expect 106 individuals at distance two and</a:t>
            </a:r>
            <a:r>
              <a:rPr lang="hu-HU" sz="2400" b="0" i="0" u="none" strike="noStrike" baseline="0" dirty="0">
                <a:latin typeface="Bitter-Regular"/>
              </a:rPr>
              <a:t> </a:t>
            </a:r>
            <a:r>
              <a:rPr lang="en-US" sz="2400" b="0" i="0" u="none" strike="noStrike" baseline="0" dirty="0">
                <a:latin typeface="Bitter-Regular"/>
              </a:rPr>
              <a:t>about a billion, i.e. almost the whole earth’s population, at distance three</a:t>
            </a:r>
            <a:r>
              <a:rPr lang="hu-HU" sz="2400" b="0" i="0" u="none" strike="noStrike" baseline="0" dirty="0">
                <a:latin typeface="Bitter-Regular"/>
              </a:rPr>
              <a:t> </a:t>
            </a:r>
            <a:r>
              <a:rPr lang="hu-HU" sz="2400" b="0" i="0" u="none" strike="noStrike" baseline="0" dirty="0" err="1">
                <a:latin typeface="Bitter-Regular"/>
              </a:rPr>
              <a:t>from</a:t>
            </a:r>
            <a:r>
              <a:rPr lang="hu-HU" sz="2400" b="0" i="0" u="none" strike="noStrike" baseline="0" dirty="0">
                <a:latin typeface="Bitter-Regular"/>
              </a:rPr>
              <a:t> </a:t>
            </a:r>
            <a:r>
              <a:rPr lang="hu-HU" sz="2400" b="0" i="0" u="none" strike="noStrike" baseline="0" dirty="0" err="1">
                <a:latin typeface="Bitter-Regular"/>
              </a:rPr>
              <a:t>us</a:t>
            </a:r>
            <a:r>
              <a:rPr lang="hu-HU" sz="2400" b="0" i="0" u="none" strike="noStrike" baseline="0" dirty="0">
                <a:latin typeface="Bitter-Regular"/>
              </a:rPr>
              <a:t>.</a:t>
            </a:r>
            <a:endParaRPr lang="hu-HU" sz="2400" dirty="0">
              <a:latin typeface="Bitter-Regular"/>
            </a:endParaRPr>
          </a:p>
        </p:txBody>
      </p:sp>
      <p:sp>
        <p:nvSpPr>
          <p:cNvPr id="5" name="Dátum helye 4">
            <a:extLst>
              <a:ext uri="{FF2B5EF4-FFF2-40B4-BE49-F238E27FC236}">
                <a16:creationId xmlns:a16="http://schemas.microsoft.com/office/drawing/2014/main" id="{4E5339C9-DFC5-C7B6-01F8-3B7A11C3DB5D}"/>
              </a:ext>
            </a:extLst>
          </p:cNvPr>
          <p:cNvSpPr>
            <a:spLocks noGrp="1"/>
          </p:cNvSpPr>
          <p:nvPr>
            <p:ph type="dt" sz="half" idx="10"/>
          </p:nvPr>
        </p:nvSpPr>
        <p:spPr/>
        <p:txBody>
          <a:bodyPr/>
          <a:lstStyle/>
          <a:p>
            <a:r>
              <a:rPr lang="hu-HU"/>
              <a:t>26/19/2024</a:t>
            </a:r>
          </a:p>
        </p:txBody>
      </p:sp>
      <p:sp>
        <p:nvSpPr>
          <p:cNvPr id="6" name="Élőláb helye 5">
            <a:extLst>
              <a:ext uri="{FF2B5EF4-FFF2-40B4-BE49-F238E27FC236}">
                <a16:creationId xmlns:a16="http://schemas.microsoft.com/office/drawing/2014/main" id="{277D3861-0F86-579D-83AE-E1595BB2785B}"/>
              </a:ext>
            </a:extLst>
          </p:cNvPr>
          <p:cNvSpPr>
            <a:spLocks noGrp="1"/>
          </p:cNvSpPr>
          <p:nvPr>
            <p:ph type="ftr" sz="quarter" idx="11"/>
          </p:nvPr>
        </p:nvSpPr>
        <p:spPr/>
        <p:txBody>
          <a:bodyPr/>
          <a:lstStyle/>
          <a:p>
            <a:r>
              <a:rPr lang="hu-HU"/>
              <a:t>Network Science, Lecture 3</a:t>
            </a:r>
            <a:endParaRPr lang="hu-HU" dirty="0"/>
          </a:p>
        </p:txBody>
      </p:sp>
      <p:sp>
        <p:nvSpPr>
          <p:cNvPr id="7" name="Dia számának helye 6">
            <a:extLst>
              <a:ext uri="{FF2B5EF4-FFF2-40B4-BE49-F238E27FC236}">
                <a16:creationId xmlns:a16="http://schemas.microsoft.com/office/drawing/2014/main" id="{25710260-5E74-749E-078E-07A4E99FE030}"/>
              </a:ext>
            </a:extLst>
          </p:cNvPr>
          <p:cNvSpPr>
            <a:spLocks noGrp="1"/>
          </p:cNvSpPr>
          <p:nvPr>
            <p:ph type="sldNum" sz="quarter" idx="12"/>
          </p:nvPr>
        </p:nvSpPr>
        <p:spPr/>
        <p:txBody>
          <a:bodyPr/>
          <a:lstStyle/>
          <a:p>
            <a:fld id="{51087B00-E4BB-4A66-8C74-CF8A7BBCF259}" type="slidenum">
              <a:rPr lang="hu-HU" smtClean="0"/>
              <a:t>58</a:t>
            </a:fld>
            <a:endParaRPr lang="hu-HU" dirty="0"/>
          </a:p>
        </p:txBody>
      </p:sp>
    </p:spTree>
    <p:extLst>
      <p:ext uri="{BB962C8B-B14F-4D97-AF65-F5344CB8AC3E}">
        <p14:creationId xmlns:p14="http://schemas.microsoft.com/office/powerpoint/2010/main" val="11275850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Kép 10">
            <a:extLst>
              <a:ext uri="{FF2B5EF4-FFF2-40B4-BE49-F238E27FC236}">
                <a16:creationId xmlns:a16="http://schemas.microsoft.com/office/drawing/2014/main" id="{F45A3B53-A82F-0EA9-09CC-2F74369A85C0}"/>
              </a:ext>
            </a:extLst>
          </p:cNvPr>
          <p:cNvPicPr>
            <a:picLocks noChangeAspect="1"/>
          </p:cNvPicPr>
          <p:nvPr/>
        </p:nvPicPr>
        <p:blipFill>
          <a:blip r:embed="rId2"/>
          <a:stretch>
            <a:fillRect/>
          </a:stretch>
        </p:blipFill>
        <p:spPr>
          <a:xfrm>
            <a:off x="10218655" y="-6295"/>
            <a:ext cx="1973345" cy="1826263"/>
          </a:xfrm>
          <a:prstGeom prst="rect">
            <a:avLst/>
          </a:prstGeom>
        </p:spPr>
      </p:pic>
      <p:sp>
        <p:nvSpPr>
          <p:cNvPr id="2" name="Cím 1">
            <a:extLst>
              <a:ext uri="{FF2B5EF4-FFF2-40B4-BE49-F238E27FC236}">
                <a16:creationId xmlns:a16="http://schemas.microsoft.com/office/drawing/2014/main" id="{4CEC36D1-1CB9-2ED0-5523-E5966BC3FA7D}"/>
              </a:ext>
            </a:extLst>
          </p:cNvPr>
          <p:cNvSpPr>
            <a:spLocks noGrp="1"/>
          </p:cNvSpPr>
          <p:nvPr>
            <p:ph type="title"/>
          </p:nvPr>
        </p:nvSpPr>
        <p:spPr>
          <a:xfrm>
            <a:off x="838200" y="136525"/>
            <a:ext cx="10515600" cy="638390"/>
          </a:xfrm>
        </p:spPr>
        <p:txBody>
          <a:bodyPr>
            <a:noAutofit/>
          </a:bodyPr>
          <a:lstStyle/>
          <a:p>
            <a:pPr algn="ctr"/>
            <a:r>
              <a:rPr lang="hu-HU" sz="2800" b="1" dirty="0">
                <a:solidFill>
                  <a:srgbClr val="FF0000"/>
                </a:solidFill>
              </a:rPr>
              <a:t>SMALL WORLDS (3)</a:t>
            </a:r>
          </a:p>
        </p:txBody>
      </p:sp>
      <p:sp>
        <p:nvSpPr>
          <p:cNvPr id="8" name="Tartalom helye 7">
            <a:extLst>
              <a:ext uri="{FF2B5EF4-FFF2-40B4-BE49-F238E27FC236}">
                <a16:creationId xmlns:a16="http://schemas.microsoft.com/office/drawing/2014/main" id="{FA2386A2-7672-EB44-FCC6-320E4D256E10}"/>
              </a:ext>
            </a:extLst>
          </p:cNvPr>
          <p:cNvSpPr>
            <a:spLocks noGrp="1"/>
          </p:cNvSpPr>
          <p:nvPr>
            <p:ph idx="1"/>
          </p:nvPr>
        </p:nvSpPr>
        <p:spPr>
          <a:xfrm>
            <a:off x="209228" y="1123627"/>
            <a:ext cx="10407112" cy="5053336"/>
          </a:xfrm>
        </p:spPr>
        <p:txBody>
          <a:bodyPr>
            <a:noAutofit/>
          </a:bodyPr>
          <a:lstStyle/>
          <a:p>
            <a:pPr marL="0" indent="0" algn="just">
              <a:lnSpc>
                <a:spcPct val="150000"/>
              </a:lnSpc>
              <a:buNone/>
            </a:pPr>
            <a:r>
              <a:rPr lang="en-US" sz="2400" dirty="0">
                <a:latin typeface="Bitter-Regular"/>
              </a:rPr>
              <a:t>In summary the small world property has not only ignited the public’s</a:t>
            </a:r>
            <a:r>
              <a:rPr lang="hu-HU" sz="2400" dirty="0">
                <a:latin typeface="Bitter-Regular"/>
              </a:rPr>
              <a:t> </a:t>
            </a:r>
            <a:r>
              <a:rPr lang="en-US" sz="2400" dirty="0">
                <a:latin typeface="Bitter-Regular"/>
              </a:rPr>
              <a:t>imagination, but plays an important role in network science as</a:t>
            </a:r>
            <a:r>
              <a:rPr lang="hu-HU" sz="2400" dirty="0">
                <a:latin typeface="Bitter-Regular"/>
              </a:rPr>
              <a:t> </a:t>
            </a:r>
            <a:r>
              <a:rPr lang="en-US" sz="2400" dirty="0">
                <a:latin typeface="Bitter-Regular"/>
              </a:rPr>
              <a:t>well. The small world phenomena can be reasonably well understood in</a:t>
            </a:r>
            <a:r>
              <a:rPr lang="hu-HU" sz="2400" dirty="0">
                <a:latin typeface="Bitter-Regular"/>
              </a:rPr>
              <a:t> </a:t>
            </a:r>
            <a:r>
              <a:rPr lang="en-US" sz="2400" dirty="0">
                <a:latin typeface="Bitter-Regular"/>
              </a:rPr>
              <a:t>the context of the random network model: It is rooted in the fact that the</a:t>
            </a:r>
            <a:r>
              <a:rPr lang="hu-HU" sz="2400" dirty="0">
                <a:latin typeface="Bitter-Regular"/>
              </a:rPr>
              <a:t> </a:t>
            </a:r>
            <a:r>
              <a:rPr lang="en-US" sz="2400" dirty="0">
                <a:latin typeface="Bitter-Regular"/>
              </a:rPr>
              <a:t>number of nodes at distance d from a node increases exponentially with d.</a:t>
            </a:r>
          </a:p>
          <a:p>
            <a:pPr marL="0" indent="0" algn="just">
              <a:lnSpc>
                <a:spcPct val="150000"/>
              </a:lnSpc>
              <a:buNone/>
            </a:pPr>
            <a:r>
              <a:rPr lang="en-US" sz="2400" dirty="0">
                <a:latin typeface="Bitter-Regular"/>
              </a:rPr>
              <a:t>In the coming chapters we will see that in real networks we encounter systematic</a:t>
            </a:r>
            <a:r>
              <a:rPr lang="hu-HU" sz="2400" dirty="0">
                <a:latin typeface="Bitter-Regular"/>
              </a:rPr>
              <a:t> </a:t>
            </a:r>
            <a:r>
              <a:rPr lang="en-US" sz="2400" dirty="0">
                <a:latin typeface="Bitter-Regular"/>
              </a:rPr>
              <a:t>deviations, forcing us to replace it with more accurate</a:t>
            </a:r>
            <a:r>
              <a:rPr lang="hu-HU" sz="2400" dirty="0">
                <a:latin typeface="Bitter-Regular"/>
              </a:rPr>
              <a:t> </a:t>
            </a:r>
            <a:r>
              <a:rPr lang="en-US" sz="2400" dirty="0">
                <a:latin typeface="Bitter-Regular"/>
              </a:rPr>
              <a:t>predictions. Yet the intuition offered by the random network model on the</a:t>
            </a:r>
            <a:r>
              <a:rPr lang="hu-HU" sz="2400" dirty="0">
                <a:latin typeface="Bitter-Regular"/>
              </a:rPr>
              <a:t> </a:t>
            </a:r>
            <a:r>
              <a:rPr lang="en-US" sz="2400" dirty="0">
                <a:latin typeface="Bitter-Regular"/>
              </a:rPr>
              <a:t>origin of the small world phenomenon remains valid.</a:t>
            </a:r>
            <a:endParaRPr lang="hu-HU" sz="2400" dirty="0">
              <a:latin typeface="Bitter-Regular"/>
            </a:endParaRPr>
          </a:p>
        </p:txBody>
      </p:sp>
      <p:sp>
        <p:nvSpPr>
          <p:cNvPr id="5" name="Dátum helye 4">
            <a:extLst>
              <a:ext uri="{FF2B5EF4-FFF2-40B4-BE49-F238E27FC236}">
                <a16:creationId xmlns:a16="http://schemas.microsoft.com/office/drawing/2014/main" id="{4E5339C9-DFC5-C7B6-01F8-3B7A11C3DB5D}"/>
              </a:ext>
            </a:extLst>
          </p:cNvPr>
          <p:cNvSpPr>
            <a:spLocks noGrp="1"/>
          </p:cNvSpPr>
          <p:nvPr>
            <p:ph type="dt" sz="half" idx="10"/>
          </p:nvPr>
        </p:nvSpPr>
        <p:spPr/>
        <p:txBody>
          <a:bodyPr/>
          <a:lstStyle/>
          <a:p>
            <a:r>
              <a:rPr lang="hu-HU"/>
              <a:t>26/19/2024</a:t>
            </a:r>
          </a:p>
        </p:txBody>
      </p:sp>
      <p:sp>
        <p:nvSpPr>
          <p:cNvPr id="6" name="Élőláb helye 5">
            <a:extLst>
              <a:ext uri="{FF2B5EF4-FFF2-40B4-BE49-F238E27FC236}">
                <a16:creationId xmlns:a16="http://schemas.microsoft.com/office/drawing/2014/main" id="{277D3861-0F86-579D-83AE-E1595BB2785B}"/>
              </a:ext>
            </a:extLst>
          </p:cNvPr>
          <p:cNvSpPr>
            <a:spLocks noGrp="1"/>
          </p:cNvSpPr>
          <p:nvPr>
            <p:ph type="ftr" sz="quarter" idx="11"/>
          </p:nvPr>
        </p:nvSpPr>
        <p:spPr/>
        <p:txBody>
          <a:bodyPr/>
          <a:lstStyle/>
          <a:p>
            <a:r>
              <a:rPr lang="hu-HU"/>
              <a:t>Network Science, Lecture 3</a:t>
            </a:r>
            <a:endParaRPr lang="hu-HU" dirty="0"/>
          </a:p>
        </p:txBody>
      </p:sp>
      <p:sp>
        <p:nvSpPr>
          <p:cNvPr id="7" name="Dia számának helye 6">
            <a:extLst>
              <a:ext uri="{FF2B5EF4-FFF2-40B4-BE49-F238E27FC236}">
                <a16:creationId xmlns:a16="http://schemas.microsoft.com/office/drawing/2014/main" id="{25710260-5E74-749E-078E-07A4E99FE030}"/>
              </a:ext>
            </a:extLst>
          </p:cNvPr>
          <p:cNvSpPr>
            <a:spLocks noGrp="1"/>
          </p:cNvSpPr>
          <p:nvPr>
            <p:ph type="sldNum" sz="quarter" idx="12"/>
          </p:nvPr>
        </p:nvSpPr>
        <p:spPr/>
        <p:txBody>
          <a:bodyPr/>
          <a:lstStyle/>
          <a:p>
            <a:fld id="{51087B00-E4BB-4A66-8C74-CF8A7BBCF259}" type="slidenum">
              <a:rPr lang="hu-HU" smtClean="0"/>
              <a:t>59</a:t>
            </a:fld>
            <a:endParaRPr lang="hu-HU" dirty="0"/>
          </a:p>
        </p:txBody>
      </p:sp>
    </p:spTree>
    <p:extLst>
      <p:ext uri="{BB962C8B-B14F-4D97-AF65-F5344CB8AC3E}">
        <p14:creationId xmlns:p14="http://schemas.microsoft.com/office/powerpoint/2010/main" val="2991148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405161F-E2DB-C1EA-6ADE-C7EC9870712D}"/>
              </a:ext>
            </a:extLst>
          </p:cNvPr>
          <p:cNvSpPr>
            <a:spLocks noGrp="1"/>
          </p:cNvSpPr>
          <p:nvPr>
            <p:ph type="title"/>
          </p:nvPr>
        </p:nvSpPr>
        <p:spPr/>
        <p:txBody>
          <a:bodyPr>
            <a:normAutofit/>
          </a:bodyPr>
          <a:lstStyle/>
          <a:p>
            <a:pPr algn="ctr"/>
            <a:r>
              <a:rPr lang="hu-HU" b="1" dirty="0" err="1">
                <a:solidFill>
                  <a:srgbClr val="C00000"/>
                </a:solidFill>
              </a:rPr>
              <a:t>Density</a:t>
            </a:r>
            <a:r>
              <a:rPr lang="hu-HU" b="1" dirty="0">
                <a:solidFill>
                  <a:srgbClr val="C00000"/>
                </a:solidFill>
              </a:rPr>
              <a:t> and </a:t>
            </a:r>
            <a:r>
              <a:rPr lang="hu-HU" b="1" dirty="0" err="1">
                <a:solidFill>
                  <a:srgbClr val="C00000"/>
                </a:solidFill>
              </a:rPr>
              <a:t>Sparsity</a:t>
            </a:r>
            <a:r>
              <a:rPr lang="hu-HU" b="1" dirty="0">
                <a:solidFill>
                  <a:srgbClr val="C00000"/>
                </a:solidFill>
              </a:rPr>
              <a:t> (2)</a:t>
            </a:r>
          </a:p>
        </p:txBody>
      </p:sp>
      <mc:AlternateContent xmlns:mc="http://schemas.openxmlformats.org/markup-compatibility/2006" xmlns:a14="http://schemas.microsoft.com/office/drawing/2010/main">
        <mc:Choice Requires="a14">
          <p:sp>
            <p:nvSpPr>
              <p:cNvPr id="3" name="Tartalom helye 2">
                <a:extLst>
                  <a:ext uri="{FF2B5EF4-FFF2-40B4-BE49-F238E27FC236}">
                    <a16:creationId xmlns:a16="http://schemas.microsoft.com/office/drawing/2014/main" id="{AB436932-C110-06AA-0056-9878BB757BDC}"/>
                  </a:ext>
                </a:extLst>
              </p:cNvPr>
              <p:cNvSpPr>
                <a:spLocks noGrp="1"/>
              </p:cNvSpPr>
              <p:nvPr>
                <p:ph idx="1"/>
              </p:nvPr>
            </p:nvSpPr>
            <p:spPr/>
            <p:txBody>
              <a:bodyPr>
                <a:normAutofit fontScale="92500" lnSpcReduction="10000"/>
              </a:bodyPr>
              <a:lstStyle/>
              <a:p>
                <a:pPr>
                  <a:lnSpc>
                    <a:spcPct val="150000"/>
                  </a:lnSpc>
                </a:pPr>
                <a:r>
                  <a:rPr lang="en-US" dirty="0"/>
                  <a:t>The density of a network with </a:t>
                </a:r>
                <a:r>
                  <a:rPr lang="en-US" i="1" dirty="0"/>
                  <a:t>N </a:t>
                </a:r>
                <a:r>
                  <a:rPr lang="en-US" dirty="0"/>
                  <a:t>nodes and </a:t>
                </a:r>
                <a:r>
                  <a:rPr lang="en-US" i="1" dirty="0"/>
                  <a:t>L </a:t>
                </a:r>
                <a:r>
                  <a:rPr lang="en-US" dirty="0"/>
                  <a:t>links is</a:t>
                </a:r>
                <a:r>
                  <a:rPr lang="hu-HU" dirty="0"/>
                  <a:t> </a:t>
                </a:r>
                <a14:m>
                  <m:oMath xmlns:m="http://schemas.openxmlformats.org/officeDocument/2006/math">
                    <m:sSub>
                      <m:sSubPr>
                        <m:ctrlPr>
                          <a:rPr lang="en-US" sz="2400" b="1" i="1" smtClean="0">
                            <a:latin typeface="Cambria Math" panose="02040503050406030204" pitchFamily="18" charset="0"/>
                          </a:rPr>
                        </m:ctrlPr>
                      </m:sSubPr>
                      <m:e>
                        <m:r>
                          <a:rPr lang="hu-HU" sz="2400" b="1" i="1" smtClean="0">
                            <a:latin typeface="Cambria Math" panose="02040503050406030204" pitchFamily="18" charset="0"/>
                          </a:rPr>
                          <m:t>𝒅</m:t>
                        </m:r>
                        <m:r>
                          <a:rPr lang="hu-HU" sz="2400" b="1" i="1" smtClean="0">
                            <a:latin typeface="Cambria Math" panose="02040503050406030204" pitchFamily="18" charset="0"/>
                          </a:rPr>
                          <m:t>=</m:t>
                        </m:r>
                        <m:r>
                          <a:rPr lang="hu-HU" sz="2400" b="1" i="1" smtClean="0">
                            <a:latin typeface="Cambria Math" panose="02040503050406030204" pitchFamily="18" charset="0"/>
                          </a:rPr>
                          <m:t>𝑳</m:t>
                        </m:r>
                        <m:r>
                          <a:rPr lang="hu-HU" sz="2400" b="1" i="1" smtClean="0">
                            <a:latin typeface="Cambria Math" panose="02040503050406030204" pitchFamily="18" charset="0"/>
                          </a:rPr>
                          <m:t>/</m:t>
                        </m:r>
                        <m:r>
                          <a:rPr lang="hu-HU" sz="2400" b="1" i="1" smtClean="0">
                            <a:latin typeface="Cambria Math" panose="02040503050406030204" pitchFamily="18" charset="0"/>
                          </a:rPr>
                          <m:t>𝑳</m:t>
                        </m:r>
                      </m:e>
                      <m:sub>
                        <m:r>
                          <a:rPr lang="hu-HU" sz="2400" b="1" i="1" smtClean="0">
                            <a:latin typeface="Cambria Math" panose="02040503050406030204" pitchFamily="18" charset="0"/>
                          </a:rPr>
                          <m:t>𝑴𝒂𝒙</m:t>
                        </m:r>
                      </m:sub>
                    </m:sSub>
                  </m:oMath>
                </a14:m>
                <a:r>
                  <a:rPr lang="hu-HU" sz="2400" dirty="0"/>
                  <a:t>.</a:t>
                </a:r>
              </a:p>
              <a:p>
                <a:pPr lvl="1">
                  <a:lnSpc>
                    <a:spcPct val="150000"/>
                  </a:lnSpc>
                  <a:buFont typeface="Wingdings" panose="05000000000000000000" pitchFamily="2" charset="2"/>
                  <a:buChar char="q"/>
                </a:pPr>
                <a:r>
                  <a:rPr lang="hu-HU" dirty="0"/>
                  <a:t>	</a:t>
                </a:r>
                <a:r>
                  <a:rPr lang="en-US" dirty="0"/>
                  <a:t>In an undirected network</a:t>
                </a:r>
                <a:r>
                  <a:rPr lang="hu-HU" dirty="0"/>
                  <a:t>:</a:t>
                </a:r>
              </a:p>
              <a:p>
                <a:pPr marL="457200" lvl="1" indent="0">
                  <a:lnSpc>
                    <a:spcPct val="150000"/>
                  </a:lnSpc>
                  <a:buNone/>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hu-HU" sz="2400" b="1" i="1" smtClean="0">
                              <a:latin typeface="Cambria Math" panose="02040503050406030204" pitchFamily="18" charset="0"/>
                            </a:rPr>
                            <m:t>𝒅</m:t>
                          </m:r>
                          <m:r>
                            <a:rPr lang="hu-HU" sz="2400" b="1" i="1" smtClean="0">
                              <a:latin typeface="Cambria Math" panose="02040503050406030204" pitchFamily="18" charset="0"/>
                            </a:rPr>
                            <m:t>=</m:t>
                          </m:r>
                          <m:r>
                            <a:rPr lang="hu-HU" sz="2400" b="1" i="1" smtClean="0">
                              <a:latin typeface="Cambria Math" panose="02040503050406030204" pitchFamily="18" charset="0"/>
                            </a:rPr>
                            <m:t>𝑳</m:t>
                          </m:r>
                          <m:r>
                            <a:rPr lang="hu-HU" sz="2400" b="1" i="1" smtClean="0">
                              <a:latin typeface="Cambria Math" panose="02040503050406030204" pitchFamily="18" charset="0"/>
                            </a:rPr>
                            <m:t>/</m:t>
                          </m:r>
                          <m:r>
                            <a:rPr lang="hu-HU" sz="2400" b="1" i="1" smtClean="0">
                              <a:latin typeface="Cambria Math" panose="02040503050406030204" pitchFamily="18" charset="0"/>
                            </a:rPr>
                            <m:t>𝑳</m:t>
                          </m:r>
                        </m:e>
                        <m:sub>
                          <m:r>
                            <a:rPr lang="hu-HU" sz="2400" b="1" i="1" smtClean="0">
                              <a:latin typeface="Cambria Math" panose="02040503050406030204" pitchFamily="18" charset="0"/>
                            </a:rPr>
                            <m:t>𝑴𝒂𝒙</m:t>
                          </m:r>
                        </m:sub>
                      </m:sSub>
                      <m:r>
                        <a:rPr lang="hu-HU" sz="2400" b="1" i="1" smtClean="0">
                          <a:latin typeface="Cambria Math" panose="02040503050406030204" pitchFamily="18" charset="0"/>
                        </a:rPr>
                        <m:t>=</m:t>
                      </m:r>
                      <m:f>
                        <m:fPr>
                          <m:ctrlPr>
                            <a:rPr lang="hu-HU" sz="2400" b="1" i="1" smtClean="0">
                              <a:latin typeface="Cambria Math" panose="02040503050406030204" pitchFamily="18" charset="0"/>
                            </a:rPr>
                          </m:ctrlPr>
                        </m:fPr>
                        <m:num>
                          <m:r>
                            <a:rPr lang="hu-HU" sz="2400" b="1" i="1" smtClean="0">
                              <a:latin typeface="Cambria Math" panose="02040503050406030204" pitchFamily="18" charset="0"/>
                            </a:rPr>
                            <m:t>𝟐</m:t>
                          </m:r>
                          <m:r>
                            <a:rPr lang="hu-HU" sz="2400" b="1" i="1" smtClean="0">
                              <a:latin typeface="Cambria Math" panose="02040503050406030204" pitchFamily="18" charset="0"/>
                            </a:rPr>
                            <m:t>𝑳</m:t>
                          </m:r>
                        </m:num>
                        <m:den>
                          <m:r>
                            <a:rPr lang="hu-HU" sz="2400" b="1" i="1" smtClean="0">
                              <a:latin typeface="Cambria Math" panose="02040503050406030204" pitchFamily="18" charset="0"/>
                            </a:rPr>
                            <m:t>𝑵</m:t>
                          </m:r>
                          <m:r>
                            <a:rPr lang="hu-HU" sz="2400" b="1" i="1" smtClean="0">
                              <a:latin typeface="Cambria Math" panose="02040503050406030204" pitchFamily="18" charset="0"/>
                            </a:rPr>
                            <m:t>(</m:t>
                          </m:r>
                          <m:r>
                            <a:rPr lang="hu-HU" sz="2400" b="1" i="1" smtClean="0">
                              <a:latin typeface="Cambria Math" panose="02040503050406030204" pitchFamily="18" charset="0"/>
                            </a:rPr>
                            <m:t>𝑵</m:t>
                          </m:r>
                          <m:r>
                            <a:rPr lang="hu-HU" sz="2400" b="1" i="1" smtClean="0">
                              <a:latin typeface="Cambria Math" panose="02040503050406030204" pitchFamily="18" charset="0"/>
                            </a:rPr>
                            <m:t>−</m:t>
                          </m:r>
                          <m:r>
                            <a:rPr lang="hu-HU" sz="2400" b="1" i="1" smtClean="0">
                              <a:latin typeface="Cambria Math" panose="02040503050406030204" pitchFamily="18" charset="0"/>
                            </a:rPr>
                            <m:t>𝟏</m:t>
                          </m:r>
                          <m:r>
                            <a:rPr lang="hu-HU" sz="2400" b="1" i="1" smtClean="0">
                              <a:latin typeface="Cambria Math" panose="02040503050406030204" pitchFamily="18" charset="0"/>
                            </a:rPr>
                            <m:t>)</m:t>
                          </m:r>
                        </m:den>
                      </m:f>
                    </m:oMath>
                  </m:oMathPara>
                </a14:m>
                <a:endParaRPr lang="hu-HU" dirty="0"/>
              </a:p>
              <a:p>
                <a:pPr lvl="1">
                  <a:lnSpc>
                    <a:spcPct val="150000"/>
                  </a:lnSpc>
                  <a:buFont typeface="Wingdings" panose="05000000000000000000" pitchFamily="2" charset="2"/>
                  <a:buChar char="q"/>
                </a:pPr>
                <a:r>
                  <a:rPr lang="hu-HU" dirty="0"/>
                  <a:t>	I</a:t>
                </a:r>
                <a:r>
                  <a:rPr lang="en-US" dirty="0"/>
                  <a:t>n a directed network</a:t>
                </a:r>
                <a:r>
                  <a:rPr lang="hu-HU" dirty="0"/>
                  <a:t>:</a:t>
                </a:r>
              </a:p>
              <a:p>
                <a:pPr marL="457200" lvl="1" indent="0">
                  <a:lnSpc>
                    <a:spcPct val="150000"/>
                  </a:lnSpc>
                  <a:buNone/>
                </a:pPr>
                <a:endParaRPr lang="hu-HU" dirty="0"/>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hu-HU" sz="2400" b="1" i="1" smtClean="0">
                              <a:latin typeface="Cambria Math" panose="02040503050406030204" pitchFamily="18" charset="0"/>
                            </a:rPr>
                            <m:t>𝒅</m:t>
                          </m:r>
                          <m:r>
                            <a:rPr lang="hu-HU" sz="2400" b="1" i="1" smtClean="0">
                              <a:latin typeface="Cambria Math" panose="02040503050406030204" pitchFamily="18" charset="0"/>
                            </a:rPr>
                            <m:t>=</m:t>
                          </m:r>
                          <m:r>
                            <a:rPr lang="hu-HU" sz="2400" b="1" i="1" smtClean="0">
                              <a:latin typeface="Cambria Math" panose="02040503050406030204" pitchFamily="18" charset="0"/>
                            </a:rPr>
                            <m:t>𝑳</m:t>
                          </m:r>
                          <m:r>
                            <a:rPr lang="hu-HU" sz="2400" b="1" i="1" smtClean="0">
                              <a:latin typeface="Cambria Math" panose="02040503050406030204" pitchFamily="18" charset="0"/>
                            </a:rPr>
                            <m:t>/</m:t>
                          </m:r>
                          <m:r>
                            <a:rPr lang="hu-HU" sz="2400" b="1" i="1" smtClean="0">
                              <a:latin typeface="Cambria Math" panose="02040503050406030204" pitchFamily="18" charset="0"/>
                            </a:rPr>
                            <m:t>𝑳</m:t>
                          </m:r>
                        </m:e>
                        <m:sub>
                          <m:r>
                            <a:rPr lang="hu-HU" sz="2400" b="1" i="1" smtClean="0">
                              <a:latin typeface="Cambria Math" panose="02040503050406030204" pitchFamily="18" charset="0"/>
                            </a:rPr>
                            <m:t>𝑴𝒂𝒙</m:t>
                          </m:r>
                        </m:sub>
                      </m:sSub>
                      <m:r>
                        <a:rPr lang="hu-HU" sz="2400" b="1" i="1" smtClean="0">
                          <a:latin typeface="Cambria Math" panose="02040503050406030204" pitchFamily="18" charset="0"/>
                        </a:rPr>
                        <m:t>=</m:t>
                      </m:r>
                      <m:f>
                        <m:fPr>
                          <m:ctrlPr>
                            <a:rPr lang="hu-HU" sz="2400" b="1" i="1" smtClean="0">
                              <a:latin typeface="Cambria Math" panose="02040503050406030204" pitchFamily="18" charset="0"/>
                            </a:rPr>
                          </m:ctrlPr>
                        </m:fPr>
                        <m:num>
                          <m:r>
                            <a:rPr lang="hu-HU" sz="2400" b="1" i="1" smtClean="0">
                              <a:latin typeface="Cambria Math" panose="02040503050406030204" pitchFamily="18" charset="0"/>
                            </a:rPr>
                            <m:t>𝑳</m:t>
                          </m:r>
                        </m:num>
                        <m:den>
                          <m:r>
                            <a:rPr lang="hu-HU" sz="2400" b="1" i="1" smtClean="0">
                              <a:latin typeface="Cambria Math" panose="02040503050406030204" pitchFamily="18" charset="0"/>
                            </a:rPr>
                            <m:t>𝑵</m:t>
                          </m:r>
                          <m:r>
                            <a:rPr lang="hu-HU" sz="2400" b="1" i="1" smtClean="0">
                              <a:latin typeface="Cambria Math" panose="02040503050406030204" pitchFamily="18" charset="0"/>
                            </a:rPr>
                            <m:t>(</m:t>
                          </m:r>
                          <m:r>
                            <a:rPr lang="hu-HU" sz="2400" b="1" i="1" smtClean="0">
                              <a:latin typeface="Cambria Math" panose="02040503050406030204" pitchFamily="18" charset="0"/>
                            </a:rPr>
                            <m:t>𝑵</m:t>
                          </m:r>
                          <m:r>
                            <a:rPr lang="hu-HU" sz="2400" b="1" i="1" smtClean="0">
                              <a:latin typeface="Cambria Math" panose="02040503050406030204" pitchFamily="18" charset="0"/>
                            </a:rPr>
                            <m:t>−</m:t>
                          </m:r>
                          <m:r>
                            <a:rPr lang="hu-HU" sz="2400" b="1" i="1" smtClean="0">
                              <a:latin typeface="Cambria Math" panose="02040503050406030204" pitchFamily="18" charset="0"/>
                            </a:rPr>
                            <m:t>𝟏</m:t>
                          </m:r>
                          <m:r>
                            <a:rPr lang="hu-HU" sz="2400" b="1" i="1" smtClean="0">
                              <a:latin typeface="Cambria Math" panose="02040503050406030204" pitchFamily="18" charset="0"/>
                            </a:rPr>
                            <m:t>)</m:t>
                          </m:r>
                        </m:den>
                      </m:f>
                    </m:oMath>
                  </m:oMathPara>
                </a14:m>
                <a:endParaRPr lang="hu-HU" sz="2400" b="1" dirty="0"/>
              </a:p>
            </p:txBody>
          </p:sp>
        </mc:Choice>
        <mc:Fallback xmlns="">
          <p:sp>
            <p:nvSpPr>
              <p:cNvPr id="3" name="Tartalom helye 2">
                <a:extLst>
                  <a:ext uri="{FF2B5EF4-FFF2-40B4-BE49-F238E27FC236}">
                    <a16:creationId xmlns:a16="http://schemas.microsoft.com/office/drawing/2014/main" id="{AB436932-C110-06AA-0056-9878BB757BDC}"/>
                  </a:ext>
                </a:extLst>
              </p:cNvPr>
              <p:cNvSpPr>
                <a:spLocks noGrp="1" noRot="1" noChangeAspect="1" noMove="1" noResize="1" noEditPoints="1" noAdjustHandles="1" noChangeArrowheads="1" noChangeShapeType="1" noTextEdit="1"/>
              </p:cNvSpPr>
              <p:nvPr>
                <p:ph idx="1"/>
              </p:nvPr>
            </p:nvSpPr>
            <p:spPr>
              <a:blipFill>
                <a:blip r:embed="rId3"/>
                <a:stretch>
                  <a:fillRect l="-928"/>
                </a:stretch>
              </a:blipFill>
            </p:spPr>
            <p:txBody>
              <a:bodyPr/>
              <a:lstStyle/>
              <a:p>
                <a:r>
                  <a:rPr lang="hu-HU">
                    <a:noFill/>
                  </a:rPr>
                  <a:t> </a:t>
                </a:r>
              </a:p>
            </p:txBody>
          </p:sp>
        </mc:Fallback>
      </mc:AlternateContent>
      <p:sp>
        <p:nvSpPr>
          <p:cNvPr id="4" name="Dátum helye 3">
            <a:extLst>
              <a:ext uri="{FF2B5EF4-FFF2-40B4-BE49-F238E27FC236}">
                <a16:creationId xmlns:a16="http://schemas.microsoft.com/office/drawing/2014/main" id="{394B5742-6B00-A4FD-66E9-FFE12CA432C8}"/>
              </a:ext>
            </a:extLst>
          </p:cNvPr>
          <p:cNvSpPr>
            <a:spLocks noGrp="1"/>
          </p:cNvSpPr>
          <p:nvPr>
            <p:ph type="dt" sz="half" idx="10"/>
          </p:nvPr>
        </p:nvSpPr>
        <p:spPr/>
        <p:txBody>
          <a:bodyPr/>
          <a:lstStyle/>
          <a:p>
            <a:r>
              <a:rPr lang="hu-HU"/>
              <a:t>26/19/2024</a:t>
            </a:r>
          </a:p>
        </p:txBody>
      </p:sp>
      <p:sp>
        <p:nvSpPr>
          <p:cNvPr id="5" name="Élőláb helye 4">
            <a:extLst>
              <a:ext uri="{FF2B5EF4-FFF2-40B4-BE49-F238E27FC236}">
                <a16:creationId xmlns:a16="http://schemas.microsoft.com/office/drawing/2014/main" id="{072B77E8-27AE-8F42-63B9-B342BCCE12E8}"/>
              </a:ext>
            </a:extLst>
          </p:cNvPr>
          <p:cNvSpPr>
            <a:spLocks noGrp="1"/>
          </p:cNvSpPr>
          <p:nvPr>
            <p:ph type="ftr" sz="quarter" idx="11"/>
          </p:nvPr>
        </p:nvSpPr>
        <p:spPr/>
        <p:txBody>
          <a:bodyPr/>
          <a:lstStyle/>
          <a:p>
            <a:r>
              <a:rPr lang="hu-HU"/>
              <a:t>Network Science, Lecture 3</a:t>
            </a:r>
          </a:p>
        </p:txBody>
      </p:sp>
      <p:sp>
        <p:nvSpPr>
          <p:cNvPr id="6" name="Dia számának helye 5">
            <a:extLst>
              <a:ext uri="{FF2B5EF4-FFF2-40B4-BE49-F238E27FC236}">
                <a16:creationId xmlns:a16="http://schemas.microsoft.com/office/drawing/2014/main" id="{073E27FE-7EAF-1139-6F20-CF8F1AA37F2D}"/>
              </a:ext>
            </a:extLst>
          </p:cNvPr>
          <p:cNvSpPr>
            <a:spLocks noGrp="1"/>
          </p:cNvSpPr>
          <p:nvPr>
            <p:ph type="sldNum" sz="quarter" idx="12"/>
          </p:nvPr>
        </p:nvSpPr>
        <p:spPr/>
        <p:txBody>
          <a:bodyPr/>
          <a:lstStyle/>
          <a:p>
            <a:fld id="{A83EAA7F-C62B-F246-A793-9ED832A9CCAD}" type="slidenum">
              <a:rPr lang="hu-HU" smtClean="0"/>
              <a:t>6</a:t>
            </a:fld>
            <a:endParaRPr lang="hu-HU"/>
          </a:p>
        </p:txBody>
      </p:sp>
    </p:spTree>
    <p:extLst>
      <p:ext uri="{BB962C8B-B14F-4D97-AF65-F5344CB8AC3E}">
        <p14:creationId xmlns:p14="http://schemas.microsoft.com/office/powerpoint/2010/main" val="33017538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CEC36D1-1CB9-2ED0-5523-E5966BC3FA7D}"/>
              </a:ext>
            </a:extLst>
          </p:cNvPr>
          <p:cNvSpPr>
            <a:spLocks noGrp="1"/>
          </p:cNvSpPr>
          <p:nvPr>
            <p:ph type="title"/>
          </p:nvPr>
        </p:nvSpPr>
        <p:spPr>
          <a:xfrm>
            <a:off x="838200" y="136525"/>
            <a:ext cx="10515600" cy="777875"/>
          </a:xfrm>
        </p:spPr>
        <p:txBody>
          <a:bodyPr>
            <a:noAutofit/>
          </a:bodyPr>
          <a:lstStyle/>
          <a:p>
            <a:pPr algn="ctr"/>
            <a:r>
              <a:rPr lang="hu-HU" sz="3200" b="1" dirty="0">
                <a:solidFill>
                  <a:srgbClr val="FF0000"/>
                </a:solidFill>
              </a:rPr>
              <a:t>CLUSTERING COEFFICIENT</a:t>
            </a:r>
          </a:p>
        </p:txBody>
      </p:sp>
      <p:sp>
        <p:nvSpPr>
          <p:cNvPr id="8" name="Tartalom helye 7">
            <a:extLst>
              <a:ext uri="{FF2B5EF4-FFF2-40B4-BE49-F238E27FC236}">
                <a16:creationId xmlns:a16="http://schemas.microsoft.com/office/drawing/2014/main" id="{FA2386A2-7672-EB44-FCC6-320E4D256E10}"/>
              </a:ext>
            </a:extLst>
          </p:cNvPr>
          <p:cNvSpPr>
            <a:spLocks noGrp="1"/>
          </p:cNvSpPr>
          <p:nvPr>
            <p:ph idx="1"/>
          </p:nvPr>
        </p:nvSpPr>
        <p:spPr>
          <a:xfrm>
            <a:off x="317715" y="736169"/>
            <a:ext cx="11546238" cy="4339526"/>
          </a:xfrm>
        </p:spPr>
        <p:txBody>
          <a:bodyPr>
            <a:noAutofit/>
          </a:bodyPr>
          <a:lstStyle/>
          <a:p>
            <a:pPr algn="just">
              <a:lnSpc>
                <a:spcPct val="150000"/>
              </a:lnSpc>
            </a:pPr>
            <a:r>
              <a:rPr lang="en-US" sz="2400" b="0" i="0" u="none" strike="noStrike" baseline="0" dirty="0">
                <a:solidFill>
                  <a:srgbClr val="000000"/>
                </a:solidFill>
                <a:latin typeface="Bitter-Regular"/>
              </a:rPr>
              <a:t>The degree of a node contains no information about the relationship</a:t>
            </a:r>
            <a:r>
              <a:rPr lang="hu-HU" sz="2400" b="0" i="0" u="none" strike="noStrike" baseline="0" dirty="0">
                <a:solidFill>
                  <a:srgbClr val="000000"/>
                </a:solidFill>
                <a:latin typeface="Bitter-Regular"/>
              </a:rPr>
              <a:t> </a:t>
            </a:r>
            <a:r>
              <a:rPr lang="en-US" sz="2400" b="0" i="0" u="none" strike="noStrike" baseline="0" dirty="0">
                <a:solidFill>
                  <a:srgbClr val="000000"/>
                </a:solidFill>
                <a:latin typeface="Bitter-Regular"/>
              </a:rPr>
              <a:t>between a node's neighbors. Do they all know each other, or are they perhaps</a:t>
            </a:r>
            <a:r>
              <a:rPr lang="hu-HU" sz="2400" b="0" i="0" u="none" strike="noStrike" baseline="0" dirty="0">
                <a:solidFill>
                  <a:srgbClr val="000000"/>
                </a:solidFill>
                <a:latin typeface="Bitter-Regular"/>
              </a:rPr>
              <a:t> </a:t>
            </a:r>
            <a:r>
              <a:rPr lang="en-US" sz="2400" b="0" i="0" u="none" strike="noStrike" baseline="0" dirty="0">
                <a:solidFill>
                  <a:srgbClr val="000000"/>
                </a:solidFill>
                <a:latin typeface="Bitter-Regular"/>
              </a:rPr>
              <a:t>isolated from each other? The answer is provided by the local clustering</a:t>
            </a:r>
            <a:r>
              <a:rPr lang="hu-HU" sz="2400" b="0" i="0" u="none" strike="noStrike" baseline="0" dirty="0">
                <a:solidFill>
                  <a:srgbClr val="000000"/>
                </a:solidFill>
                <a:latin typeface="Bitter-Regular"/>
              </a:rPr>
              <a:t> </a:t>
            </a:r>
            <a:r>
              <a:rPr lang="en-US" sz="2400" b="0" i="0" u="none" strike="noStrike" baseline="0" dirty="0">
                <a:solidFill>
                  <a:srgbClr val="000000"/>
                </a:solidFill>
                <a:latin typeface="Bitter-Regular"/>
              </a:rPr>
              <a:t>coefficient </a:t>
            </a:r>
            <a:r>
              <a:rPr lang="en-US" sz="2400" b="0" i="1" u="none" strike="noStrike" baseline="0" dirty="0">
                <a:solidFill>
                  <a:srgbClr val="000000"/>
                </a:solidFill>
                <a:latin typeface="Bitter-Italic"/>
              </a:rPr>
              <a:t>C</a:t>
            </a:r>
            <a:r>
              <a:rPr lang="en-US" sz="2400" b="0" i="1" u="none" strike="noStrike" baseline="-25000" dirty="0">
                <a:solidFill>
                  <a:srgbClr val="000000"/>
                </a:solidFill>
                <a:latin typeface="Bitter-Italic"/>
              </a:rPr>
              <a:t>i</a:t>
            </a:r>
            <a:r>
              <a:rPr lang="en-US" sz="2400" b="0" i="0" u="none" strike="noStrike" baseline="0" dirty="0">
                <a:solidFill>
                  <a:srgbClr val="000000"/>
                </a:solidFill>
                <a:latin typeface="Bitter-Regular"/>
              </a:rPr>
              <a:t>, that measures the density of links in node </a:t>
            </a:r>
            <a:r>
              <a:rPr lang="en-US" sz="2400" b="0" i="1" u="none" strike="noStrike" baseline="0" dirty="0">
                <a:solidFill>
                  <a:srgbClr val="000000"/>
                </a:solidFill>
                <a:latin typeface="Bitter-Italic"/>
              </a:rPr>
              <a:t>i</a:t>
            </a:r>
            <a:r>
              <a:rPr lang="en-US" sz="2400" b="0" i="0" u="none" strike="noStrike" baseline="0" dirty="0">
                <a:solidFill>
                  <a:srgbClr val="000000"/>
                </a:solidFill>
                <a:latin typeface="Bitter-Regular"/>
              </a:rPr>
              <a:t>’s immediate</a:t>
            </a:r>
            <a:r>
              <a:rPr lang="hu-HU" sz="2400" b="0" i="0" u="none" strike="noStrike" baseline="0" dirty="0">
                <a:solidFill>
                  <a:srgbClr val="000000"/>
                </a:solidFill>
                <a:latin typeface="Bitter-Regular"/>
              </a:rPr>
              <a:t> </a:t>
            </a:r>
            <a:r>
              <a:rPr lang="en-US" sz="2400" b="0" i="0" u="none" strike="noStrike" baseline="0" dirty="0">
                <a:solidFill>
                  <a:srgbClr val="000000"/>
                </a:solidFill>
                <a:latin typeface="Bitter-Regular"/>
              </a:rPr>
              <a:t>neighborhood: </a:t>
            </a:r>
            <a:r>
              <a:rPr lang="en-US" sz="2400" b="0" i="1" u="none" strike="noStrike" baseline="0" dirty="0">
                <a:solidFill>
                  <a:srgbClr val="000000"/>
                </a:solidFill>
                <a:latin typeface="Bitter-Italic"/>
              </a:rPr>
              <a:t>C</a:t>
            </a:r>
            <a:r>
              <a:rPr lang="en-US" sz="2400" b="0" i="1" u="none" strike="noStrike" baseline="-25000" dirty="0">
                <a:solidFill>
                  <a:srgbClr val="000000"/>
                </a:solidFill>
                <a:latin typeface="Bitter-Italic"/>
              </a:rPr>
              <a:t>i</a:t>
            </a:r>
            <a:r>
              <a:rPr lang="en-US" sz="2400" b="0" i="1" u="none" strike="noStrike" baseline="0" dirty="0">
                <a:solidFill>
                  <a:srgbClr val="000000"/>
                </a:solidFill>
                <a:latin typeface="Bitter-Italic"/>
              </a:rPr>
              <a:t> </a:t>
            </a:r>
            <a:r>
              <a:rPr lang="en-US" sz="2400" b="0" i="0" u="none" strike="noStrike" baseline="0" dirty="0">
                <a:solidFill>
                  <a:srgbClr val="000000"/>
                </a:solidFill>
                <a:latin typeface="Bitter-Regular"/>
              </a:rPr>
              <a:t>= 0 means that there are no links between </a:t>
            </a:r>
            <a:r>
              <a:rPr lang="en-US" sz="2400" b="0" i="1" u="none" strike="noStrike" baseline="0" dirty="0">
                <a:solidFill>
                  <a:srgbClr val="000000"/>
                </a:solidFill>
                <a:latin typeface="Bitter-Italic"/>
              </a:rPr>
              <a:t>i</a:t>
            </a:r>
            <a:r>
              <a:rPr lang="en-US" sz="2400" b="0" i="0" u="none" strike="noStrike" baseline="0" dirty="0">
                <a:solidFill>
                  <a:srgbClr val="000000"/>
                </a:solidFill>
                <a:latin typeface="Bitter-Regular"/>
              </a:rPr>
              <a:t>’s neighbors</a:t>
            </a:r>
            <a:r>
              <a:rPr lang="hu-HU" sz="2400" b="0" i="0" u="none" strike="noStrike" baseline="0" dirty="0">
                <a:solidFill>
                  <a:srgbClr val="000000"/>
                </a:solidFill>
                <a:latin typeface="Bitter-Regular"/>
              </a:rPr>
              <a:t> </a:t>
            </a:r>
            <a:r>
              <a:rPr lang="en-US" sz="2400" b="0" i="1" u="none" strike="noStrike" baseline="0" dirty="0">
                <a:solidFill>
                  <a:srgbClr val="000000"/>
                </a:solidFill>
                <a:latin typeface="Bitter-Italic"/>
              </a:rPr>
              <a:t>C</a:t>
            </a:r>
            <a:r>
              <a:rPr lang="en-US" sz="2400" b="0" i="1" u="none" strike="noStrike" baseline="-25000" dirty="0">
                <a:solidFill>
                  <a:srgbClr val="000000"/>
                </a:solidFill>
                <a:latin typeface="Bitter-Italic"/>
              </a:rPr>
              <a:t>i</a:t>
            </a:r>
            <a:r>
              <a:rPr lang="en-US" sz="2400" b="0" i="1" u="none" strike="noStrike" baseline="0" dirty="0">
                <a:solidFill>
                  <a:srgbClr val="000000"/>
                </a:solidFill>
                <a:latin typeface="Bitter-Italic"/>
              </a:rPr>
              <a:t> </a:t>
            </a:r>
            <a:r>
              <a:rPr lang="en-US" sz="2400" b="0" i="0" u="none" strike="noStrike" baseline="0" dirty="0">
                <a:solidFill>
                  <a:srgbClr val="000000"/>
                </a:solidFill>
                <a:latin typeface="Bitter-Regular"/>
              </a:rPr>
              <a:t>= 1 implies that each of the </a:t>
            </a:r>
            <a:r>
              <a:rPr lang="en-US" sz="2400" b="0" i="1" u="none" strike="noStrike" baseline="0" dirty="0">
                <a:solidFill>
                  <a:srgbClr val="000000"/>
                </a:solidFill>
                <a:latin typeface="Bitter-Italic"/>
              </a:rPr>
              <a:t>i</a:t>
            </a:r>
            <a:r>
              <a:rPr lang="en-US" sz="2400" b="0" i="0" u="none" strike="noStrike" baseline="0" dirty="0">
                <a:solidFill>
                  <a:srgbClr val="000000"/>
                </a:solidFill>
                <a:latin typeface="Bitter-Regular"/>
              </a:rPr>
              <a:t>’s neighbors link to each other.</a:t>
            </a:r>
          </a:p>
          <a:p>
            <a:pPr algn="just">
              <a:lnSpc>
                <a:spcPct val="150000"/>
              </a:lnSpc>
            </a:pPr>
            <a:r>
              <a:rPr lang="en-US" sz="2400" b="0" i="0" u="none" strike="noStrike" baseline="0" dirty="0">
                <a:solidFill>
                  <a:srgbClr val="000000"/>
                </a:solidFill>
                <a:latin typeface="Bitter-Regular"/>
              </a:rPr>
              <a:t>To calculate </a:t>
            </a:r>
            <a:r>
              <a:rPr lang="en-US" sz="2400" b="0" i="1" u="none" strike="noStrike" baseline="0" dirty="0">
                <a:solidFill>
                  <a:srgbClr val="000000"/>
                </a:solidFill>
                <a:latin typeface="Bitter-Italic"/>
              </a:rPr>
              <a:t>C</a:t>
            </a:r>
            <a:r>
              <a:rPr lang="en-US" sz="2400" b="0" i="0" u="none" strike="noStrike" baseline="-25000" dirty="0">
                <a:solidFill>
                  <a:srgbClr val="000000"/>
                </a:solidFill>
                <a:latin typeface="Bitter-Regular"/>
              </a:rPr>
              <a:t>i</a:t>
            </a:r>
            <a:r>
              <a:rPr lang="en-US" sz="2400" b="0" i="0" u="none" strike="noStrike" baseline="0" dirty="0">
                <a:solidFill>
                  <a:srgbClr val="000000"/>
                </a:solidFill>
                <a:latin typeface="Bitter-Regular"/>
              </a:rPr>
              <a:t> for a node in a random network we need to estimate the</a:t>
            </a:r>
            <a:r>
              <a:rPr lang="hu-HU" sz="2400" b="0" i="0" u="none" strike="noStrike" baseline="0" dirty="0">
                <a:solidFill>
                  <a:srgbClr val="000000"/>
                </a:solidFill>
                <a:latin typeface="Bitter-Regular"/>
              </a:rPr>
              <a:t> </a:t>
            </a:r>
            <a:r>
              <a:rPr lang="en-US" sz="2400" b="0" i="0" u="none" strike="noStrike" baseline="0" dirty="0">
                <a:solidFill>
                  <a:srgbClr val="000000"/>
                </a:solidFill>
                <a:latin typeface="Bitter-Regular"/>
              </a:rPr>
              <a:t>expected number of links </a:t>
            </a:r>
            <a:r>
              <a:rPr lang="en-US" sz="2400" b="0" i="1" u="none" strike="noStrike" baseline="0" dirty="0">
                <a:solidFill>
                  <a:srgbClr val="000000"/>
                </a:solidFill>
                <a:latin typeface="Bitter-Italic"/>
              </a:rPr>
              <a:t>L</a:t>
            </a:r>
            <a:r>
              <a:rPr lang="en-US" sz="2400" b="0" i="0" u="none" strike="noStrike" baseline="-25000" dirty="0">
                <a:solidFill>
                  <a:srgbClr val="000000"/>
                </a:solidFill>
                <a:latin typeface="Bitter-Regular"/>
              </a:rPr>
              <a:t>i</a:t>
            </a:r>
            <a:r>
              <a:rPr lang="en-US" sz="2400" b="0" i="0" u="none" strike="noStrike" baseline="0" dirty="0">
                <a:solidFill>
                  <a:srgbClr val="000000"/>
                </a:solidFill>
                <a:latin typeface="Bitter-Regular"/>
              </a:rPr>
              <a:t> between the node’s </a:t>
            </a:r>
            <a:r>
              <a:rPr lang="en-US" sz="2400" b="0" i="1" u="none" strike="noStrike" baseline="0" dirty="0">
                <a:solidFill>
                  <a:srgbClr val="000000"/>
                </a:solidFill>
                <a:latin typeface="Bitter-Italic"/>
              </a:rPr>
              <a:t>k</a:t>
            </a:r>
            <a:r>
              <a:rPr lang="en-US" sz="2400" b="0" i="0" u="none" strike="noStrike" baseline="0" dirty="0">
                <a:solidFill>
                  <a:srgbClr val="000000"/>
                </a:solidFill>
                <a:latin typeface="Bitter-Regular"/>
              </a:rPr>
              <a:t>i neighbors. In a random</a:t>
            </a:r>
            <a:r>
              <a:rPr lang="hu-HU" sz="2400" b="0" i="0" u="none" strike="noStrike" baseline="0" dirty="0">
                <a:solidFill>
                  <a:srgbClr val="000000"/>
                </a:solidFill>
                <a:latin typeface="Bitter-Regular"/>
              </a:rPr>
              <a:t> </a:t>
            </a:r>
            <a:r>
              <a:rPr lang="en-US" sz="2400" b="0" i="0" u="none" strike="noStrike" baseline="0" dirty="0">
                <a:solidFill>
                  <a:srgbClr val="000000"/>
                </a:solidFill>
                <a:latin typeface="Bitter-Regular"/>
              </a:rPr>
              <a:t>network the probability that two of </a:t>
            </a:r>
            <a:r>
              <a:rPr lang="en-US" sz="2400" b="0" i="1" u="none" strike="noStrike" baseline="0" dirty="0">
                <a:solidFill>
                  <a:srgbClr val="000000"/>
                </a:solidFill>
                <a:latin typeface="Bitter-Italic"/>
              </a:rPr>
              <a:t>i</a:t>
            </a:r>
            <a:r>
              <a:rPr lang="en-US" sz="2400" b="0" i="0" u="none" strike="noStrike" baseline="0" dirty="0">
                <a:solidFill>
                  <a:srgbClr val="000000"/>
                </a:solidFill>
                <a:latin typeface="Bitter-Regular"/>
              </a:rPr>
              <a:t>’s neighbors link to each other is </a:t>
            </a:r>
            <a:r>
              <a:rPr lang="en-US" sz="2400" b="0" i="1" u="none" strike="noStrike" baseline="0" dirty="0">
                <a:solidFill>
                  <a:srgbClr val="000000"/>
                </a:solidFill>
                <a:latin typeface="Bitter-Italic"/>
              </a:rPr>
              <a:t>p</a:t>
            </a:r>
            <a:r>
              <a:rPr lang="en-US" sz="2400" b="0" i="0" u="none" strike="noStrike" baseline="0" dirty="0">
                <a:solidFill>
                  <a:srgbClr val="000000"/>
                </a:solidFill>
                <a:latin typeface="Bitter-Regular"/>
              </a:rPr>
              <a:t>. As</a:t>
            </a:r>
            <a:r>
              <a:rPr lang="hu-HU" sz="2400" b="0" i="0" u="none" strike="noStrike" baseline="0" dirty="0">
                <a:solidFill>
                  <a:srgbClr val="000000"/>
                </a:solidFill>
                <a:latin typeface="Bitter-Regular"/>
              </a:rPr>
              <a:t> </a:t>
            </a:r>
            <a:r>
              <a:rPr lang="en-US" sz="2400" b="0" i="0" u="none" strike="noStrike" baseline="0" dirty="0">
                <a:solidFill>
                  <a:srgbClr val="000000"/>
                </a:solidFill>
                <a:latin typeface="Bitter-Regular"/>
              </a:rPr>
              <a:t>there are </a:t>
            </a:r>
            <a:r>
              <a:rPr lang="en-US" sz="2400" b="0" i="1" u="none" strike="noStrike" baseline="0" dirty="0">
                <a:solidFill>
                  <a:srgbClr val="000000"/>
                </a:solidFill>
                <a:latin typeface="Bitter-Italic"/>
              </a:rPr>
              <a:t>k</a:t>
            </a:r>
            <a:r>
              <a:rPr lang="en-US" sz="2400" b="0" i="0" u="none" strike="noStrike" baseline="-25000" dirty="0">
                <a:solidFill>
                  <a:srgbClr val="000000"/>
                </a:solidFill>
                <a:latin typeface="Bitter-Regular"/>
              </a:rPr>
              <a:t>i</a:t>
            </a:r>
            <a:r>
              <a:rPr lang="en-US" sz="2400" b="0" i="0" u="none" strike="noStrike" baseline="0" dirty="0">
                <a:solidFill>
                  <a:srgbClr val="000000"/>
                </a:solidFill>
                <a:latin typeface="Bitter-Regular"/>
              </a:rPr>
              <a:t>(</a:t>
            </a:r>
            <a:r>
              <a:rPr lang="en-US" sz="2400" b="0" i="1" u="none" strike="noStrike" baseline="0" dirty="0">
                <a:solidFill>
                  <a:srgbClr val="000000"/>
                </a:solidFill>
                <a:latin typeface="Bitter-Italic"/>
              </a:rPr>
              <a:t>k</a:t>
            </a:r>
            <a:r>
              <a:rPr lang="en-US" sz="2400" b="0" i="0" u="none" strike="noStrike" baseline="-25000" dirty="0">
                <a:solidFill>
                  <a:srgbClr val="000000"/>
                </a:solidFill>
                <a:latin typeface="Bitter-Regular"/>
              </a:rPr>
              <a:t>i</a:t>
            </a:r>
            <a:r>
              <a:rPr lang="en-US" sz="2400" b="0" i="0" u="none" strike="noStrike" baseline="0" dirty="0">
                <a:solidFill>
                  <a:srgbClr val="000000"/>
                </a:solidFill>
                <a:latin typeface="Bitter-Regular"/>
              </a:rPr>
              <a:t> - 1)/2 possible links between the </a:t>
            </a:r>
            <a:r>
              <a:rPr lang="en-US" sz="2400" b="0" i="1" u="none" strike="noStrike" baseline="0" dirty="0">
                <a:solidFill>
                  <a:srgbClr val="000000"/>
                </a:solidFill>
                <a:latin typeface="Bitter-Italic"/>
              </a:rPr>
              <a:t>k</a:t>
            </a:r>
            <a:r>
              <a:rPr lang="en-US" sz="2400" b="0" i="0" u="none" strike="noStrike" baseline="-25000" dirty="0">
                <a:solidFill>
                  <a:srgbClr val="000000"/>
                </a:solidFill>
                <a:latin typeface="Bitter-Regular"/>
              </a:rPr>
              <a:t>i</a:t>
            </a:r>
            <a:r>
              <a:rPr lang="en-US" sz="2400" b="0" i="0" u="none" strike="noStrike" baseline="0" dirty="0">
                <a:solidFill>
                  <a:srgbClr val="000000"/>
                </a:solidFill>
                <a:latin typeface="Bitter-Regular"/>
              </a:rPr>
              <a:t> neighbors of node </a:t>
            </a:r>
            <a:r>
              <a:rPr lang="en-US" sz="2400" b="0" i="1" u="none" strike="noStrike" baseline="0" dirty="0" err="1">
                <a:solidFill>
                  <a:srgbClr val="000000"/>
                </a:solidFill>
                <a:latin typeface="Bitter-Italic"/>
              </a:rPr>
              <a:t>i</a:t>
            </a:r>
            <a:r>
              <a:rPr lang="en-US" sz="2400" b="0" i="0" u="none" strike="noStrike" baseline="0" dirty="0">
                <a:solidFill>
                  <a:srgbClr val="000000"/>
                </a:solidFill>
                <a:latin typeface="Bitter-Regular"/>
              </a:rPr>
              <a:t>, the</a:t>
            </a:r>
            <a:r>
              <a:rPr lang="hu-HU" sz="2400" b="0" i="0" u="none" strike="noStrike" baseline="0" dirty="0">
                <a:solidFill>
                  <a:srgbClr val="000000"/>
                </a:solidFill>
                <a:latin typeface="Bitter-Regular"/>
              </a:rPr>
              <a:t> </a:t>
            </a:r>
            <a:r>
              <a:rPr lang="en-US" sz="2400" b="0" i="0" u="none" strike="noStrike" baseline="0" dirty="0">
                <a:solidFill>
                  <a:srgbClr val="000000"/>
                </a:solidFill>
                <a:latin typeface="Bitter-Regular"/>
              </a:rPr>
              <a:t>expected value of </a:t>
            </a:r>
            <a:r>
              <a:rPr lang="en-US" sz="2400" b="0" i="1" u="none" strike="noStrike" baseline="0" dirty="0">
                <a:solidFill>
                  <a:srgbClr val="000000"/>
                </a:solidFill>
                <a:latin typeface="Bitter-Italic"/>
              </a:rPr>
              <a:t>L</a:t>
            </a:r>
            <a:r>
              <a:rPr lang="en-US" sz="2400" b="0" i="0" u="none" strike="noStrike" baseline="-25000" dirty="0">
                <a:solidFill>
                  <a:srgbClr val="000000"/>
                </a:solidFill>
                <a:latin typeface="Bitter-Regular"/>
              </a:rPr>
              <a:t>i </a:t>
            </a:r>
            <a:r>
              <a:rPr lang="en-US" sz="2400" b="0" i="0" u="none" strike="noStrike" baseline="0" dirty="0">
                <a:solidFill>
                  <a:srgbClr val="000000"/>
                </a:solidFill>
                <a:latin typeface="Bitter-Regular"/>
              </a:rPr>
              <a:t>is</a:t>
            </a:r>
            <a:r>
              <a:rPr lang="hu-HU" sz="2400" b="0" i="0" u="none" strike="noStrike" baseline="0" dirty="0">
                <a:solidFill>
                  <a:srgbClr val="000000"/>
                </a:solidFill>
                <a:latin typeface="Bitter-Regular"/>
              </a:rPr>
              <a:t> </a:t>
            </a:r>
            <a:endParaRPr lang="hu-HU" sz="3200" dirty="0">
              <a:latin typeface="Bitter-Regular"/>
            </a:endParaRPr>
          </a:p>
        </p:txBody>
      </p:sp>
      <p:sp>
        <p:nvSpPr>
          <p:cNvPr id="5" name="Dátum helye 4">
            <a:extLst>
              <a:ext uri="{FF2B5EF4-FFF2-40B4-BE49-F238E27FC236}">
                <a16:creationId xmlns:a16="http://schemas.microsoft.com/office/drawing/2014/main" id="{4E5339C9-DFC5-C7B6-01F8-3B7A11C3DB5D}"/>
              </a:ext>
            </a:extLst>
          </p:cNvPr>
          <p:cNvSpPr>
            <a:spLocks noGrp="1"/>
          </p:cNvSpPr>
          <p:nvPr>
            <p:ph type="dt" sz="half" idx="10"/>
          </p:nvPr>
        </p:nvSpPr>
        <p:spPr/>
        <p:txBody>
          <a:bodyPr/>
          <a:lstStyle/>
          <a:p>
            <a:r>
              <a:rPr lang="hu-HU"/>
              <a:t>26/19/2024</a:t>
            </a:r>
          </a:p>
        </p:txBody>
      </p:sp>
      <p:sp>
        <p:nvSpPr>
          <p:cNvPr id="6" name="Élőláb helye 5">
            <a:extLst>
              <a:ext uri="{FF2B5EF4-FFF2-40B4-BE49-F238E27FC236}">
                <a16:creationId xmlns:a16="http://schemas.microsoft.com/office/drawing/2014/main" id="{277D3861-0F86-579D-83AE-E1595BB2785B}"/>
              </a:ext>
            </a:extLst>
          </p:cNvPr>
          <p:cNvSpPr>
            <a:spLocks noGrp="1"/>
          </p:cNvSpPr>
          <p:nvPr>
            <p:ph type="ftr" sz="quarter" idx="11"/>
          </p:nvPr>
        </p:nvSpPr>
        <p:spPr/>
        <p:txBody>
          <a:bodyPr/>
          <a:lstStyle/>
          <a:p>
            <a:r>
              <a:rPr lang="hu-HU"/>
              <a:t>Network Science, Lecture 3</a:t>
            </a:r>
            <a:endParaRPr lang="hu-HU" dirty="0"/>
          </a:p>
        </p:txBody>
      </p:sp>
      <p:sp>
        <p:nvSpPr>
          <p:cNvPr id="7" name="Dia számának helye 6">
            <a:extLst>
              <a:ext uri="{FF2B5EF4-FFF2-40B4-BE49-F238E27FC236}">
                <a16:creationId xmlns:a16="http://schemas.microsoft.com/office/drawing/2014/main" id="{25710260-5E74-749E-078E-07A4E99FE030}"/>
              </a:ext>
            </a:extLst>
          </p:cNvPr>
          <p:cNvSpPr>
            <a:spLocks noGrp="1"/>
          </p:cNvSpPr>
          <p:nvPr>
            <p:ph type="sldNum" sz="quarter" idx="12"/>
          </p:nvPr>
        </p:nvSpPr>
        <p:spPr/>
        <p:txBody>
          <a:bodyPr/>
          <a:lstStyle/>
          <a:p>
            <a:fld id="{51087B00-E4BB-4A66-8C74-CF8A7BBCF259}" type="slidenum">
              <a:rPr lang="hu-HU" smtClean="0"/>
              <a:t>60</a:t>
            </a:fld>
            <a:endParaRPr lang="hu-HU" dirty="0"/>
          </a:p>
        </p:txBody>
      </p:sp>
      <p:pic>
        <p:nvPicPr>
          <p:cNvPr id="10" name="Kép 9">
            <a:extLst>
              <a:ext uri="{FF2B5EF4-FFF2-40B4-BE49-F238E27FC236}">
                <a16:creationId xmlns:a16="http://schemas.microsoft.com/office/drawing/2014/main" id="{944832EF-8B77-5A61-CBAB-D3D82924B5AB}"/>
              </a:ext>
            </a:extLst>
          </p:cNvPr>
          <p:cNvPicPr>
            <a:picLocks noChangeAspect="1"/>
          </p:cNvPicPr>
          <p:nvPr/>
        </p:nvPicPr>
        <p:blipFill>
          <a:blip r:embed="rId2"/>
          <a:stretch>
            <a:fillRect/>
          </a:stretch>
        </p:blipFill>
        <p:spPr>
          <a:xfrm>
            <a:off x="6760177" y="5300237"/>
            <a:ext cx="2346115" cy="980862"/>
          </a:xfrm>
          <a:prstGeom prst="rect">
            <a:avLst/>
          </a:prstGeom>
        </p:spPr>
      </p:pic>
    </p:spTree>
    <p:extLst>
      <p:ext uri="{BB962C8B-B14F-4D97-AF65-F5344CB8AC3E}">
        <p14:creationId xmlns:p14="http://schemas.microsoft.com/office/powerpoint/2010/main" val="16724657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CEC36D1-1CB9-2ED0-5523-E5966BC3FA7D}"/>
              </a:ext>
            </a:extLst>
          </p:cNvPr>
          <p:cNvSpPr>
            <a:spLocks noGrp="1"/>
          </p:cNvSpPr>
          <p:nvPr>
            <p:ph type="title"/>
          </p:nvPr>
        </p:nvSpPr>
        <p:spPr>
          <a:xfrm>
            <a:off x="838200" y="136525"/>
            <a:ext cx="10515600" cy="777875"/>
          </a:xfrm>
        </p:spPr>
        <p:txBody>
          <a:bodyPr>
            <a:noAutofit/>
          </a:bodyPr>
          <a:lstStyle/>
          <a:p>
            <a:pPr algn="ctr"/>
            <a:r>
              <a:rPr lang="hu-HU" sz="3200" b="1" dirty="0">
                <a:solidFill>
                  <a:srgbClr val="FF0000"/>
                </a:solidFill>
              </a:rPr>
              <a:t>CLUSTERING COEFFICIENT (2)</a:t>
            </a:r>
          </a:p>
        </p:txBody>
      </p:sp>
      <p:sp>
        <p:nvSpPr>
          <p:cNvPr id="8" name="Tartalom helye 7">
            <a:extLst>
              <a:ext uri="{FF2B5EF4-FFF2-40B4-BE49-F238E27FC236}">
                <a16:creationId xmlns:a16="http://schemas.microsoft.com/office/drawing/2014/main" id="{FA2386A2-7672-EB44-FCC6-320E4D256E10}"/>
              </a:ext>
            </a:extLst>
          </p:cNvPr>
          <p:cNvSpPr>
            <a:spLocks noGrp="1"/>
          </p:cNvSpPr>
          <p:nvPr>
            <p:ph idx="1"/>
          </p:nvPr>
        </p:nvSpPr>
        <p:spPr>
          <a:xfrm>
            <a:off x="317715" y="736169"/>
            <a:ext cx="11546238" cy="4339526"/>
          </a:xfrm>
        </p:spPr>
        <p:txBody>
          <a:bodyPr>
            <a:noAutofit/>
          </a:bodyPr>
          <a:lstStyle/>
          <a:p>
            <a:pPr algn="just">
              <a:lnSpc>
                <a:spcPct val="100000"/>
              </a:lnSpc>
            </a:pPr>
            <a:r>
              <a:rPr lang="en-US" sz="2400" b="0" i="0" u="none" strike="noStrike" baseline="0" dirty="0">
                <a:latin typeface="Bitter-Regular"/>
              </a:rPr>
              <a:t>Thus the local clustering coefficient of a random network is</a:t>
            </a:r>
            <a:endParaRPr lang="hu-HU" sz="2400" b="0" i="0" u="none" strike="noStrike" baseline="0" dirty="0">
              <a:latin typeface="Bitter-Regular"/>
            </a:endParaRPr>
          </a:p>
          <a:p>
            <a:pPr marL="0" indent="0" algn="just">
              <a:lnSpc>
                <a:spcPct val="100000"/>
              </a:lnSpc>
              <a:buNone/>
            </a:pPr>
            <a:r>
              <a:rPr lang="hu-HU" sz="2400" b="0" i="0" u="none" strike="noStrike" baseline="0" dirty="0" err="1">
                <a:solidFill>
                  <a:srgbClr val="000000"/>
                </a:solidFill>
                <a:latin typeface="Bitter-Regular"/>
              </a:rPr>
              <a:t>This</a:t>
            </a:r>
            <a:r>
              <a:rPr lang="hu-HU" sz="2400" b="0" i="0" u="none" strike="noStrike" baseline="0" dirty="0">
                <a:solidFill>
                  <a:srgbClr val="000000"/>
                </a:solidFill>
                <a:latin typeface="Bitter-Regular"/>
              </a:rPr>
              <a:t> </a:t>
            </a:r>
            <a:r>
              <a:rPr lang="en-US" sz="2400" b="0" i="0" u="none" strike="noStrike" baseline="0" dirty="0">
                <a:solidFill>
                  <a:srgbClr val="000000"/>
                </a:solidFill>
                <a:latin typeface="Bitter-Regular"/>
              </a:rPr>
              <a:t>Equation</a:t>
            </a:r>
            <a:r>
              <a:rPr lang="en-US" sz="2400" b="1" i="0" u="none" strike="noStrike" baseline="0" dirty="0">
                <a:solidFill>
                  <a:srgbClr val="7F3E99"/>
                </a:solidFill>
                <a:latin typeface="DINAlternate-Bold"/>
              </a:rPr>
              <a:t> </a:t>
            </a:r>
            <a:r>
              <a:rPr lang="en-US" sz="2400" b="0" i="0" u="none" strike="noStrike" baseline="0" dirty="0">
                <a:solidFill>
                  <a:srgbClr val="000000"/>
                </a:solidFill>
                <a:latin typeface="Bitter-Regular"/>
              </a:rPr>
              <a:t>makes two predictions:</a:t>
            </a:r>
          </a:p>
          <a:p>
            <a:pPr marL="0" indent="0" algn="just">
              <a:lnSpc>
                <a:spcPct val="100000"/>
              </a:lnSpc>
              <a:buNone/>
            </a:pPr>
            <a:r>
              <a:rPr lang="en-US" sz="2400" b="1" i="0" u="none" strike="noStrike" baseline="0" dirty="0">
                <a:solidFill>
                  <a:srgbClr val="7F3E99"/>
                </a:solidFill>
                <a:latin typeface="Bitter-Bold"/>
              </a:rPr>
              <a:t>(1) </a:t>
            </a:r>
            <a:r>
              <a:rPr lang="en-US" sz="2400" b="0" i="0" u="none" strike="noStrike" baseline="0" dirty="0">
                <a:solidFill>
                  <a:srgbClr val="000000"/>
                </a:solidFill>
                <a:latin typeface="Bitter-Regular"/>
              </a:rPr>
              <a:t>For fixed &lt;</a:t>
            </a:r>
            <a:r>
              <a:rPr lang="en-US" sz="2400" b="0" i="1" u="none" strike="noStrike" baseline="0" dirty="0">
                <a:solidFill>
                  <a:srgbClr val="000000"/>
                </a:solidFill>
                <a:latin typeface="Bitter-Italic"/>
              </a:rPr>
              <a:t>k</a:t>
            </a:r>
            <a:r>
              <a:rPr lang="en-US" sz="2400" b="0" i="0" u="none" strike="noStrike" baseline="0" dirty="0">
                <a:solidFill>
                  <a:srgbClr val="000000"/>
                </a:solidFill>
                <a:latin typeface="Bitter-Regular"/>
              </a:rPr>
              <a:t>&gt;, the larger the network, the smaller is a node’s clustering</a:t>
            </a:r>
            <a:r>
              <a:rPr lang="hu-HU" sz="2400" b="0" i="0" u="none" strike="noStrike" baseline="0" dirty="0">
                <a:solidFill>
                  <a:srgbClr val="000000"/>
                </a:solidFill>
                <a:latin typeface="Bitter-Regular"/>
              </a:rPr>
              <a:t> </a:t>
            </a:r>
            <a:r>
              <a:rPr lang="en-US" sz="2400" b="0" i="0" u="none" strike="noStrike" baseline="0" dirty="0">
                <a:solidFill>
                  <a:srgbClr val="000000"/>
                </a:solidFill>
                <a:latin typeface="Bitter-Regular"/>
              </a:rPr>
              <a:t>coefficient. Consequently a node's local clustering coefficient </a:t>
            </a:r>
            <a:r>
              <a:rPr lang="en-US" sz="2400" b="0" i="1" u="none" strike="noStrike" baseline="0" dirty="0">
                <a:solidFill>
                  <a:srgbClr val="000000"/>
                </a:solidFill>
                <a:latin typeface="Bitter-Italic"/>
              </a:rPr>
              <a:t>C</a:t>
            </a:r>
            <a:r>
              <a:rPr lang="en-US" sz="2400" b="0" i="1" u="none" strike="noStrike" baseline="-25000" dirty="0">
                <a:solidFill>
                  <a:srgbClr val="000000"/>
                </a:solidFill>
                <a:latin typeface="Bitter-Italic"/>
              </a:rPr>
              <a:t>i</a:t>
            </a:r>
            <a:r>
              <a:rPr lang="hu-HU" sz="2400" b="0" i="1" u="none" strike="noStrike" baseline="-25000" dirty="0">
                <a:solidFill>
                  <a:srgbClr val="000000"/>
                </a:solidFill>
                <a:latin typeface="Bitter-Italic"/>
              </a:rPr>
              <a:t> </a:t>
            </a:r>
            <a:r>
              <a:rPr lang="hu-HU" sz="2400" i="1" baseline="-25000" dirty="0">
                <a:solidFill>
                  <a:srgbClr val="000000"/>
                </a:solidFill>
                <a:latin typeface="Bitter-Italic"/>
              </a:rPr>
              <a:t> </a:t>
            </a:r>
            <a:r>
              <a:rPr lang="en-US" sz="2400" b="0" i="0" u="none" strike="noStrike" baseline="0" dirty="0">
                <a:solidFill>
                  <a:srgbClr val="000000"/>
                </a:solidFill>
                <a:latin typeface="Bitter-Regular"/>
              </a:rPr>
              <a:t>is expected to decrease as 1/</a:t>
            </a:r>
            <a:r>
              <a:rPr lang="en-US" sz="2400" b="0" i="1" u="none" strike="noStrike" baseline="0" dirty="0">
                <a:solidFill>
                  <a:srgbClr val="000000"/>
                </a:solidFill>
                <a:latin typeface="Bitter-Italic"/>
              </a:rPr>
              <a:t>N</a:t>
            </a:r>
            <a:r>
              <a:rPr lang="en-US" sz="2400" b="0" i="0" u="none" strike="noStrike" baseline="0" dirty="0">
                <a:solidFill>
                  <a:srgbClr val="000000"/>
                </a:solidFill>
                <a:latin typeface="Bitter-Regular"/>
              </a:rPr>
              <a:t>. Note that the network's average clustering</a:t>
            </a:r>
            <a:r>
              <a:rPr lang="hu-HU" sz="2400" b="0" i="0" u="none" strike="noStrike" baseline="0" dirty="0">
                <a:solidFill>
                  <a:srgbClr val="000000"/>
                </a:solidFill>
                <a:latin typeface="Bitter-Regular"/>
              </a:rPr>
              <a:t> </a:t>
            </a:r>
            <a:r>
              <a:rPr lang="en-US" sz="2400" b="0" i="0" u="none" strike="noStrike" baseline="0" dirty="0">
                <a:solidFill>
                  <a:srgbClr val="000000"/>
                </a:solidFill>
                <a:latin typeface="Bitter-Regular"/>
              </a:rPr>
              <a:t>coefficient, </a:t>
            </a:r>
            <a:r>
              <a:rPr lang="en-US" sz="2400" b="0" i="1" u="none" strike="noStrike" baseline="0" dirty="0">
                <a:solidFill>
                  <a:srgbClr val="000000"/>
                </a:solidFill>
                <a:latin typeface="Bitter-Italic"/>
              </a:rPr>
              <a:t>&lt;C&gt; </a:t>
            </a:r>
            <a:r>
              <a:rPr lang="en-US" sz="2400" b="0" i="0" u="none" strike="noStrike" baseline="0" dirty="0">
                <a:solidFill>
                  <a:srgbClr val="000000"/>
                </a:solidFill>
                <a:latin typeface="Bitter-Regular"/>
              </a:rPr>
              <a:t>also follow</a:t>
            </a:r>
            <a:r>
              <a:rPr lang="hu-HU" sz="2400" b="0" i="0" u="none" strike="noStrike" baseline="0" dirty="0">
                <a:solidFill>
                  <a:srgbClr val="000000"/>
                </a:solidFill>
                <a:latin typeface="Bitter-Regular"/>
              </a:rPr>
              <a:t>s </a:t>
            </a:r>
            <a:r>
              <a:rPr lang="hu-HU" sz="2400" b="0" i="0" u="none" strike="noStrike" baseline="0" dirty="0" err="1">
                <a:solidFill>
                  <a:srgbClr val="000000"/>
                </a:solidFill>
                <a:latin typeface="Bitter-Regular"/>
              </a:rPr>
              <a:t>this</a:t>
            </a:r>
            <a:r>
              <a:rPr lang="hu-HU" sz="2400" b="0" i="0" u="none" strike="noStrike" baseline="0" dirty="0">
                <a:solidFill>
                  <a:srgbClr val="000000"/>
                </a:solidFill>
                <a:latin typeface="Bitter-Regular"/>
              </a:rPr>
              <a:t> formula</a:t>
            </a:r>
            <a:r>
              <a:rPr lang="en-US" sz="2400" b="0" i="0" u="none" strike="noStrike" baseline="0" dirty="0">
                <a:solidFill>
                  <a:srgbClr val="000000"/>
                </a:solidFill>
                <a:latin typeface="Bitter-Regular"/>
              </a:rPr>
              <a:t>.</a:t>
            </a:r>
          </a:p>
          <a:p>
            <a:pPr marL="0" indent="0" algn="just">
              <a:lnSpc>
                <a:spcPct val="100000"/>
              </a:lnSpc>
              <a:buNone/>
            </a:pPr>
            <a:r>
              <a:rPr lang="en-US" sz="2400" b="1" i="0" u="none" strike="noStrike" baseline="0" dirty="0">
                <a:solidFill>
                  <a:srgbClr val="7F3E99"/>
                </a:solidFill>
                <a:latin typeface="Bitter-Bold"/>
              </a:rPr>
              <a:t>(2) </a:t>
            </a:r>
            <a:r>
              <a:rPr lang="en-US" sz="2400" b="0" i="0" u="none" strike="noStrike" baseline="0" dirty="0">
                <a:solidFill>
                  <a:srgbClr val="000000"/>
                </a:solidFill>
                <a:latin typeface="Bitter-Regular"/>
              </a:rPr>
              <a:t>The local clustering coefficient of a node is independent of the node’s</a:t>
            </a:r>
            <a:r>
              <a:rPr lang="hu-HU" sz="2400" b="0" i="0" u="none" strike="noStrike" baseline="0" dirty="0">
                <a:solidFill>
                  <a:srgbClr val="000000"/>
                </a:solidFill>
                <a:latin typeface="Bitter-Regular"/>
              </a:rPr>
              <a:t> </a:t>
            </a:r>
            <a:r>
              <a:rPr lang="hu-HU" sz="2400" b="0" i="0" u="none" strike="noStrike" baseline="0" dirty="0" err="1">
                <a:solidFill>
                  <a:srgbClr val="000000"/>
                </a:solidFill>
                <a:latin typeface="Bitter-Regular"/>
              </a:rPr>
              <a:t>degree</a:t>
            </a:r>
            <a:r>
              <a:rPr lang="hu-HU" sz="2400" b="0" i="0" u="none" strike="noStrike" baseline="0" dirty="0">
                <a:solidFill>
                  <a:srgbClr val="000000"/>
                </a:solidFill>
                <a:latin typeface="Bitter-Regular"/>
              </a:rPr>
              <a:t>.</a:t>
            </a:r>
            <a:endParaRPr lang="hu-HU" sz="2400" b="0" i="0" u="none" strike="noStrike" baseline="0" dirty="0">
              <a:latin typeface="Bitter-Regular"/>
            </a:endParaRPr>
          </a:p>
          <a:p>
            <a:pPr marL="0" indent="0" algn="just">
              <a:lnSpc>
                <a:spcPct val="100000"/>
              </a:lnSpc>
              <a:buNone/>
            </a:pPr>
            <a:endParaRPr lang="hu-HU" sz="2400" b="0" i="0" u="none" strike="noStrike" baseline="0" dirty="0">
              <a:solidFill>
                <a:srgbClr val="000000"/>
              </a:solidFill>
              <a:latin typeface="Bitter-Regular"/>
            </a:endParaRPr>
          </a:p>
          <a:p>
            <a:pPr marL="0" indent="0" algn="just">
              <a:lnSpc>
                <a:spcPct val="100000"/>
              </a:lnSpc>
              <a:buNone/>
            </a:pPr>
            <a:r>
              <a:rPr lang="en-US" sz="2400" b="0" i="0" u="none" strike="noStrike" baseline="0" dirty="0">
                <a:solidFill>
                  <a:srgbClr val="000000"/>
                </a:solidFill>
                <a:latin typeface="Bitter-Regular"/>
              </a:rPr>
              <a:t>In summary, we find that the random network model does not capture</a:t>
            </a:r>
            <a:r>
              <a:rPr lang="hu-HU" sz="2400" b="0" i="0" u="none" strike="noStrike" baseline="0" dirty="0">
                <a:solidFill>
                  <a:srgbClr val="000000"/>
                </a:solidFill>
                <a:latin typeface="Bitter-Regular"/>
              </a:rPr>
              <a:t> </a:t>
            </a:r>
            <a:r>
              <a:rPr lang="en-US" sz="2400" b="0" i="0" u="none" strike="noStrike" baseline="0" dirty="0">
                <a:solidFill>
                  <a:srgbClr val="000000"/>
                </a:solidFill>
                <a:latin typeface="Bitter-Regular"/>
              </a:rPr>
              <a:t>the clustering of real networks. Instead real networks have a much higher</a:t>
            </a:r>
            <a:r>
              <a:rPr lang="hu-HU" sz="2400" b="0" i="0" u="none" strike="noStrike" baseline="0" dirty="0">
                <a:solidFill>
                  <a:srgbClr val="000000"/>
                </a:solidFill>
                <a:latin typeface="Bitter-Regular"/>
              </a:rPr>
              <a:t> </a:t>
            </a:r>
            <a:r>
              <a:rPr lang="en-US" sz="2400" b="0" i="0" u="none" strike="noStrike" baseline="0" dirty="0">
                <a:solidFill>
                  <a:srgbClr val="000000"/>
                </a:solidFill>
                <a:latin typeface="Bitter-Regular"/>
              </a:rPr>
              <a:t>clustering coefficient than expected for a random network of similar </a:t>
            </a:r>
            <a:r>
              <a:rPr lang="en-US" sz="2400" b="0" i="1" u="none" strike="noStrike" baseline="0" dirty="0">
                <a:solidFill>
                  <a:srgbClr val="000000"/>
                </a:solidFill>
                <a:latin typeface="Bitter-Italic"/>
              </a:rPr>
              <a:t>N</a:t>
            </a:r>
            <a:r>
              <a:rPr lang="hu-HU" sz="2400" b="0" i="1" u="none" strike="noStrike" baseline="0" dirty="0">
                <a:solidFill>
                  <a:srgbClr val="000000"/>
                </a:solidFill>
                <a:latin typeface="Bitter-Italic"/>
              </a:rPr>
              <a:t> </a:t>
            </a:r>
            <a:r>
              <a:rPr lang="en-US" sz="2400" b="0" i="0" u="none" strike="noStrike" baseline="0" dirty="0">
                <a:solidFill>
                  <a:srgbClr val="000000"/>
                </a:solidFill>
                <a:latin typeface="Bitter-Regular"/>
              </a:rPr>
              <a:t>and </a:t>
            </a:r>
            <a:r>
              <a:rPr lang="en-US" sz="2400" b="0" i="1" u="none" strike="noStrike" baseline="0" dirty="0">
                <a:solidFill>
                  <a:srgbClr val="000000"/>
                </a:solidFill>
                <a:latin typeface="Bitter-Italic"/>
              </a:rPr>
              <a:t>L</a:t>
            </a:r>
            <a:r>
              <a:rPr lang="en-US" sz="2400" b="0" i="0" u="none" strike="noStrike" baseline="0" dirty="0">
                <a:solidFill>
                  <a:srgbClr val="000000"/>
                </a:solidFill>
                <a:latin typeface="Bitter-Regular"/>
              </a:rPr>
              <a:t>. An extension of the random network model proposed by Watts an</a:t>
            </a:r>
            <a:r>
              <a:rPr lang="hu-HU" sz="2400" b="0" i="0" u="none" strike="noStrike" baseline="0" dirty="0">
                <a:solidFill>
                  <a:srgbClr val="000000"/>
                </a:solidFill>
                <a:latin typeface="Bitter-Regular"/>
              </a:rPr>
              <a:t>d </a:t>
            </a:r>
            <a:r>
              <a:rPr lang="en-US" sz="2400" b="0" i="0" u="none" strike="noStrike" baseline="0" dirty="0" err="1">
                <a:solidFill>
                  <a:srgbClr val="000000"/>
                </a:solidFill>
                <a:latin typeface="Bitter-Regular"/>
              </a:rPr>
              <a:t>Strogatz</a:t>
            </a:r>
            <a:r>
              <a:rPr lang="en-US" sz="2400" b="0" i="0" u="none" strike="noStrike" baseline="0" dirty="0">
                <a:solidFill>
                  <a:srgbClr val="000000"/>
                </a:solidFill>
                <a:latin typeface="Bitter-Regular"/>
              </a:rPr>
              <a:t>  addresses the coexistence of high </a:t>
            </a:r>
            <a:r>
              <a:rPr lang="en-US" sz="2400" b="0" i="1" u="none" strike="noStrike" baseline="0" dirty="0">
                <a:solidFill>
                  <a:srgbClr val="000000"/>
                </a:solidFill>
                <a:latin typeface="Bitter-Italic"/>
              </a:rPr>
              <a:t>&lt;C&gt; </a:t>
            </a:r>
            <a:r>
              <a:rPr lang="en-US" sz="2400" b="0" i="0" u="none" strike="noStrike" baseline="0" dirty="0">
                <a:solidFill>
                  <a:srgbClr val="000000"/>
                </a:solidFill>
                <a:latin typeface="Bitter-Regular"/>
              </a:rPr>
              <a:t>and the small world</a:t>
            </a:r>
            <a:r>
              <a:rPr lang="hu-HU" sz="2400" b="0" i="0" u="none" strike="noStrike" baseline="0" dirty="0">
                <a:solidFill>
                  <a:srgbClr val="000000"/>
                </a:solidFill>
                <a:latin typeface="Bitter-Regular"/>
              </a:rPr>
              <a:t> </a:t>
            </a:r>
            <a:r>
              <a:rPr lang="en-US" sz="2400" b="0" i="0" u="none" strike="noStrike" baseline="0" dirty="0">
                <a:solidFill>
                  <a:srgbClr val="000000"/>
                </a:solidFill>
                <a:latin typeface="Bitter-Regular"/>
              </a:rPr>
              <a:t>property. It fails to explain, however, why high-degree nodes have</a:t>
            </a:r>
            <a:r>
              <a:rPr lang="hu-HU" sz="2400" b="0" i="0" u="none" strike="noStrike" baseline="0" dirty="0">
                <a:solidFill>
                  <a:srgbClr val="000000"/>
                </a:solidFill>
                <a:latin typeface="Bitter-Regular"/>
              </a:rPr>
              <a:t> </a:t>
            </a:r>
            <a:r>
              <a:rPr lang="en-US" sz="2400" b="0" i="0" u="none" strike="noStrike" baseline="0" dirty="0">
                <a:solidFill>
                  <a:srgbClr val="000000"/>
                </a:solidFill>
                <a:latin typeface="Bitter-Regular"/>
              </a:rPr>
              <a:t>a smaller clustering coefficient than low-degree nodes</a:t>
            </a:r>
            <a:endParaRPr lang="hu-HU" sz="2400" dirty="0">
              <a:latin typeface="Bitter-Regular"/>
            </a:endParaRPr>
          </a:p>
        </p:txBody>
      </p:sp>
      <p:sp>
        <p:nvSpPr>
          <p:cNvPr id="5" name="Dátum helye 4">
            <a:extLst>
              <a:ext uri="{FF2B5EF4-FFF2-40B4-BE49-F238E27FC236}">
                <a16:creationId xmlns:a16="http://schemas.microsoft.com/office/drawing/2014/main" id="{4E5339C9-DFC5-C7B6-01F8-3B7A11C3DB5D}"/>
              </a:ext>
            </a:extLst>
          </p:cNvPr>
          <p:cNvSpPr>
            <a:spLocks noGrp="1"/>
          </p:cNvSpPr>
          <p:nvPr>
            <p:ph type="dt" sz="half" idx="10"/>
          </p:nvPr>
        </p:nvSpPr>
        <p:spPr/>
        <p:txBody>
          <a:bodyPr/>
          <a:lstStyle/>
          <a:p>
            <a:r>
              <a:rPr lang="hu-HU"/>
              <a:t>26/19/2024</a:t>
            </a:r>
          </a:p>
        </p:txBody>
      </p:sp>
      <p:sp>
        <p:nvSpPr>
          <p:cNvPr id="6" name="Élőláb helye 5">
            <a:extLst>
              <a:ext uri="{FF2B5EF4-FFF2-40B4-BE49-F238E27FC236}">
                <a16:creationId xmlns:a16="http://schemas.microsoft.com/office/drawing/2014/main" id="{277D3861-0F86-579D-83AE-E1595BB2785B}"/>
              </a:ext>
            </a:extLst>
          </p:cNvPr>
          <p:cNvSpPr>
            <a:spLocks noGrp="1"/>
          </p:cNvSpPr>
          <p:nvPr>
            <p:ph type="ftr" sz="quarter" idx="11"/>
          </p:nvPr>
        </p:nvSpPr>
        <p:spPr/>
        <p:txBody>
          <a:bodyPr/>
          <a:lstStyle/>
          <a:p>
            <a:r>
              <a:rPr lang="hu-HU"/>
              <a:t>Network Science, Lecture 3</a:t>
            </a:r>
            <a:endParaRPr lang="hu-HU" dirty="0"/>
          </a:p>
        </p:txBody>
      </p:sp>
      <p:sp>
        <p:nvSpPr>
          <p:cNvPr id="7" name="Dia számának helye 6">
            <a:extLst>
              <a:ext uri="{FF2B5EF4-FFF2-40B4-BE49-F238E27FC236}">
                <a16:creationId xmlns:a16="http://schemas.microsoft.com/office/drawing/2014/main" id="{25710260-5E74-749E-078E-07A4E99FE030}"/>
              </a:ext>
            </a:extLst>
          </p:cNvPr>
          <p:cNvSpPr>
            <a:spLocks noGrp="1"/>
          </p:cNvSpPr>
          <p:nvPr>
            <p:ph type="sldNum" sz="quarter" idx="12"/>
          </p:nvPr>
        </p:nvSpPr>
        <p:spPr/>
        <p:txBody>
          <a:bodyPr/>
          <a:lstStyle/>
          <a:p>
            <a:fld id="{51087B00-E4BB-4A66-8C74-CF8A7BBCF259}" type="slidenum">
              <a:rPr lang="hu-HU" smtClean="0"/>
              <a:t>61</a:t>
            </a:fld>
            <a:endParaRPr lang="hu-HU" dirty="0"/>
          </a:p>
        </p:txBody>
      </p:sp>
      <p:pic>
        <p:nvPicPr>
          <p:cNvPr id="4" name="Kép 3">
            <a:extLst>
              <a:ext uri="{FF2B5EF4-FFF2-40B4-BE49-F238E27FC236}">
                <a16:creationId xmlns:a16="http://schemas.microsoft.com/office/drawing/2014/main" id="{352E394B-182C-2B02-C8D9-8E4B3F2070D4}"/>
              </a:ext>
            </a:extLst>
          </p:cNvPr>
          <p:cNvPicPr>
            <a:picLocks noChangeAspect="1"/>
          </p:cNvPicPr>
          <p:nvPr/>
        </p:nvPicPr>
        <p:blipFill>
          <a:blip r:embed="rId2"/>
          <a:stretch>
            <a:fillRect/>
          </a:stretch>
        </p:blipFill>
        <p:spPr>
          <a:xfrm>
            <a:off x="8153400" y="629297"/>
            <a:ext cx="3528771" cy="1176256"/>
          </a:xfrm>
          <a:prstGeom prst="rect">
            <a:avLst/>
          </a:prstGeom>
        </p:spPr>
      </p:pic>
    </p:spTree>
    <p:extLst>
      <p:ext uri="{BB962C8B-B14F-4D97-AF65-F5344CB8AC3E}">
        <p14:creationId xmlns:p14="http://schemas.microsoft.com/office/powerpoint/2010/main" val="30560932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CEC36D1-1CB9-2ED0-5523-E5966BC3FA7D}"/>
              </a:ext>
            </a:extLst>
          </p:cNvPr>
          <p:cNvSpPr>
            <a:spLocks noGrp="1"/>
          </p:cNvSpPr>
          <p:nvPr>
            <p:ph type="title"/>
          </p:nvPr>
        </p:nvSpPr>
        <p:spPr>
          <a:xfrm>
            <a:off x="838200" y="136525"/>
            <a:ext cx="10515600" cy="777875"/>
          </a:xfrm>
        </p:spPr>
        <p:txBody>
          <a:bodyPr>
            <a:noAutofit/>
          </a:bodyPr>
          <a:lstStyle/>
          <a:p>
            <a:pPr algn="ctr"/>
            <a:r>
              <a:rPr lang="en-US" sz="3200" b="1" dirty="0">
                <a:solidFill>
                  <a:srgbClr val="FF0000"/>
                </a:solidFill>
              </a:rPr>
              <a:t>REAL NETWORKS</a:t>
            </a:r>
            <a:r>
              <a:rPr lang="hu-HU" sz="3200" b="1" dirty="0">
                <a:solidFill>
                  <a:srgbClr val="FF0000"/>
                </a:solidFill>
              </a:rPr>
              <a:t> </a:t>
            </a:r>
            <a:r>
              <a:rPr lang="en-US" sz="3200" b="1" dirty="0">
                <a:solidFill>
                  <a:srgbClr val="FF0000"/>
                </a:solidFill>
              </a:rPr>
              <a:t>ARE NOT RANDOM</a:t>
            </a:r>
            <a:endParaRPr lang="hu-HU" sz="3200" b="1" dirty="0">
              <a:solidFill>
                <a:srgbClr val="FF0000"/>
              </a:solidFill>
            </a:endParaRPr>
          </a:p>
        </p:txBody>
      </p:sp>
      <p:sp>
        <p:nvSpPr>
          <p:cNvPr id="8" name="Tartalom helye 7">
            <a:extLst>
              <a:ext uri="{FF2B5EF4-FFF2-40B4-BE49-F238E27FC236}">
                <a16:creationId xmlns:a16="http://schemas.microsoft.com/office/drawing/2014/main" id="{FA2386A2-7672-EB44-FCC6-320E4D256E10}"/>
              </a:ext>
            </a:extLst>
          </p:cNvPr>
          <p:cNvSpPr>
            <a:spLocks noGrp="1"/>
          </p:cNvSpPr>
          <p:nvPr>
            <p:ph idx="1"/>
          </p:nvPr>
        </p:nvSpPr>
        <p:spPr>
          <a:xfrm>
            <a:off x="317715" y="736169"/>
            <a:ext cx="11546238" cy="4339526"/>
          </a:xfrm>
        </p:spPr>
        <p:txBody>
          <a:bodyPr>
            <a:noAutofit/>
          </a:bodyPr>
          <a:lstStyle/>
          <a:p>
            <a:pPr marL="0" indent="0" algn="just">
              <a:lnSpc>
                <a:spcPct val="100000"/>
              </a:lnSpc>
              <a:buNone/>
            </a:pPr>
            <a:r>
              <a:rPr lang="en-US" sz="2400" dirty="0">
                <a:latin typeface="Bitter-Regular"/>
              </a:rPr>
              <a:t>Since its introduction in 1959 the random network model has dominated</a:t>
            </a:r>
            <a:r>
              <a:rPr lang="hu-HU" sz="2400" dirty="0">
                <a:latin typeface="Bitter-Regular"/>
              </a:rPr>
              <a:t> </a:t>
            </a:r>
            <a:r>
              <a:rPr lang="en-US" sz="2400" dirty="0">
                <a:latin typeface="Bitter-Regular"/>
              </a:rPr>
              <a:t>mathematical approaches to complex networks. The model suggests</a:t>
            </a:r>
            <a:r>
              <a:rPr lang="hu-HU" sz="2400" dirty="0">
                <a:latin typeface="Bitter-Regular"/>
              </a:rPr>
              <a:t> </a:t>
            </a:r>
            <a:r>
              <a:rPr lang="en-US" sz="2400" dirty="0">
                <a:latin typeface="Bitter-Regular"/>
              </a:rPr>
              <a:t>that the random-looking networks observed in complex systems should be</a:t>
            </a:r>
            <a:r>
              <a:rPr lang="hu-HU" sz="2400" dirty="0">
                <a:latin typeface="Bitter-Regular"/>
              </a:rPr>
              <a:t> </a:t>
            </a:r>
            <a:r>
              <a:rPr lang="en-US" sz="2400" dirty="0">
                <a:latin typeface="Bitter-Regular"/>
              </a:rPr>
              <a:t>described as purely random. With that it equated complexity with randomness.</a:t>
            </a:r>
          </a:p>
          <a:p>
            <a:pPr marL="0" indent="0" algn="just">
              <a:lnSpc>
                <a:spcPct val="100000"/>
              </a:lnSpc>
              <a:buNone/>
            </a:pPr>
            <a:r>
              <a:rPr lang="en-US" sz="2400" dirty="0">
                <a:latin typeface="Bitter-Regular"/>
              </a:rPr>
              <a:t>We must therefore ask:</a:t>
            </a:r>
          </a:p>
          <a:p>
            <a:pPr marL="0" indent="0" algn="just">
              <a:lnSpc>
                <a:spcPct val="100000"/>
              </a:lnSpc>
              <a:buNone/>
            </a:pPr>
            <a:r>
              <a:rPr lang="en-US" sz="2400" dirty="0">
                <a:latin typeface="Bitter-Regular"/>
              </a:rPr>
              <a:t>Do we really believe that real networks are random?</a:t>
            </a:r>
            <a:r>
              <a:rPr lang="hu-HU" sz="2400" dirty="0">
                <a:latin typeface="Bitter-Regular"/>
              </a:rPr>
              <a:t> </a:t>
            </a:r>
            <a:r>
              <a:rPr lang="en-US" sz="2400" dirty="0">
                <a:latin typeface="Bitter-Regular"/>
              </a:rPr>
              <a:t>The answer is clearly no. </a:t>
            </a:r>
            <a:endParaRPr lang="hu-HU" sz="2400" dirty="0">
              <a:latin typeface="Bitter-Regular"/>
            </a:endParaRPr>
          </a:p>
          <a:p>
            <a:pPr marL="0" indent="0" algn="just">
              <a:lnSpc>
                <a:spcPct val="100000"/>
              </a:lnSpc>
              <a:buNone/>
            </a:pPr>
            <a:r>
              <a:rPr lang="en-US" sz="2400" dirty="0">
                <a:latin typeface="Bitter-Regular"/>
              </a:rPr>
              <a:t>As the interactions between our proteins are</a:t>
            </a:r>
            <a:r>
              <a:rPr lang="hu-HU" sz="2400" dirty="0">
                <a:latin typeface="Bitter-Regular"/>
              </a:rPr>
              <a:t> </a:t>
            </a:r>
            <a:r>
              <a:rPr lang="en-US" sz="2400" dirty="0">
                <a:latin typeface="Bitter-Regular"/>
              </a:rPr>
              <a:t>governed by the strict laws of biochemistry, for the cell to function its</a:t>
            </a:r>
            <a:r>
              <a:rPr lang="hu-HU" sz="2400" dirty="0">
                <a:latin typeface="Bitter-Regular"/>
              </a:rPr>
              <a:t> </a:t>
            </a:r>
            <a:r>
              <a:rPr lang="en-US" sz="2400" dirty="0">
                <a:latin typeface="Bitter-Regular"/>
              </a:rPr>
              <a:t>chemical architecture cannot be random. Similarly, in a random society</a:t>
            </a:r>
            <a:r>
              <a:rPr lang="hu-HU" sz="2400" dirty="0">
                <a:latin typeface="Bitter-Regular"/>
              </a:rPr>
              <a:t> </a:t>
            </a:r>
            <a:r>
              <a:rPr lang="en-US" sz="2400" dirty="0">
                <a:latin typeface="Bitter-Regular"/>
              </a:rPr>
              <a:t>an American student would be as likely to have among his friends Chinese</a:t>
            </a:r>
            <a:r>
              <a:rPr lang="hu-HU" sz="2400" dirty="0">
                <a:latin typeface="Bitter-Regular"/>
              </a:rPr>
              <a:t> </a:t>
            </a:r>
            <a:r>
              <a:rPr lang="en-US" sz="2400" dirty="0">
                <a:latin typeface="Bitter-Regular"/>
              </a:rPr>
              <a:t>factory workers than one of her classmates.</a:t>
            </a:r>
          </a:p>
          <a:p>
            <a:pPr marL="0" indent="0" algn="just">
              <a:lnSpc>
                <a:spcPct val="100000"/>
              </a:lnSpc>
              <a:buNone/>
            </a:pPr>
            <a:r>
              <a:rPr lang="en-US" sz="2400" dirty="0">
                <a:latin typeface="Bitter-Regular"/>
              </a:rPr>
              <a:t>In reality we suspect the existence of a deep order behind most complex</a:t>
            </a:r>
            <a:r>
              <a:rPr lang="hu-HU" sz="2400" dirty="0">
                <a:latin typeface="Bitter-Regular"/>
              </a:rPr>
              <a:t> </a:t>
            </a:r>
            <a:r>
              <a:rPr lang="en-US" sz="2400" dirty="0">
                <a:latin typeface="Bitter-Regular"/>
              </a:rPr>
              <a:t>systems. That order must be reflected in the structure of the network</a:t>
            </a:r>
            <a:r>
              <a:rPr lang="hu-HU" sz="2400" dirty="0">
                <a:latin typeface="Bitter-Regular"/>
              </a:rPr>
              <a:t> </a:t>
            </a:r>
            <a:r>
              <a:rPr lang="en-US" sz="2400" dirty="0">
                <a:latin typeface="Bitter-Regular"/>
              </a:rPr>
              <a:t>that describes their architecture, resulting in systematic deviations from a</a:t>
            </a:r>
            <a:r>
              <a:rPr lang="hu-HU" sz="2400" dirty="0">
                <a:latin typeface="Bitter-Regular"/>
              </a:rPr>
              <a:t> </a:t>
            </a:r>
            <a:r>
              <a:rPr lang="en-US" sz="2400" dirty="0">
                <a:latin typeface="Bitter-Regular"/>
              </a:rPr>
              <a:t>pure random configuration.</a:t>
            </a:r>
          </a:p>
        </p:txBody>
      </p:sp>
      <p:sp>
        <p:nvSpPr>
          <p:cNvPr id="5" name="Dátum helye 4">
            <a:extLst>
              <a:ext uri="{FF2B5EF4-FFF2-40B4-BE49-F238E27FC236}">
                <a16:creationId xmlns:a16="http://schemas.microsoft.com/office/drawing/2014/main" id="{4E5339C9-DFC5-C7B6-01F8-3B7A11C3DB5D}"/>
              </a:ext>
            </a:extLst>
          </p:cNvPr>
          <p:cNvSpPr>
            <a:spLocks noGrp="1"/>
          </p:cNvSpPr>
          <p:nvPr>
            <p:ph type="dt" sz="half" idx="10"/>
          </p:nvPr>
        </p:nvSpPr>
        <p:spPr/>
        <p:txBody>
          <a:bodyPr/>
          <a:lstStyle/>
          <a:p>
            <a:r>
              <a:rPr lang="hu-HU"/>
              <a:t>26/19/2024</a:t>
            </a:r>
          </a:p>
        </p:txBody>
      </p:sp>
      <p:sp>
        <p:nvSpPr>
          <p:cNvPr id="6" name="Élőláb helye 5">
            <a:extLst>
              <a:ext uri="{FF2B5EF4-FFF2-40B4-BE49-F238E27FC236}">
                <a16:creationId xmlns:a16="http://schemas.microsoft.com/office/drawing/2014/main" id="{277D3861-0F86-579D-83AE-E1595BB2785B}"/>
              </a:ext>
            </a:extLst>
          </p:cNvPr>
          <p:cNvSpPr>
            <a:spLocks noGrp="1"/>
          </p:cNvSpPr>
          <p:nvPr>
            <p:ph type="ftr" sz="quarter" idx="11"/>
          </p:nvPr>
        </p:nvSpPr>
        <p:spPr/>
        <p:txBody>
          <a:bodyPr/>
          <a:lstStyle/>
          <a:p>
            <a:r>
              <a:rPr lang="hu-HU"/>
              <a:t>Network Science, Lecture 3</a:t>
            </a:r>
            <a:endParaRPr lang="hu-HU" dirty="0"/>
          </a:p>
        </p:txBody>
      </p:sp>
      <p:sp>
        <p:nvSpPr>
          <p:cNvPr id="7" name="Dia számának helye 6">
            <a:extLst>
              <a:ext uri="{FF2B5EF4-FFF2-40B4-BE49-F238E27FC236}">
                <a16:creationId xmlns:a16="http://schemas.microsoft.com/office/drawing/2014/main" id="{25710260-5E74-749E-078E-07A4E99FE030}"/>
              </a:ext>
            </a:extLst>
          </p:cNvPr>
          <p:cNvSpPr>
            <a:spLocks noGrp="1"/>
          </p:cNvSpPr>
          <p:nvPr>
            <p:ph type="sldNum" sz="quarter" idx="12"/>
          </p:nvPr>
        </p:nvSpPr>
        <p:spPr/>
        <p:txBody>
          <a:bodyPr/>
          <a:lstStyle/>
          <a:p>
            <a:fld id="{51087B00-E4BB-4A66-8C74-CF8A7BBCF259}" type="slidenum">
              <a:rPr lang="hu-HU" smtClean="0"/>
              <a:t>62</a:t>
            </a:fld>
            <a:endParaRPr lang="hu-HU" dirty="0"/>
          </a:p>
        </p:txBody>
      </p:sp>
    </p:spTree>
    <p:extLst>
      <p:ext uri="{BB962C8B-B14F-4D97-AF65-F5344CB8AC3E}">
        <p14:creationId xmlns:p14="http://schemas.microsoft.com/office/powerpoint/2010/main" val="19937085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CEC36D1-1CB9-2ED0-5523-E5966BC3FA7D}"/>
              </a:ext>
            </a:extLst>
          </p:cNvPr>
          <p:cNvSpPr>
            <a:spLocks noGrp="1"/>
          </p:cNvSpPr>
          <p:nvPr>
            <p:ph type="title"/>
          </p:nvPr>
        </p:nvSpPr>
        <p:spPr>
          <a:xfrm>
            <a:off x="838200" y="136525"/>
            <a:ext cx="10515600" cy="777875"/>
          </a:xfrm>
        </p:spPr>
        <p:txBody>
          <a:bodyPr>
            <a:noAutofit/>
          </a:bodyPr>
          <a:lstStyle/>
          <a:p>
            <a:pPr algn="ctr"/>
            <a:r>
              <a:rPr lang="en-US" sz="3200" b="1" dirty="0">
                <a:solidFill>
                  <a:srgbClr val="FF0000"/>
                </a:solidFill>
              </a:rPr>
              <a:t>REAL NETWORKS</a:t>
            </a:r>
            <a:r>
              <a:rPr lang="hu-HU" sz="3200" b="1" dirty="0">
                <a:solidFill>
                  <a:srgbClr val="FF0000"/>
                </a:solidFill>
              </a:rPr>
              <a:t> </a:t>
            </a:r>
            <a:r>
              <a:rPr lang="en-US" sz="3200" b="1" dirty="0">
                <a:solidFill>
                  <a:srgbClr val="FF0000"/>
                </a:solidFill>
              </a:rPr>
              <a:t>ARE NOT RANDOM</a:t>
            </a:r>
            <a:r>
              <a:rPr lang="hu-HU" sz="3200" b="1" dirty="0">
                <a:solidFill>
                  <a:srgbClr val="FF0000"/>
                </a:solidFill>
              </a:rPr>
              <a:t> (2)</a:t>
            </a:r>
          </a:p>
        </p:txBody>
      </p:sp>
      <p:sp>
        <p:nvSpPr>
          <p:cNvPr id="8" name="Tartalom helye 7">
            <a:extLst>
              <a:ext uri="{FF2B5EF4-FFF2-40B4-BE49-F238E27FC236}">
                <a16:creationId xmlns:a16="http://schemas.microsoft.com/office/drawing/2014/main" id="{FA2386A2-7672-EB44-FCC6-320E4D256E10}"/>
              </a:ext>
            </a:extLst>
          </p:cNvPr>
          <p:cNvSpPr>
            <a:spLocks noGrp="1"/>
          </p:cNvSpPr>
          <p:nvPr>
            <p:ph idx="1"/>
          </p:nvPr>
        </p:nvSpPr>
        <p:spPr>
          <a:xfrm>
            <a:off x="77492" y="689674"/>
            <a:ext cx="11980189" cy="5579389"/>
          </a:xfrm>
        </p:spPr>
        <p:txBody>
          <a:bodyPr>
            <a:noAutofit/>
          </a:bodyPr>
          <a:lstStyle/>
          <a:p>
            <a:pPr marL="0" indent="0" algn="just">
              <a:lnSpc>
                <a:spcPct val="100000"/>
              </a:lnSpc>
              <a:buNone/>
            </a:pPr>
            <a:r>
              <a:rPr lang="en-US" sz="2400" dirty="0">
                <a:latin typeface="Bitter-Regular"/>
              </a:rPr>
              <a:t>The degree to which random networks describe, or fail to describe, real</a:t>
            </a:r>
            <a:r>
              <a:rPr lang="hu-HU" sz="2400" dirty="0">
                <a:latin typeface="Bitter-Regular"/>
              </a:rPr>
              <a:t> </a:t>
            </a:r>
            <a:r>
              <a:rPr lang="en-US" sz="2400" dirty="0">
                <a:latin typeface="Bitter-Regular"/>
              </a:rPr>
              <a:t>systems, must not be decided by epistemological arguments, but by a systematic</a:t>
            </a:r>
            <a:r>
              <a:rPr lang="hu-HU" sz="2400" dirty="0">
                <a:latin typeface="Bitter-Regular"/>
              </a:rPr>
              <a:t> </a:t>
            </a:r>
            <a:r>
              <a:rPr lang="en-US" sz="2400" dirty="0">
                <a:latin typeface="Bitter-Regular"/>
              </a:rPr>
              <a:t>quantitative comparison. We can do this, taking advantage of the</a:t>
            </a:r>
            <a:r>
              <a:rPr lang="hu-HU" sz="2400" dirty="0">
                <a:latin typeface="Bitter-Regular"/>
              </a:rPr>
              <a:t> </a:t>
            </a:r>
            <a:r>
              <a:rPr lang="en-US" sz="2400" dirty="0">
                <a:latin typeface="Bitter-Regular"/>
              </a:rPr>
              <a:t>fact that random network theory makes a number of quantitative predictions:</a:t>
            </a:r>
            <a:endParaRPr lang="hu-HU" sz="2400" dirty="0">
              <a:latin typeface="Bitter-Regular"/>
            </a:endParaRPr>
          </a:p>
          <a:p>
            <a:pPr algn="just">
              <a:lnSpc>
                <a:spcPct val="150000"/>
              </a:lnSpc>
            </a:pPr>
            <a:r>
              <a:rPr lang="en-US" sz="2200" b="1" dirty="0">
                <a:solidFill>
                  <a:srgbClr val="7F3E99"/>
                </a:solidFill>
                <a:latin typeface="Bitter-Bold"/>
              </a:rPr>
              <a:t>Distribution</a:t>
            </a:r>
          </a:p>
          <a:p>
            <a:pPr marL="0" indent="0" algn="just">
              <a:lnSpc>
                <a:spcPct val="100000"/>
              </a:lnSpc>
              <a:buNone/>
            </a:pPr>
            <a:r>
              <a:rPr lang="en-US" sz="2400" dirty="0">
                <a:latin typeface="Bitter-Regular"/>
              </a:rPr>
              <a:t>A random network has a binomial distribution, well approximated by</a:t>
            </a:r>
            <a:r>
              <a:rPr lang="hu-HU" sz="2400" dirty="0">
                <a:latin typeface="Bitter-Regular"/>
              </a:rPr>
              <a:t> </a:t>
            </a:r>
            <a:r>
              <a:rPr lang="en-US" sz="2400" dirty="0">
                <a:latin typeface="Bitter-Regular"/>
              </a:rPr>
              <a:t>a Poisson distribution in the k « N limit. Yet, as show</a:t>
            </a:r>
            <a:r>
              <a:rPr lang="hu-HU" sz="2400" dirty="0">
                <a:latin typeface="Bitter-Regular"/>
              </a:rPr>
              <a:t>n</a:t>
            </a:r>
            <a:r>
              <a:rPr lang="en-US" sz="2400" dirty="0">
                <a:latin typeface="Bitter-Regular"/>
              </a:rPr>
              <a:t>, the</a:t>
            </a:r>
            <a:r>
              <a:rPr lang="hu-HU" sz="2400" dirty="0">
                <a:latin typeface="Bitter-Regular"/>
              </a:rPr>
              <a:t> </a:t>
            </a:r>
            <a:r>
              <a:rPr lang="en-US" sz="2400" dirty="0">
                <a:latin typeface="Bitter-Regular"/>
              </a:rPr>
              <a:t>Poisson distribution fails to capture the degree distribution of real networks.</a:t>
            </a:r>
            <a:r>
              <a:rPr lang="hu-HU" sz="2400" dirty="0">
                <a:latin typeface="Bitter-Regular"/>
              </a:rPr>
              <a:t> </a:t>
            </a:r>
            <a:r>
              <a:rPr lang="en-US" sz="2400" dirty="0">
                <a:latin typeface="Bitter-Regular"/>
              </a:rPr>
              <a:t>In real systems we have more highly connected nodes than the</a:t>
            </a:r>
            <a:r>
              <a:rPr lang="hu-HU" sz="2400" dirty="0">
                <a:latin typeface="Bitter-Regular"/>
              </a:rPr>
              <a:t> </a:t>
            </a:r>
            <a:r>
              <a:rPr lang="en-US" sz="2400" dirty="0">
                <a:latin typeface="Bitter-Regular"/>
              </a:rPr>
              <a:t>random network model could account for.</a:t>
            </a:r>
          </a:p>
          <a:p>
            <a:pPr algn="just">
              <a:lnSpc>
                <a:spcPct val="150000"/>
              </a:lnSpc>
            </a:pPr>
            <a:r>
              <a:rPr lang="en-US" sz="2200" b="1" dirty="0">
                <a:solidFill>
                  <a:srgbClr val="7F3E99"/>
                </a:solidFill>
                <a:latin typeface="Bitter-Bold"/>
              </a:rPr>
              <a:t>Connectedness</a:t>
            </a:r>
          </a:p>
          <a:p>
            <a:pPr marL="0" indent="0" algn="just">
              <a:lnSpc>
                <a:spcPct val="100000"/>
              </a:lnSpc>
              <a:buNone/>
            </a:pPr>
            <a:r>
              <a:rPr lang="en-US" sz="2400" dirty="0">
                <a:latin typeface="Bitter-Regular"/>
              </a:rPr>
              <a:t>Random network theory predicts that for &lt;k&gt; &gt; 1 we should observe a</a:t>
            </a:r>
            <a:r>
              <a:rPr lang="hu-HU" sz="2400" dirty="0">
                <a:latin typeface="Bitter-Regular"/>
              </a:rPr>
              <a:t> </a:t>
            </a:r>
            <a:r>
              <a:rPr lang="en-US" sz="2400" dirty="0">
                <a:latin typeface="Bitter-Regular"/>
              </a:rPr>
              <a:t>giant component, a condition satisfied by all networks we examined.</a:t>
            </a:r>
            <a:r>
              <a:rPr lang="hu-HU" sz="2400" dirty="0">
                <a:latin typeface="Bitter-Regular"/>
              </a:rPr>
              <a:t> </a:t>
            </a:r>
            <a:r>
              <a:rPr lang="en-US" sz="2400" dirty="0">
                <a:latin typeface="Bitter-Regular"/>
              </a:rPr>
              <a:t>Most networks, however, do not satisfy the &lt;k&gt; &gt; ln N condition, implying</a:t>
            </a:r>
            <a:r>
              <a:rPr lang="hu-HU" sz="2400" dirty="0">
                <a:latin typeface="Bitter-Regular"/>
              </a:rPr>
              <a:t> </a:t>
            </a:r>
            <a:r>
              <a:rPr lang="en-US" sz="2400" dirty="0">
                <a:latin typeface="Bitter-Regular"/>
              </a:rPr>
              <a:t>that they should be broken into isolated clusters. Some</a:t>
            </a:r>
            <a:r>
              <a:rPr lang="hu-HU" sz="2400" dirty="0">
                <a:latin typeface="Bitter-Regular"/>
              </a:rPr>
              <a:t> </a:t>
            </a:r>
            <a:r>
              <a:rPr lang="en-US" sz="2400" dirty="0">
                <a:latin typeface="Bitter-Regular"/>
              </a:rPr>
              <a:t>networks are indeed fragmented, most are not.</a:t>
            </a:r>
            <a:endParaRPr lang="hu-HU" sz="2400" dirty="0">
              <a:latin typeface="Bitter-Regular"/>
            </a:endParaRPr>
          </a:p>
          <a:p>
            <a:pPr marL="0" indent="0" algn="just">
              <a:lnSpc>
                <a:spcPct val="100000"/>
              </a:lnSpc>
              <a:buNone/>
            </a:pPr>
            <a:endParaRPr lang="en-US" sz="2400" dirty="0">
              <a:latin typeface="Bitter-Regular"/>
            </a:endParaRPr>
          </a:p>
        </p:txBody>
      </p:sp>
      <p:sp>
        <p:nvSpPr>
          <p:cNvPr id="5" name="Dátum helye 4">
            <a:extLst>
              <a:ext uri="{FF2B5EF4-FFF2-40B4-BE49-F238E27FC236}">
                <a16:creationId xmlns:a16="http://schemas.microsoft.com/office/drawing/2014/main" id="{4E5339C9-DFC5-C7B6-01F8-3B7A11C3DB5D}"/>
              </a:ext>
            </a:extLst>
          </p:cNvPr>
          <p:cNvSpPr>
            <a:spLocks noGrp="1"/>
          </p:cNvSpPr>
          <p:nvPr>
            <p:ph type="dt" sz="half" idx="10"/>
          </p:nvPr>
        </p:nvSpPr>
        <p:spPr/>
        <p:txBody>
          <a:bodyPr/>
          <a:lstStyle/>
          <a:p>
            <a:r>
              <a:rPr lang="hu-HU"/>
              <a:t>26/19/2024</a:t>
            </a:r>
          </a:p>
        </p:txBody>
      </p:sp>
      <p:sp>
        <p:nvSpPr>
          <p:cNvPr id="6" name="Élőláb helye 5">
            <a:extLst>
              <a:ext uri="{FF2B5EF4-FFF2-40B4-BE49-F238E27FC236}">
                <a16:creationId xmlns:a16="http://schemas.microsoft.com/office/drawing/2014/main" id="{277D3861-0F86-579D-83AE-E1595BB2785B}"/>
              </a:ext>
            </a:extLst>
          </p:cNvPr>
          <p:cNvSpPr>
            <a:spLocks noGrp="1"/>
          </p:cNvSpPr>
          <p:nvPr>
            <p:ph type="ftr" sz="quarter" idx="11"/>
          </p:nvPr>
        </p:nvSpPr>
        <p:spPr/>
        <p:txBody>
          <a:bodyPr/>
          <a:lstStyle/>
          <a:p>
            <a:r>
              <a:rPr lang="hu-HU"/>
              <a:t>Network Science, Lecture 3</a:t>
            </a:r>
            <a:endParaRPr lang="hu-HU" dirty="0"/>
          </a:p>
        </p:txBody>
      </p:sp>
      <p:sp>
        <p:nvSpPr>
          <p:cNvPr id="7" name="Dia számának helye 6">
            <a:extLst>
              <a:ext uri="{FF2B5EF4-FFF2-40B4-BE49-F238E27FC236}">
                <a16:creationId xmlns:a16="http://schemas.microsoft.com/office/drawing/2014/main" id="{25710260-5E74-749E-078E-07A4E99FE030}"/>
              </a:ext>
            </a:extLst>
          </p:cNvPr>
          <p:cNvSpPr>
            <a:spLocks noGrp="1"/>
          </p:cNvSpPr>
          <p:nvPr>
            <p:ph type="sldNum" sz="quarter" idx="12"/>
          </p:nvPr>
        </p:nvSpPr>
        <p:spPr/>
        <p:txBody>
          <a:bodyPr/>
          <a:lstStyle/>
          <a:p>
            <a:fld id="{51087B00-E4BB-4A66-8C74-CF8A7BBCF259}" type="slidenum">
              <a:rPr lang="hu-HU" smtClean="0"/>
              <a:t>63</a:t>
            </a:fld>
            <a:endParaRPr lang="hu-HU" dirty="0"/>
          </a:p>
        </p:txBody>
      </p:sp>
    </p:spTree>
    <p:extLst>
      <p:ext uri="{BB962C8B-B14F-4D97-AF65-F5344CB8AC3E}">
        <p14:creationId xmlns:p14="http://schemas.microsoft.com/office/powerpoint/2010/main" val="27847708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CEC36D1-1CB9-2ED0-5523-E5966BC3FA7D}"/>
              </a:ext>
            </a:extLst>
          </p:cNvPr>
          <p:cNvSpPr>
            <a:spLocks noGrp="1"/>
          </p:cNvSpPr>
          <p:nvPr>
            <p:ph type="title"/>
          </p:nvPr>
        </p:nvSpPr>
        <p:spPr>
          <a:xfrm>
            <a:off x="838200" y="136525"/>
            <a:ext cx="10515600" cy="777875"/>
          </a:xfrm>
        </p:spPr>
        <p:txBody>
          <a:bodyPr>
            <a:noAutofit/>
          </a:bodyPr>
          <a:lstStyle/>
          <a:p>
            <a:pPr algn="ctr"/>
            <a:r>
              <a:rPr lang="en-US" sz="3200" b="1" dirty="0">
                <a:solidFill>
                  <a:srgbClr val="FF0000"/>
                </a:solidFill>
              </a:rPr>
              <a:t>REAL NETWORKS</a:t>
            </a:r>
            <a:r>
              <a:rPr lang="hu-HU" sz="3200" b="1" dirty="0">
                <a:solidFill>
                  <a:srgbClr val="FF0000"/>
                </a:solidFill>
              </a:rPr>
              <a:t> </a:t>
            </a:r>
            <a:r>
              <a:rPr lang="en-US" sz="3200" b="1" dirty="0">
                <a:solidFill>
                  <a:srgbClr val="FF0000"/>
                </a:solidFill>
              </a:rPr>
              <a:t>ARE NOT RANDOM</a:t>
            </a:r>
            <a:r>
              <a:rPr lang="hu-HU" sz="3200" b="1" dirty="0">
                <a:solidFill>
                  <a:srgbClr val="FF0000"/>
                </a:solidFill>
              </a:rPr>
              <a:t> (3)</a:t>
            </a:r>
          </a:p>
        </p:txBody>
      </p:sp>
      <p:sp>
        <p:nvSpPr>
          <p:cNvPr id="8" name="Tartalom helye 7">
            <a:extLst>
              <a:ext uri="{FF2B5EF4-FFF2-40B4-BE49-F238E27FC236}">
                <a16:creationId xmlns:a16="http://schemas.microsoft.com/office/drawing/2014/main" id="{FA2386A2-7672-EB44-FCC6-320E4D256E10}"/>
              </a:ext>
            </a:extLst>
          </p:cNvPr>
          <p:cNvSpPr>
            <a:spLocks noGrp="1"/>
          </p:cNvSpPr>
          <p:nvPr>
            <p:ph idx="1"/>
          </p:nvPr>
        </p:nvSpPr>
        <p:spPr>
          <a:xfrm>
            <a:off x="77492" y="689674"/>
            <a:ext cx="11980189" cy="5579389"/>
          </a:xfrm>
        </p:spPr>
        <p:txBody>
          <a:bodyPr>
            <a:noAutofit/>
          </a:bodyPr>
          <a:lstStyle/>
          <a:p>
            <a:pPr algn="just">
              <a:lnSpc>
                <a:spcPct val="150000"/>
              </a:lnSpc>
            </a:pPr>
            <a:r>
              <a:rPr lang="hu-HU" sz="2200" b="1" i="0" u="none" strike="noStrike" baseline="0" dirty="0" err="1">
                <a:solidFill>
                  <a:srgbClr val="7F3E99"/>
                </a:solidFill>
                <a:latin typeface="Bitter-Bold"/>
              </a:rPr>
              <a:t>Average</a:t>
            </a:r>
            <a:r>
              <a:rPr lang="hu-HU" sz="2200" b="1" i="0" u="none" strike="noStrike" baseline="0" dirty="0">
                <a:solidFill>
                  <a:srgbClr val="7F3E99"/>
                </a:solidFill>
                <a:latin typeface="Bitter-Bold"/>
              </a:rPr>
              <a:t> </a:t>
            </a:r>
            <a:r>
              <a:rPr lang="hu-HU" sz="2200" b="1" i="0" u="none" strike="noStrike" baseline="0" dirty="0" err="1">
                <a:solidFill>
                  <a:srgbClr val="7F3E99"/>
                </a:solidFill>
                <a:latin typeface="Bitter-Bold"/>
              </a:rPr>
              <a:t>Path</a:t>
            </a:r>
            <a:r>
              <a:rPr lang="hu-HU" sz="2200" b="1" i="0" u="none" strike="noStrike" baseline="0" dirty="0">
                <a:solidFill>
                  <a:srgbClr val="7F3E99"/>
                </a:solidFill>
                <a:latin typeface="Bitter-Bold"/>
              </a:rPr>
              <a:t> </a:t>
            </a:r>
            <a:r>
              <a:rPr lang="hu-HU" sz="2200" b="1" i="0" u="none" strike="noStrike" baseline="0" dirty="0" err="1">
                <a:solidFill>
                  <a:srgbClr val="7F3E99"/>
                </a:solidFill>
                <a:latin typeface="Bitter-Bold"/>
              </a:rPr>
              <a:t>Length</a:t>
            </a:r>
            <a:endParaRPr lang="hu-HU" sz="2200" b="1" i="0" u="none" strike="noStrike" baseline="0" dirty="0">
              <a:solidFill>
                <a:srgbClr val="7F3E99"/>
              </a:solidFill>
              <a:latin typeface="Bitter-Bold"/>
            </a:endParaRPr>
          </a:p>
          <a:p>
            <a:pPr marL="0" indent="0" algn="just">
              <a:lnSpc>
                <a:spcPct val="150000"/>
              </a:lnSpc>
              <a:buNone/>
            </a:pPr>
            <a:r>
              <a:rPr lang="en-US" sz="2200" b="0" i="0" u="none" strike="noStrike" baseline="0" dirty="0">
                <a:solidFill>
                  <a:srgbClr val="000000"/>
                </a:solidFill>
                <a:latin typeface="Bitter-Regular"/>
              </a:rPr>
              <a:t>Random network theory predicts that the average path length follows, a prediction that offers a reasonable approximation for the observed</a:t>
            </a:r>
            <a:r>
              <a:rPr lang="hu-HU" sz="2200" b="0" i="0" u="none" strike="noStrike" baseline="0" dirty="0">
                <a:solidFill>
                  <a:srgbClr val="000000"/>
                </a:solidFill>
                <a:latin typeface="Bitter-Regular"/>
              </a:rPr>
              <a:t> </a:t>
            </a:r>
            <a:r>
              <a:rPr lang="en-US" sz="2200" b="0" i="0" u="none" strike="noStrike" baseline="0" dirty="0">
                <a:solidFill>
                  <a:srgbClr val="000000"/>
                </a:solidFill>
                <a:latin typeface="Bitter-Regular"/>
              </a:rPr>
              <a:t>path lengths. Hence the random network model can account for</a:t>
            </a:r>
            <a:r>
              <a:rPr lang="hu-HU" sz="2200" b="0" i="0" u="none" strike="noStrike" baseline="0" dirty="0">
                <a:solidFill>
                  <a:srgbClr val="000000"/>
                </a:solidFill>
                <a:latin typeface="Bitter-Regular"/>
              </a:rPr>
              <a:t> </a:t>
            </a:r>
            <a:r>
              <a:rPr lang="en-US" sz="2200" b="0" i="0" u="none" strike="noStrike" baseline="0" dirty="0">
                <a:solidFill>
                  <a:srgbClr val="000000"/>
                </a:solidFill>
                <a:latin typeface="Bitter-Regular"/>
              </a:rPr>
              <a:t>the emergence of small world phenomena.</a:t>
            </a:r>
          </a:p>
          <a:p>
            <a:pPr algn="just">
              <a:lnSpc>
                <a:spcPct val="150000"/>
              </a:lnSpc>
            </a:pPr>
            <a:r>
              <a:rPr lang="hu-HU" sz="2200" b="1" i="0" u="none" strike="noStrike" baseline="0" dirty="0" err="1">
                <a:solidFill>
                  <a:srgbClr val="7F3E99"/>
                </a:solidFill>
                <a:latin typeface="Bitter-Bold"/>
              </a:rPr>
              <a:t>Clustering</a:t>
            </a:r>
            <a:r>
              <a:rPr lang="hu-HU" sz="2200" b="1" i="0" u="none" strike="noStrike" baseline="0" dirty="0">
                <a:solidFill>
                  <a:srgbClr val="7F3E99"/>
                </a:solidFill>
                <a:latin typeface="Bitter-Bold"/>
              </a:rPr>
              <a:t> </a:t>
            </a:r>
            <a:r>
              <a:rPr lang="hu-HU" sz="2200" b="1" i="0" u="none" strike="noStrike" baseline="0" dirty="0" err="1">
                <a:solidFill>
                  <a:srgbClr val="7F3E99"/>
                </a:solidFill>
                <a:latin typeface="Bitter-Bold"/>
              </a:rPr>
              <a:t>Coefficient</a:t>
            </a:r>
            <a:endParaRPr lang="hu-HU" sz="2200" b="1" i="0" u="none" strike="noStrike" baseline="0" dirty="0">
              <a:solidFill>
                <a:srgbClr val="7F3E99"/>
              </a:solidFill>
              <a:latin typeface="Bitter-Bold"/>
            </a:endParaRPr>
          </a:p>
          <a:p>
            <a:pPr marL="0" indent="0" algn="just">
              <a:lnSpc>
                <a:spcPct val="150000"/>
              </a:lnSpc>
              <a:buNone/>
            </a:pPr>
            <a:r>
              <a:rPr lang="en-US" sz="2200" b="0" i="0" u="none" strike="noStrike" baseline="0" dirty="0">
                <a:solidFill>
                  <a:srgbClr val="000000"/>
                </a:solidFill>
                <a:latin typeface="Bitter-Regular"/>
              </a:rPr>
              <a:t>In a random network the local clustering coefficient is independent of</a:t>
            </a:r>
            <a:r>
              <a:rPr lang="hu-HU" sz="2200" b="0" i="0" u="none" strike="noStrike" baseline="0" dirty="0">
                <a:solidFill>
                  <a:srgbClr val="000000"/>
                </a:solidFill>
                <a:latin typeface="Bitter-Regular"/>
              </a:rPr>
              <a:t> </a:t>
            </a:r>
            <a:r>
              <a:rPr lang="en-US" sz="2200" b="0" i="0" u="none" strike="noStrike" baseline="0" dirty="0">
                <a:solidFill>
                  <a:srgbClr val="000000"/>
                </a:solidFill>
                <a:latin typeface="Bitter-Regular"/>
              </a:rPr>
              <a:t>the node’s degree and &lt;</a:t>
            </a:r>
            <a:r>
              <a:rPr lang="en-US" sz="2200" b="0" i="1" u="none" strike="noStrike" baseline="0" dirty="0">
                <a:solidFill>
                  <a:srgbClr val="000000"/>
                </a:solidFill>
                <a:latin typeface="Bitter-Italic"/>
              </a:rPr>
              <a:t>C</a:t>
            </a:r>
            <a:r>
              <a:rPr lang="en-US" sz="2200" b="0" i="0" u="none" strike="noStrike" baseline="0" dirty="0">
                <a:solidFill>
                  <a:srgbClr val="000000"/>
                </a:solidFill>
                <a:latin typeface="Bitter-Regular"/>
              </a:rPr>
              <a:t>&gt; depends on the system size as 1/</a:t>
            </a:r>
            <a:r>
              <a:rPr lang="en-US" sz="2200" b="0" i="1" u="none" strike="noStrike" baseline="0" dirty="0">
                <a:solidFill>
                  <a:srgbClr val="000000"/>
                </a:solidFill>
                <a:latin typeface="Bitter-Italic"/>
              </a:rPr>
              <a:t>N</a:t>
            </a:r>
            <a:r>
              <a:rPr lang="en-US" sz="2200" b="0" i="0" u="none" strike="noStrike" baseline="0" dirty="0">
                <a:solidFill>
                  <a:srgbClr val="000000"/>
                </a:solidFill>
                <a:latin typeface="Bitter-Regular"/>
              </a:rPr>
              <a:t>. In contrast,</a:t>
            </a:r>
            <a:r>
              <a:rPr lang="hu-HU" sz="2200" b="0" i="0" u="none" strike="noStrike" baseline="0" dirty="0">
                <a:solidFill>
                  <a:srgbClr val="000000"/>
                </a:solidFill>
                <a:latin typeface="Bitter-Regular"/>
              </a:rPr>
              <a:t> </a:t>
            </a:r>
            <a:r>
              <a:rPr lang="en-US" sz="2200" b="0" i="0" u="none" strike="noStrike" baseline="0" dirty="0">
                <a:solidFill>
                  <a:srgbClr val="000000"/>
                </a:solidFill>
                <a:latin typeface="Bitter-Regular"/>
              </a:rPr>
              <a:t>measurements indicate that for real networks </a:t>
            </a:r>
            <a:r>
              <a:rPr lang="en-US" sz="2200" b="0" i="1" u="none" strike="noStrike" baseline="0" dirty="0">
                <a:solidFill>
                  <a:srgbClr val="000000"/>
                </a:solidFill>
                <a:latin typeface="Bitter-Italic"/>
              </a:rPr>
              <a:t>C(k) </a:t>
            </a:r>
            <a:r>
              <a:rPr lang="en-US" sz="2200" b="0" i="0" u="none" strike="noStrike" baseline="0" dirty="0">
                <a:solidFill>
                  <a:srgbClr val="000000"/>
                </a:solidFill>
                <a:latin typeface="Bitter-Regular"/>
              </a:rPr>
              <a:t>decreases with</a:t>
            </a:r>
            <a:r>
              <a:rPr lang="hu-HU" sz="2200" b="0" i="0" u="none" strike="noStrike" baseline="0" dirty="0">
                <a:solidFill>
                  <a:srgbClr val="000000"/>
                </a:solidFill>
                <a:latin typeface="Bitter-Regular"/>
              </a:rPr>
              <a:t> </a:t>
            </a:r>
            <a:r>
              <a:rPr lang="en-US" sz="2200" b="0" i="0" u="none" strike="noStrike" baseline="0" dirty="0">
                <a:solidFill>
                  <a:srgbClr val="000000"/>
                </a:solidFill>
                <a:latin typeface="Bitter-Regular"/>
              </a:rPr>
              <a:t>the node degrees and is largely independent of the system size</a:t>
            </a:r>
            <a:r>
              <a:rPr lang="hu-HU" sz="2200" b="0" i="0" u="none" strike="noStrike" baseline="0" dirty="0">
                <a:solidFill>
                  <a:srgbClr val="000000"/>
                </a:solidFill>
                <a:latin typeface="Bitter-Regular"/>
              </a:rPr>
              <a:t>.</a:t>
            </a:r>
          </a:p>
          <a:p>
            <a:pPr marL="0" indent="0" algn="just">
              <a:lnSpc>
                <a:spcPct val="150000"/>
              </a:lnSpc>
              <a:buNone/>
            </a:pPr>
            <a:r>
              <a:rPr lang="en-US" sz="2200" dirty="0">
                <a:solidFill>
                  <a:srgbClr val="000000"/>
                </a:solidFill>
                <a:latin typeface="Bitter-Regular"/>
              </a:rPr>
              <a:t>Taken together, it appears that the small world phenomena is the only</a:t>
            </a:r>
            <a:r>
              <a:rPr lang="hu-HU" sz="2200" dirty="0">
                <a:solidFill>
                  <a:srgbClr val="000000"/>
                </a:solidFill>
                <a:latin typeface="Bitter-Regular"/>
              </a:rPr>
              <a:t> </a:t>
            </a:r>
            <a:r>
              <a:rPr lang="en-US" sz="2200" dirty="0">
                <a:solidFill>
                  <a:srgbClr val="000000"/>
                </a:solidFill>
                <a:latin typeface="Bitter-Regular"/>
              </a:rPr>
              <a:t>property reasonably explained by the random network model. All other</a:t>
            </a:r>
            <a:r>
              <a:rPr lang="hu-HU" sz="2200" dirty="0">
                <a:solidFill>
                  <a:srgbClr val="000000"/>
                </a:solidFill>
                <a:latin typeface="Bitter-Regular"/>
              </a:rPr>
              <a:t> </a:t>
            </a:r>
            <a:r>
              <a:rPr lang="en-US" sz="2200" dirty="0">
                <a:solidFill>
                  <a:srgbClr val="000000"/>
                </a:solidFill>
                <a:latin typeface="Bitter-Regular"/>
              </a:rPr>
              <a:t>network characteristics, from the degree distribution to the clustering coefficient,</a:t>
            </a:r>
            <a:r>
              <a:rPr lang="hu-HU" sz="2200" dirty="0">
                <a:solidFill>
                  <a:srgbClr val="000000"/>
                </a:solidFill>
                <a:latin typeface="Bitter-Regular"/>
              </a:rPr>
              <a:t> </a:t>
            </a:r>
            <a:r>
              <a:rPr lang="en-US" sz="2200" dirty="0">
                <a:solidFill>
                  <a:srgbClr val="000000"/>
                </a:solidFill>
                <a:latin typeface="Bitter-Regular"/>
              </a:rPr>
              <a:t>are significantly different in real networks.</a:t>
            </a:r>
          </a:p>
        </p:txBody>
      </p:sp>
      <p:sp>
        <p:nvSpPr>
          <p:cNvPr id="5" name="Dátum helye 4">
            <a:extLst>
              <a:ext uri="{FF2B5EF4-FFF2-40B4-BE49-F238E27FC236}">
                <a16:creationId xmlns:a16="http://schemas.microsoft.com/office/drawing/2014/main" id="{4E5339C9-DFC5-C7B6-01F8-3B7A11C3DB5D}"/>
              </a:ext>
            </a:extLst>
          </p:cNvPr>
          <p:cNvSpPr>
            <a:spLocks noGrp="1"/>
          </p:cNvSpPr>
          <p:nvPr>
            <p:ph type="dt" sz="half" idx="10"/>
          </p:nvPr>
        </p:nvSpPr>
        <p:spPr/>
        <p:txBody>
          <a:bodyPr/>
          <a:lstStyle/>
          <a:p>
            <a:r>
              <a:rPr lang="hu-HU"/>
              <a:t>26/19/2024</a:t>
            </a:r>
            <a:endParaRPr lang="hu-HU" dirty="0"/>
          </a:p>
        </p:txBody>
      </p:sp>
      <p:sp>
        <p:nvSpPr>
          <p:cNvPr id="6" name="Élőláb helye 5">
            <a:extLst>
              <a:ext uri="{FF2B5EF4-FFF2-40B4-BE49-F238E27FC236}">
                <a16:creationId xmlns:a16="http://schemas.microsoft.com/office/drawing/2014/main" id="{277D3861-0F86-579D-83AE-E1595BB2785B}"/>
              </a:ext>
            </a:extLst>
          </p:cNvPr>
          <p:cNvSpPr>
            <a:spLocks noGrp="1"/>
          </p:cNvSpPr>
          <p:nvPr>
            <p:ph type="ftr" sz="quarter" idx="11"/>
          </p:nvPr>
        </p:nvSpPr>
        <p:spPr/>
        <p:txBody>
          <a:bodyPr/>
          <a:lstStyle/>
          <a:p>
            <a:r>
              <a:rPr lang="hu-HU"/>
              <a:t>Network Science, Lecture 3</a:t>
            </a:r>
            <a:endParaRPr lang="hu-HU" dirty="0"/>
          </a:p>
        </p:txBody>
      </p:sp>
      <p:sp>
        <p:nvSpPr>
          <p:cNvPr id="7" name="Dia számának helye 6">
            <a:extLst>
              <a:ext uri="{FF2B5EF4-FFF2-40B4-BE49-F238E27FC236}">
                <a16:creationId xmlns:a16="http://schemas.microsoft.com/office/drawing/2014/main" id="{25710260-5E74-749E-078E-07A4E99FE030}"/>
              </a:ext>
            </a:extLst>
          </p:cNvPr>
          <p:cNvSpPr>
            <a:spLocks noGrp="1"/>
          </p:cNvSpPr>
          <p:nvPr>
            <p:ph type="sldNum" sz="quarter" idx="12"/>
          </p:nvPr>
        </p:nvSpPr>
        <p:spPr/>
        <p:txBody>
          <a:bodyPr/>
          <a:lstStyle/>
          <a:p>
            <a:fld id="{51087B00-E4BB-4A66-8C74-CF8A7BBCF259}" type="slidenum">
              <a:rPr lang="hu-HU" smtClean="0"/>
              <a:t>64</a:t>
            </a:fld>
            <a:endParaRPr lang="hu-HU" dirty="0"/>
          </a:p>
        </p:txBody>
      </p:sp>
    </p:spTree>
    <p:extLst>
      <p:ext uri="{BB962C8B-B14F-4D97-AF65-F5344CB8AC3E}">
        <p14:creationId xmlns:p14="http://schemas.microsoft.com/office/powerpoint/2010/main" val="28254597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a:extLst>
              <a:ext uri="{FF2B5EF4-FFF2-40B4-BE49-F238E27FC236}">
                <a16:creationId xmlns:a16="http://schemas.microsoft.com/office/drawing/2014/main" id="{50E820D0-D75B-41BF-B1D5-272C1693D63D}"/>
              </a:ext>
            </a:extLst>
          </p:cNvPr>
          <p:cNvPicPr>
            <a:picLocks noChangeAspect="1"/>
          </p:cNvPicPr>
          <p:nvPr/>
        </p:nvPicPr>
        <p:blipFill>
          <a:blip r:embed="rId2"/>
          <a:stretch>
            <a:fillRect/>
          </a:stretch>
        </p:blipFill>
        <p:spPr>
          <a:xfrm>
            <a:off x="0" y="6007608"/>
            <a:ext cx="12192000" cy="850392"/>
          </a:xfrm>
          <a:prstGeom prst="rect">
            <a:avLst/>
          </a:prstGeom>
        </p:spPr>
      </p:pic>
      <p:sp>
        <p:nvSpPr>
          <p:cNvPr id="3" name="Szövegdoboz 2">
            <a:extLst>
              <a:ext uri="{FF2B5EF4-FFF2-40B4-BE49-F238E27FC236}">
                <a16:creationId xmlns:a16="http://schemas.microsoft.com/office/drawing/2014/main" id="{11DD2953-3B3C-412C-83B3-53E08D6E6A91}"/>
              </a:ext>
            </a:extLst>
          </p:cNvPr>
          <p:cNvSpPr txBox="1"/>
          <p:nvPr/>
        </p:nvSpPr>
        <p:spPr>
          <a:xfrm>
            <a:off x="838200" y="399495"/>
            <a:ext cx="10515600" cy="646331"/>
          </a:xfrm>
          <a:prstGeom prst="rect">
            <a:avLst/>
          </a:prstGeom>
          <a:noFill/>
        </p:spPr>
        <p:txBody>
          <a:bodyPr wrap="square" rtlCol="0">
            <a:spAutoFit/>
          </a:bodyPr>
          <a:lstStyle/>
          <a:p>
            <a:r>
              <a:rPr lang="hu-HU" sz="3600" dirty="0">
                <a:solidFill>
                  <a:srgbClr val="012851"/>
                </a:solidFill>
                <a:latin typeface="Open Sans" panose="020B0606030504020204" pitchFamily="34" charset="0"/>
                <a:ea typeface="Open Sans" panose="020B0606030504020204" pitchFamily="34" charset="0"/>
                <a:cs typeface="Open Sans" panose="020B0606030504020204" pitchFamily="34" charset="0"/>
              </a:rPr>
              <a:t>THE SCALE-FREE PROPERTY</a:t>
            </a:r>
          </a:p>
        </p:txBody>
      </p:sp>
      <p:cxnSp>
        <p:nvCxnSpPr>
          <p:cNvPr id="6" name="Egyenes összekötő 5">
            <a:extLst>
              <a:ext uri="{FF2B5EF4-FFF2-40B4-BE49-F238E27FC236}">
                <a16:creationId xmlns:a16="http://schemas.microsoft.com/office/drawing/2014/main" id="{F2B5A38B-F1A4-46E5-A546-D8DA8D39A774}"/>
              </a:ext>
            </a:extLst>
          </p:cNvPr>
          <p:cNvCxnSpPr/>
          <p:nvPr/>
        </p:nvCxnSpPr>
        <p:spPr>
          <a:xfrm>
            <a:off x="838200" y="1145220"/>
            <a:ext cx="10676138"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p:sp>
        <p:nvSpPr>
          <p:cNvPr id="11" name="Cím 1">
            <a:extLst>
              <a:ext uri="{FF2B5EF4-FFF2-40B4-BE49-F238E27FC236}">
                <a16:creationId xmlns:a16="http://schemas.microsoft.com/office/drawing/2014/main" id="{0B2E556E-3FCC-469A-9020-E74E90D6BEA0}"/>
              </a:ext>
            </a:extLst>
          </p:cNvPr>
          <p:cNvSpPr txBox="1">
            <a:spLocks/>
          </p:cNvSpPr>
          <p:nvPr/>
        </p:nvSpPr>
        <p:spPr>
          <a:xfrm>
            <a:off x="3075451" y="6265727"/>
            <a:ext cx="7365636" cy="334154"/>
          </a:xfrm>
          <a:prstGeom prst="rect">
            <a:avLst/>
          </a:prstGeom>
        </p:spPr>
        <p:txBody>
          <a:bodyPr vert="horz" lIns="91440" tIns="45720" rIns="91440" bIns="45720" rtlCol="0" anchor="ctr">
            <a:normAutofit fontScale="3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hu-HU" sz="2100" spc="3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nSpc>
                <a:spcPct val="100000"/>
              </a:lnSpc>
            </a:pPr>
            <a:r>
              <a:rPr lang="hu-HU" sz="3700" spc="100" dirty="0">
                <a:solidFill>
                  <a:schemeClr val="bg1"/>
                </a:solidFill>
              </a:rPr>
              <a:t>Network Science, 10/19/2023</a:t>
            </a:r>
          </a:p>
        </p:txBody>
      </p:sp>
      <p:sp>
        <p:nvSpPr>
          <p:cNvPr id="2" name="Tartalom helye 2">
            <a:extLst>
              <a:ext uri="{FF2B5EF4-FFF2-40B4-BE49-F238E27FC236}">
                <a16:creationId xmlns:a16="http://schemas.microsoft.com/office/drawing/2014/main" id="{50A7F888-1743-02B1-9086-AEED9C5ED553}"/>
              </a:ext>
            </a:extLst>
          </p:cNvPr>
          <p:cNvSpPr>
            <a:spLocks noGrp="1"/>
          </p:cNvSpPr>
          <p:nvPr>
            <p:ph idx="1"/>
          </p:nvPr>
        </p:nvSpPr>
        <p:spPr>
          <a:xfrm>
            <a:off x="838200" y="1306287"/>
            <a:ext cx="10676138" cy="4601926"/>
          </a:xfrm>
        </p:spPr>
        <p:txBody>
          <a:bodyPr>
            <a:normAutofit fontScale="92500"/>
          </a:bodyPr>
          <a:lstStyle/>
          <a:p>
            <a:pPr algn="just">
              <a:lnSpc>
                <a:spcPct val="150000"/>
              </a:lnSpc>
            </a:pPr>
            <a:r>
              <a:rPr lang="en-US" b="1" dirty="0"/>
              <a:t>World Wide Web</a:t>
            </a:r>
            <a:r>
              <a:rPr lang="hu-HU" b="1" dirty="0"/>
              <a:t>: </a:t>
            </a:r>
          </a:p>
          <a:p>
            <a:pPr marL="457200" lvl="1" indent="0" algn="just">
              <a:lnSpc>
                <a:spcPct val="150000"/>
              </a:lnSpc>
              <a:buNone/>
            </a:pPr>
            <a:r>
              <a:rPr lang="en-US" dirty="0"/>
              <a:t>a network whose nodes are documents and the</a:t>
            </a:r>
            <a:r>
              <a:rPr lang="hu-HU" dirty="0"/>
              <a:t> </a:t>
            </a:r>
            <a:r>
              <a:rPr lang="en-US" dirty="0"/>
              <a:t>links are the uniform resource locators (URLs) that allow us to “surf” with</a:t>
            </a:r>
            <a:r>
              <a:rPr lang="hu-HU" dirty="0"/>
              <a:t> </a:t>
            </a:r>
            <a:r>
              <a:rPr lang="en-US" dirty="0"/>
              <a:t>a click from one web document to the other.</a:t>
            </a:r>
            <a:endParaRPr lang="hu-HU" dirty="0"/>
          </a:p>
          <a:p>
            <a:pPr marL="228600" lvl="1" algn="just">
              <a:lnSpc>
                <a:spcPct val="150000"/>
              </a:lnSpc>
              <a:spcBef>
                <a:spcPts val="1000"/>
              </a:spcBef>
            </a:pPr>
            <a:r>
              <a:rPr lang="hu-HU" sz="2800" b="1" dirty="0"/>
              <a:t>I</a:t>
            </a:r>
            <a:r>
              <a:rPr lang="en-US" sz="2800" b="1" dirty="0" err="1"/>
              <a:t>mportance</a:t>
            </a:r>
            <a:r>
              <a:rPr lang="en-US" sz="2800" b="1" dirty="0"/>
              <a:t> of the World Wide Web</a:t>
            </a:r>
            <a:r>
              <a:rPr lang="hu-HU" sz="2800" b="1" dirty="0"/>
              <a:t>:</a:t>
            </a:r>
          </a:p>
          <a:p>
            <a:pPr marL="457200" lvl="2" indent="0" algn="just">
              <a:lnSpc>
                <a:spcPct val="150000"/>
              </a:lnSpc>
              <a:spcBef>
                <a:spcPts val="1000"/>
              </a:spcBef>
              <a:buNone/>
            </a:pPr>
            <a:r>
              <a:rPr lang="en-US" sz="2400" dirty="0"/>
              <a:t>WWW played in the</a:t>
            </a:r>
            <a:r>
              <a:rPr lang="hu-HU" sz="2400" dirty="0"/>
              <a:t> </a:t>
            </a:r>
            <a:r>
              <a:rPr lang="en-US" sz="2400" dirty="0"/>
              <a:t>development of network theory: it facilitated the discovery of a number of</a:t>
            </a:r>
            <a:r>
              <a:rPr lang="hu-HU" sz="2400" dirty="0"/>
              <a:t> </a:t>
            </a:r>
            <a:r>
              <a:rPr lang="en-US" sz="2400" dirty="0"/>
              <a:t>fundamental network characteristics and became a standard testbed for</a:t>
            </a:r>
            <a:r>
              <a:rPr lang="hu-HU" sz="2400" dirty="0"/>
              <a:t> </a:t>
            </a:r>
            <a:r>
              <a:rPr lang="en-US" sz="2400" dirty="0"/>
              <a:t>most network measures.</a:t>
            </a:r>
            <a:endParaRPr lang="hu-HU" sz="2400" dirty="0"/>
          </a:p>
        </p:txBody>
      </p:sp>
      <p:sp>
        <p:nvSpPr>
          <p:cNvPr id="5" name="Dátum helye 4">
            <a:extLst>
              <a:ext uri="{FF2B5EF4-FFF2-40B4-BE49-F238E27FC236}">
                <a16:creationId xmlns:a16="http://schemas.microsoft.com/office/drawing/2014/main" id="{B7A3DB58-967D-C076-C6B6-E4AB1AC269A0}"/>
              </a:ext>
            </a:extLst>
          </p:cNvPr>
          <p:cNvSpPr>
            <a:spLocks noGrp="1"/>
          </p:cNvSpPr>
          <p:nvPr>
            <p:ph type="dt" sz="half" idx="10"/>
          </p:nvPr>
        </p:nvSpPr>
        <p:spPr/>
        <p:txBody>
          <a:bodyPr/>
          <a:lstStyle/>
          <a:p>
            <a:r>
              <a:rPr lang="hu-HU"/>
              <a:t>26/19/2024</a:t>
            </a:r>
          </a:p>
        </p:txBody>
      </p:sp>
      <p:sp>
        <p:nvSpPr>
          <p:cNvPr id="7" name="Élőláb helye 6">
            <a:extLst>
              <a:ext uri="{FF2B5EF4-FFF2-40B4-BE49-F238E27FC236}">
                <a16:creationId xmlns:a16="http://schemas.microsoft.com/office/drawing/2014/main" id="{09F0816D-2DD8-1504-1C32-876779769288}"/>
              </a:ext>
            </a:extLst>
          </p:cNvPr>
          <p:cNvSpPr>
            <a:spLocks noGrp="1"/>
          </p:cNvSpPr>
          <p:nvPr>
            <p:ph type="ftr" sz="quarter" idx="11"/>
          </p:nvPr>
        </p:nvSpPr>
        <p:spPr/>
        <p:txBody>
          <a:bodyPr/>
          <a:lstStyle/>
          <a:p>
            <a:r>
              <a:rPr lang="hu-HU"/>
              <a:t>Network Science, Lecture 3</a:t>
            </a:r>
          </a:p>
        </p:txBody>
      </p:sp>
      <p:sp>
        <p:nvSpPr>
          <p:cNvPr id="8" name="Dia számának helye 7">
            <a:extLst>
              <a:ext uri="{FF2B5EF4-FFF2-40B4-BE49-F238E27FC236}">
                <a16:creationId xmlns:a16="http://schemas.microsoft.com/office/drawing/2014/main" id="{BDDD2244-D9D3-AAED-8561-F8F9716B2D21}"/>
              </a:ext>
            </a:extLst>
          </p:cNvPr>
          <p:cNvSpPr>
            <a:spLocks noGrp="1"/>
          </p:cNvSpPr>
          <p:nvPr>
            <p:ph type="sldNum" sz="quarter" idx="12"/>
          </p:nvPr>
        </p:nvSpPr>
        <p:spPr/>
        <p:txBody>
          <a:bodyPr/>
          <a:lstStyle/>
          <a:p>
            <a:fld id="{A83EAA7F-C62B-F246-A793-9ED832A9CCAD}" type="slidenum">
              <a:rPr lang="hu-HU" smtClean="0"/>
              <a:t>65</a:t>
            </a:fld>
            <a:endParaRPr lang="hu-HU"/>
          </a:p>
        </p:txBody>
      </p:sp>
    </p:spTree>
    <p:extLst>
      <p:ext uri="{BB962C8B-B14F-4D97-AF65-F5344CB8AC3E}">
        <p14:creationId xmlns:p14="http://schemas.microsoft.com/office/powerpoint/2010/main" val="6583592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a:extLst>
              <a:ext uri="{FF2B5EF4-FFF2-40B4-BE49-F238E27FC236}">
                <a16:creationId xmlns:a16="http://schemas.microsoft.com/office/drawing/2014/main" id="{50E820D0-D75B-41BF-B1D5-272C1693D63D}"/>
              </a:ext>
            </a:extLst>
          </p:cNvPr>
          <p:cNvPicPr>
            <a:picLocks noChangeAspect="1"/>
          </p:cNvPicPr>
          <p:nvPr/>
        </p:nvPicPr>
        <p:blipFill>
          <a:blip r:embed="rId2"/>
          <a:stretch>
            <a:fillRect/>
          </a:stretch>
        </p:blipFill>
        <p:spPr>
          <a:xfrm>
            <a:off x="0" y="6007608"/>
            <a:ext cx="12192000" cy="850392"/>
          </a:xfrm>
          <a:prstGeom prst="rect">
            <a:avLst/>
          </a:prstGeom>
        </p:spPr>
      </p:pic>
      <p:sp>
        <p:nvSpPr>
          <p:cNvPr id="3" name="Szövegdoboz 2">
            <a:extLst>
              <a:ext uri="{FF2B5EF4-FFF2-40B4-BE49-F238E27FC236}">
                <a16:creationId xmlns:a16="http://schemas.microsoft.com/office/drawing/2014/main" id="{11DD2953-3B3C-412C-83B3-53E08D6E6A91}"/>
              </a:ext>
            </a:extLst>
          </p:cNvPr>
          <p:cNvSpPr txBox="1"/>
          <p:nvPr/>
        </p:nvSpPr>
        <p:spPr>
          <a:xfrm>
            <a:off x="838200" y="399495"/>
            <a:ext cx="10515600" cy="646331"/>
          </a:xfrm>
          <a:prstGeom prst="rect">
            <a:avLst/>
          </a:prstGeom>
          <a:noFill/>
        </p:spPr>
        <p:txBody>
          <a:bodyPr wrap="square" rtlCol="0">
            <a:spAutoFit/>
          </a:bodyPr>
          <a:lstStyle/>
          <a:p>
            <a:r>
              <a:rPr lang="hu-HU" sz="3600" dirty="0">
                <a:solidFill>
                  <a:srgbClr val="012851"/>
                </a:solidFill>
                <a:latin typeface="Open Sans" panose="020B0606030504020204" pitchFamily="34" charset="0"/>
                <a:ea typeface="Open Sans" panose="020B0606030504020204" pitchFamily="34" charset="0"/>
                <a:cs typeface="Open Sans" panose="020B0606030504020204" pitchFamily="34" charset="0"/>
              </a:rPr>
              <a:t>CRAWLER</a:t>
            </a:r>
          </a:p>
        </p:txBody>
      </p:sp>
      <p:cxnSp>
        <p:nvCxnSpPr>
          <p:cNvPr id="6" name="Egyenes összekötő 5">
            <a:extLst>
              <a:ext uri="{FF2B5EF4-FFF2-40B4-BE49-F238E27FC236}">
                <a16:creationId xmlns:a16="http://schemas.microsoft.com/office/drawing/2014/main" id="{F2B5A38B-F1A4-46E5-A546-D8DA8D39A774}"/>
              </a:ext>
            </a:extLst>
          </p:cNvPr>
          <p:cNvCxnSpPr/>
          <p:nvPr/>
        </p:nvCxnSpPr>
        <p:spPr>
          <a:xfrm>
            <a:off x="838200" y="1145220"/>
            <a:ext cx="10676138"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p:sp>
        <p:nvSpPr>
          <p:cNvPr id="8" name="Tartalom helye 2">
            <a:extLst>
              <a:ext uri="{FF2B5EF4-FFF2-40B4-BE49-F238E27FC236}">
                <a16:creationId xmlns:a16="http://schemas.microsoft.com/office/drawing/2014/main" id="{CFBBD31F-1F30-AF11-68AC-349EB7CE1585}"/>
              </a:ext>
            </a:extLst>
          </p:cNvPr>
          <p:cNvSpPr>
            <a:spLocks noGrp="1"/>
          </p:cNvSpPr>
          <p:nvPr>
            <p:ph idx="1"/>
          </p:nvPr>
        </p:nvSpPr>
        <p:spPr>
          <a:xfrm>
            <a:off x="301861" y="1083900"/>
            <a:ext cx="11552465" cy="4847364"/>
          </a:xfrm>
        </p:spPr>
        <p:txBody>
          <a:bodyPr>
            <a:normAutofit fontScale="92500"/>
          </a:bodyPr>
          <a:lstStyle/>
          <a:p>
            <a:pPr algn="just">
              <a:lnSpc>
                <a:spcPct val="160000"/>
              </a:lnSpc>
            </a:pPr>
            <a:r>
              <a:rPr lang="hu-HU" sz="2400" dirty="0"/>
              <a:t>A</a:t>
            </a:r>
            <a:r>
              <a:rPr lang="en-US" sz="2400" dirty="0"/>
              <a:t> software called a crawler</a:t>
            </a:r>
            <a:r>
              <a:rPr lang="hu-HU" sz="2400" dirty="0"/>
              <a:t> </a:t>
            </a:r>
            <a:r>
              <a:rPr lang="hu-HU" sz="2400" dirty="0" err="1"/>
              <a:t>can</a:t>
            </a:r>
            <a:r>
              <a:rPr lang="hu-HU" sz="2400" dirty="0"/>
              <a:t> be </a:t>
            </a:r>
            <a:r>
              <a:rPr lang="hu-HU" sz="2400" dirty="0" err="1"/>
              <a:t>used</a:t>
            </a:r>
            <a:r>
              <a:rPr lang="hu-HU" sz="2400" dirty="0"/>
              <a:t> </a:t>
            </a:r>
            <a:r>
              <a:rPr lang="en-US" sz="2400" dirty="0"/>
              <a:t> to map out the Web’s wiring diagram.</a:t>
            </a:r>
          </a:p>
          <a:p>
            <a:pPr algn="just">
              <a:lnSpc>
                <a:spcPct val="160000"/>
              </a:lnSpc>
            </a:pPr>
            <a:r>
              <a:rPr lang="en-US" sz="2400" dirty="0"/>
              <a:t>A crawler can start from any web document, identifying the links</a:t>
            </a:r>
            <a:r>
              <a:rPr lang="hu-HU" sz="2400" dirty="0"/>
              <a:t> </a:t>
            </a:r>
            <a:r>
              <a:rPr lang="en-US" sz="2400" dirty="0"/>
              <a:t>(URLs) on it. Next it downloads the documents these links point to and</a:t>
            </a:r>
            <a:r>
              <a:rPr lang="hu-HU" sz="2400" dirty="0"/>
              <a:t> </a:t>
            </a:r>
            <a:r>
              <a:rPr lang="en-US" sz="2400" dirty="0"/>
              <a:t>identifies the links on these documents, and so on. This process iteratively</a:t>
            </a:r>
            <a:r>
              <a:rPr lang="hu-HU" sz="2400" dirty="0"/>
              <a:t> </a:t>
            </a:r>
            <a:r>
              <a:rPr lang="en-US" sz="2400" dirty="0"/>
              <a:t>returns a local map of the Web. Search engines like Google or Bing operate</a:t>
            </a:r>
            <a:r>
              <a:rPr lang="hu-HU" sz="2400" dirty="0"/>
              <a:t> </a:t>
            </a:r>
            <a:r>
              <a:rPr lang="en-US" sz="2400" dirty="0"/>
              <a:t>crawlers to find and index new documents and to maintain a detailed map</a:t>
            </a:r>
            <a:r>
              <a:rPr lang="hu-HU" sz="2400" dirty="0"/>
              <a:t> </a:t>
            </a:r>
            <a:r>
              <a:rPr lang="en-US" sz="2400" dirty="0"/>
              <a:t>of the WWW.</a:t>
            </a:r>
            <a:endParaRPr lang="hu-HU" sz="2400" dirty="0"/>
          </a:p>
          <a:p>
            <a:pPr algn="just">
              <a:lnSpc>
                <a:spcPct val="160000"/>
              </a:lnSpc>
            </a:pPr>
            <a:r>
              <a:rPr lang="en-US" sz="2400" dirty="0"/>
              <a:t>The purpose of the map was to compare the properties of the</a:t>
            </a:r>
            <a:r>
              <a:rPr lang="hu-HU" sz="2400" dirty="0"/>
              <a:t> </a:t>
            </a:r>
            <a:r>
              <a:rPr lang="en-US" sz="2400" dirty="0"/>
              <a:t>Web graph to the random network model. Indeed, </a:t>
            </a:r>
            <a:r>
              <a:rPr lang="en-US" sz="2400" b="1" dirty="0"/>
              <a:t>in</a:t>
            </a:r>
            <a:r>
              <a:rPr lang="en-US" sz="2400" dirty="0"/>
              <a:t> </a:t>
            </a:r>
            <a:r>
              <a:rPr lang="en-US" sz="2400" b="1" dirty="0"/>
              <a:t>1998</a:t>
            </a:r>
            <a:r>
              <a:rPr lang="en-US" sz="2400" dirty="0"/>
              <a:t> there were reasons</a:t>
            </a:r>
            <a:r>
              <a:rPr lang="hu-HU" sz="2400" dirty="0"/>
              <a:t> </a:t>
            </a:r>
            <a:r>
              <a:rPr lang="en-US" sz="2400" dirty="0"/>
              <a:t>to </a:t>
            </a:r>
            <a:r>
              <a:rPr lang="en-US" sz="2400" b="1" dirty="0"/>
              <a:t>believe</a:t>
            </a:r>
            <a:r>
              <a:rPr lang="en-US" sz="2400" dirty="0"/>
              <a:t> that </a:t>
            </a:r>
            <a:r>
              <a:rPr lang="en-US" sz="2400" b="1" dirty="0"/>
              <a:t>the</a:t>
            </a:r>
            <a:r>
              <a:rPr lang="en-US" sz="2400" dirty="0"/>
              <a:t> </a:t>
            </a:r>
            <a:r>
              <a:rPr lang="en-US" sz="2400" b="1" dirty="0"/>
              <a:t>WWW</a:t>
            </a:r>
            <a:r>
              <a:rPr lang="en-US" sz="2400" dirty="0"/>
              <a:t> could be well </a:t>
            </a:r>
            <a:r>
              <a:rPr lang="en-US" sz="2400" b="1" dirty="0"/>
              <a:t>approximated</a:t>
            </a:r>
            <a:r>
              <a:rPr lang="en-US" sz="2400" dirty="0"/>
              <a:t> </a:t>
            </a:r>
            <a:r>
              <a:rPr lang="en-US" sz="2400" b="1" dirty="0"/>
              <a:t>by</a:t>
            </a:r>
            <a:r>
              <a:rPr lang="en-US" sz="2400" dirty="0"/>
              <a:t> a </a:t>
            </a:r>
            <a:r>
              <a:rPr lang="en-US" sz="2400" b="1" dirty="0"/>
              <a:t>random</a:t>
            </a:r>
            <a:r>
              <a:rPr lang="hu-HU" sz="2400" dirty="0"/>
              <a:t> </a:t>
            </a:r>
            <a:r>
              <a:rPr lang="en-US" sz="2400" b="1" dirty="0"/>
              <a:t>network</a:t>
            </a:r>
            <a:r>
              <a:rPr lang="en-US" sz="2400" dirty="0"/>
              <a:t>.</a:t>
            </a:r>
          </a:p>
        </p:txBody>
      </p:sp>
      <p:sp>
        <p:nvSpPr>
          <p:cNvPr id="2" name="Dátum helye 1">
            <a:extLst>
              <a:ext uri="{FF2B5EF4-FFF2-40B4-BE49-F238E27FC236}">
                <a16:creationId xmlns:a16="http://schemas.microsoft.com/office/drawing/2014/main" id="{DCABA081-F85E-4335-949C-CC9F181FBE77}"/>
              </a:ext>
            </a:extLst>
          </p:cNvPr>
          <p:cNvSpPr>
            <a:spLocks noGrp="1"/>
          </p:cNvSpPr>
          <p:nvPr>
            <p:ph type="dt" sz="half" idx="10"/>
          </p:nvPr>
        </p:nvSpPr>
        <p:spPr/>
        <p:txBody>
          <a:bodyPr/>
          <a:lstStyle/>
          <a:p>
            <a:r>
              <a:rPr lang="hu-HU"/>
              <a:t>26/19/2024</a:t>
            </a:r>
          </a:p>
        </p:txBody>
      </p:sp>
      <p:sp>
        <p:nvSpPr>
          <p:cNvPr id="5" name="Élőláb helye 4">
            <a:extLst>
              <a:ext uri="{FF2B5EF4-FFF2-40B4-BE49-F238E27FC236}">
                <a16:creationId xmlns:a16="http://schemas.microsoft.com/office/drawing/2014/main" id="{C4723021-10B0-0820-2AE3-3A4EDDEEEBF7}"/>
              </a:ext>
            </a:extLst>
          </p:cNvPr>
          <p:cNvSpPr>
            <a:spLocks noGrp="1"/>
          </p:cNvSpPr>
          <p:nvPr>
            <p:ph type="ftr" sz="quarter" idx="11"/>
          </p:nvPr>
        </p:nvSpPr>
        <p:spPr/>
        <p:txBody>
          <a:bodyPr/>
          <a:lstStyle/>
          <a:p>
            <a:r>
              <a:rPr lang="hu-HU"/>
              <a:t>Network Science, Lecture 3</a:t>
            </a:r>
          </a:p>
        </p:txBody>
      </p:sp>
      <p:pic>
        <p:nvPicPr>
          <p:cNvPr id="14" name="Kép 13">
            <a:extLst>
              <a:ext uri="{FF2B5EF4-FFF2-40B4-BE49-F238E27FC236}">
                <a16:creationId xmlns:a16="http://schemas.microsoft.com/office/drawing/2014/main" id="{81CAD4E8-2F07-FC4C-7D34-2825C960FA98}"/>
              </a:ext>
            </a:extLst>
          </p:cNvPr>
          <p:cNvPicPr>
            <a:picLocks noChangeAspect="1"/>
          </p:cNvPicPr>
          <p:nvPr/>
        </p:nvPicPr>
        <p:blipFill>
          <a:blip r:embed="rId2"/>
          <a:stretch>
            <a:fillRect/>
          </a:stretch>
        </p:blipFill>
        <p:spPr>
          <a:xfrm>
            <a:off x="0" y="6039976"/>
            <a:ext cx="12192000" cy="850392"/>
          </a:xfrm>
          <a:prstGeom prst="rect">
            <a:avLst/>
          </a:prstGeom>
        </p:spPr>
      </p:pic>
      <p:sp>
        <p:nvSpPr>
          <p:cNvPr id="15" name="Cím 1">
            <a:extLst>
              <a:ext uri="{FF2B5EF4-FFF2-40B4-BE49-F238E27FC236}">
                <a16:creationId xmlns:a16="http://schemas.microsoft.com/office/drawing/2014/main" id="{F70B43D4-6403-ACA4-9B61-993EB7648266}"/>
              </a:ext>
            </a:extLst>
          </p:cNvPr>
          <p:cNvSpPr txBox="1">
            <a:spLocks/>
          </p:cNvSpPr>
          <p:nvPr/>
        </p:nvSpPr>
        <p:spPr>
          <a:xfrm>
            <a:off x="3075451" y="6265727"/>
            <a:ext cx="7365636" cy="334154"/>
          </a:xfrm>
          <a:prstGeom prst="rect">
            <a:avLst/>
          </a:prstGeom>
        </p:spPr>
        <p:txBody>
          <a:bodyPr vert="horz" lIns="91440" tIns="45720" rIns="91440" bIns="45720" rtlCol="0" anchor="ctr">
            <a:normAutofit fontScale="3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hu-HU" sz="2100" spc="3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nSpc>
                <a:spcPct val="100000"/>
              </a:lnSpc>
            </a:pPr>
            <a:r>
              <a:rPr lang="hu-HU" sz="3700" spc="100" dirty="0">
                <a:solidFill>
                  <a:schemeClr val="bg1"/>
                </a:solidFill>
              </a:rPr>
              <a:t>Network Science, 10/19/2023</a:t>
            </a:r>
          </a:p>
        </p:txBody>
      </p:sp>
      <p:sp>
        <p:nvSpPr>
          <p:cNvPr id="7" name="Dia számának helye 6">
            <a:extLst>
              <a:ext uri="{FF2B5EF4-FFF2-40B4-BE49-F238E27FC236}">
                <a16:creationId xmlns:a16="http://schemas.microsoft.com/office/drawing/2014/main" id="{B093A28E-6264-DDC1-D163-1BAF8A83C8B3}"/>
              </a:ext>
            </a:extLst>
          </p:cNvPr>
          <p:cNvSpPr>
            <a:spLocks noGrp="1"/>
          </p:cNvSpPr>
          <p:nvPr>
            <p:ph type="sldNum" sz="quarter" idx="12"/>
          </p:nvPr>
        </p:nvSpPr>
        <p:spPr/>
        <p:txBody>
          <a:bodyPr/>
          <a:lstStyle/>
          <a:p>
            <a:fld id="{A83EAA7F-C62B-F246-A793-9ED832A9CCAD}" type="slidenum">
              <a:rPr lang="hu-HU" smtClean="0"/>
              <a:t>66</a:t>
            </a:fld>
            <a:endParaRPr lang="hu-HU"/>
          </a:p>
        </p:txBody>
      </p:sp>
    </p:spTree>
    <p:extLst>
      <p:ext uri="{BB962C8B-B14F-4D97-AF65-F5344CB8AC3E}">
        <p14:creationId xmlns:p14="http://schemas.microsoft.com/office/powerpoint/2010/main" val="14269346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Kép 9">
            <a:extLst>
              <a:ext uri="{FF2B5EF4-FFF2-40B4-BE49-F238E27FC236}">
                <a16:creationId xmlns:a16="http://schemas.microsoft.com/office/drawing/2014/main" id="{AE09ED82-B854-4B03-8C6B-8FB168E40604}"/>
              </a:ext>
            </a:extLst>
          </p:cNvPr>
          <p:cNvPicPr>
            <a:picLocks noChangeAspect="1"/>
          </p:cNvPicPr>
          <p:nvPr/>
        </p:nvPicPr>
        <p:blipFill>
          <a:blip r:embed="rId3"/>
          <a:stretch>
            <a:fillRect/>
          </a:stretch>
        </p:blipFill>
        <p:spPr>
          <a:xfrm>
            <a:off x="0" y="6007608"/>
            <a:ext cx="12192000" cy="850392"/>
          </a:xfrm>
          <a:prstGeom prst="rect">
            <a:avLst/>
          </a:prstGeom>
        </p:spPr>
      </p:pic>
      <p:sp>
        <p:nvSpPr>
          <p:cNvPr id="3" name="Szövegdoboz 2">
            <a:extLst>
              <a:ext uri="{FF2B5EF4-FFF2-40B4-BE49-F238E27FC236}">
                <a16:creationId xmlns:a16="http://schemas.microsoft.com/office/drawing/2014/main" id="{11DD2953-3B3C-412C-83B3-53E08D6E6A91}"/>
              </a:ext>
            </a:extLst>
          </p:cNvPr>
          <p:cNvSpPr txBox="1"/>
          <p:nvPr/>
        </p:nvSpPr>
        <p:spPr>
          <a:xfrm>
            <a:off x="838200" y="399495"/>
            <a:ext cx="10515600" cy="646331"/>
          </a:xfrm>
          <a:prstGeom prst="rect">
            <a:avLst/>
          </a:prstGeom>
          <a:noFill/>
        </p:spPr>
        <p:txBody>
          <a:bodyPr wrap="square" rtlCol="0">
            <a:spAutoFit/>
          </a:bodyPr>
          <a:lstStyle/>
          <a:p>
            <a:r>
              <a:rPr lang="en-US" sz="3600" dirty="0">
                <a:solidFill>
                  <a:srgbClr val="012851"/>
                </a:solidFill>
                <a:latin typeface="Open Sans" panose="020B0606030504020204" pitchFamily="34" charset="0"/>
                <a:ea typeface="Open Sans" panose="020B0606030504020204" pitchFamily="34" charset="0"/>
                <a:cs typeface="Open Sans" panose="020B0606030504020204" pitchFamily="34" charset="0"/>
              </a:rPr>
              <a:t>Differences between real and random network</a:t>
            </a:r>
            <a:endParaRPr lang="hu-HU" sz="3600" dirty="0">
              <a:solidFill>
                <a:srgbClr val="01285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6" name="Egyenes összekötő 5">
            <a:extLst>
              <a:ext uri="{FF2B5EF4-FFF2-40B4-BE49-F238E27FC236}">
                <a16:creationId xmlns:a16="http://schemas.microsoft.com/office/drawing/2014/main" id="{F2B5A38B-F1A4-46E5-A546-D8DA8D39A774}"/>
              </a:ext>
            </a:extLst>
          </p:cNvPr>
          <p:cNvCxnSpPr/>
          <p:nvPr/>
        </p:nvCxnSpPr>
        <p:spPr>
          <a:xfrm>
            <a:off x="838200" y="1145220"/>
            <a:ext cx="10676138"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p:sp>
        <p:nvSpPr>
          <p:cNvPr id="4" name="Tartalom helye 2">
            <a:extLst>
              <a:ext uri="{FF2B5EF4-FFF2-40B4-BE49-F238E27FC236}">
                <a16:creationId xmlns:a16="http://schemas.microsoft.com/office/drawing/2014/main" id="{6C2792D1-C80D-13A9-56A7-06FAC8B0AB17}"/>
              </a:ext>
            </a:extLst>
          </p:cNvPr>
          <p:cNvSpPr>
            <a:spLocks noGrp="1"/>
          </p:cNvSpPr>
          <p:nvPr>
            <p:ph idx="1"/>
          </p:nvPr>
        </p:nvSpPr>
        <p:spPr>
          <a:xfrm>
            <a:off x="838200" y="1400745"/>
            <a:ext cx="5181600" cy="4351338"/>
          </a:xfrm>
        </p:spPr>
        <p:txBody>
          <a:bodyPr>
            <a:normAutofit/>
          </a:bodyPr>
          <a:lstStyle/>
          <a:p>
            <a:pPr algn="just">
              <a:lnSpc>
                <a:spcPct val="150000"/>
              </a:lnSpc>
            </a:pPr>
            <a:r>
              <a:rPr lang="hu-HU" sz="2400" b="1" dirty="0">
                <a:solidFill>
                  <a:srgbClr val="000000"/>
                </a:solidFill>
                <a:latin typeface="Bitter-Regular"/>
              </a:rPr>
              <a:t>I</a:t>
            </a:r>
            <a:r>
              <a:rPr lang="en-US" sz="2400" b="1" i="0" u="none" strike="noStrike" baseline="0" dirty="0">
                <a:solidFill>
                  <a:srgbClr val="000000"/>
                </a:solidFill>
                <a:latin typeface="Bitter-Regular"/>
              </a:rPr>
              <a:t>n</a:t>
            </a:r>
            <a:r>
              <a:rPr lang="en-US" sz="2400" b="0" i="0" u="none" strike="noStrike" baseline="0" dirty="0">
                <a:solidFill>
                  <a:srgbClr val="000000"/>
                </a:solidFill>
                <a:latin typeface="Bitter-Regular"/>
              </a:rPr>
              <a:t> a </a:t>
            </a:r>
            <a:r>
              <a:rPr lang="en-US" sz="2400" b="1" i="0" u="none" strike="noStrike" baseline="0" dirty="0">
                <a:solidFill>
                  <a:srgbClr val="000000"/>
                </a:solidFill>
                <a:latin typeface="Bitter-Regular"/>
              </a:rPr>
              <a:t>random</a:t>
            </a:r>
            <a:r>
              <a:rPr lang="en-US" sz="2400" b="0" i="0" u="none" strike="noStrike" baseline="0" dirty="0">
                <a:solidFill>
                  <a:srgbClr val="000000"/>
                </a:solidFill>
                <a:latin typeface="Bitter-Regular"/>
              </a:rPr>
              <a:t> </a:t>
            </a:r>
            <a:r>
              <a:rPr lang="en-US" sz="2400" b="1" i="0" u="none" strike="noStrike" baseline="0" dirty="0">
                <a:solidFill>
                  <a:srgbClr val="000000"/>
                </a:solidFill>
                <a:latin typeface="Bitter-Regular"/>
              </a:rPr>
              <a:t>network</a:t>
            </a:r>
            <a:r>
              <a:rPr lang="en-US" sz="2400" b="0" i="0" u="none" strike="noStrike" baseline="0" dirty="0">
                <a:solidFill>
                  <a:srgbClr val="000000"/>
                </a:solidFill>
                <a:latin typeface="Bitter-Regular"/>
              </a:rPr>
              <a:t> highly connected</a:t>
            </a:r>
            <a:r>
              <a:rPr lang="hu-HU" sz="2400" b="0" i="0" u="none" strike="noStrike" baseline="0" dirty="0">
                <a:solidFill>
                  <a:srgbClr val="000000"/>
                </a:solidFill>
                <a:latin typeface="Bitter-Regular"/>
              </a:rPr>
              <a:t> </a:t>
            </a:r>
            <a:r>
              <a:rPr lang="en-US" sz="2400" b="0" i="0" u="none" strike="noStrike" baseline="0" dirty="0">
                <a:solidFill>
                  <a:srgbClr val="000000"/>
                </a:solidFill>
                <a:latin typeface="Bitter-Regular"/>
              </a:rPr>
              <a:t>nodes, or </a:t>
            </a:r>
            <a:r>
              <a:rPr lang="en-US" sz="2400" b="1" i="0" u="none" strike="noStrike" baseline="0" dirty="0">
                <a:solidFill>
                  <a:srgbClr val="000000"/>
                </a:solidFill>
                <a:latin typeface="Bitter-Regular"/>
              </a:rPr>
              <a:t>hubs</a:t>
            </a:r>
            <a:r>
              <a:rPr lang="en-US" sz="2400" b="0" i="0" u="none" strike="noStrike" baseline="0" dirty="0">
                <a:solidFill>
                  <a:srgbClr val="000000"/>
                </a:solidFill>
                <a:latin typeface="Bitter-Regular"/>
              </a:rPr>
              <a:t>, </a:t>
            </a:r>
            <a:r>
              <a:rPr lang="en-US" sz="2400" b="1" i="0" u="none" strike="noStrike" baseline="0" dirty="0">
                <a:solidFill>
                  <a:srgbClr val="000000"/>
                </a:solidFill>
                <a:latin typeface="Bitter-Regular"/>
              </a:rPr>
              <a:t>are</a:t>
            </a:r>
            <a:r>
              <a:rPr lang="en-US" sz="2400" b="0" i="0" u="none" strike="noStrike" baseline="0" dirty="0">
                <a:solidFill>
                  <a:srgbClr val="000000"/>
                </a:solidFill>
                <a:latin typeface="Bitter-Regular"/>
              </a:rPr>
              <a:t> effectively </a:t>
            </a:r>
            <a:r>
              <a:rPr lang="en-US" sz="2400" b="1" i="0" u="none" strike="noStrike" baseline="0" dirty="0">
                <a:solidFill>
                  <a:srgbClr val="000000"/>
                </a:solidFill>
                <a:latin typeface="Bitter-Regular"/>
              </a:rPr>
              <a:t>forbidden</a:t>
            </a:r>
            <a:r>
              <a:rPr lang="en-US" sz="2400" b="0" i="0" u="none" strike="noStrike" baseline="0" dirty="0">
                <a:solidFill>
                  <a:srgbClr val="000000"/>
                </a:solidFill>
                <a:latin typeface="Bitter-Regular"/>
              </a:rPr>
              <a:t>. </a:t>
            </a:r>
            <a:endParaRPr lang="hu-HU" sz="2400" b="0" i="0" u="none" strike="noStrike" baseline="0" dirty="0">
              <a:solidFill>
                <a:srgbClr val="000000"/>
              </a:solidFill>
              <a:latin typeface="Bitter-Regular"/>
            </a:endParaRPr>
          </a:p>
          <a:p>
            <a:pPr algn="just">
              <a:lnSpc>
                <a:spcPct val="150000"/>
              </a:lnSpc>
            </a:pPr>
            <a:r>
              <a:rPr lang="en-US" sz="2400" b="0" i="0" u="none" strike="noStrike" baseline="0" dirty="0">
                <a:solidFill>
                  <a:srgbClr val="000000"/>
                </a:solidFill>
                <a:latin typeface="Bitter-Regular"/>
              </a:rPr>
              <a:t>In contrast</a:t>
            </a:r>
            <a:r>
              <a:rPr lang="hu-HU" sz="2400" b="0" i="0" u="none" strike="noStrike" baseline="0" dirty="0">
                <a:solidFill>
                  <a:srgbClr val="000000"/>
                </a:solidFill>
                <a:latin typeface="Bitter-Regular"/>
              </a:rPr>
              <a:t>, </a:t>
            </a:r>
            <a:r>
              <a:rPr lang="hu-HU" sz="2400" b="1" i="0" u="none" strike="noStrike" baseline="0" dirty="0">
                <a:solidFill>
                  <a:srgbClr val="000000"/>
                </a:solidFill>
                <a:latin typeface="Bitter-Regular"/>
              </a:rPr>
              <a:t>in</a:t>
            </a:r>
            <a:r>
              <a:rPr lang="hu-HU" sz="2400" b="0" i="0" u="none" strike="noStrike" baseline="0" dirty="0">
                <a:solidFill>
                  <a:srgbClr val="000000"/>
                </a:solidFill>
                <a:latin typeface="Bitter-Regular"/>
              </a:rPr>
              <a:t> </a:t>
            </a:r>
            <a:r>
              <a:rPr lang="hu-HU" sz="2400" b="1" i="0" u="none" strike="noStrike" baseline="0" dirty="0">
                <a:solidFill>
                  <a:srgbClr val="000000"/>
                </a:solidFill>
                <a:latin typeface="Bitter-Regular"/>
              </a:rPr>
              <a:t>the</a:t>
            </a:r>
            <a:r>
              <a:rPr lang="hu-HU" sz="2400" b="0" i="0" u="none" strike="noStrike" baseline="0" dirty="0">
                <a:solidFill>
                  <a:srgbClr val="000000"/>
                </a:solidFill>
                <a:latin typeface="Bitter-Regular"/>
              </a:rPr>
              <a:t> </a:t>
            </a:r>
            <a:r>
              <a:rPr lang="hu-HU" sz="2400" b="1" i="0" u="none" strike="noStrike" baseline="0" dirty="0" err="1">
                <a:solidFill>
                  <a:srgbClr val="000000"/>
                </a:solidFill>
                <a:latin typeface="Bitter-Regular"/>
              </a:rPr>
              <a:t>Figure</a:t>
            </a:r>
            <a:r>
              <a:rPr lang="hu-HU" sz="2400" b="0" i="0" u="none" strike="noStrike" baseline="0" dirty="0">
                <a:solidFill>
                  <a:srgbClr val="000000"/>
                </a:solidFill>
                <a:latin typeface="Bitter-Regular"/>
              </a:rPr>
              <a:t> </a:t>
            </a:r>
            <a:r>
              <a:rPr lang="en-US" sz="2400" b="0" i="0" u="none" strike="noStrike" baseline="0" dirty="0">
                <a:solidFill>
                  <a:srgbClr val="000000"/>
                </a:solidFill>
                <a:latin typeface="Bitter-Regular"/>
              </a:rPr>
              <a:t>numerous</a:t>
            </a:r>
            <a:r>
              <a:rPr lang="hu-HU" sz="2400" b="0" i="0" u="none" strike="noStrike" baseline="0" dirty="0">
                <a:solidFill>
                  <a:srgbClr val="000000"/>
                </a:solidFill>
                <a:latin typeface="Bitter-Regular"/>
              </a:rPr>
              <a:t> </a:t>
            </a:r>
            <a:r>
              <a:rPr lang="en-US" sz="2400" b="1" i="0" u="none" strike="noStrike" baseline="0" dirty="0">
                <a:solidFill>
                  <a:srgbClr val="000000"/>
                </a:solidFill>
                <a:latin typeface="Bitter-Regular"/>
              </a:rPr>
              <a:t>small-degree</a:t>
            </a:r>
            <a:r>
              <a:rPr lang="en-US" sz="2400" b="0" i="0" u="none" strike="noStrike" baseline="0" dirty="0">
                <a:solidFill>
                  <a:srgbClr val="000000"/>
                </a:solidFill>
                <a:latin typeface="Bitter-Regular"/>
              </a:rPr>
              <a:t> </a:t>
            </a:r>
            <a:r>
              <a:rPr lang="en-US" sz="2400" b="1" i="0" u="none" strike="noStrike" baseline="0" dirty="0">
                <a:solidFill>
                  <a:srgbClr val="000000"/>
                </a:solidFill>
                <a:latin typeface="Bitter-Regular"/>
              </a:rPr>
              <a:t>nodes</a:t>
            </a:r>
            <a:r>
              <a:rPr lang="en-US" sz="2400" b="0" i="0" u="none" strike="noStrike" baseline="0" dirty="0">
                <a:solidFill>
                  <a:srgbClr val="000000"/>
                </a:solidFill>
                <a:latin typeface="Bitter-Regular"/>
              </a:rPr>
              <a:t> </a:t>
            </a:r>
            <a:r>
              <a:rPr lang="en-US" sz="2400" b="1" i="0" u="none" strike="noStrike" baseline="0" dirty="0">
                <a:solidFill>
                  <a:srgbClr val="000000"/>
                </a:solidFill>
                <a:latin typeface="Bitter-Regular"/>
              </a:rPr>
              <a:t>coexist</a:t>
            </a:r>
            <a:r>
              <a:rPr lang="en-US" sz="2400" b="0" i="0" u="none" strike="noStrike" baseline="0" dirty="0">
                <a:solidFill>
                  <a:srgbClr val="000000"/>
                </a:solidFill>
                <a:latin typeface="Bitter-Regular"/>
              </a:rPr>
              <a:t> </a:t>
            </a:r>
            <a:r>
              <a:rPr lang="en-US" sz="2400" b="1" i="0" u="none" strike="noStrike" baseline="0" dirty="0">
                <a:solidFill>
                  <a:srgbClr val="000000"/>
                </a:solidFill>
                <a:latin typeface="Bitter-Regular"/>
              </a:rPr>
              <a:t>with</a:t>
            </a:r>
            <a:r>
              <a:rPr lang="en-US" sz="2400" b="0" i="0" u="none" strike="noStrike" baseline="0" dirty="0">
                <a:solidFill>
                  <a:srgbClr val="000000"/>
                </a:solidFill>
                <a:latin typeface="Bitter-Regular"/>
              </a:rPr>
              <a:t> a few </a:t>
            </a:r>
            <a:r>
              <a:rPr lang="en-US" sz="2400" b="1" i="0" u="none" strike="noStrike" baseline="0" dirty="0">
                <a:solidFill>
                  <a:srgbClr val="000000"/>
                </a:solidFill>
                <a:latin typeface="Bitter-Regular"/>
              </a:rPr>
              <a:t>hubs</a:t>
            </a:r>
            <a:r>
              <a:rPr lang="en-US" sz="2400" b="0" i="0" u="none" strike="noStrike" baseline="0" dirty="0">
                <a:solidFill>
                  <a:srgbClr val="000000"/>
                </a:solidFill>
                <a:latin typeface="Bitter-Regular"/>
              </a:rPr>
              <a:t>, nodes with an exceptionally</a:t>
            </a:r>
            <a:r>
              <a:rPr lang="hu-HU" sz="2400" b="0" i="0" u="none" strike="noStrike" baseline="0" dirty="0">
                <a:solidFill>
                  <a:srgbClr val="000000"/>
                </a:solidFill>
                <a:latin typeface="Bitter-Regular"/>
              </a:rPr>
              <a:t> </a:t>
            </a:r>
            <a:r>
              <a:rPr lang="en-US" sz="2400" b="0" i="0" u="none" strike="noStrike" baseline="0" dirty="0">
                <a:solidFill>
                  <a:srgbClr val="000000"/>
                </a:solidFill>
                <a:latin typeface="Bitter-Regular"/>
              </a:rPr>
              <a:t>large number of links</a:t>
            </a:r>
            <a:r>
              <a:rPr lang="hu-HU" sz="2400" b="0" i="0" u="none" strike="noStrike" baseline="0" dirty="0">
                <a:solidFill>
                  <a:srgbClr val="000000"/>
                </a:solidFill>
                <a:latin typeface="Bitter-Regular"/>
              </a:rPr>
              <a:t>.</a:t>
            </a:r>
            <a:endParaRPr lang="en-US" sz="3600" dirty="0"/>
          </a:p>
        </p:txBody>
      </p:sp>
      <p:sp>
        <p:nvSpPr>
          <p:cNvPr id="2" name="Dátum helye 1">
            <a:extLst>
              <a:ext uri="{FF2B5EF4-FFF2-40B4-BE49-F238E27FC236}">
                <a16:creationId xmlns:a16="http://schemas.microsoft.com/office/drawing/2014/main" id="{8832D0C5-8FAA-1BD2-22CE-F6E79B55EF71}"/>
              </a:ext>
            </a:extLst>
          </p:cNvPr>
          <p:cNvSpPr>
            <a:spLocks noGrp="1"/>
          </p:cNvSpPr>
          <p:nvPr>
            <p:ph type="dt" sz="half" idx="10"/>
          </p:nvPr>
        </p:nvSpPr>
        <p:spPr/>
        <p:txBody>
          <a:bodyPr/>
          <a:lstStyle/>
          <a:p>
            <a:r>
              <a:rPr lang="hu-HU"/>
              <a:t>26/19/2024</a:t>
            </a:r>
          </a:p>
        </p:txBody>
      </p:sp>
      <p:sp>
        <p:nvSpPr>
          <p:cNvPr id="5" name="Élőláb helye 4">
            <a:extLst>
              <a:ext uri="{FF2B5EF4-FFF2-40B4-BE49-F238E27FC236}">
                <a16:creationId xmlns:a16="http://schemas.microsoft.com/office/drawing/2014/main" id="{D5130B0B-AA36-0DE7-100F-FD1745742A15}"/>
              </a:ext>
            </a:extLst>
          </p:cNvPr>
          <p:cNvSpPr>
            <a:spLocks noGrp="1"/>
          </p:cNvSpPr>
          <p:nvPr>
            <p:ph type="ftr" sz="quarter" idx="11"/>
          </p:nvPr>
        </p:nvSpPr>
        <p:spPr/>
        <p:txBody>
          <a:bodyPr/>
          <a:lstStyle/>
          <a:p>
            <a:r>
              <a:rPr lang="hu-HU"/>
              <a:t>Network Science, Lecture 3</a:t>
            </a:r>
          </a:p>
        </p:txBody>
      </p:sp>
      <p:pic>
        <p:nvPicPr>
          <p:cNvPr id="11" name="Kép 10">
            <a:extLst>
              <a:ext uri="{FF2B5EF4-FFF2-40B4-BE49-F238E27FC236}">
                <a16:creationId xmlns:a16="http://schemas.microsoft.com/office/drawing/2014/main" id="{5163CA49-F8DA-9279-2468-8AD0E498527A}"/>
              </a:ext>
            </a:extLst>
          </p:cNvPr>
          <p:cNvPicPr>
            <a:picLocks noChangeAspect="1"/>
          </p:cNvPicPr>
          <p:nvPr/>
        </p:nvPicPr>
        <p:blipFill>
          <a:blip r:embed="rId4"/>
          <a:stretch>
            <a:fillRect/>
          </a:stretch>
        </p:blipFill>
        <p:spPr>
          <a:xfrm>
            <a:off x="6512066" y="1809222"/>
            <a:ext cx="4816699" cy="3534383"/>
          </a:xfrm>
          <a:prstGeom prst="rect">
            <a:avLst/>
          </a:prstGeom>
        </p:spPr>
      </p:pic>
      <p:sp>
        <p:nvSpPr>
          <p:cNvPr id="14" name="Cím 1">
            <a:extLst>
              <a:ext uri="{FF2B5EF4-FFF2-40B4-BE49-F238E27FC236}">
                <a16:creationId xmlns:a16="http://schemas.microsoft.com/office/drawing/2014/main" id="{53901915-12AC-73C0-B984-51FCDDAFE6C1}"/>
              </a:ext>
            </a:extLst>
          </p:cNvPr>
          <p:cNvSpPr txBox="1">
            <a:spLocks/>
          </p:cNvSpPr>
          <p:nvPr/>
        </p:nvSpPr>
        <p:spPr>
          <a:xfrm>
            <a:off x="3075451" y="6265727"/>
            <a:ext cx="7365636" cy="334154"/>
          </a:xfrm>
          <a:prstGeom prst="rect">
            <a:avLst/>
          </a:prstGeom>
        </p:spPr>
        <p:txBody>
          <a:bodyPr vert="horz" lIns="91440" tIns="45720" rIns="91440" bIns="45720" rtlCol="0" anchor="ctr">
            <a:normAutofit fontScale="3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hu-HU" sz="2100" spc="3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nSpc>
                <a:spcPct val="100000"/>
              </a:lnSpc>
            </a:pPr>
            <a:r>
              <a:rPr lang="hu-HU" sz="3700" spc="100" dirty="0">
                <a:solidFill>
                  <a:schemeClr val="bg1"/>
                </a:solidFill>
              </a:rPr>
              <a:t>Network Science, 10/19/2023</a:t>
            </a:r>
          </a:p>
        </p:txBody>
      </p:sp>
      <p:sp>
        <p:nvSpPr>
          <p:cNvPr id="7" name="Dia számának helye 6">
            <a:extLst>
              <a:ext uri="{FF2B5EF4-FFF2-40B4-BE49-F238E27FC236}">
                <a16:creationId xmlns:a16="http://schemas.microsoft.com/office/drawing/2014/main" id="{ED05AD6F-FEB4-2094-D68B-F302FB7A62CB}"/>
              </a:ext>
            </a:extLst>
          </p:cNvPr>
          <p:cNvSpPr>
            <a:spLocks noGrp="1"/>
          </p:cNvSpPr>
          <p:nvPr>
            <p:ph type="sldNum" sz="quarter" idx="12"/>
          </p:nvPr>
        </p:nvSpPr>
        <p:spPr/>
        <p:txBody>
          <a:bodyPr/>
          <a:lstStyle/>
          <a:p>
            <a:fld id="{A83EAA7F-C62B-F246-A793-9ED832A9CCAD}" type="slidenum">
              <a:rPr lang="hu-HU" smtClean="0"/>
              <a:t>67</a:t>
            </a:fld>
            <a:endParaRPr lang="hu-HU"/>
          </a:p>
        </p:txBody>
      </p:sp>
    </p:spTree>
    <p:extLst>
      <p:ext uri="{BB962C8B-B14F-4D97-AF65-F5344CB8AC3E}">
        <p14:creationId xmlns:p14="http://schemas.microsoft.com/office/powerpoint/2010/main" val="2121144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a:extLst>
              <a:ext uri="{FF2B5EF4-FFF2-40B4-BE49-F238E27FC236}">
                <a16:creationId xmlns:a16="http://schemas.microsoft.com/office/drawing/2014/main" id="{50E820D0-D75B-41BF-B1D5-272C1693D63D}"/>
              </a:ext>
            </a:extLst>
          </p:cNvPr>
          <p:cNvPicPr>
            <a:picLocks noChangeAspect="1"/>
          </p:cNvPicPr>
          <p:nvPr/>
        </p:nvPicPr>
        <p:blipFill>
          <a:blip r:embed="rId2"/>
          <a:stretch>
            <a:fillRect/>
          </a:stretch>
        </p:blipFill>
        <p:spPr>
          <a:xfrm>
            <a:off x="0" y="6007608"/>
            <a:ext cx="12192000" cy="850392"/>
          </a:xfrm>
          <a:prstGeom prst="rect">
            <a:avLst/>
          </a:prstGeom>
        </p:spPr>
      </p:pic>
      <p:sp>
        <p:nvSpPr>
          <p:cNvPr id="3" name="Szövegdoboz 2">
            <a:extLst>
              <a:ext uri="{FF2B5EF4-FFF2-40B4-BE49-F238E27FC236}">
                <a16:creationId xmlns:a16="http://schemas.microsoft.com/office/drawing/2014/main" id="{11DD2953-3B3C-412C-83B3-53E08D6E6A91}"/>
              </a:ext>
            </a:extLst>
          </p:cNvPr>
          <p:cNvSpPr txBox="1"/>
          <p:nvPr/>
        </p:nvSpPr>
        <p:spPr>
          <a:xfrm>
            <a:off x="838200" y="399495"/>
            <a:ext cx="10515600" cy="646331"/>
          </a:xfrm>
          <a:prstGeom prst="rect">
            <a:avLst/>
          </a:prstGeom>
          <a:noFill/>
        </p:spPr>
        <p:txBody>
          <a:bodyPr wrap="square" rtlCol="0">
            <a:spAutoFit/>
          </a:bodyPr>
          <a:lstStyle/>
          <a:p>
            <a:r>
              <a:rPr lang="en-US" sz="3600" dirty="0">
                <a:solidFill>
                  <a:srgbClr val="012851"/>
                </a:solidFill>
                <a:latin typeface="Open Sans" panose="020B0606030504020204" pitchFamily="34" charset="0"/>
                <a:ea typeface="Open Sans" panose="020B0606030504020204" pitchFamily="34" charset="0"/>
                <a:cs typeface="Open Sans" panose="020B0606030504020204" pitchFamily="34" charset="0"/>
              </a:rPr>
              <a:t>DEGREE DISTRIBUTION OF REAL NETWORKS</a:t>
            </a:r>
            <a:endParaRPr lang="hu-HU" sz="3600" dirty="0">
              <a:solidFill>
                <a:srgbClr val="01285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6" name="Egyenes összekötő 5">
            <a:extLst>
              <a:ext uri="{FF2B5EF4-FFF2-40B4-BE49-F238E27FC236}">
                <a16:creationId xmlns:a16="http://schemas.microsoft.com/office/drawing/2014/main" id="{F2B5A38B-F1A4-46E5-A546-D8DA8D39A774}"/>
              </a:ext>
            </a:extLst>
          </p:cNvPr>
          <p:cNvCxnSpPr/>
          <p:nvPr/>
        </p:nvCxnSpPr>
        <p:spPr>
          <a:xfrm>
            <a:off x="838200" y="1145220"/>
            <a:ext cx="10676138"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p:sp>
        <p:nvSpPr>
          <p:cNvPr id="7" name="Tartalom helye 5">
            <a:extLst>
              <a:ext uri="{FF2B5EF4-FFF2-40B4-BE49-F238E27FC236}">
                <a16:creationId xmlns:a16="http://schemas.microsoft.com/office/drawing/2014/main" id="{63600CBB-F1A2-8D87-7444-C3E6D9118D87}"/>
              </a:ext>
            </a:extLst>
          </p:cNvPr>
          <p:cNvSpPr>
            <a:spLocks noGrp="1"/>
          </p:cNvSpPr>
          <p:nvPr>
            <p:ph idx="1"/>
          </p:nvPr>
        </p:nvSpPr>
        <p:spPr>
          <a:xfrm>
            <a:off x="838200" y="1354819"/>
            <a:ext cx="10515600" cy="4351338"/>
          </a:xfrm>
        </p:spPr>
        <p:txBody>
          <a:bodyPr/>
          <a:lstStyle/>
          <a:p>
            <a:pPr>
              <a:lnSpc>
                <a:spcPct val="150000"/>
              </a:lnSpc>
            </a:pPr>
            <a:r>
              <a:rPr lang="hu-HU" dirty="0"/>
              <a:t>H</a:t>
            </a:r>
            <a:r>
              <a:rPr lang="en-US" b="1" dirty="0" err="1"/>
              <a:t>ubs</a:t>
            </a:r>
            <a:r>
              <a:rPr lang="en-US" dirty="0"/>
              <a:t> are not unique to the Web, but we encounter</a:t>
            </a:r>
            <a:r>
              <a:rPr lang="hu-HU" dirty="0"/>
              <a:t> </a:t>
            </a:r>
            <a:r>
              <a:rPr lang="en-US" dirty="0"/>
              <a:t>them </a:t>
            </a:r>
            <a:r>
              <a:rPr lang="en-US" b="1" dirty="0"/>
              <a:t>in</a:t>
            </a:r>
            <a:r>
              <a:rPr lang="en-US" dirty="0"/>
              <a:t> </a:t>
            </a:r>
            <a:r>
              <a:rPr lang="en-US" b="1" dirty="0"/>
              <a:t>most</a:t>
            </a:r>
            <a:r>
              <a:rPr lang="en-US" dirty="0"/>
              <a:t> </a:t>
            </a:r>
            <a:r>
              <a:rPr lang="en-US" b="1" dirty="0"/>
              <a:t>real</a:t>
            </a:r>
            <a:r>
              <a:rPr lang="en-US" dirty="0"/>
              <a:t> </a:t>
            </a:r>
            <a:r>
              <a:rPr lang="en-US" b="1" dirty="0"/>
              <a:t>networks</a:t>
            </a:r>
            <a:r>
              <a:rPr lang="en-US" dirty="0"/>
              <a:t>. They represent a signature of a deeper</a:t>
            </a:r>
            <a:r>
              <a:rPr lang="hu-HU" dirty="0"/>
              <a:t> </a:t>
            </a:r>
            <a:r>
              <a:rPr lang="en-US" dirty="0"/>
              <a:t>organizing principle that we call the scale-free property.</a:t>
            </a:r>
            <a:endParaRPr lang="hu-HU" dirty="0"/>
          </a:p>
          <a:p>
            <a:pPr algn="just">
              <a:lnSpc>
                <a:spcPct val="150000"/>
              </a:lnSpc>
            </a:pPr>
            <a:r>
              <a:rPr lang="hu-HU" dirty="0"/>
              <a:t>N</a:t>
            </a:r>
            <a:r>
              <a:rPr lang="en-US" dirty="0"/>
              <a:t>o matter what</a:t>
            </a:r>
            <a:r>
              <a:rPr lang="hu-HU" dirty="0"/>
              <a:t> </a:t>
            </a:r>
            <a:r>
              <a:rPr lang="en-US" dirty="0"/>
              <a:t>network property we are interested in, from communities to spreading</a:t>
            </a:r>
            <a:r>
              <a:rPr lang="hu-HU" dirty="0"/>
              <a:t> </a:t>
            </a:r>
            <a:r>
              <a:rPr lang="en-US" dirty="0"/>
              <a:t>processes, it must be inspected in the light of the network’s degree distribution.</a:t>
            </a:r>
            <a:endParaRPr lang="hu-HU" dirty="0"/>
          </a:p>
        </p:txBody>
      </p:sp>
      <p:sp>
        <p:nvSpPr>
          <p:cNvPr id="2" name="Dátum helye 1">
            <a:extLst>
              <a:ext uri="{FF2B5EF4-FFF2-40B4-BE49-F238E27FC236}">
                <a16:creationId xmlns:a16="http://schemas.microsoft.com/office/drawing/2014/main" id="{E22A383E-ACB3-A2D9-C395-3DE3AE2A466D}"/>
              </a:ext>
            </a:extLst>
          </p:cNvPr>
          <p:cNvSpPr>
            <a:spLocks noGrp="1"/>
          </p:cNvSpPr>
          <p:nvPr>
            <p:ph type="dt" sz="half" idx="10"/>
          </p:nvPr>
        </p:nvSpPr>
        <p:spPr/>
        <p:txBody>
          <a:bodyPr/>
          <a:lstStyle/>
          <a:p>
            <a:r>
              <a:rPr lang="hu-HU"/>
              <a:t>26/19/2024</a:t>
            </a:r>
          </a:p>
        </p:txBody>
      </p:sp>
      <p:sp>
        <p:nvSpPr>
          <p:cNvPr id="5" name="Élőláb helye 4">
            <a:extLst>
              <a:ext uri="{FF2B5EF4-FFF2-40B4-BE49-F238E27FC236}">
                <a16:creationId xmlns:a16="http://schemas.microsoft.com/office/drawing/2014/main" id="{C9DFB8DA-5730-E97D-DAA9-9BC66AC207B6}"/>
              </a:ext>
            </a:extLst>
          </p:cNvPr>
          <p:cNvSpPr>
            <a:spLocks noGrp="1"/>
          </p:cNvSpPr>
          <p:nvPr>
            <p:ph type="ftr" sz="quarter" idx="11"/>
          </p:nvPr>
        </p:nvSpPr>
        <p:spPr/>
        <p:txBody>
          <a:bodyPr/>
          <a:lstStyle/>
          <a:p>
            <a:r>
              <a:rPr lang="hu-HU"/>
              <a:t>Network Science, Lecture 3</a:t>
            </a:r>
          </a:p>
        </p:txBody>
      </p:sp>
      <p:sp>
        <p:nvSpPr>
          <p:cNvPr id="12" name="Cím 1">
            <a:extLst>
              <a:ext uri="{FF2B5EF4-FFF2-40B4-BE49-F238E27FC236}">
                <a16:creationId xmlns:a16="http://schemas.microsoft.com/office/drawing/2014/main" id="{FAD79310-F874-9B31-6684-C4B72EFD1FF6}"/>
              </a:ext>
            </a:extLst>
          </p:cNvPr>
          <p:cNvSpPr txBox="1">
            <a:spLocks/>
          </p:cNvSpPr>
          <p:nvPr/>
        </p:nvSpPr>
        <p:spPr>
          <a:xfrm>
            <a:off x="3075451" y="6265727"/>
            <a:ext cx="7365636" cy="334154"/>
          </a:xfrm>
          <a:prstGeom prst="rect">
            <a:avLst/>
          </a:prstGeom>
        </p:spPr>
        <p:txBody>
          <a:bodyPr vert="horz" lIns="91440" tIns="45720" rIns="91440" bIns="45720" rtlCol="0" anchor="ctr">
            <a:normAutofit fontScale="3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hu-HU" sz="2100" spc="3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nSpc>
                <a:spcPct val="100000"/>
              </a:lnSpc>
            </a:pPr>
            <a:r>
              <a:rPr lang="hu-HU" sz="3700" spc="100" dirty="0">
                <a:solidFill>
                  <a:schemeClr val="bg1"/>
                </a:solidFill>
              </a:rPr>
              <a:t>Network Science, 10/19/2023</a:t>
            </a:r>
          </a:p>
        </p:txBody>
      </p:sp>
      <p:sp>
        <p:nvSpPr>
          <p:cNvPr id="8" name="Dia számának helye 7">
            <a:extLst>
              <a:ext uri="{FF2B5EF4-FFF2-40B4-BE49-F238E27FC236}">
                <a16:creationId xmlns:a16="http://schemas.microsoft.com/office/drawing/2014/main" id="{C0410D3C-554F-CDA9-ABD6-45F931401F79}"/>
              </a:ext>
            </a:extLst>
          </p:cNvPr>
          <p:cNvSpPr>
            <a:spLocks noGrp="1"/>
          </p:cNvSpPr>
          <p:nvPr>
            <p:ph type="sldNum" sz="quarter" idx="12"/>
          </p:nvPr>
        </p:nvSpPr>
        <p:spPr/>
        <p:txBody>
          <a:bodyPr/>
          <a:lstStyle/>
          <a:p>
            <a:fld id="{A83EAA7F-C62B-F246-A793-9ED832A9CCAD}" type="slidenum">
              <a:rPr lang="hu-HU" smtClean="0"/>
              <a:t>68</a:t>
            </a:fld>
            <a:endParaRPr lang="hu-HU"/>
          </a:p>
        </p:txBody>
      </p:sp>
    </p:spTree>
    <p:extLst>
      <p:ext uri="{BB962C8B-B14F-4D97-AF65-F5344CB8AC3E}">
        <p14:creationId xmlns:p14="http://schemas.microsoft.com/office/powerpoint/2010/main" val="77824314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a:extLst>
              <a:ext uri="{FF2B5EF4-FFF2-40B4-BE49-F238E27FC236}">
                <a16:creationId xmlns:a16="http://schemas.microsoft.com/office/drawing/2014/main" id="{50E820D0-D75B-41BF-B1D5-272C1693D63D}"/>
              </a:ext>
            </a:extLst>
          </p:cNvPr>
          <p:cNvPicPr>
            <a:picLocks noChangeAspect="1"/>
          </p:cNvPicPr>
          <p:nvPr/>
        </p:nvPicPr>
        <p:blipFill>
          <a:blip r:embed="rId2"/>
          <a:stretch>
            <a:fillRect/>
          </a:stretch>
        </p:blipFill>
        <p:spPr>
          <a:xfrm>
            <a:off x="0" y="6007608"/>
            <a:ext cx="12192000" cy="850392"/>
          </a:xfrm>
          <a:prstGeom prst="rect">
            <a:avLst/>
          </a:prstGeom>
        </p:spPr>
      </p:pic>
      <p:sp>
        <p:nvSpPr>
          <p:cNvPr id="3" name="Szövegdoboz 2">
            <a:extLst>
              <a:ext uri="{FF2B5EF4-FFF2-40B4-BE49-F238E27FC236}">
                <a16:creationId xmlns:a16="http://schemas.microsoft.com/office/drawing/2014/main" id="{11DD2953-3B3C-412C-83B3-53E08D6E6A91}"/>
              </a:ext>
            </a:extLst>
          </p:cNvPr>
          <p:cNvSpPr txBox="1"/>
          <p:nvPr/>
        </p:nvSpPr>
        <p:spPr>
          <a:xfrm>
            <a:off x="838200" y="399495"/>
            <a:ext cx="10515600" cy="646331"/>
          </a:xfrm>
          <a:prstGeom prst="rect">
            <a:avLst/>
          </a:prstGeom>
          <a:noFill/>
        </p:spPr>
        <p:txBody>
          <a:bodyPr wrap="square" rtlCol="0">
            <a:spAutoFit/>
          </a:bodyPr>
          <a:lstStyle/>
          <a:p>
            <a:r>
              <a:rPr lang="en-US" sz="3600" dirty="0">
                <a:solidFill>
                  <a:srgbClr val="012851"/>
                </a:solidFill>
                <a:latin typeface="Open Sans" panose="020B0606030504020204" pitchFamily="34" charset="0"/>
                <a:ea typeface="Open Sans" panose="020B0606030504020204" pitchFamily="34" charset="0"/>
                <a:cs typeface="Open Sans" panose="020B0606030504020204" pitchFamily="34" charset="0"/>
              </a:rPr>
              <a:t>POWER LAWS AND</a:t>
            </a:r>
            <a:r>
              <a:rPr lang="hu-HU" sz="3600" dirty="0">
                <a:solidFill>
                  <a:srgbClr val="012851"/>
                </a:solidFill>
                <a:latin typeface="Open Sans" panose="020B0606030504020204" pitchFamily="34" charset="0"/>
                <a:ea typeface="Open Sans" panose="020B0606030504020204" pitchFamily="34" charset="0"/>
                <a:cs typeface="Open Sans" panose="020B0606030504020204" pitchFamily="34" charset="0"/>
              </a:rPr>
              <a:t> </a:t>
            </a:r>
            <a:r>
              <a:rPr lang="en-US" sz="3600" dirty="0">
                <a:solidFill>
                  <a:srgbClr val="012851"/>
                </a:solidFill>
                <a:latin typeface="Open Sans" panose="020B0606030504020204" pitchFamily="34" charset="0"/>
                <a:ea typeface="Open Sans" panose="020B0606030504020204" pitchFamily="34" charset="0"/>
                <a:cs typeface="Open Sans" panose="020B0606030504020204" pitchFamily="34" charset="0"/>
              </a:rPr>
              <a:t>SCALE-FREE NETWORKS</a:t>
            </a:r>
            <a:endParaRPr lang="hu-HU" sz="3600" dirty="0">
              <a:solidFill>
                <a:srgbClr val="01285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6" name="Egyenes összekötő 5">
            <a:extLst>
              <a:ext uri="{FF2B5EF4-FFF2-40B4-BE49-F238E27FC236}">
                <a16:creationId xmlns:a16="http://schemas.microsoft.com/office/drawing/2014/main" id="{F2B5A38B-F1A4-46E5-A546-D8DA8D39A774}"/>
              </a:ext>
            </a:extLst>
          </p:cNvPr>
          <p:cNvCxnSpPr/>
          <p:nvPr/>
        </p:nvCxnSpPr>
        <p:spPr>
          <a:xfrm>
            <a:off x="838200" y="1145220"/>
            <a:ext cx="10676138"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artalom helye 2">
                <a:extLst>
                  <a:ext uri="{FF2B5EF4-FFF2-40B4-BE49-F238E27FC236}">
                    <a16:creationId xmlns:a16="http://schemas.microsoft.com/office/drawing/2014/main" id="{223615C6-BD8B-37A1-B73E-BB29113EAC63}"/>
                  </a:ext>
                </a:extLst>
              </p:cNvPr>
              <p:cNvSpPr>
                <a:spLocks noGrp="1"/>
              </p:cNvSpPr>
              <p:nvPr>
                <p:ph idx="1"/>
              </p:nvPr>
            </p:nvSpPr>
            <p:spPr>
              <a:xfrm>
                <a:off x="359229" y="1220021"/>
                <a:ext cx="11585121" cy="4637314"/>
              </a:xfrm>
            </p:spPr>
            <p:txBody>
              <a:bodyPr>
                <a:normAutofit lnSpcReduction="10000"/>
              </a:bodyPr>
              <a:lstStyle/>
              <a:p>
                <a:pPr algn="just">
                  <a:lnSpc>
                    <a:spcPct val="150000"/>
                  </a:lnSpc>
                </a:pPr>
                <a:r>
                  <a:rPr lang="en-US" sz="2400" dirty="0"/>
                  <a:t>If the WWW were to be a random network, the degrees of the Web documents</a:t>
                </a:r>
                <a:r>
                  <a:rPr lang="hu-HU" sz="2400" dirty="0"/>
                  <a:t> </a:t>
                </a:r>
                <a:r>
                  <a:rPr lang="en-US" sz="2400" dirty="0"/>
                  <a:t>should follow a Poisson distribution.</a:t>
                </a:r>
                <a:endParaRPr lang="hu-HU" sz="2400" dirty="0"/>
              </a:p>
              <a:p>
                <a:pPr algn="just">
                  <a:lnSpc>
                    <a:spcPct val="150000"/>
                  </a:lnSpc>
                </a:pPr>
                <a:r>
                  <a:rPr lang="hu-HU" sz="2400" dirty="0" err="1"/>
                  <a:t>However</a:t>
                </a:r>
                <a:r>
                  <a:rPr lang="hu-HU" sz="2400" dirty="0"/>
                  <a:t>, t</a:t>
                </a:r>
                <a:r>
                  <a:rPr lang="en-US" sz="2400" dirty="0"/>
                  <a:t>he</a:t>
                </a:r>
                <a:r>
                  <a:rPr lang="hu-HU" sz="2400" dirty="0"/>
                  <a:t> </a:t>
                </a:r>
                <a:r>
                  <a:rPr lang="en-US" sz="2400" dirty="0"/>
                  <a:t>Poisson form offers a poor fit for the WWW’s degree distribution. Instead</a:t>
                </a:r>
                <a:r>
                  <a:rPr lang="hu-HU" sz="2400" dirty="0"/>
                  <a:t> </a:t>
                </a:r>
                <a:r>
                  <a:rPr lang="en-US" sz="2400" dirty="0"/>
                  <a:t>on a log-log scale the data points form an approximate straight line, suggesting</a:t>
                </a:r>
                <a:r>
                  <a:rPr lang="hu-HU" sz="2400" dirty="0"/>
                  <a:t> </a:t>
                </a:r>
                <a:r>
                  <a:rPr lang="en-US" sz="2400" dirty="0"/>
                  <a:t>that the degree distribution of the WWW is well approximated with</a:t>
                </a:r>
                <a:endParaRPr lang="hu-HU" sz="2400" dirty="0"/>
              </a:p>
              <a:p>
                <a:pPr marL="0" indent="0" algn="just">
                  <a:lnSpc>
                    <a:spcPct val="150000"/>
                  </a:lnSpc>
                  <a:buNone/>
                </a:pPr>
                <a14:m>
                  <m:oMathPara xmlns:m="http://schemas.openxmlformats.org/officeDocument/2006/math">
                    <m:oMathParaPr>
                      <m:jc m:val="centerGroup"/>
                    </m:oMathParaPr>
                    <m:oMath xmlns:m="http://schemas.openxmlformats.org/officeDocument/2006/math">
                      <m:sSub>
                        <m:sSubPr>
                          <m:ctrlPr>
                            <a:rPr lang="hu-HU" b="1" i="1" smtClean="0">
                              <a:latin typeface="Cambria Math" panose="02040503050406030204" pitchFamily="18" charset="0"/>
                            </a:rPr>
                          </m:ctrlPr>
                        </m:sSubPr>
                        <m:e>
                          <m:r>
                            <a:rPr lang="hu-HU" b="1" i="1" smtClean="0">
                              <a:latin typeface="Cambria Math" panose="02040503050406030204" pitchFamily="18" charset="0"/>
                            </a:rPr>
                            <m:t>𝒑</m:t>
                          </m:r>
                        </m:e>
                        <m:sub>
                          <m:r>
                            <a:rPr lang="hu-HU" b="1" i="1" smtClean="0">
                              <a:latin typeface="Cambria Math" panose="02040503050406030204" pitchFamily="18" charset="0"/>
                            </a:rPr>
                            <m:t>𝒌</m:t>
                          </m:r>
                        </m:sub>
                      </m:sSub>
                      <m:r>
                        <a:rPr lang="hu-HU" b="1" i="1" smtClean="0">
                          <a:latin typeface="Cambria Math" panose="02040503050406030204" pitchFamily="18" charset="0"/>
                          <a:ea typeface="Cambria Math" panose="02040503050406030204" pitchFamily="18" charset="0"/>
                        </a:rPr>
                        <m:t>~</m:t>
                      </m:r>
                      <m:sSup>
                        <m:sSupPr>
                          <m:ctrlPr>
                            <a:rPr lang="hu-HU" b="1" i="1" smtClean="0">
                              <a:latin typeface="Cambria Math" panose="02040503050406030204" pitchFamily="18" charset="0"/>
                              <a:ea typeface="Cambria Math" panose="02040503050406030204" pitchFamily="18" charset="0"/>
                            </a:rPr>
                          </m:ctrlPr>
                        </m:sSupPr>
                        <m:e>
                          <m:r>
                            <a:rPr lang="hu-HU" b="1" i="1" smtClean="0">
                              <a:latin typeface="Cambria Math" panose="02040503050406030204" pitchFamily="18" charset="0"/>
                              <a:ea typeface="Cambria Math" panose="02040503050406030204" pitchFamily="18" charset="0"/>
                            </a:rPr>
                            <m:t>𝒌</m:t>
                          </m:r>
                        </m:e>
                        <m:sup>
                          <m:r>
                            <a:rPr lang="hu-HU" b="1" i="1" smtClean="0">
                              <a:latin typeface="Cambria Math" panose="02040503050406030204" pitchFamily="18" charset="0"/>
                              <a:ea typeface="Cambria Math" panose="02040503050406030204" pitchFamily="18" charset="0"/>
                            </a:rPr>
                            <m:t>−</m:t>
                          </m:r>
                          <m:r>
                            <a:rPr lang="hu-HU" b="1" i="1" smtClean="0">
                              <a:latin typeface="Cambria Math" panose="02040503050406030204" pitchFamily="18" charset="0"/>
                              <a:ea typeface="Cambria Math" panose="02040503050406030204" pitchFamily="18" charset="0"/>
                            </a:rPr>
                            <m:t>𝜸</m:t>
                          </m:r>
                        </m:sup>
                      </m:sSup>
                    </m:oMath>
                  </m:oMathPara>
                </a14:m>
                <a:endParaRPr lang="hu-HU" sz="2400" dirty="0"/>
              </a:p>
              <a:p>
                <a:pPr algn="just">
                  <a:lnSpc>
                    <a:spcPct val="150000"/>
                  </a:lnSpc>
                </a:pPr>
                <a:r>
                  <a:rPr lang="hu-HU" sz="2400" dirty="0"/>
                  <a:t>The </a:t>
                </a:r>
                <a:r>
                  <a:rPr lang="hu-HU" sz="2400" b="1" dirty="0" err="1"/>
                  <a:t>equation</a:t>
                </a:r>
                <a:r>
                  <a:rPr lang="hu-HU" sz="2400" dirty="0"/>
                  <a:t> </a:t>
                </a:r>
                <a:r>
                  <a:rPr lang="en-US" sz="2400" b="1" dirty="0"/>
                  <a:t>is</a:t>
                </a:r>
                <a:r>
                  <a:rPr lang="en-US" sz="2400" dirty="0"/>
                  <a:t> </a:t>
                </a:r>
                <a:r>
                  <a:rPr lang="en-US" sz="2400" b="1" dirty="0"/>
                  <a:t>called</a:t>
                </a:r>
                <a:r>
                  <a:rPr lang="en-US" sz="2400" dirty="0"/>
                  <a:t> a </a:t>
                </a:r>
                <a:r>
                  <a:rPr lang="en-US" sz="2400" b="1" dirty="0"/>
                  <a:t>power</a:t>
                </a:r>
                <a:r>
                  <a:rPr lang="en-US" sz="2400" dirty="0"/>
                  <a:t> </a:t>
                </a:r>
                <a:r>
                  <a:rPr lang="en-US" sz="2400" b="1" dirty="0"/>
                  <a:t>law</a:t>
                </a:r>
                <a:r>
                  <a:rPr lang="en-US" sz="2400" dirty="0"/>
                  <a:t> </a:t>
                </a:r>
                <a:r>
                  <a:rPr lang="en-US" sz="2400" b="1" dirty="0"/>
                  <a:t>distribution</a:t>
                </a:r>
                <a:r>
                  <a:rPr lang="en-US" sz="2400" dirty="0"/>
                  <a:t> and the exponent </a:t>
                </a:r>
                <a:r>
                  <a:rPr lang="en-US" sz="2400" b="1" i="0" u="none" strike="noStrike" baseline="0" dirty="0">
                    <a:latin typeface="AppleSymbols"/>
                  </a:rPr>
                  <a:t>γ</a:t>
                </a:r>
                <a:r>
                  <a:rPr lang="en-US" sz="2400" b="0" i="0" u="none" strike="noStrike" baseline="0" dirty="0">
                    <a:latin typeface="AppleSymbols"/>
                  </a:rPr>
                  <a:t> </a:t>
                </a:r>
                <a:r>
                  <a:rPr lang="en-US" sz="2400" dirty="0"/>
                  <a:t>is its</a:t>
                </a:r>
                <a:r>
                  <a:rPr lang="hu-HU" sz="2400" dirty="0"/>
                  <a:t> </a:t>
                </a:r>
                <a:r>
                  <a:rPr lang="en-US" sz="2400" b="1" dirty="0"/>
                  <a:t>degree</a:t>
                </a:r>
                <a:r>
                  <a:rPr lang="en-US" sz="2400" dirty="0"/>
                  <a:t> </a:t>
                </a:r>
                <a:r>
                  <a:rPr lang="en-US" sz="2400" b="1" dirty="0"/>
                  <a:t>exponent</a:t>
                </a:r>
                <a:r>
                  <a:rPr lang="hu-HU" sz="2400" dirty="0"/>
                  <a:t>.</a:t>
                </a:r>
              </a:p>
            </p:txBody>
          </p:sp>
        </mc:Choice>
        <mc:Fallback xmlns="">
          <p:sp>
            <p:nvSpPr>
              <p:cNvPr id="8" name="Tartalom helye 2">
                <a:extLst>
                  <a:ext uri="{FF2B5EF4-FFF2-40B4-BE49-F238E27FC236}">
                    <a16:creationId xmlns:a16="http://schemas.microsoft.com/office/drawing/2014/main" id="{223615C6-BD8B-37A1-B73E-BB29113EAC63}"/>
                  </a:ext>
                </a:extLst>
              </p:cNvPr>
              <p:cNvSpPr>
                <a:spLocks noGrp="1" noRot="1" noChangeAspect="1" noMove="1" noResize="1" noEditPoints="1" noAdjustHandles="1" noChangeArrowheads="1" noChangeShapeType="1" noTextEdit="1"/>
              </p:cNvSpPr>
              <p:nvPr>
                <p:ph idx="1"/>
              </p:nvPr>
            </p:nvSpPr>
            <p:spPr>
              <a:xfrm>
                <a:off x="359229" y="1220021"/>
                <a:ext cx="11585121" cy="4637314"/>
              </a:xfrm>
              <a:blipFill>
                <a:blip r:embed="rId3"/>
                <a:stretch>
                  <a:fillRect l="-737" r="-789" b="-526"/>
                </a:stretch>
              </a:blipFill>
            </p:spPr>
            <p:txBody>
              <a:bodyPr/>
              <a:lstStyle/>
              <a:p>
                <a:r>
                  <a:rPr lang="en-US">
                    <a:noFill/>
                  </a:rPr>
                  <a:t> </a:t>
                </a:r>
              </a:p>
            </p:txBody>
          </p:sp>
        </mc:Fallback>
      </mc:AlternateContent>
      <p:sp>
        <p:nvSpPr>
          <p:cNvPr id="2" name="Dátum helye 1">
            <a:extLst>
              <a:ext uri="{FF2B5EF4-FFF2-40B4-BE49-F238E27FC236}">
                <a16:creationId xmlns:a16="http://schemas.microsoft.com/office/drawing/2014/main" id="{01D2BBC9-23B4-3F3C-3AFE-97377A3C1716}"/>
              </a:ext>
            </a:extLst>
          </p:cNvPr>
          <p:cNvSpPr>
            <a:spLocks noGrp="1"/>
          </p:cNvSpPr>
          <p:nvPr>
            <p:ph type="dt" sz="half" idx="10"/>
          </p:nvPr>
        </p:nvSpPr>
        <p:spPr/>
        <p:txBody>
          <a:bodyPr/>
          <a:lstStyle/>
          <a:p>
            <a:r>
              <a:rPr lang="hu-HU"/>
              <a:t>26/19/2024</a:t>
            </a:r>
          </a:p>
        </p:txBody>
      </p:sp>
      <p:sp>
        <p:nvSpPr>
          <p:cNvPr id="5" name="Élőláb helye 4">
            <a:extLst>
              <a:ext uri="{FF2B5EF4-FFF2-40B4-BE49-F238E27FC236}">
                <a16:creationId xmlns:a16="http://schemas.microsoft.com/office/drawing/2014/main" id="{A7BDB692-29EB-181A-AA0D-A2F131820F05}"/>
              </a:ext>
            </a:extLst>
          </p:cNvPr>
          <p:cNvSpPr>
            <a:spLocks noGrp="1"/>
          </p:cNvSpPr>
          <p:nvPr>
            <p:ph type="ftr" sz="quarter" idx="11"/>
          </p:nvPr>
        </p:nvSpPr>
        <p:spPr/>
        <p:txBody>
          <a:bodyPr/>
          <a:lstStyle/>
          <a:p>
            <a:r>
              <a:rPr lang="hu-HU"/>
              <a:t>Network Science, Lecture 3</a:t>
            </a:r>
          </a:p>
        </p:txBody>
      </p:sp>
      <p:sp>
        <p:nvSpPr>
          <p:cNvPr id="12" name="Cím 1">
            <a:extLst>
              <a:ext uri="{FF2B5EF4-FFF2-40B4-BE49-F238E27FC236}">
                <a16:creationId xmlns:a16="http://schemas.microsoft.com/office/drawing/2014/main" id="{CFC6C75B-F1B7-CBA5-8CD8-AF5C84A642A3}"/>
              </a:ext>
            </a:extLst>
          </p:cNvPr>
          <p:cNvSpPr txBox="1">
            <a:spLocks/>
          </p:cNvSpPr>
          <p:nvPr/>
        </p:nvSpPr>
        <p:spPr>
          <a:xfrm>
            <a:off x="3075451" y="6265727"/>
            <a:ext cx="7365636" cy="334154"/>
          </a:xfrm>
          <a:prstGeom prst="rect">
            <a:avLst/>
          </a:prstGeom>
        </p:spPr>
        <p:txBody>
          <a:bodyPr vert="horz" lIns="91440" tIns="45720" rIns="91440" bIns="45720" rtlCol="0" anchor="ctr">
            <a:normAutofit fontScale="3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hu-HU" sz="2100" spc="3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nSpc>
                <a:spcPct val="100000"/>
              </a:lnSpc>
            </a:pPr>
            <a:r>
              <a:rPr lang="hu-HU" sz="3700" spc="100" dirty="0">
                <a:solidFill>
                  <a:schemeClr val="bg1"/>
                </a:solidFill>
              </a:rPr>
              <a:t>Network Science, 10/19/2023</a:t>
            </a:r>
          </a:p>
        </p:txBody>
      </p:sp>
      <p:sp>
        <p:nvSpPr>
          <p:cNvPr id="7" name="Dia számának helye 6">
            <a:extLst>
              <a:ext uri="{FF2B5EF4-FFF2-40B4-BE49-F238E27FC236}">
                <a16:creationId xmlns:a16="http://schemas.microsoft.com/office/drawing/2014/main" id="{AF2FF3FF-4D85-3834-2FFB-C73BE36EF4D4}"/>
              </a:ext>
            </a:extLst>
          </p:cNvPr>
          <p:cNvSpPr>
            <a:spLocks noGrp="1"/>
          </p:cNvSpPr>
          <p:nvPr>
            <p:ph type="sldNum" sz="quarter" idx="12"/>
          </p:nvPr>
        </p:nvSpPr>
        <p:spPr/>
        <p:txBody>
          <a:bodyPr/>
          <a:lstStyle/>
          <a:p>
            <a:fld id="{A83EAA7F-C62B-F246-A793-9ED832A9CCAD}" type="slidenum">
              <a:rPr lang="hu-HU" smtClean="0"/>
              <a:t>69</a:t>
            </a:fld>
            <a:endParaRPr lang="hu-HU"/>
          </a:p>
        </p:txBody>
      </p:sp>
    </p:spTree>
    <p:extLst>
      <p:ext uri="{BB962C8B-B14F-4D97-AF65-F5344CB8AC3E}">
        <p14:creationId xmlns:p14="http://schemas.microsoft.com/office/powerpoint/2010/main" val="562583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405161F-E2DB-C1EA-6ADE-C7EC9870712D}"/>
              </a:ext>
            </a:extLst>
          </p:cNvPr>
          <p:cNvSpPr>
            <a:spLocks noGrp="1"/>
          </p:cNvSpPr>
          <p:nvPr>
            <p:ph type="title"/>
          </p:nvPr>
        </p:nvSpPr>
        <p:spPr/>
        <p:txBody>
          <a:bodyPr>
            <a:normAutofit/>
          </a:bodyPr>
          <a:lstStyle/>
          <a:p>
            <a:pPr algn="ctr"/>
            <a:r>
              <a:rPr lang="hu-HU" b="1" dirty="0" err="1">
                <a:solidFill>
                  <a:srgbClr val="C00000"/>
                </a:solidFill>
              </a:rPr>
              <a:t>Density</a:t>
            </a:r>
            <a:r>
              <a:rPr lang="hu-HU" b="1" dirty="0">
                <a:solidFill>
                  <a:srgbClr val="C00000"/>
                </a:solidFill>
              </a:rPr>
              <a:t> and </a:t>
            </a:r>
            <a:r>
              <a:rPr lang="hu-HU" b="1" dirty="0" err="1">
                <a:solidFill>
                  <a:srgbClr val="C00000"/>
                </a:solidFill>
              </a:rPr>
              <a:t>Sparsity</a:t>
            </a:r>
            <a:r>
              <a:rPr lang="hu-HU" b="1" dirty="0">
                <a:solidFill>
                  <a:srgbClr val="C00000"/>
                </a:solidFill>
              </a:rPr>
              <a:t> (3)</a:t>
            </a:r>
          </a:p>
        </p:txBody>
      </p:sp>
      <p:sp>
        <p:nvSpPr>
          <p:cNvPr id="3" name="Tartalom helye 2">
            <a:extLst>
              <a:ext uri="{FF2B5EF4-FFF2-40B4-BE49-F238E27FC236}">
                <a16:creationId xmlns:a16="http://schemas.microsoft.com/office/drawing/2014/main" id="{AB436932-C110-06AA-0056-9878BB757BDC}"/>
              </a:ext>
            </a:extLst>
          </p:cNvPr>
          <p:cNvSpPr>
            <a:spLocks noGrp="1"/>
          </p:cNvSpPr>
          <p:nvPr>
            <p:ph idx="1"/>
          </p:nvPr>
        </p:nvSpPr>
        <p:spPr/>
        <p:txBody>
          <a:bodyPr>
            <a:normAutofit fontScale="85000" lnSpcReduction="10000"/>
          </a:bodyPr>
          <a:lstStyle/>
          <a:p>
            <a:pPr algn="just">
              <a:lnSpc>
                <a:spcPct val="150000"/>
              </a:lnSpc>
            </a:pPr>
            <a:r>
              <a:rPr lang="en-US" sz="2400" dirty="0"/>
              <a:t>In a complete network, </a:t>
            </a:r>
            <a:r>
              <a:rPr lang="en-US" sz="2400" b="1" dirty="0"/>
              <a:t>d</a:t>
            </a:r>
            <a:r>
              <a:rPr lang="hu-HU" sz="2400" b="1" dirty="0"/>
              <a:t> =1 </a:t>
            </a:r>
            <a:r>
              <a:rPr lang="en-US" sz="2400" dirty="0"/>
              <a:t>by definition, since </a:t>
            </a:r>
            <a:r>
              <a:rPr lang="en-US" sz="2400" b="1" dirty="0"/>
              <a:t>L</a:t>
            </a:r>
            <a:r>
              <a:rPr lang="hu-HU" sz="2400" b="1" dirty="0"/>
              <a:t> = </a:t>
            </a:r>
            <a:r>
              <a:rPr lang="en-US" sz="2400" b="1" dirty="0" err="1"/>
              <a:t>L</a:t>
            </a:r>
            <a:r>
              <a:rPr lang="en-US" sz="2400" b="1" baseline="-25000" dirty="0" err="1"/>
              <a:t>max</a:t>
            </a:r>
            <a:r>
              <a:rPr lang="hu-HU" sz="2400" dirty="0"/>
              <a:t>.</a:t>
            </a:r>
            <a:r>
              <a:rPr lang="en-US" sz="2400" dirty="0"/>
              <a:t>· </a:t>
            </a:r>
            <a:endParaRPr lang="hu-HU" sz="2400" dirty="0"/>
          </a:p>
          <a:p>
            <a:pPr algn="just">
              <a:lnSpc>
                <a:spcPct val="150000"/>
              </a:lnSpc>
            </a:pPr>
            <a:r>
              <a:rPr lang="en-US" sz="2400" dirty="0"/>
              <a:t>In a sparse network</a:t>
            </a:r>
            <a:r>
              <a:rPr lang="hu-HU" sz="2400" dirty="0"/>
              <a:t> </a:t>
            </a:r>
            <a:r>
              <a:rPr lang="en-US" sz="2400" b="1" dirty="0"/>
              <a:t>L</a:t>
            </a:r>
            <a:r>
              <a:rPr lang="hu-HU" sz="2400" b="1" dirty="0"/>
              <a:t> &lt;&lt; </a:t>
            </a:r>
            <a:r>
              <a:rPr lang="en-US" sz="2400" b="1" dirty="0" err="1"/>
              <a:t>L</a:t>
            </a:r>
            <a:r>
              <a:rPr lang="en-US" sz="2400" b="1" baseline="-25000" dirty="0" err="1"/>
              <a:t>max</a:t>
            </a:r>
            <a:r>
              <a:rPr lang="hu-HU" sz="2400" dirty="0"/>
              <a:t>, d&lt;&lt;1. </a:t>
            </a:r>
          </a:p>
          <a:p>
            <a:pPr algn="just">
              <a:lnSpc>
                <a:spcPct val="150000"/>
              </a:lnSpc>
            </a:pPr>
            <a:r>
              <a:rPr lang="en-US" sz="2400" dirty="0"/>
              <a:t>When a network grows very large, we can observe how the number of links increases as a function of the number of nodes. </a:t>
            </a:r>
            <a:endParaRPr lang="hu-HU" sz="2400" dirty="0"/>
          </a:p>
          <a:p>
            <a:pPr algn="just">
              <a:lnSpc>
                <a:spcPct val="150000"/>
              </a:lnSpc>
            </a:pPr>
            <a:r>
              <a:rPr lang="hu-HU" sz="2400" dirty="0"/>
              <a:t>The </a:t>
            </a:r>
            <a:r>
              <a:rPr lang="en-US" sz="2400" dirty="0"/>
              <a:t>network is </a:t>
            </a:r>
            <a:r>
              <a:rPr lang="en-US" sz="2400" b="1" dirty="0"/>
              <a:t>sparse</a:t>
            </a:r>
            <a:r>
              <a:rPr lang="en-US" sz="2400" dirty="0"/>
              <a:t> if the number of links grows proportionally to the number of nodes</a:t>
            </a:r>
            <a:r>
              <a:rPr lang="hu-HU" sz="2400" b="1" dirty="0"/>
              <a:t> L ~ N</a:t>
            </a:r>
            <a:r>
              <a:rPr lang="hu-HU" sz="2400" dirty="0"/>
              <a:t>, </a:t>
            </a:r>
            <a:r>
              <a:rPr lang="en-US" sz="2400" dirty="0"/>
              <a:t>or even slower. If instead the number of links grows faster, e.g. quadratically with network size (</a:t>
            </a:r>
            <a:r>
              <a:rPr lang="en-US" sz="2400" b="1" dirty="0"/>
              <a:t>L ~ N</a:t>
            </a:r>
            <a:r>
              <a:rPr lang="en-US" sz="2400" b="1" baseline="30000" dirty="0"/>
              <a:t>2</a:t>
            </a:r>
            <a:r>
              <a:rPr lang="hu-HU" sz="2400" dirty="0"/>
              <a:t>),</a:t>
            </a:r>
            <a:r>
              <a:rPr lang="en-US" sz="2400" dirty="0"/>
              <a:t> then we say that the network is </a:t>
            </a:r>
            <a:r>
              <a:rPr lang="en-US" sz="2400" b="1" dirty="0"/>
              <a:t>dense</a:t>
            </a:r>
            <a:r>
              <a:rPr lang="hu-HU" sz="2400" dirty="0"/>
              <a:t>.</a:t>
            </a:r>
          </a:p>
          <a:p>
            <a:pPr algn="just">
              <a:lnSpc>
                <a:spcPct val="150000"/>
              </a:lnSpc>
            </a:pPr>
            <a:r>
              <a:rPr lang="hu-HU" sz="2400" b="1" dirty="0" err="1"/>
              <a:t>Path</a:t>
            </a:r>
            <a:r>
              <a:rPr lang="hu-HU" sz="2400" b="1" dirty="0"/>
              <a:t>: </a:t>
            </a:r>
            <a:r>
              <a:rPr lang="en-US" sz="2400" dirty="0"/>
              <a:t>a sequence of arcs in a network that can be traced continuously without retracing any arc</a:t>
            </a:r>
            <a:r>
              <a:rPr lang="hu-HU" sz="2400" dirty="0"/>
              <a:t>.</a:t>
            </a:r>
          </a:p>
        </p:txBody>
      </p:sp>
      <p:sp>
        <p:nvSpPr>
          <p:cNvPr id="4" name="Dátum helye 3">
            <a:extLst>
              <a:ext uri="{FF2B5EF4-FFF2-40B4-BE49-F238E27FC236}">
                <a16:creationId xmlns:a16="http://schemas.microsoft.com/office/drawing/2014/main" id="{CD4F9161-F0DE-FFC7-2BC3-229F85F1230A}"/>
              </a:ext>
            </a:extLst>
          </p:cNvPr>
          <p:cNvSpPr>
            <a:spLocks noGrp="1"/>
          </p:cNvSpPr>
          <p:nvPr>
            <p:ph type="dt" sz="half" idx="10"/>
          </p:nvPr>
        </p:nvSpPr>
        <p:spPr/>
        <p:txBody>
          <a:bodyPr/>
          <a:lstStyle/>
          <a:p>
            <a:r>
              <a:rPr lang="hu-HU"/>
              <a:t>26/19/2024</a:t>
            </a:r>
          </a:p>
        </p:txBody>
      </p:sp>
      <p:sp>
        <p:nvSpPr>
          <p:cNvPr id="5" name="Élőláb helye 4">
            <a:extLst>
              <a:ext uri="{FF2B5EF4-FFF2-40B4-BE49-F238E27FC236}">
                <a16:creationId xmlns:a16="http://schemas.microsoft.com/office/drawing/2014/main" id="{6897EEB3-4ABF-53F4-C1A8-E2BB022F4AAE}"/>
              </a:ext>
            </a:extLst>
          </p:cNvPr>
          <p:cNvSpPr>
            <a:spLocks noGrp="1"/>
          </p:cNvSpPr>
          <p:nvPr>
            <p:ph type="ftr" sz="quarter" idx="11"/>
          </p:nvPr>
        </p:nvSpPr>
        <p:spPr/>
        <p:txBody>
          <a:bodyPr/>
          <a:lstStyle/>
          <a:p>
            <a:r>
              <a:rPr lang="hu-HU"/>
              <a:t>Network Science, Lecture 3</a:t>
            </a:r>
          </a:p>
        </p:txBody>
      </p:sp>
      <p:sp>
        <p:nvSpPr>
          <p:cNvPr id="6" name="Dia számának helye 5">
            <a:extLst>
              <a:ext uri="{FF2B5EF4-FFF2-40B4-BE49-F238E27FC236}">
                <a16:creationId xmlns:a16="http://schemas.microsoft.com/office/drawing/2014/main" id="{192C837F-8CCE-1369-C20E-DBF8F0AAB0FA}"/>
              </a:ext>
            </a:extLst>
          </p:cNvPr>
          <p:cNvSpPr>
            <a:spLocks noGrp="1"/>
          </p:cNvSpPr>
          <p:nvPr>
            <p:ph type="sldNum" sz="quarter" idx="12"/>
          </p:nvPr>
        </p:nvSpPr>
        <p:spPr/>
        <p:txBody>
          <a:bodyPr/>
          <a:lstStyle/>
          <a:p>
            <a:fld id="{A83EAA7F-C62B-F246-A793-9ED832A9CCAD}" type="slidenum">
              <a:rPr lang="hu-HU" smtClean="0"/>
              <a:t>7</a:t>
            </a:fld>
            <a:endParaRPr lang="hu-HU"/>
          </a:p>
        </p:txBody>
      </p:sp>
    </p:spTree>
    <p:extLst>
      <p:ext uri="{BB962C8B-B14F-4D97-AF65-F5344CB8AC3E}">
        <p14:creationId xmlns:p14="http://schemas.microsoft.com/office/powerpoint/2010/main" val="15931454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Kép 9">
            <a:extLst>
              <a:ext uri="{FF2B5EF4-FFF2-40B4-BE49-F238E27FC236}">
                <a16:creationId xmlns:a16="http://schemas.microsoft.com/office/drawing/2014/main" id="{AE09ED82-B854-4B03-8C6B-8FB168E40604}"/>
              </a:ext>
            </a:extLst>
          </p:cNvPr>
          <p:cNvPicPr>
            <a:picLocks noChangeAspect="1"/>
          </p:cNvPicPr>
          <p:nvPr/>
        </p:nvPicPr>
        <p:blipFill>
          <a:blip r:embed="rId3"/>
          <a:stretch>
            <a:fillRect/>
          </a:stretch>
        </p:blipFill>
        <p:spPr>
          <a:xfrm>
            <a:off x="0" y="6007608"/>
            <a:ext cx="12192000" cy="850392"/>
          </a:xfrm>
          <a:prstGeom prst="rect">
            <a:avLst/>
          </a:prstGeom>
        </p:spPr>
      </p:pic>
      <p:sp>
        <p:nvSpPr>
          <p:cNvPr id="3" name="Szövegdoboz 2">
            <a:extLst>
              <a:ext uri="{FF2B5EF4-FFF2-40B4-BE49-F238E27FC236}">
                <a16:creationId xmlns:a16="http://schemas.microsoft.com/office/drawing/2014/main" id="{11DD2953-3B3C-412C-83B3-53E08D6E6A91}"/>
              </a:ext>
            </a:extLst>
          </p:cNvPr>
          <p:cNvSpPr txBox="1"/>
          <p:nvPr/>
        </p:nvSpPr>
        <p:spPr>
          <a:xfrm>
            <a:off x="838200" y="399495"/>
            <a:ext cx="10515600" cy="646331"/>
          </a:xfrm>
          <a:prstGeom prst="rect">
            <a:avLst/>
          </a:prstGeom>
          <a:noFill/>
        </p:spPr>
        <p:txBody>
          <a:bodyPr wrap="square" rtlCol="0">
            <a:spAutoFit/>
          </a:bodyPr>
          <a:lstStyle/>
          <a:p>
            <a:r>
              <a:rPr lang="en-US" sz="3600" dirty="0">
                <a:solidFill>
                  <a:srgbClr val="012851"/>
                </a:solidFill>
                <a:latin typeface="Open Sans" panose="020B0606030504020204" pitchFamily="34" charset="0"/>
                <a:ea typeface="Open Sans" panose="020B0606030504020204" pitchFamily="34" charset="0"/>
                <a:cs typeface="Open Sans" panose="020B0606030504020204" pitchFamily="34" charset="0"/>
              </a:rPr>
              <a:t>Logarithm plot</a:t>
            </a:r>
            <a:endParaRPr lang="hu-HU" sz="3600" dirty="0">
              <a:solidFill>
                <a:srgbClr val="01285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6" name="Egyenes összekötő 5">
            <a:extLst>
              <a:ext uri="{FF2B5EF4-FFF2-40B4-BE49-F238E27FC236}">
                <a16:creationId xmlns:a16="http://schemas.microsoft.com/office/drawing/2014/main" id="{F2B5A38B-F1A4-46E5-A546-D8DA8D39A774}"/>
              </a:ext>
            </a:extLst>
          </p:cNvPr>
          <p:cNvCxnSpPr/>
          <p:nvPr/>
        </p:nvCxnSpPr>
        <p:spPr>
          <a:xfrm>
            <a:off x="838200" y="1145220"/>
            <a:ext cx="10676138"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artalom helye 2">
                <a:extLst>
                  <a:ext uri="{FF2B5EF4-FFF2-40B4-BE49-F238E27FC236}">
                    <a16:creationId xmlns:a16="http://schemas.microsoft.com/office/drawing/2014/main" id="{DDC56679-81AC-54FF-B1CD-892CA2EF81F2}"/>
                  </a:ext>
                </a:extLst>
              </p:cNvPr>
              <p:cNvSpPr>
                <a:spLocks noGrp="1"/>
              </p:cNvSpPr>
              <p:nvPr>
                <p:ph idx="1"/>
              </p:nvPr>
            </p:nvSpPr>
            <p:spPr>
              <a:xfrm>
                <a:off x="328403" y="1351048"/>
                <a:ext cx="5181600" cy="4351338"/>
              </a:xfrm>
            </p:spPr>
            <p:txBody>
              <a:bodyPr>
                <a:normAutofit/>
              </a:bodyPr>
              <a:lstStyle/>
              <a:p>
                <a:pPr algn="just">
                  <a:lnSpc>
                    <a:spcPct val="150000"/>
                  </a:lnSpc>
                </a:pPr>
                <a:r>
                  <a:rPr lang="hu-HU" sz="2600" b="0" i="0" u="none" strike="noStrike" baseline="0" dirty="0">
                    <a:solidFill>
                      <a:srgbClr val="000000"/>
                    </a:solidFill>
                    <a:latin typeface="Bitter-Regular"/>
                  </a:rPr>
                  <a:t>I</a:t>
                </a:r>
                <a:r>
                  <a:rPr lang="en-US" sz="2600" b="0" i="0" u="none" strike="noStrike" baseline="0" dirty="0">
                    <a:solidFill>
                      <a:srgbClr val="000000"/>
                    </a:solidFill>
                    <a:latin typeface="Bitter-Regular"/>
                  </a:rPr>
                  <a:t>f we take a logarithm of </a:t>
                </a:r>
                <a:r>
                  <a:rPr lang="hu-HU" sz="2600" b="0" i="0" u="none" strike="noStrike" baseline="0" dirty="0">
                    <a:solidFill>
                      <a:srgbClr val="000000"/>
                    </a:solidFill>
                    <a:latin typeface="Bitter-Regular"/>
                  </a:rPr>
                  <a:t>the </a:t>
                </a:r>
                <a:r>
                  <a:rPr lang="hu-HU" sz="2600" b="0" i="0" u="none" strike="noStrike" baseline="0" dirty="0" err="1">
                    <a:solidFill>
                      <a:srgbClr val="000000"/>
                    </a:solidFill>
                    <a:latin typeface="Bitter-Regular"/>
                  </a:rPr>
                  <a:t>equation</a:t>
                </a:r>
                <a:r>
                  <a:rPr lang="hu-HU" sz="2600" b="0" i="0" u="none" strike="noStrike" baseline="0" dirty="0">
                    <a:solidFill>
                      <a:srgbClr val="000000"/>
                    </a:solidFill>
                    <a:latin typeface="Bitter-Regular"/>
                  </a:rPr>
                  <a:t>, </a:t>
                </a:r>
                <a:r>
                  <a:rPr lang="en-US" sz="2600" b="0" i="0" u="none" strike="noStrike" baseline="0" dirty="0">
                    <a:solidFill>
                      <a:srgbClr val="000000"/>
                    </a:solidFill>
                    <a:latin typeface="Bitter-Regular"/>
                  </a:rPr>
                  <a:t>we obtain</a:t>
                </a:r>
                <a:endParaRPr lang="hu-HU" sz="2600" b="0" i="1" u="none" strike="noStrike" baseline="0" dirty="0">
                  <a:solidFill>
                    <a:srgbClr val="000000"/>
                  </a:solidFill>
                  <a:latin typeface="Cambria Math" panose="02040503050406030204" pitchFamily="18" charset="0"/>
                </a:endParaRPr>
              </a:p>
              <a:p>
                <a:pPr marL="0" indent="0" algn="just">
                  <a:lnSpc>
                    <a:spcPct val="150000"/>
                  </a:lnSpc>
                  <a:buNone/>
                </a:pPr>
                <a14:m>
                  <m:oMathPara xmlns:m="http://schemas.openxmlformats.org/officeDocument/2006/math">
                    <m:oMathParaPr>
                      <m:jc m:val="centerGroup"/>
                    </m:oMathParaPr>
                    <m:oMath xmlns:m="http://schemas.openxmlformats.org/officeDocument/2006/math">
                      <m:func>
                        <m:funcPr>
                          <m:ctrlPr>
                            <a:rPr lang="en-US" sz="2600" b="1" i="1" u="none" strike="noStrike" baseline="0" smtClean="0">
                              <a:solidFill>
                                <a:srgbClr val="000000"/>
                              </a:solidFill>
                              <a:latin typeface="Cambria Math" panose="02040503050406030204" pitchFamily="18" charset="0"/>
                            </a:rPr>
                          </m:ctrlPr>
                        </m:funcPr>
                        <m:fName>
                          <m:sSub>
                            <m:sSubPr>
                              <m:ctrlPr>
                                <a:rPr lang="en-US" sz="2600" b="1" i="1" u="none" strike="noStrike" baseline="0" smtClean="0">
                                  <a:solidFill>
                                    <a:srgbClr val="000000"/>
                                  </a:solidFill>
                                  <a:latin typeface="Cambria Math" panose="02040503050406030204" pitchFamily="18" charset="0"/>
                                </a:rPr>
                              </m:ctrlPr>
                            </m:sSubPr>
                            <m:e>
                              <m:r>
                                <a:rPr lang="en-US" sz="2600" b="1" i="0" u="none" strike="noStrike" baseline="0" smtClean="0">
                                  <a:solidFill>
                                    <a:srgbClr val="000000"/>
                                  </a:solidFill>
                                  <a:latin typeface="Cambria Math" panose="02040503050406030204" pitchFamily="18" charset="0"/>
                                </a:rPr>
                                <m:t>𝐥𝐨𝐠</m:t>
                              </m:r>
                            </m:e>
                            <m:sub>
                              <m:r>
                                <a:rPr lang="hu-HU" sz="2600" b="1" i="1" u="none" strike="noStrike" baseline="0" smtClean="0">
                                  <a:solidFill>
                                    <a:srgbClr val="000000"/>
                                  </a:solidFill>
                                  <a:latin typeface="Cambria Math" panose="02040503050406030204" pitchFamily="18" charset="0"/>
                                </a:rPr>
                                <m:t> </m:t>
                              </m:r>
                            </m:sub>
                          </m:sSub>
                        </m:fName>
                        <m:e>
                          <m:sSub>
                            <m:sSubPr>
                              <m:ctrlPr>
                                <a:rPr lang="en-US" sz="2600" b="1" i="1" u="none" strike="noStrike" baseline="0" smtClean="0">
                                  <a:solidFill>
                                    <a:srgbClr val="000000"/>
                                  </a:solidFill>
                                  <a:latin typeface="Cambria Math" panose="02040503050406030204" pitchFamily="18" charset="0"/>
                                </a:rPr>
                              </m:ctrlPr>
                            </m:sSubPr>
                            <m:e>
                              <m:r>
                                <a:rPr lang="hu-HU" sz="2600" b="1" i="1" u="none" strike="noStrike" baseline="0" smtClean="0">
                                  <a:solidFill>
                                    <a:srgbClr val="000000"/>
                                  </a:solidFill>
                                  <a:latin typeface="Cambria Math" panose="02040503050406030204" pitchFamily="18" charset="0"/>
                                </a:rPr>
                                <m:t>𝒑</m:t>
                              </m:r>
                            </m:e>
                            <m:sub>
                              <m:r>
                                <a:rPr lang="hu-HU" sz="2600" b="1" i="1" u="none" strike="noStrike" baseline="0" smtClean="0">
                                  <a:solidFill>
                                    <a:srgbClr val="000000"/>
                                  </a:solidFill>
                                  <a:latin typeface="Cambria Math" panose="02040503050406030204" pitchFamily="18" charset="0"/>
                                </a:rPr>
                                <m:t>𝒌</m:t>
                              </m:r>
                            </m:sub>
                          </m:sSub>
                          <m:r>
                            <a:rPr lang="hu-HU" sz="2600" b="1" i="1" u="none" strike="noStrike" baseline="0" smtClean="0">
                              <a:solidFill>
                                <a:srgbClr val="000000"/>
                              </a:solidFill>
                              <a:latin typeface="Cambria Math" panose="02040503050406030204" pitchFamily="18" charset="0"/>
                            </a:rPr>
                            <m:t> </m:t>
                          </m:r>
                          <m:r>
                            <a:rPr lang="en-US" sz="2600" b="1" i="1" u="none" strike="noStrike" baseline="0" smtClean="0">
                              <a:solidFill>
                                <a:srgbClr val="000000"/>
                              </a:solidFill>
                              <a:latin typeface="Cambria Math" panose="02040503050406030204" pitchFamily="18" charset="0"/>
                              <a:ea typeface="Cambria Math" panose="02040503050406030204" pitchFamily="18" charset="0"/>
                            </a:rPr>
                            <m:t>~</m:t>
                          </m:r>
                        </m:e>
                      </m:func>
                      <m:r>
                        <a:rPr lang="hu-HU" sz="2600" b="1" i="1" u="none" strike="noStrike" baseline="0" smtClean="0">
                          <a:solidFill>
                            <a:srgbClr val="000000"/>
                          </a:solidFill>
                          <a:latin typeface="Cambria Math" panose="02040503050406030204" pitchFamily="18" charset="0"/>
                        </a:rPr>
                        <m:t>−</m:t>
                      </m:r>
                      <m:func>
                        <m:funcPr>
                          <m:ctrlPr>
                            <a:rPr lang="hu-HU" sz="2600" b="1" i="1" u="none" strike="noStrike" baseline="0" smtClean="0">
                              <a:solidFill>
                                <a:srgbClr val="000000"/>
                              </a:solidFill>
                              <a:latin typeface="Cambria Math" panose="02040503050406030204" pitchFamily="18" charset="0"/>
                            </a:rPr>
                          </m:ctrlPr>
                        </m:funcPr>
                        <m:fName>
                          <m:sSub>
                            <m:sSubPr>
                              <m:ctrlPr>
                                <a:rPr lang="hu-HU" sz="2600" b="1" i="1" u="none" strike="noStrike" baseline="0" smtClean="0">
                                  <a:solidFill>
                                    <a:srgbClr val="000000"/>
                                  </a:solidFill>
                                  <a:latin typeface="Cambria Math" panose="02040503050406030204" pitchFamily="18" charset="0"/>
                                </a:rPr>
                              </m:ctrlPr>
                            </m:sSubPr>
                            <m:e>
                              <m:r>
                                <a:rPr lang="el-GR" sz="2600" b="1" i="1" u="none" strike="noStrike" baseline="0" smtClean="0">
                                  <a:solidFill>
                                    <a:srgbClr val="000000"/>
                                  </a:solidFill>
                                  <a:latin typeface="Cambria Math" panose="02040503050406030204" pitchFamily="18" charset="0"/>
                                  <a:ea typeface="Cambria Math" panose="02040503050406030204" pitchFamily="18" charset="0"/>
                                </a:rPr>
                                <m:t>𝜸</m:t>
                              </m:r>
                              <m:r>
                                <a:rPr lang="el-GR" sz="2600" b="1" i="1" u="none" strike="noStrike" baseline="0" smtClean="0">
                                  <a:solidFill>
                                    <a:srgbClr val="000000"/>
                                  </a:solidFill>
                                  <a:latin typeface="Cambria Math" panose="02040503050406030204" pitchFamily="18" charset="0"/>
                                  <a:ea typeface="Cambria Math" panose="02040503050406030204" pitchFamily="18" charset="0"/>
                                </a:rPr>
                                <m:t>∙</m:t>
                              </m:r>
                              <m:r>
                                <a:rPr lang="hu-HU" sz="2600" b="1" i="0" u="none" strike="noStrike" baseline="0" smtClean="0">
                                  <a:solidFill>
                                    <a:srgbClr val="000000"/>
                                  </a:solidFill>
                                  <a:latin typeface="Cambria Math" panose="02040503050406030204" pitchFamily="18" charset="0"/>
                                </a:rPr>
                                <m:t>𝐥𝐨𝐠</m:t>
                              </m:r>
                            </m:e>
                            <m:sub>
                              <m:r>
                                <a:rPr lang="hu-HU" sz="2600" b="1" i="1" u="none" strike="noStrike" baseline="0" smtClean="0">
                                  <a:solidFill>
                                    <a:srgbClr val="000000"/>
                                  </a:solidFill>
                                  <a:latin typeface="Cambria Math" panose="02040503050406030204" pitchFamily="18" charset="0"/>
                                </a:rPr>
                                <m:t> </m:t>
                              </m:r>
                            </m:sub>
                          </m:sSub>
                        </m:fName>
                        <m:e>
                          <m:r>
                            <a:rPr lang="hu-HU" sz="2600" b="1" i="1" u="none" strike="noStrike" baseline="0" smtClean="0">
                              <a:solidFill>
                                <a:srgbClr val="000000"/>
                              </a:solidFill>
                              <a:latin typeface="Cambria Math" panose="02040503050406030204" pitchFamily="18" charset="0"/>
                            </a:rPr>
                            <m:t>𝒌</m:t>
                          </m:r>
                        </m:e>
                      </m:func>
                    </m:oMath>
                  </m:oMathPara>
                </a14:m>
                <a:endParaRPr lang="en-US" sz="2600" b="1" i="0" u="none" strike="noStrike" baseline="0" dirty="0">
                  <a:solidFill>
                    <a:srgbClr val="000000"/>
                  </a:solidFill>
                  <a:latin typeface="Bitter-Regular"/>
                </a:endParaRPr>
              </a:p>
              <a:p>
                <a:pPr algn="just">
                  <a:lnSpc>
                    <a:spcPct val="150000"/>
                  </a:lnSpc>
                </a:pPr>
                <a:r>
                  <a:rPr lang="en-US" sz="2600" b="1" i="0" u="none" strike="noStrike" baseline="0" dirty="0">
                    <a:solidFill>
                      <a:srgbClr val="000000"/>
                    </a:solidFill>
                    <a:latin typeface="Bitter-Regular"/>
                  </a:rPr>
                  <a:t>log </a:t>
                </a:r>
                <a:r>
                  <a:rPr lang="en-US" sz="2600" b="1" i="1" u="none" strike="noStrike" baseline="0" dirty="0">
                    <a:solidFill>
                      <a:srgbClr val="000000"/>
                    </a:solidFill>
                    <a:latin typeface="Bitter-Italic"/>
                  </a:rPr>
                  <a:t>p</a:t>
                </a:r>
                <a:r>
                  <a:rPr lang="en-US" sz="2600" b="1" i="1" u="none" strike="noStrike" baseline="-25000" dirty="0">
                    <a:solidFill>
                      <a:srgbClr val="000000"/>
                    </a:solidFill>
                    <a:latin typeface="Bitter-Italic"/>
                  </a:rPr>
                  <a:t>k</a:t>
                </a:r>
                <a:r>
                  <a:rPr lang="en-US" sz="2600" b="1" i="1" u="none" strike="noStrike" baseline="0" dirty="0">
                    <a:solidFill>
                      <a:srgbClr val="000000"/>
                    </a:solidFill>
                    <a:latin typeface="Bitter-Italic"/>
                  </a:rPr>
                  <a:t> </a:t>
                </a:r>
                <a:r>
                  <a:rPr lang="en-US" sz="2600" b="0" i="0" u="none" strike="noStrike" baseline="0" dirty="0">
                    <a:solidFill>
                      <a:srgbClr val="000000"/>
                    </a:solidFill>
                    <a:latin typeface="Bitter-Regular"/>
                  </a:rPr>
                  <a:t>is expected to depend linearly on </a:t>
                </a:r>
                <a:r>
                  <a:rPr lang="en-US" sz="2600" b="1" i="0" u="none" strike="noStrike" baseline="0" dirty="0">
                    <a:solidFill>
                      <a:srgbClr val="000000"/>
                    </a:solidFill>
                    <a:latin typeface="Bitter-Regular"/>
                  </a:rPr>
                  <a:t>log </a:t>
                </a:r>
                <a:r>
                  <a:rPr lang="en-US" sz="2600" b="1" i="1" u="none" strike="noStrike" baseline="0" dirty="0">
                    <a:solidFill>
                      <a:srgbClr val="000000"/>
                    </a:solidFill>
                    <a:latin typeface="Bitter-Italic"/>
                  </a:rPr>
                  <a:t>k</a:t>
                </a:r>
                <a:r>
                  <a:rPr lang="en-US" sz="2600" b="0" i="0" u="none" strike="noStrike" baseline="0" dirty="0">
                    <a:solidFill>
                      <a:srgbClr val="000000"/>
                    </a:solidFill>
                    <a:latin typeface="Bitter-Regular"/>
                  </a:rPr>
                  <a:t>, the slope of this</a:t>
                </a:r>
                <a:r>
                  <a:rPr lang="hu-HU" sz="2600" b="0" i="0" u="none" strike="noStrike" baseline="0" dirty="0">
                    <a:solidFill>
                      <a:srgbClr val="000000"/>
                    </a:solidFill>
                    <a:latin typeface="Bitter-Regular"/>
                  </a:rPr>
                  <a:t> </a:t>
                </a:r>
                <a:r>
                  <a:rPr lang="en-US" sz="2600" b="0" i="0" u="none" strike="noStrike" baseline="0" dirty="0">
                    <a:solidFill>
                      <a:srgbClr val="000000"/>
                    </a:solidFill>
                    <a:latin typeface="Bitter-Regular"/>
                  </a:rPr>
                  <a:t>line being the degree exponent </a:t>
                </a:r>
                <a:r>
                  <a:rPr lang="en-US" sz="2600" b="1" i="0" u="none" strike="noStrike" baseline="0" dirty="0">
                    <a:solidFill>
                      <a:srgbClr val="000000"/>
                    </a:solidFill>
                    <a:latin typeface="AppleSymbols"/>
                  </a:rPr>
                  <a:t>γ</a:t>
                </a:r>
                <a:r>
                  <a:rPr lang="hu-HU" sz="2600" b="0" i="0" u="none" strike="noStrike" baseline="0" dirty="0">
                    <a:solidFill>
                      <a:srgbClr val="000000"/>
                    </a:solidFill>
                    <a:latin typeface="AppleSymbols"/>
                  </a:rPr>
                  <a:t>.</a:t>
                </a:r>
                <a:endParaRPr lang="en-US" sz="2600" dirty="0"/>
              </a:p>
            </p:txBody>
          </p:sp>
        </mc:Choice>
        <mc:Fallback xmlns="">
          <p:sp>
            <p:nvSpPr>
              <p:cNvPr id="7" name="Tartalom helye 2">
                <a:extLst>
                  <a:ext uri="{FF2B5EF4-FFF2-40B4-BE49-F238E27FC236}">
                    <a16:creationId xmlns:a16="http://schemas.microsoft.com/office/drawing/2014/main" id="{DDC56679-81AC-54FF-B1CD-892CA2EF81F2}"/>
                  </a:ext>
                </a:extLst>
              </p:cNvPr>
              <p:cNvSpPr>
                <a:spLocks noGrp="1" noRot="1" noChangeAspect="1" noMove="1" noResize="1" noEditPoints="1" noAdjustHandles="1" noChangeArrowheads="1" noChangeShapeType="1" noTextEdit="1"/>
              </p:cNvSpPr>
              <p:nvPr>
                <p:ph sz="half" idx="1"/>
              </p:nvPr>
            </p:nvSpPr>
            <p:spPr>
              <a:xfrm>
                <a:off x="328403" y="1351048"/>
                <a:ext cx="5181600" cy="4351338"/>
              </a:xfrm>
              <a:blipFill>
                <a:blip r:embed="rId4"/>
                <a:stretch>
                  <a:fillRect l="-1882" r="-2118"/>
                </a:stretch>
              </a:blipFill>
            </p:spPr>
            <p:txBody>
              <a:bodyPr/>
              <a:lstStyle/>
              <a:p>
                <a:r>
                  <a:rPr lang="en-US">
                    <a:noFill/>
                  </a:rPr>
                  <a:t> </a:t>
                </a:r>
              </a:p>
            </p:txBody>
          </p:sp>
        </mc:Fallback>
      </mc:AlternateContent>
      <p:sp>
        <p:nvSpPr>
          <p:cNvPr id="2" name="Dátum helye 1">
            <a:extLst>
              <a:ext uri="{FF2B5EF4-FFF2-40B4-BE49-F238E27FC236}">
                <a16:creationId xmlns:a16="http://schemas.microsoft.com/office/drawing/2014/main" id="{0FA3B672-1FF7-0C5C-4AD8-435FB889665C}"/>
              </a:ext>
            </a:extLst>
          </p:cNvPr>
          <p:cNvSpPr>
            <a:spLocks noGrp="1"/>
          </p:cNvSpPr>
          <p:nvPr>
            <p:ph type="dt" sz="half" idx="10"/>
          </p:nvPr>
        </p:nvSpPr>
        <p:spPr/>
        <p:txBody>
          <a:bodyPr/>
          <a:lstStyle/>
          <a:p>
            <a:r>
              <a:rPr lang="hu-HU"/>
              <a:t>26/19/2024</a:t>
            </a:r>
          </a:p>
        </p:txBody>
      </p:sp>
      <p:sp>
        <p:nvSpPr>
          <p:cNvPr id="4" name="Élőláb helye 3">
            <a:extLst>
              <a:ext uri="{FF2B5EF4-FFF2-40B4-BE49-F238E27FC236}">
                <a16:creationId xmlns:a16="http://schemas.microsoft.com/office/drawing/2014/main" id="{FC9A85D8-FF19-940A-7068-70E2ED310060}"/>
              </a:ext>
            </a:extLst>
          </p:cNvPr>
          <p:cNvSpPr>
            <a:spLocks noGrp="1"/>
          </p:cNvSpPr>
          <p:nvPr>
            <p:ph type="ftr" sz="quarter" idx="11"/>
          </p:nvPr>
        </p:nvSpPr>
        <p:spPr/>
        <p:txBody>
          <a:bodyPr/>
          <a:lstStyle/>
          <a:p>
            <a:r>
              <a:rPr lang="hu-HU"/>
              <a:t>Network Science, Lecture 3</a:t>
            </a:r>
          </a:p>
        </p:txBody>
      </p:sp>
      <p:pic>
        <p:nvPicPr>
          <p:cNvPr id="9" name="Kép 8">
            <a:extLst>
              <a:ext uri="{FF2B5EF4-FFF2-40B4-BE49-F238E27FC236}">
                <a16:creationId xmlns:a16="http://schemas.microsoft.com/office/drawing/2014/main" id="{5959F212-E034-753F-4E42-B36A7655358D}"/>
              </a:ext>
            </a:extLst>
          </p:cNvPr>
          <p:cNvPicPr>
            <a:picLocks noChangeAspect="1"/>
          </p:cNvPicPr>
          <p:nvPr/>
        </p:nvPicPr>
        <p:blipFill>
          <a:blip r:embed="rId5"/>
          <a:stretch>
            <a:fillRect/>
          </a:stretch>
        </p:blipFill>
        <p:spPr>
          <a:xfrm>
            <a:off x="5797558" y="1515207"/>
            <a:ext cx="6289917" cy="3827585"/>
          </a:xfrm>
          <a:prstGeom prst="rect">
            <a:avLst/>
          </a:prstGeom>
        </p:spPr>
      </p:pic>
      <p:sp>
        <p:nvSpPr>
          <p:cNvPr id="14" name="Cím 1">
            <a:extLst>
              <a:ext uri="{FF2B5EF4-FFF2-40B4-BE49-F238E27FC236}">
                <a16:creationId xmlns:a16="http://schemas.microsoft.com/office/drawing/2014/main" id="{3FDF8693-B3EE-2CFA-C4B7-2D07670BA26E}"/>
              </a:ext>
            </a:extLst>
          </p:cNvPr>
          <p:cNvSpPr txBox="1">
            <a:spLocks/>
          </p:cNvSpPr>
          <p:nvPr/>
        </p:nvSpPr>
        <p:spPr>
          <a:xfrm>
            <a:off x="3075451" y="6265727"/>
            <a:ext cx="7365636" cy="334154"/>
          </a:xfrm>
          <a:prstGeom prst="rect">
            <a:avLst/>
          </a:prstGeom>
        </p:spPr>
        <p:txBody>
          <a:bodyPr vert="horz" lIns="91440" tIns="45720" rIns="91440" bIns="45720" rtlCol="0" anchor="ctr">
            <a:normAutofit fontScale="3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hu-HU" sz="2100" spc="3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nSpc>
                <a:spcPct val="100000"/>
              </a:lnSpc>
            </a:pPr>
            <a:r>
              <a:rPr lang="hu-HU" sz="3700" spc="100" dirty="0">
                <a:solidFill>
                  <a:schemeClr val="bg1"/>
                </a:solidFill>
              </a:rPr>
              <a:t>Network Science, 10/19/2023</a:t>
            </a:r>
          </a:p>
        </p:txBody>
      </p:sp>
      <p:sp>
        <p:nvSpPr>
          <p:cNvPr id="5" name="Dia számának helye 4">
            <a:extLst>
              <a:ext uri="{FF2B5EF4-FFF2-40B4-BE49-F238E27FC236}">
                <a16:creationId xmlns:a16="http://schemas.microsoft.com/office/drawing/2014/main" id="{F70561EE-425D-C4AE-4BAF-E5DBA1491A62}"/>
              </a:ext>
            </a:extLst>
          </p:cNvPr>
          <p:cNvSpPr>
            <a:spLocks noGrp="1"/>
          </p:cNvSpPr>
          <p:nvPr>
            <p:ph type="sldNum" sz="quarter" idx="12"/>
          </p:nvPr>
        </p:nvSpPr>
        <p:spPr/>
        <p:txBody>
          <a:bodyPr/>
          <a:lstStyle/>
          <a:p>
            <a:fld id="{A83EAA7F-C62B-F246-A793-9ED832A9CCAD}" type="slidenum">
              <a:rPr lang="hu-HU" smtClean="0"/>
              <a:t>70</a:t>
            </a:fld>
            <a:endParaRPr lang="hu-HU"/>
          </a:p>
        </p:txBody>
      </p:sp>
    </p:spTree>
    <p:extLst>
      <p:ext uri="{BB962C8B-B14F-4D97-AF65-F5344CB8AC3E}">
        <p14:creationId xmlns:p14="http://schemas.microsoft.com/office/powerpoint/2010/main" val="7285241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a:extLst>
              <a:ext uri="{FF2B5EF4-FFF2-40B4-BE49-F238E27FC236}">
                <a16:creationId xmlns:a16="http://schemas.microsoft.com/office/drawing/2014/main" id="{50E820D0-D75B-41BF-B1D5-272C1693D63D}"/>
              </a:ext>
            </a:extLst>
          </p:cNvPr>
          <p:cNvPicPr>
            <a:picLocks noChangeAspect="1"/>
          </p:cNvPicPr>
          <p:nvPr/>
        </p:nvPicPr>
        <p:blipFill>
          <a:blip r:embed="rId2"/>
          <a:stretch>
            <a:fillRect/>
          </a:stretch>
        </p:blipFill>
        <p:spPr>
          <a:xfrm>
            <a:off x="0" y="6007608"/>
            <a:ext cx="12192000" cy="850392"/>
          </a:xfrm>
          <a:prstGeom prst="rect">
            <a:avLst/>
          </a:prstGeom>
        </p:spPr>
      </p:pic>
      <p:sp>
        <p:nvSpPr>
          <p:cNvPr id="3" name="Szövegdoboz 2">
            <a:extLst>
              <a:ext uri="{FF2B5EF4-FFF2-40B4-BE49-F238E27FC236}">
                <a16:creationId xmlns:a16="http://schemas.microsoft.com/office/drawing/2014/main" id="{11DD2953-3B3C-412C-83B3-53E08D6E6A91}"/>
              </a:ext>
            </a:extLst>
          </p:cNvPr>
          <p:cNvSpPr txBox="1"/>
          <p:nvPr/>
        </p:nvSpPr>
        <p:spPr>
          <a:xfrm>
            <a:off x="838200" y="399495"/>
            <a:ext cx="10515600" cy="646331"/>
          </a:xfrm>
          <a:prstGeom prst="rect">
            <a:avLst/>
          </a:prstGeom>
          <a:noFill/>
        </p:spPr>
        <p:txBody>
          <a:bodyPr wrap="square" rtlCol="0">
            <a:spAutoFit/>
          </a:bodyPr>
          <a:lstStyle/>
          <a:p>
            <a:r>
              <a:rPr lang="en-US" sz="3600" dirty="0">
                <a:solidFill>
                  <a:srgbClr val="012851"/>
                </a:solidFill>
                <a:latin typeface="Open Sans" panose="020B0606030504020204" pitchFamily="34" charset="0"/>
                <a:ea typeface="Open Sans" panose="020B0606030504020204" pitchFamily="34" charset="0"/>
                <a:cs typeface="Open Sans" panose="020B0606030504020204" pitchFamily="34" charset="0"/>
              </a:rPr>
              <a:t>in-degree and out-degree</a:t>
            </a:r>
            <a:endParaRPr lang="hu-HU" sz="3600" dirty="0">
              <a:solidFill>
                <a:srgbClr val="01285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6" name="Egyenes összekötő 5">
            <a:extLst>
              <a:ext uri="{FF2B5EF4-FFF2-40B4-BE49-F238E27FC236}">
                <a16:creationId xmlns:a16="http://schemas.microsoft.com/office/drawing/2014/main" id="{F2B5A38B-F1A4-46E5-A546-D8DA8D39A774}"/>
              </a:ext>
            </a:extLst>
          </p:cNvPr>
          <p:cNvCxnSpPr/>
          <p:nvPr/>
        </p:nvCxnSpPr>
        <p:spPr>
          <a:xfrm>
            <a:off x="838200" y="1145220"/>
            <a:ext cx="10676138"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artalom helye 4">
                <a:extLst>
                  <a:ext uri="{FF2B5EF4-FFF2-40B4-BE49-F238E27FC236}">
                    <a16:creationId xmlns:a16="http://schemas.microsoft.com/office/drawing/2014/main" id="{42AE55CA-871D-1BA9-944B-2915A3B91A86}"/>
                  </a:ext>
                </a:extLst>
              </p:cNvPr>
              <p:cNvSpPr>
                <a:spLocks noGrp="1"/>
              </p:cNvSpPr>
              <p:nvPr>
                <p:ph idx="1"/>
              </p:nvPr>
            </p:nvSpPr>
            <p:spPr>
              <a:xfrm>
                <a:off x="24277" y="1004541"/>
                <a:ext cx="12167723" cy="4644714"/>
              </a:xfrm>
            </p:spPr>
            <p:txBody>
              <a:bodyPr>
                <a:noAutofit/>
              </a:bodyPr>
              <a:lstStyle/>
              <a:p>
                <a:pPr algn="just">
                  <a:lnSpc>
                    <a:spcPct val="120000"/>
                  </a:lnSpc>
                </a:pPr>
                <a:r>
                  <a:rPr lang="en-US" sz="2400" dirty="0"/>
                  <a:t>The </a:t>
                </a:r>
                <a:r>
                  <a:rPr lang="en-US" sz="2400" b="1" dirty="0"/>
                  <a:t>WWW</a:t>
                </a:r>
                <a:r>
                  <a:rPr lang="en-US" sz="2400" dirty="0"/>
                  <a:t> is a </a:t>
                </a:r>
                <a:r>
                  <a:rPr lang="en-US" sz="2400" b="1" dirty="0"/>
                  <a:t>directed</a:t>
                </a:r>
                <a:r>
                  <a:rPr lang="hu-HU" sz="2400" dirty="0"/>
                  <a:t> </a:t>
                </a:r>
                <a:r>
                  <a:rPr lang="en-US" sz="2400" b="1" dirty="0"/>
                  <a:t>network</a:t>
                </a:r>
                <a:r>
                  <a:rPr lang="en-US" sz="2400" dirty="0"/>
                  <a:t>, hence each document is characterized</a:t>
                </a:r>
                <a:r>
                  <a:rPr lang="hu-HU" sz="2400" dirty="0"/>
                  <a:t> </a:t>
                </a:r>
                <a:r>
                  <a:rPr lang="en-US" sz="2400" dirty="0"/>
                  <a:t>by an out-degree </a:t>
                </a:r>
                <a14:m>
                  <m:oMath xmlns:m="http://schemas.openxmlformats.org/officeDocument/2006/math">
                    <m:r>
                      <a:rPr lang="en-US" sz="2400" b="1" i="1" dirty="0" smtClean="0">
                        <a:latin typeface="Cambria Math" panose="02040503050406030204" pitchFamily="18" charset="0"/>
                      </a:rPr>
                      <m:t>𝒌</m:t>
                    </m:r>
                    <m:r>
                      <a:rPr lang="en-US" sz="2400" b="1" i="1" baseline="-25000" dirty="0" err="1">
                        <a:latin typeface="Cambria Math" panose="02040503050406030204" pitchFamily="18" charset="0"/>
                      </a:rPr>
                      <m:t>𝒐𝒖𝒕</m:t>
                    </m:r>
                  </m:oMath>
                </a14:m>
                <a:r>
                  <a:rPr lang="en-US" sz="2400" dirty="0"/>
                  <a:t>, representing the number of links that point</a:t>
                </a:r>
                <a:r>
                  <a:rPr lang="hu-HU" sz="2400" dirty="0"/>
                  <a:t> </a:t>
                </a:r>
                <a:r>
                  <a:rPr lang="en-US" sz="2400" dirty="0"/>
                  <a:t>from the document to other documents, and an in-degree </a:t>
                </a:r>
                <a14:m>
                  <m:oMath xmlns:m="http://schemas.openxmlformats.org/officeDocument/2006/math">
                    <m:r>
                      <a:rPr lang="en-US" sz="2400" i="1" dirty="0" smtClean="0">
                        <a:latin typeface="Cambria Math" panose="02040503050406030204" pitchFamily="18" charset="0"/>
                      </a:rPr>
                      <m:t>𝑘</m:t>
                    </m:r>
                    <m:r>
                      <a:rPr lang="en-US" sz="2400" i="1" baseline="-25000" dirty="0">
                        <a:latin typeface="Cambria Math" panose="02040503050406030204" pitchFamily="18" charset="0"/>
                      </a:rPr>
                      <m:t>𝑖𝑛</m:t>
                    </m:r>
                  </m:oMath>
                </a14:m>
                <a:r>
                  <a:rPr lang="en-US" sz="2400" dirty="0"/>
                  <a:t>, representing</a:t>
                </a:r>
                <a:r>
                  <a:rPr lang="hu-HU" sz="2400" dirty="0"/>
                  <a:t> </a:t>
                </a:r>
                <a:r>
                  <a:rPr lang="en-US" sz="2400" dirty="0"/>
                  <a:t>the number of other documents that point to the selected document. We</a:t>
                </a:r>
                <a:r>
                  <a:rPr lang="hu-HU" sz="2400" dirty="0"/>
                  <a:t> </a:t>
                </a:r>
                <a:r>
                  <a:rPr lang="en-US" sz="2400" dirty="0"/>
                  <a:t>must therefore distinguish two</a:t>
                </a:r>
                <a:r>
                  <a:rPr lang="hu-HU" sz="2400" dirty="0"/>
                  <a:t> </a:t>
                </a:r>
                <a:r>
                  <a:rPr lang="en-US" sz="2400" dirty="0"/>
                  <a:t>degree distributions: the probability that a</a:t>
                </a:r>
                <a:r>
                  <a:rPr lang="hu-HU" sz="2400" dirty="0"/>
                  <a:t> </a:t>
                </a:r>
                <a:r>
                  <a:rPr lang="en-US" sz="2400" dirty="0"/>
                  <a:t>randomly chosen document points to </a:t>
                </a:r>
                <a:r>
                  <a:rPr lang="en-US" sz="2400" b="1" dirty="0" err="1"/>
                  <a:t>k</a:t>
                </a:r>
                <a:r>
                  <a:rPr lang="en-US" sz="2400" b="1" baseline="-25000" dirty="0" err="1"/>
                  <a:t>out</a:t>
                </a:r>
                <a:r>
                  <a:rPr lang="en-US" sz="2400" dirty="0"/>
                  <a:t> web documents, or </a:t>
                </a:r>
                <a14:m>
                  <m:oMath xmlns:m="http://schemas.openxmlformats.org/officeDocument/2006/math">
                    <m:sSub>
                      <m:sSubPr>
                        <m:ctrlPr>
                          <a:rPr lang="en-US" sz="2400" b="1" i="1" dirty="0" smtClean="0">
                            <a:latin typeface="Cambria Math" panose="02040503050406030204" pitchFamily="18" charset="0"/>
                          </a:rPr>
                        </m:ctrlPr>
                      </m:sSubPr>
                      <m:e>
                        <m:r>
                          <a:rPr lang="hu-HU" sz="2400" b="1" i="1" dirty="0" smtClean="0">
                            <a:latin typeface="Cambria Math" panose="02040503050406030204" pitchFamily="18" charset="0"/>
                          </a:rPr>
                          <m:t>𝒑</m:t>
                        </m:r>
                      </m:e>
                      <m:sub>
                        <m:sSub>
                          <m:sSubPr>
                            <m:ctrlPr>
                              <a:rPr lang="en-US" sz="2400" b="1" i="1" dirty="0" smtClean="0">
                                <a:latin typeface="Cambria Math" panose="02040503050406030204" pitchFamily="18" charset="0"/>
                              </a:rPr>
                            </m:ctrlPr>
                          </m:sSubPr>
                          <m:e>
                            <m:r>
                              <a:rPr lang="hu-HU" sz="2400" b="1" i="1" dirty="0" smtClean="0">
                                <a:latin typeface="Cambria Math" panose="02040503050406030204" pitchFamily="18" charset="0"/>
                              </a:rPr>
                              <m:t>𝒌</m:t>
                            </m:r>
                          </m:e>
                          <m:sub>
                            <m:r>
                              <a:rPr lang="hu-HU" sz="2400" b="1" i="1" dirty="0" smtClean="0">
                                <a:latin typeface="Cambria Math" panose="02040503050406030204" pitchFamily="18" charset="0"/>
                              </a:rPr>
                              <m:t>𝒐𝒖𝒕</m:t>
                            </m:r>
                          </m:sub>
                        </m:sSub>
                      </m:sub>
                    </m:sSub>
                  </m:oMath>
                </a14:m>
                <a:r>
                  <a:rPr lang="en-US" sz="2400" dirty="0"/>
                  <a:t>, and the</a:t>
                </a:r>
                <a:r>
                  <a:rPr lang="hu-HU" sz="2400" dirty="0"/>
                  <a:t> </a:t>
                </a:r>
                <a:r>
                  <a:rPr lang="en-US" sz="2400" dirty="0"/>
                  <a:t>probability that a randomly chosen node has kin web documents pointing</a:t>
                </a:r>
                <a:r>
                  <a:rPr lang="hu-HU" sz="2400" dirty="0"/>
                  <a:t> </a:t>
                </a:r>
                <a:r>
                  <a:rPr lang="en-US" sz="2400" dirty="0"/>
                  <a:t>to it, or </a:t>
                </a:r>
                <a:r>
                  <a:rPr lang="en-US" sz="2400" dirty="0" err="1"/>
                  <a:t>p</a:t>
                </a:r>
                <a:r>
                  <a:rPr lang="en-US" sz="2400" baseline="-25000" dirty="0" err="1"/>
                  <a:t>kin</a:t>
                </a:r>
                <a:r>
                  <a:rPr lang="en-US" sz="2400" dirty="0"/>
                  <a:t>. </a:t>
                </a:r>
                <a:endParaRPr lang="hu-HU" sz="2400" dirty="0"/>
              </a:p>
              <a:p>
                <a:pPr algn="just">
                  <a:lnSpc>
                    <a:spcPct val="120000"/>
                  </a:lnSpc>
                </a:pPr>
                <a:r>
                  <a:rPr lang="en-US" sz="2400" dirty="0"/>
                  <a:t>In the case of the WWW both </a:t>
                </a:r>
                <a:r>
                  <a:rPr lang="en-US" sz="2400" dirty="0" err="1"/>
                  <a:t>p</a:t>
                </a:r>
                <a:r>
                  <a:rPr lang="en-US" sz="2400" baseline="-25000" dirty="0" err="1"/>
                  <a:t>kin</a:t>
                </a:r>
                <a:r>
                  <a:rPr lang="hu-HU" sz="2400" dirty="0"/>
                  <a:t> </a:t>
                </a:r>
                <a:r>
                  <a:rPr lang="en-US" sz="2400" dirty="0"/>
                  <a:t>and </a:t>
                </a:r>
                <a:r>
                  <a:rPr lang="en-US" sz="2400" dirty="0" err="1"/>
                  <a:t>p</a:t>
                </a:r>
                <a:r>
                  <a:rPr lang="en-US" sz="2400" baseline="-25000" dirty="0" err="1"/>
                  <a:t>kout</a:t>
                </a:r>
                <a:r>
                  <a:rPr lang="hu-HU" sz="2400" dirty="0"/>
                  <a:t> </a:t>
                </a:r>
                <a:r>
                  <a:rPr lang="en-US" sz="2400" dirty="0"/>
                  <a:t>can be approximated</a:t>
                </a:r>
                <a:r>
                  <a:rPr lang="hu-HU" sz="2400" dirty="0"/>
                  <a:t> </a:t>
                </a:r>
                <a:r>
                  <a:rPr lang="en-US" sz="2400" dirty="0"/>
                  <a:t>by a power law</a:t>
                </a:r>
                <a:r>
                  <a:rPr lang="hu-HU" sz="2400" dirty="0"/>
                  <a:t> , </a:t>
                </a:r>
              </a:p>
              <a:p>
                <a:pPr marL="0" indent="0" algn="ctr">
                  <a:lnSpc>
                    <a:spcPct val="120000"/>
                  </a:lnSpc>
                  <a:buNone/>
                </a:pPr>
                <a14:m>
                  <m:oMath xmlns:m="http://schemas.openxmlformats.org/officeDocument/2006/math">
                    <m:sSub>
                      <m:sSubPr>
                        <m:ctrlPr>
                          <a:rPr lang="hu-HU" sz="2400" b="1" i="1" smtClean="0">
                            <a:latin typeface="Cambria Math" panose="02040503050406030204" pitchFamily="18" charset="0"/>
                          </a:rPr>
                        </m:ctrlPr>
                      </m:sSubPr>
                      <m:e>
                        <m:r>
                          <a:rPr lang="hu-HU" sz="2400" b="1" i="1" smtClean="0">
                            <a:latin typeface="Cambria Math" panose="02040503050406030204" pitchFamily="18" charset="0"/>
                          </a:rPr>
                          <m:t>𝒑</m:t>
                        </m:r>
                      </m:e>
                      <m:sub>
                        <m:sSub>
                          <m:sSubPr>
                            <m:ctrlPr>
                              <a:rPr lang="hu-HU" sz="2400" b="1" i="1" smtClean="0">
                                <a:latin typeface="Cambria Math" panose="02040503050406030204" pitchFamily="18" charset="0"/>
                              </a:rPr>
                            </m:ctrlPr>
                          </m:sSubPr>
                          <m:e>
                            <m:r>
                              <a:rPr lang="hu-HU" sz="2400" b="1" i="1" smtClean="0">
                                <a:latin typeface="Cambria Math" panose="02040503050406030204" pitchFamily="18" charset="0"/>
                              </a:rPr>
                              <m:t>𝒌</m:t>
                            </m:r>
                          </m:e>
                          <m:sub>
                            <m:r>
                              <a:rPr lang="hu-HU" sz="2400" b="1" i="1" smtClean="0">
                                <a:latin typeface="Cambria Math" panose="02040503050406030204" pitchFamily="18" charset="0"/>
                              </a:rPr>
                              <m:t>𝒊𝒏</m:t>
                            </m:r>
                          </m:sub>
                        </m:sSub>
                      </m:sub>
                    </m:sSub>
                    <m:r>
                      <a:rPr lang="hu-HU" sz="2400" b="1" i="1" smtClean="0">
                        <a:latin typeface="Cambria Math" panose="02040503050406030204" pitchFamily="18" charset="0"/>
                        <a:ea typeface="Cambria Math" panose="02040503050406030204" pitchFamily="18" charset="0"/>
                      </a:rPr>
                      <m:t>~</m:t>
                    </m:r>
                    <m:sSup>
                      <m:sSupPr>
                        <m:ctrlPr>
                          <a:rPr lang="hu-HU" sz="2400" b="1" i="1" smtClean="0">
                            <a:latin typeface="Cambria Math" panose="02040503050406030204" pitchFamily="18" charset="0"/>
                            <a:ea typeface="Cambria Math" panose="02040503050406030204" pitchFamily="18" charset="0"/>
                          </a:rPr>
                        </m:ctrlPr>
                      </m:sSupPr>
                      <m:e>
                        <m:r>
                          <a:rPr lang="hu-HU" sz="2400" b="1" i="1" smtClean="0">
                            <a:latin typeface="Cambria Math" panose="02040503050406030204" pitchFamily="18" charset="0"/>
                            <a:ea typeface="Cambria Math" panose="02040503050406030204" pitchFamily="18" charset="0"/>
                          </a:rPr>
                          <m:t>𝒌</m:t>
                        </m:r>
                      </m:e>
                      <m:sup>
                        <m:sSub>
                          <m:sSubPr>
                            <m:ctrlPr>
                              <a:rPr lang="hu-HU" sz="2400" b="1" i="1" smtClean="0">
                                <a:latin typeface="Cambria Math" panose="02040503050406030204" pitchFamily="18" charset="0"/>
                                <a:ea typeface="Cambria Math" panose="02040503050406030204" pitchFamily="18" charset="0"/>
                              </a:rPr>
                            </m:ctrlPr>
                          </m:sSubPr>
                          <m:e>
                            <m:r>
                              <a:rPr lang="hu-HU" sz="2400" b="1" i="1" smtClean="0">
                                <a:latin typeface="Cambria Math" panose="02040503050406030204" pitchFamily="18" charset="0"/>
                                <a:ea typeface="Cambria Math" panose="02040503050406030204" pitchFamily="18" charset="0"/>
                              </a:rPr>
                              <m:t>−</m:t>
                            </m:r>
                            <m:r>
                              <a:rPr lang="hu-HU" sz="2400" b="1" i="1" smtClean="0">
                                <a:latin typeface="Cambria Math" panose="02040503050406030204" pitchFamily="18" charset="0"/>
                                <a:ea typeface="Cambria Math" panose="02040503050406030204" pitchFamily="18" charset="0"/>
                              </a:rPr>
                              <m:t>𝜸</m:t>
                            </m:r>
                          </m:e>
                          <m:sub>
                            <m:r>
                              <a:rPr lang="hu-HU" sz="2400" b="1" i="1" smtClean="0">
                                <a:latin typeface="Cambria Math" panose="02040503050406030204" pitchFamily="18" charset="0"/>
                                <a:ea typeface="Cambria Math" panose="02040503050406030204" pitchFamily="18" charset="0"/>
                              </a:rPr>
                              <m:t>𝒊𝒏</m:t>
                            </m:r>
                          </m:sub>
                        </m:sSub>
                      </m:sup>
                    </m:sSup>
                  </m:oMath>
                </a14:m>
                <a:r>
                  <a:rPr lang="hu-HU" sz="2400" b="1" dirty="0"/>
                  <a:t> and   </a:t>
                </a:r>
                <a14:m>
                  <m:oMath xmlns:m="http://schemas.openxmlformats.org/officeDocument/2006/math">
                    <m:sSub>
                      <m:sSubPr>
                        <m:ctrlPr>
                          <a:rPr lang="hu-HU" sz="2400" b="1" i="1" smtClean="0">
                            <a:latin typeface="Cambria Math" panose="02040503050406030204" pitchFamily="18" charset="0"/>
                          </a:rPr>
                        </m:ctrlPr>
                      </m:sSubPr>
                      <m:e>
                        <m:r>
                          <a:rPr lang="hu-HU" sz="2400" b="1" i="1" smtClean="0">
                            <a:latin typeface="Cambria Math" panose="02040503050406030204" pitchFamily="18" charset="0"/>
                          </a:rPr>
                          <m:t>𝒑</m:t>
                        </m:r>
                      </m:e>
                      <m:sub>
                        <m:sSub>
                          <m:sSubPr>
                            <m:ctrlPr>
                              <a:rPr lang="hu-HU" sz="2400" b="1" i="1" smtClean="0">
                                <a:latin typeface="Cambria Math" panose="02040503050406030204" pitchFamily="18" charset="0"/>
                              </a:rPr>
                            </m:ctrlPr>
                          </m:sSubPr>
                          <m:e>
                            <m:r>
                              <a:rPr lang="hu-HU" sz="2400" b="1" i="1" smtClean="0">
                                <a:latin typeface="Cambria Math" panose="02040503050406030204" pitchFamily="18" charset="0"/>
                              </a:rPr>
                              <m:t>𝒌</m:t>
                            </m:r>
                          </m:e>
                          <m:sub>
                            <m:r>
                              <a:rPr lang="hu-HU" sz="2400" b="1" i="1" smtClean="0">
                                <a:latin typeface="Cambria Math" panose="02040503050406030204" pitchFamily="18" charset="0"/>
                              </a:rPr>
                              <m:t>𝒐𝒖𝒕</m:t>
                            </m:r>
                          </m:sub>
                        </m:sSub>
                      </m:sub>
                    </m:sSub>
                    <m:r>
                      <a:rPr lang="hu-HU" sz="2400" b="1" i="1" smtClean="0">
                        <a:latin typeface="Cambria Math" panose="02040503050406030204" pitchFamily="18" charset="0"/>
                        <a:ea typeface="Cambria Math" panose="02040503050406030204" pitchFamily="18" charset="0"/>
                      </a:rPr>
                      <m:t>~</m:t>
                    </m:r>
                    <m:sSup>
                      <m:sSupPr>
                        <m:ctrlPr>
                          <a:rPr lang="hu-HU" sz="2400" b="1" i="1" smtClean="0">
                            <a:latin typeface="Cambria Math" panose="02040503050406030204" pitchFamily="18" charset="0"/>
                            <a:ea typeface="Cambria Math" panose="02040503050406030204" pitchFamily="18" charset="0"/>
                          </a:rPr>
                        </m:ctrlPr>
                      </m:sSupPr>
                      <m:e>
                        <m:r>
                          <a:rPr lang="hu-HU" sz="2400" b="1" i="1" smtClean="0">
                            <a:latin typeface="Cambria Math" panose="02040503050406030204" pitchFamily="18" charset="0"/>
                            <a:ea typeface="Cambria Math" panose="02040503050406030204" pitchFamily="18" charset="0"/>
                          </a:rPr>
                          <m:t>𝒌</m:t>
                        </m:r>
                      </m:e>
                      <m:sup>
                        <m:sSub>
                          <m:sSubPr>
                            <m:ctrlPr>
                              <a:rPr lang="hu-HU" sz="2400" b="1" i="1" smtClean="0">
                                <a:latin typeface="Cambria Math" panose="02040503050406030204" pitchFamily="18" charset="0"/>
                                <a:ea typeface="Cambria Math" panose="02040503050406030204" pitchFamily="18" charset="0"/>
                              </a:rPr>
                            </m:ctrlPr>
                          </m:sSubPr>
                          <m:e>
                            <m:r>
                              <a:rPr lang="hu-HU" sz="2400" b="1" i="1" smtClean="0">
                                <a:latin typeface="Cambria Math" panose="02040503050406030204" pitchFamily="18" charset="0"/>
                                <a:ea typeface="Cambria Math" panose="02040503050406030204" pitchFamily="18" charset="0"/>
                              </a:rPr>
                              <m:t>−</m:t>
                            </m:r>
                            <m:r>
                              <a:rPr lang="hu-HU" sz="2400" b="1" i="1" smtClean="0">
                                <a:latin typeface="Cambria Math" panose="02040503050406030204" pitchFamily="18" charset="0"/>
                                <a:ea typeface="Cambria Math" panose="02040503050406030204" pitchFamily="18" charset="0"/>
                              </a:rPr>
                              <m:t>𝜸</m:t>
                            </m:r>
                          </m:e>
                          <m:sub>
                            <m:r>
                              <a:rPr lang="hu-HU" sz="2400" b="1" i="1" smtClean="0">
                                <a:latin typeface="Cambria Math" panose="02040503050406030204" pitchFamily="18" charset="0"/>
                                <a:ea typeface="Cambria Math" panose="02040503050406030204" pitchFamily="18" charset="0"/>
                              </a:rPr>
                              <m:t>𝒐𝒖𝒕</m:t>
                            </m:r>
                          </m:sub>
                        </m:sSub>
                      </m:sup>
                    </m:sSup>
                  </m:oMath>
                </a14:m>
                <a:endParaRPr lang="hu-HU" sz="2400" b="1" dirty="0"/>
              </a:p>
              <a:p>
                <a:pPr algn="just">
                  <a:lnSpc>
                    <a:spcPct val="120000"/>
                  </a:lnSpc>
                </a:pPr>
                <a:r>
                  <a:rPr lang="en-US" sz="2400" dirty="0"/>
                  <a:t>where </a:t>
                </a:r>
                <a14:m>
                  <m:oMath xmlns:m="http://schemas.openxmlformats.org/officeDocument/2006/math">
                    <m:r>
                      <a:rPr lang="en-US" sz="2400" b="1" i="1" dirty="0" smtClean="0">
                        <a:latin typeface="Cambria Math" panose="02040503050406030204" pitchFamily="18" charset="0"/>
                      </a:rPr>
                      <m:t>𝜸</m:t>
                    </m:r>
                    <m:r>
                      <a:rPr lang="en-US" sz="2400" b="1" i="1" baseline="-25000" dirty="0" err="1">
                        <a:latin typeface="Cambria Math" panose="02040503050406030204" pitchFamily="18" charset="0"/>
                      </a:rPr>
                      <m:t>𝒊𝒏</m:t>
                    </m:r>
                  </m:oMath>
                </a14:m>
                <a:r>
                  <a:rPr lang="en-US" sz="2400" dirty="0"/>
                  <a:t> and </a:t>
                </a:r>
                <a14:m>
                  <m:oMath xmlns:m="http://schemas.openxmlformats.org/officeDocument/2006/math">
                    <m:r>
                      <a:rPr lang="en-US" sz="2400" b="1" i="1" dirty="0" smtClean="0">
                        <a:latin typeface="Cambria Math" panose="02040503050406030204" pitchFamily="18" charset="0"/>
                      </a:rPr>
                      <m:t>𝜸</m:t>
                    </m:r>
                    <m:r>
                      <a:rPr lang="en-US" sz="2400" b="1" i="1" baseline="-25000" dirty="0" err="1">
                        <a:latin typeface="Cambria Math" panose="02040503050406030204" pitchFamily="18" charset="0"/>
                      </a:rPr>
                      <m:t>𝒐𝒖𝒕</m:t>
                    </m:r>
                  </m:oMath>
                </a14:m>
                <a:r>
                  <a:rPr lang="en-US" sz="2400" dirty="0"/>
                  <a:t> are the degree exponents for the in- and out-degrees, respectively</a:t>
                </a:r>
                <a:r>
                  <a:rPr lang="hu-HU" sz="2400" dirty="0"/>
                  <a:t>. </a:t>
                </a:r>
              </a:p>
              <a:p>
                <a:pPr algn="just">
                  <a:lnSpc>
                    <a:spcPct val="120000"/>
                  </a:lnSpc>
                </a:pPr>
                <a:r>
                  <a:rPr lang="en-US" sz="2400" dirty="0"/>
                  <a:t>In general </a:t>
                </a:r>
                <a14:m>
                  <m:oMath xmlns:m="http://schemas.openxmlformats.org/officeDocument/2006/math">
                    <m:r>
                      <a:rPr lang="en-US" sz="2400" b="1" i="1" dirty="0" smtClean="0">
                        <a:latin typeface="Cambria Math" panose="02040503050406030204" pitchFamily="18" charset="0"/>
                      </a:rPr>
                      <m:t>𝜸</m:t>
                    </m:r>
                    <m:r>
                      <a:rPr lang="en-US" sz="2400" b="1" i="1" baseline="-25000" dirty="0" err="1">
                        <a:latin typeface="Cambria Math" panose="02040503050406030204" pitchFamily="18" charset="0"/>
                      </a:rPr>
                      <m:t>𝒊𝒏</m:t>
                    </m:r>
                  </m:oMath>
                </a14:m>
                <a:r>
                  <a:rPr lang="en-US" sz="2400" dirty="0"/>
                  <a:t> can differ from </a:t>
                </a:r>
                <a14:m>
                  <m:oMath xmlns:m="http://schemas.openxmlformats.org/officeDocument/2006/math">
                    <m:r>
                      <a:rPr lang="en-US" sz="2400" b="1" i="1" dirty="0" smtClean="0">
                        <a:latin typeface="Cambria Math" panose="02040503050406030204" pitchFamily="18" charset="0"/>
                      </a:rPr>
                      <m:t>𝜸</m:t>
                    </m:r>
                    <m:r>
                      <a:rPr lang="en-US" sz="2400" b="1" i="1" baseline="-25000" dirty="0" err="1">
                        <a:latin typeface="Cambria Math" panose="02040503050406030204" pitchFamily="18" charset="0"/>
                      </a:rPr>
                      <m:t>𝒐𝒖𝒕</m:t>
                    </m:r>
                  </m:oMath>
                </a14:m>
                <a:r>
                  <a:rPr lang="en-US" sz="2400" dirty="0"/>
                  <a:t>. For example, we </a:t>
                </a:r>
                <a:r>
                  <a:rPr lang="hu-HU" sz="2400" dirty="0"/>
                  <a:t>got</a:t>
                </a:r>
                <a:r>
                  <a:rPr lang="en-US" sz="2400" dirty="0"/>
                  <a:t> </a:t>
                </a:r>
                <a14:m>
                  <m:oMath xmlns:m="http://schemas.openxmlformats.org/officeDocument/2006/math">
                    <m:r>
                      <a:rPr lang="en-US" sz="2400" b="1" i="1" dirty="0" smtClean="0">
                        <a:latin typeface="Cambria Math" panose="02040503050406030204" pitchFamily="18" charset="0"/>
                      </a:rPr>
                      <m:t>𝜸</m:t>
                    </m:r>
                    <m:r>
                      <a:rPr lang="en-US" sz="2400" b="1" i="1" baseline="-25000" dirty="0" err="1">
                        <a:latin typeface="Cambria Math" panose="02040503050406030204" pitchFamily="18" charset="0"/>
                      </a:rPr>
                      <m:t>𝒊𝒏</m:t>
                    </m:r>
                    <m:r>
                      <a:rPr lang="en-US" sz="2400" b="1" i="1" dirty="0">
                        <a:latin typeface="Cambria Math" panose="02040503050406030204" pitchFamily="18" charset="0"/>
                      </a:rPr>
                      <m:t> ≈ </m:t>
                    </m:r>
                    <m:r>
                      <a:rPr lang="en-US" sz="2400" b="1" i="1" dirty="0">
                        <a:latin typeface="Cambria Math" panose="02040503050406030204" pitchFamily="18" charset="0"/>
                      </a:rPr>
                      <m:t>𝟐</m:t>
                    </m:r>
                    <m:r>
                      <a:rPr lang="en-US" sz="2400" b="1" i="1" dirty="0">
                        <a:latin typeface="Cambria Math" panose="02040503050406030204" pitchFamily="18" charset="0"/>
                      </a:rPr>
                      <m:t>.</m:t>
                    </m:r>
                    <m:r>
                      <a:rPr lang="en-US" sz="2400" b="1" i="1" dirty="0">
                        <a:latin typeface="Cambria Math" panose="02040503050406030204" pitchFamily="18" charset="0"/>
                      </a:rPr>
                      <m:t>𝟏</m:t>
                    </m:r>
                  </m:oMath>
                </a14:m>
                <a:r>
                  <a:rPr lang="en-US" sz="2400" dirty="0"/>
                  <a:t> and </a:t>
                </a:r>
                <a14:m>
                  <m:oMath xmlns:m="http://schemas.openxmlformats.org/officeDocument/2006/math">
                    <m:r>
                      <a:rPr lang="en-US" sz="2400" b="1" i="1" dirty="0" smtClean="0">
                        <a:latin typeface="Cambria Math" panose="02040503050406030204" pitchFamily="18" charset="0"/>
                      </a:rPr>
                      <m:t>𝜸</m:t>
                    </m:r>
                    <m:r>
                      <a:rPr lang="en-US" sz="2400" b="1" i="1" baseline="-25000" dirty="0" err="1">
                        <a:latin typeface="Cambria Math" panose="02040503050406030204" pitchFamily="18" charset="0"/>
                      </a:rPr>
                      <m:t>𝒐𝒖𝒕</m:t>
                    </m:r>
                    <m:r>
                      <a:rPr lang="en-US" sz="2400" b="1" i="1" dirty="0">
                        <a:latin typeface="Cambria Math" panose="02040503050406030204" pitchFamily="18" charset="0"/>
                      </a:rPr>
                      <m:t> ≈ </m:t>
                    </m:r>
                    <m:r>
                      <a:rPr lang="en-US" sz="2400" b="1" i="1" dirty="0">
                        <a:latin typeface="Cambria Math" panose="02040503050406030204" pitchFamily="18" charset="0"/>
                      </a:rPr>
                      <m:t>𝟐</m:t>
                    </m:r>
                    <m:r>
                      <a:rPr lang="en-US" sz="2400" b="1" i="1" dirty="0">
                        <a:latin typeface="Cambria Math" panose="02040503050406030204" pitchFamily="18" charset="0"/>
                      </a:rPr>
                      <m:t>.</m:t>
                    </m:r>
                    <m:r>
                      <a:rPr lang="en-US" sz="2400" b="1" i="1" dirty="0">
                        <a:latin typeface="Cambria Math" panose="02040503050406030204" pitchFamily="18" charset="0"/>
                      </a:rPr>
                      <m:t>𝟒𝟓</m:t>
                    </m:r>
                  </m:oMath>
                </a14:m>
                <a:r>
                  <a:rPr lang="en-US" sz="2400" dirty="0"/>
                  <a:t>.</a:t>
                </a:r>
              </a:p>
            </p:txBody>
          </p:sp>
        </mc:Choice>
        <mc:Fallback xmlns="">
          <p:sp>
            <p:nvSpPr>
              <p:cNvPr id="7" name="Tartalom helye 4">
                <a:extLst>
                  <a:ext uri="{FF2B5EF4-FFF2-40B4-BE49-F238E27FC236}">
                    <a16:creationId xmlns:a16="http://schemas.microsoft.com/office/drawing/2014/main" id="{42AE55CA-871D-1BA9-944B-2915A3B91A86}"/>
                  </a:ext>
                </a:extLst>
              </p:cNvPr>
              <p:cNvSpPr>
                <a:spLocks noGrp="1" noRot="1" noChangeAspect="1" noMove="1" noResize="1" noEditPoints="1" noAdjustHandles="1" noChangeArrowheads="1" noChangeShapeType="1" noTextEdit="1"/>
              </p:cNvSpPr>
              <p:nvPr>
                <p:ph idx="1"/>
              </p:nvPr>
            </p:nvSpPr>
            <p:spPr>
              <a:xfrm>
                <a:off x="24277" y="1004541"/>
                <a:ext cx="12167723" cy="4644714"/>
              </a:xfrm>
              <a:blipFill>
                <a:blip r:embed="rId3"/>
                <a:stretch>
                  <a:fillRect l="-701" t="-131" r="-752" b="-11417"/>
                </a:stretch>
              </a:blipFill>
            </p:spPr>
            <p:txBody>
              <a:bodyPr/>
              <a:lstStyle/>
              <a:p>
                <a:r>
                  <a:rPr lang="en-US">
                    <a:noFill/>
                  </a:rPr>
                  <a:t> </a:t>
                </a:r>
              </a:p>
            </p:txBody>
          </p:sp>
        </mc:Fallback>
      </mc:AlternateContent>
      <p:sp>
        <p:nvSpPr>
          <p:cNvPr id="2" name="Dátum helye 1">
            <a:extLst>
              <a:ext uri="{FF2B5EF4-FFF2-40B4-BE49-F238E27FC236}">
                <a16:creationId xmlns:a16="http://schemas.microsoft.com/office/drawing/2014/main" id="{72681388-EADD-FE4C-ECB5-C1D5D9A0F2D1}"/>
              </a:ext>
            </a:extLst>
          </p:cNvPr>
          <p:cNvSpPr>
            <a:spLocks noGrp="1"/>
          </p:cNvSpPr>
          <p:nvPr>
            <p:ph type="dt" sz="half" idx="10"/>
          </p:nvPr>
        </p:nvSpPr>
        <p:spPr/>
        <p:txBody>
          <a:bodyPr/>
          <a:lstStyle/>
          <a:p>
            <a:r>
              <a:rPr lang="hu-HU"/>
              <a:t>26/19/2024</a:t>
            </a:r>
          </a:p>
        </p:txBody>
      </p:sp>
      <p:sp>
        <p:nvSpPr>
          <p:cNvPr id="5" name="Élőláb helye 4">
            <a:extLst>
              <a:ext uri="{FF2B5EF4-FFF2-40B4-BE49-F238E27FC236}">
                <a16:creationId xmlns:a16="http://schemas.microsoft.com/office/drawing/2014/main" id="{6C5EED0D-0F70-AED2-C8D5-DAFFF62266A9}"/>
              </a:ext>
            </a:extLst>
          </p:cNvPr>
          <p:cNvSpPr>
            <a:spLocks noGrp="1"/>
          </p:cNvSpPr>
          <p:nvPr>
            <p:ph type="ftr" sz="quarter" idx="11"/>
          </p:nvPr>
        </p:nvSpPr>
        <p:spPr/>
        <p:txBody>
          <a:bodyPr/>
          <a:lstStyle/>
          <a:p>
            <a:r>
              <a:rPr lang="hu-HU"/>
              <a:t>Network Science, Lecture 3</a:t>
            </a:r>
          </a:p>
        </p:txBody>
      </p:sp>
      <p:sp>
        <p:nvSpPr>
          <p:cNvPr id="12" name="Cím 1">
            <a:extLst>
              <a:ext uri="{FF2B5EF4-FFF2-40B4-BE49-F238E27FC236}">
                <a16:creationId xmlns:a16="http://schemas.microsoft.com/office/drawing/2014/main" id="{9B3D0612-70E7-A937-21EF-D0C917F66192}"/>
              </a:ext>
            </a:extLst>
          </p:cNvPr>
          <p:cNvSpPr txBox="1">
            <a:spLocks/>
          </p:cNvSpPr>
          <p:nvPr/>
        </p:nvSpPr>
        <p:spPr>
          <a:xfrm>
            <a:off x="3075451" y="6265727"/>
            <a:ext cx="7365636" cy="334154"/>
          </a:xfrm>
          <a:prstGeom prst="rect">
            <a:avLst/>
          </a:prstGeom>
        </p:spPr>
        <p:txBody>
          <a:bodyPr vert="horz" lIns="91440" tIns="45720" rIns="91440" bIns="45720" rtlCol="0" anchor="ctr">
            <a:normAutofit fontScale="3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hu-HU" sz="2100" spc="3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nSpc>
                <a:spcPct val="100000"/>
              </a:lnSpc>
            </a:pPr>
            <a:r>
              <a:rPr lang="hu-HU" sz="3700" spc="100" dirty="0">
                <a:solidFill>
                  <a:schemeClr val="bg1"/>
                </a:solidFill>
              </a:rPr>
              <a:t>Network Science, 10/19/2023</a:t>
            </a:r>
          </a:p>
        </p:txBody>
      </p:sp>
      <p:sp>
        <p:nvSpPr>
          <p:cNvPr id="8" name="Dia számának helye 7">
            <a:extLst>
              <a:ext uri="{FF2B5EF4-FFF2-40B4-BE49-F238E27FC236}">
                <a16:creationId xmlns:a16="http://schemas.microsoft.com/office/drawing/2014/main" id="{73B57A11-B091-2C45-842A-A76CB22B2754}"/>
              </a:ext>
            </a:extLst>
          </p:cNvPr>
          <p:cNvSpPr>
            <a:spLocks noGrp="1"/>
          </p:cNvSpPr>
          <p:nvPr>
            <p:ph type="sldNum" sz="quarter" idx="12"/>
          </p:nvPr>
        </p:nvSpPr>
        <p:spPr/>
        <p:txBody>
          <a:bodyPr/>
          <a:lstStyle/>
          <a:p>
            <a:fld id="{A83EAA7F-C62B-F246-A793-9ED832A9CCAD}" type="slidenum">
              <a:rPr lang="hu-HU" smtClean="0"/>
              <a:t>71</a:t>
            </a:fld>
            <a:endParaRPr lang="hu-HU"/>
          </a:p>
        </p:txBody>
      </p:sp>
    </p:spTree>
    <p:extLst>
      <p:ext uri="{BB962C8B-B14F-4D97-AF65-F5344CB8AC3E}">
        <p14:creationId xmlns:p14="http://schemas.microsoft.com/office/powerpoint/2010/main" val="29728848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a:extLst>
              <a:ext uri="{FF2B5EF4-FFF2-40B4-BE49-F238E27FC236}">
                <a16:creationId xmlns:a16="http://schemas.microsoft.com/office/drawing/2014/main" id="{50E820D0-D75B-41BF-B1D5-272C1693D63D}"/>
              </a:ext>
            </a:extLst>
          </p:cNvPr>
          <p:cNvPicPr>
            <a:picLocks noChangeAspect="1"/>
          </p:cNvPicPr>
          <p:nvPr/>
        </p:nvPicPr>
        <p:blipFill>
          <a:blip r:embed="rId2"/>
          <a:stretch>
            <a:fillRect/>
          </a:stretch>
        </p:blipFill>
        <p:spPr>
          <a:xfrm>
            <a:off x="0" y="6007608"/>
            <a:ext cx="12192000" cy="850392"/>
          </a:xfrm>
          <a:prstGeom prst="rect">
            <a:avLst/>
          </a:prstGeom>
        </p:spPr>
      </p:pic>
      <p:sp>
        <p:nvSpPr>
          <p:cNvPr id="3" name="Szövegdoboz 2">
            <a:extLst>
              <a:ext uri="{FF2B5EF4-FFF2-40B4-BE49-F238E27FC236}">
                <a16:creationId xmlns:a16="http://schemas.microsoft.com/office/drawing/2014/main" id="{11DD2953-3B3C-412C-83B3-53E08D6E6A91}"/>
              </a:ext>
            </a:extLst>
          </p:cNvPr>
          <p:cNvSpPr txBox="1"/>
          <p:nvPr/>
        </p:nvSpPr>
        <p:spPr>
          <a:xfrm>
            <a:off x="838200" y="399495"/>
            <a:ext cx="10515600" cy="646331"/>
          </a:xfrm>
          <a:prstGeom prst="rect">
            <a:avLst/>
          </a:prstGeom>
          <a:noFill/>
        </p:spPr>
        <p:txBody>
          <a:bodyPr wrap="square" rtlCol="0">
            <a:spAutoFit/>
          </a:bodyPr>
          <a:lstStyle/>
          <a:p>
            <a:r>
              <a:rPr lang="en-US" sz="3600" dirty="0">
                <a:solidFill>
                  <a:srgbClr val="012851"/>
                </a:solidFill>
                <a:latin typeface="Open Sans" panose="020B0606030504020204" pitchFamily="34" charset="0"/>
                <a:ea typeface="Open Sans" panose="020B0606030504020204" pitchFamily="34" charset="0"/>
                <a:cs typeface="Open Sans" panose="020B0606030504020204" pitchFamily="34" charset="0"/>
              </a:rPr>
              <a:t>Definition of the scale-</a:t>
            </a:r>
            <a:r>
              <a:rPr lang="en-US" sz="3600" dirty="0" err="1">
                <a:solidFill>
                  <a:srgbClr val="012851"/>
                </a:solidFill>
                <a:latin typeface="Open Sans" panose="020B0606030504020204" pitchFamily="34" charset="0"/>
                <a:ea typeface="Open Sans" panose="020B0606030504020204" pitchFamily="34" charset="0"/>
                <a:cs typeface="Open Sans" panose="020B0606030504020204" pitchFamily="34" charset="0"/>
              </a:rPr>
              <a:t>freee</a:t>
            </a:r>
            <a:r>
              <a:rPr lang="en-US" sz="3600" dirty="0">
                <a:solidFill>
                  <a:srgbClr val="012851"/>
                </a:solidFill>
                <a:latin typeface="Open Sans" panose="020B0606030504020204" pitchFamily="34" charset="0"/>
                <a:ea typeface="Open Sans" panose="020B0606030504020204" pitchFamily="34" charset="0"/>
                <a:cs typeface="Open Sans" panose="020B0606030504020204" pitchFamily="34" charset="0"/>
              </a:rPr>
              <a:t> network</a:t>
            </a:r>
            <a:endParaRPr lang="hu-HU" sz="3600" dirty="0">
              <a:solidFill>
                <a:srgbClr val="01285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6" name="Egyenes összekötő 5">
            <a:extLst>
              <a:ext uri="{FF2B5EF4-FFF2-40B4-BE49-F238E27FC236}">
                <a16:creationId xmlns:a16="http://schemas.microsoft.com/office/drawing/2014/main" id="{F2B5A38B-F1A4-46E5-A546-D8DA8D39A774}"/>
              </a:ext>
            </a:extLst>
          </p:cNvPr>
          <p:cNvCxnSpPr/>
          <p:nvPr/>
        </p:nvCxnSpPr>
        <p:spPr>
          <a:xfrm>
            <a:off x="838200" y="1145220"/>
            <a:ext cx="10676138"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p:sp>
        <p:nvSpPr>
          <p:cNvPr id="8" name="Tartalom helye 2">
            <a:extLst>
              <a:ext uri="{FF2B5EF4-FFF2-40B4-BE49-F238E27FC236}">
                <a16:creationId xmlns:a16="http://schemas.microsoft.com/office/drawing/2014/main" id="{DEAC5B33-12FF-F478-40F7-3EFD5A816F1F}"/>
              </a:ext>
            </a:extLst>
          </p:cNvPr>
          <p:cNvSpPr>
            <a:spLocks noGrp="1"/>
          </p:cNvSpPr>
          <p:nvPr>
            <p:ph idx="1"/>
          </p:nvPr>
        </p:nvSpPr>
        <p:spPr>
          <a:xfrm>
            <a:off x="838200" y="1322615"/>
            <a:ext cx="10515600" cy="4179970"/>
          </a:xfrm>
        </p:spPr>
        <p:txBody>
          <a:bodyPr>
            <a:normAutofit/>
          </a:bodyPr>
          <a:lstStyle/>
          <a:p>
            <a:pPr algn="just">
              <a:lnSpc>
                <a:spcPct val="150000"/>
              </a:lnSpc>
            </a:pPr>
            <a:r>
              <a:rPr lang="en-US" b="0" i="0" u="none" strike="noStrike" dirty="0">
                <a:solidFill>
                  <a:srgbClr val="000000"/>
                </a:solidFill>
                <a:latin typeface="Bitter-Regular"/>
              </a:rPr>
              <a:t>The </a:t>
            </a:r>
            <a:r>
              <a:rPr lang="en-US" b="1" i="0" u="none" strike="noStrike" dirty="0">
                <a:solidFill>
                  <a:srgbClr val="000000"/>
                </a:solidFill>
                <a:latin typeface="Bitter-Regular"/>
              </a:rPr>
              <a:t>empirical</a:t>
            </a:r>
            <a:r>
              <a:rPr lang="en-US" b="0" i="0" u="none" strike="noStrike" dirty="0">
                <a:solidFill>
                  <a:srgbClr val="000000"/>
                </a:solidFill>
                <a:latin typeface="Bitter-Regular"/>
              </a:rPr>
              <a:t> </a:t>
            </a:r>
            <a:r>
              <a:rPr lang="en-US" b="1" i="0" u="none" strike="noStrike" dirty="0">
                <a:solidFill>
                  <a:srgbClr val="000000"/>
                </a:solidFill>
                <a:latin typeface="Bitter-Regular"/>
              </a:rPr>
              <a:t>results</a:t>
            </a:r>
            <a:r>
              <a:rPr lang="en-US" b="0" i="0" u="none" strike="noStrike" dirty="0">
                <a:solidFill>
                  <a:srgbClr val="000000"/>
                </a:solidFill>
                <a:latin typeface="Bitter-Regular"/>
              </a:rPr>
              <a:t> </a:t>
            </a:r>
            <a:r>
              <a:rPr lang="en-US" b="1" i="0" u="none" strike="noStrike" dirty="0">
                <a:solidFill>
                  <a:srgbClr val="000000"/>
                </a:solidFill>
                <a:latin typeface="Bitter-Regular"/>
              </a:rPr>
              <a:t>document</a:t>
            </a:r>
            <a:r>
              <a:rPr lang="en-US" b="0" i="0" u="none" strike="noStrike" dirty="0">
                <a:solidFill>
                  <a:srgbClr val="000000"/>
                </a:solidFill>
                <a:latin typeface="Bitter-Regular"/>
              </a:rPr>
              <a:t> </a:t>
            </a:r>
            <a:r>
              <a:rPr lang="en-US" b="1" i="0" u="none" strike="noStrike" dirty="0">
                <a:solidFill>
                  <a:srgbClr val="000000"/>
                </a:solidFill>
                <a:latin typeface="Bitter-Regular"/>
              </a:rPr>
              <a:t>the</a:t>
            </a:r>
            <a:r>
              <a:rPr lang="en-US" b="0" i="0" u="none" strike="noStrike" dirty="0">
                <a:solidFill>
                  <a:srgbClr val="000000"/>
                </a:solidFill>
                <a:latin typeface="Bitter-Regular"/>
              </a:rPr>
              <a:t> </a:t>
            </a:r>
            <a:r>
              <a:rPr lang="en-US" b="1" i="0" u="none" strike="noStrike" dirty="0">
                <a:solidFill>
                  <a:srgbClr val="000000"/>
                </a:solidFill>
                <a:latin typeface="Bitter-Regular"/>
              </a:rPr>
              <a:t>existence</a:t>
            </a:r>
            <a:r>
              <a:rPr lang="en-US" b="0" i="0" u="none" strike="noStrike" dirty="0">
                <a:solidFill>
                  <a:srgbClr val="000000"/>
                </a:solidFill>
                <a:latin typeface="Bitter-Regular"/>
              </a:rPr>
              <a:t> </a:t>
            </a:r>
            <a:r>
              <a:rPr lang="en-US" b="1" i="0" u="none" strike="noStrike" dirty="0">
                <a:solidFill>
                  <a:srgbClr val="000000"/>
                </a:solidFill>
                <a:latin typeface="Bitter-Regular"/>
              </a:rPr>
              <a:t>of</a:t>
            </a:r>
            <a:r>
              <a:rPr lang="hu-HU" b="0" i="0" u="none" strike="noStrike" dirty="0">
                <a:solidFill>
                  <a:srgbClr val="000000"/>
                </a:solidFill>
                <a:latin typeface="Bitter-Regular"/>
              </a:rPr>
              <a:t> </a:t>
            </a:r>
            <a:r>
              <a:rPr lang="en-US" b="0" i="0" u="none" strike="noStrike" dirty="0">
                <a:solidFill>
                  <a:srgbClr val="000000"/>
                </a:solidFill>
                <a:latin typeface="Bitter-Regular"/>
              </a:rPr>
              <a:t>a </a:t>
            </a:r>
            <a:r>
              <a:rPr lang="en-US" b="1" i="0" u="none" strike="noStrike" dirty="0">
                <a:solidFill>
                  <a:srgbClr val="000000"/>
                </a:solidFill>
                <a:latin typeface="Bitter-Regular"/>
              </a:rPr>
              <a:t>network</a:t>
            </a:r>
            <a:r>
              <a:rPr lang="en-US" b="0" i="0" u="none" strike="noStrike" dirty="0">
                <a:solidFill>
                  <a:srgbClr val="000000"/>
                </a:solidFill>
                <a:latin typeface="Bitter-Regular"/>
              </a:rPr>
              <a:t> whose degree distribution is quite </a:t>
            </a:r>
            <a:r>
              <a:rPr lang="en-US" b="1" i="0" u="none" strike="noStrike" dirty="0">
                <a:solidFill>
                  <a:srgbClr val="000000"/>
                </a:solidFill>
                <a:latin typeface="Bitter-Regular"/>
              </a:rPr>
              <a:t>different</a:t>
            </a:r>
            <a:r>
              <a:rPr lang="en-US" b="0" i="0" u="none" strike="noStrike" dirty="0">
                <a:solidFill>
                  <a:srgbClr val="000000"/>
                </a:solidFill>
                <a:latin typeface="Bitter-Regular"/>
              </a:rPr>
              <a:t> </a:t>
            </a:r>
            <a:r>
              <a:rPr lang="en-US" b="1" i="0" u="none" strike="noStrike" dirty="0">
                <a:solidFill>
                  <a:srgbClr val="000000"/>
                </a:solidFill>
                <a:latin typeface="Bitter-Regular"/>
              </a:rPr>
              <a:t>from</a:t>
            </a:r>
            <a:r>
              <a:rPr lang="en-US" b="0" i="0" u="none" strike="noStrike" dirty="0">
                <a:solidFill>
                  <a:srgbClr val="000000"/>
                </a:solidFill>
                <a:latin typeface="Bitter-Regular"/>
              </a:rPr>
              <a:t> the </a:t>
            </a:r>
            <a:r>
              <a:rPr lang="en-US" i="0" u="none" strike="noStrike" dirty="0">
                <a:solidFill>
                  <a:srgbClr val="000000"/>
                </a:solidFill>
                <a:latin typeface="Bitter-Regular"/>
              </a:rPr>
              <a:t>Poisson</a:t>
            </a:r>
            <a:r>
              <a:rPr lang="hu-HU" b="0" i="0" u="none" strike="noStrike" dirty="0">
                <a:solidFill>
                  <a:srgbClr val="000000"/>
                </a:solidFill>
                <a:latin typeface="Bitter-Regular"/>
              </a:rPr>
              <a:t> </a:t>
            </a:r>
            <a:r>
              <a:rPr lang="en-US" b="0" i="0" u="none" strike="noStrike" dirty="0">
                <a:solidFill>
                  <a:srgbClr val="000000"/>
                </a:solidFill>
                <a:latin typeface="Bitter-Regular"/>
              </a:rPr>
              <a:t>distribution characterizing </a:t>
            </a:r>
            <a:r>
              <a:rPr lang="en-US" b="1" i="0" u="none" strike="noStrike" dirty="0">
                <a:solidFill>
                  <a:srgbClr val="000000"/>
                </a:solidFill>
                <a:latin typeface="Bitter-Regular"/>
              </a:rPr>
              <a:t>random</a:t>
            </a:r>
            <a:r>
              <a:rPr lang="en-US" b="0" i="0" u="none" strike="noStrike" dirty="0">
                <a:solidFill>
                  <a:srgbClr val="000000"/>
                </a:solidFill>
                <a:latin typeface="Bitter-Regular"/>
              </a:rPr>
              <a:t> </a:t>
            </a:r>
            <a:r>
              <a:rPr lang="en-US" b="1" i="0" u="none" strike="noStrike" dirty="0">
                <a:solidFill>
                  <a:srgbClr val="000000"/>
                </a:solidFill>
                <a:latin typeface="Bitter-Regular"/>
              </a:rPr>
              <a:t>networks</a:t>
            </a:r>
            <a:r>
              <a:rPr lang="en-US" b="0" i="0" u="none" strike="noStrike" dirty="0">
                <a:solidFill>
                  <a:srgbClr val="000000"/>
                </a:solidFill>
                <a:latin typeface="Bitter-Regular"/>
              </a:rPr>
              <a:t>. </a:t>
            </a:r>
            <a:endParaRPr lang="hu-HU" b="0" i="0" u="none" strike="noStrike" dirty="0">
              <a:solidFill>
                <a:srgbClr val="000000"/>
              </a:solidFill>
              <a:latin typeface="Bitter-Regular"/>
            </a:endParaRPr>
          </a:p>
          <a:p>
            <a:pPr algn="just">
              <a:lnSpc>
                <a:spcPct val="150000"/>
              </a:lnSpc>
            </a:pPr>
            <a:r>
              <a:rPr lang="en-US" b="0" i="0" u="none" strike="noStrike" dirty="0">
                <a:solidFill>
                  <a:srgbClr val="000000"/>
                </a:solidFill>
                <a:latin typeface="Bitter-Regular"/>
              </a:rPr>
              <a:t>We will call such networks</a:t>
            </a:r>
            <a:r>
              <a:rPr lang="hu-HU" b="0" i="0" u="none" strike="noStrike" dirty="0">
                <a:solidFill>
                  <a:srgbClr val="000000"/>
                </a:solidFill>
                <a:latin typeface="Bitter-Regular"/>
              </a:rPr>
              <a:t> </a:t>
            </a:r>
            <a:r>
              <a:rPr lang="en-US" b="0" i="1" u="none" strike="noStrike" dirty="0">
                <a:solidFill>
                  <a:srgbClr val="000000"/>
                </a:solidFill>
                <a:latin typeface="Bitter-Italic"/>
              </a:rPr>
              <a:t>scale-free</a:t>
            </a:r>
            <a:r>
              <a:rPr lang="en-US" b="0" i="0" u="none" strike="noStrike" dirty="0">
                <a:solidFill>
                  <a:srgbClr val="000000"/>
                </a:solidFill>
                <a:latin typeface="Bitter-Regular"/>
              </a:rPr>
              <a:t>, defined as:</a:t>
            </a:r>
            <a:endParaRPr lang="hu-HU" b="0" i="0" u="none" strike="noStrike" dirty="0">
              <a:solidFill>
                <a:srgbClr val="000000"/>
              </a:solidFill>
              <a:latin typeface="Bitter-Regular"/>
            </a:endParaRPr>
          </a:p>
          <a:p>
            <a:pPr marL="0" indent="0" algn="ctr">
              <a:lnSpc>
                <a:spcPct val="150000"/>
              </a:lnSpc>
              <a:buNone/>
            </a:pPr>
            <a:r>
              <a:rPr lang="en-US" b="1" i="1" u="none" strike="noStrike" dirty="0">
                <a:solidFill>
                  <a:srgbClr val="000000"/>
                </a:solidFill>
                <a:latin typeface="Bitter-Italic"/>
              </a:rPr>
              <a:t>A scale-free network is a network whose degree distribution follows a power</a:t>
            </a:r>
            <a:r>
              <a:rPr lang="hu-HU" b="1" i="1" u="none" strike="noStrike" dirty="0">
                <a:solidFill>
                  <a:srgbClr val="000000"/>
                </a:solidFill>
                <a:latin typeface="Bitter-Italic"/>
              </a:rPr>
              <a:t> </a:t>
            </a:r>
            <a:r>
              <a:rPr lang="en-US" b="1" i="1" u="none" strike="noStrike" dirty="0">
                <a:solidFill>
                  <a:srgbClr val="000000"/>
                </a:solidFill>
                <a:latin typeface="Bitter-Italic"/>
              </a:rPr>
              <a:t>law.</a:t>
            </a:r>
            <a:endParaRPr lang="en-US" b="1" dirty="0"/>
          </a:p>
        </p:txBody>
      </p:sp>
      <p:sp>
        <p:nvSpPr>
          <p:cNvPr id="2" name="Dátum helye 1">
            <a:extLst>
              <a:ext uri="{FF2B5EF4-FFF2-40B4-BE49-F238E27FC236}">
                <a16:creationId xmlns:a16="http://schemas.microsoft.com/office/drawing/2014/main" id="{837351B8-A92C-C31E-D8E7-3A38EF7D2E38}"/>
              </a:ext>
            </a:extLst>
          </p:cNvPr>
          <p:cNvSpPr>
            <a:spLocks noGrp="1"/>
          </p:cNvSpPr>
          <p:nvPr>
            <p:ph type="dt" sz="half" idx="10"/>
          </p:nvPr>
        </p:nvSpPr>
        <p:spPr/>
        <p:txBody>
          <a:bodyPr/>
          <a:lstStyle/>
          <a:p>
            <a:r>
              <a:rPr lang="hu-HU"/>
              <a:t>26/19/2024</a:t>
            </a:r>
          </a:p>
        </p:txBody>
      </p:sp>
      <p:sp>
        <p:nvSpPr>
          <p:cNvPr id="5" name="Élőláb helye 4">
            <a:extLst>
              <a:ext uri="{FF2B5EF4-FFF2-40B4-BE49-F238E27FC236}">
                <a16:creationId xmlns:a16="http://schemas.microsoft.com/office/drawing/2014/main" id="{F42A56D1-B74B-D2F9-0EB1-4D253ED6510E}"/>
              </a:ext>
            </a:extLst>
          </p:cNvPr>
          <p:cNvSpPr>
            <a:spLocks noGrp="1"/>
          </p:cNvSpPr>
          <p:nvPr>
            <p:ph type="ftr" sz="quarter" idx="11"/>
          </p:nvPr>
        </p:nvSpPr>
        <p:spPr/>
        <p:txBody>
          <a:bodyPr/>
          <a:lstStyle/>
          <a:p>
            <a:r>
              <a:rPr lang="hu-HU"/>
              <a:t>Network Science, Lecture 3</a:t>
            </a:r>
          </a:p>
        </p:txBody>
      </p:sp>
      <p:sp>
        <p:nvSpPr>
          <p:cNvPr id="12" name="Cím 1">
            <a:extLst>
              <a:ext uri="{FF2B5EF4-FFF2-40B4-BE49-F238E27FC236}">
                <a16:creationId xmlns:a16="http://schemas.microsoft.com/office/drawing/2014/main" id="{2AEC8617-EA28-3971-664A-F1E82D59E9F8}"/>
              </a:ext>
            </a:extLst>
          </p:cNvPr>
          <p:cNvSpPr txBox="1">
            <a:spLocks/>
          </p:cNvSpPr>
          <p:nvPr/>
        </p:nvSpPr>
        <p:spPr>
          <a:xfrm>
            <a:off x="3075451" y="6265727"/>
            <a:ext cx="7365636" cy="334154"/>
          </a:xfrm>
          <a:prstGeom prst="rect">
            <a:avLst/>
          </a:prstGeom>
        </p:spPr>
        <p:txBody>
          <a:bodyPr vert="horz" lIns="91440" tIns="45720" rIns="91440" bIns="45720" rtlCol="0" anchor="ctr">
            <a:normAutofit fontScale="3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hu-HU" sz="2100" spc="3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nSpc>
                <a:spcPct val="100000"/>
              </a:lnSpc>
            </a:pPr>
            <a:r>
              <a:rPr lang="hu-HU" sz="3700" spc="100" dirty="0">
                <a:solidFill>
                  <a:schemeClr val="bg1"/>
                </a:solidFill>
              </a:rPr>
              <a:t>Network Science, 10/19/2023</a:t>
            </a:r>
          </a:p>
        </p:txBody>
      </p:sp>
      <p:sp>
        <p:nvSpPr>
          <p:cNvPr id="7" name="Dia számának helye 6">
            <a:extLst>
              <a:ext uri="{FF2B5EF4-FFF2-40B4-BE49-F238E27FC236}">
                <a16:creationId xmlns:a16="http://schemas.microsoft.com/office/drawing/2014/main" id="{8159B71A-091D-CA87-1DE3-6ACA7DA527D4}"/>
              </a:ext>
            </a:extLst>
          </p:cNvPr>
          <p:cNvSpPr>
            <a:spLocks noGrp="1"/>
          </p:cNvSpPr>
          <p:nvPr>
            <p:ph type="sldNum" sz="quarter" idx="12"/>
          </p:nvPr>
        </p:nvSpPr>
        <p:spPr/>
        <p:txBody>
          <a:bodyPr/>
          <a:lstStyle/>
          <a:p>
            <a:fld id="{A83EAA7F-C62B-F246-A793-9ED832A9CCAD}" type="slidenum">
              <a:rPr lang="hu-HU" smtClean="0"/>
              <a:t>72</a:t>
            </a:fld>
            <a:endParaRPr lang="hu-HU"/>
          </a:p>
        </p:txBody>
      </p:sp>
    </p:spTree>
    <p:extLst>
      <p:ext uri="{BB962C8B-B14F-4D97-AF65-F5344CB8AC3E}">
        <p14:creationId xmlns:p14="http://schemas.microsoft.com/office/powerpoint/2010/main" val="305391376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a:extLst>
              <a:ext uri="{FF2B5EF4-FFF2-40B4-BE49-F238E27FC236}">
                <a16:creationId xmlns:a16="http://schemas.microsoft.com/office/drawing/2014/main" id="{50E820D0-D75B-41BF-B1D5-272C1693D63D}"/>
              </a:ext>
            </a:extLst>
          </p:cNvPr>
          <p:cNvPicPr>
            <a:picLocks noChangeAspect="1"/>
          </p:cNvPicPr>
          <p:nvPr/>
        </p:nvPicPr>
        <p:blipFill>
          <a:blip r:embed="rId2"/>
          <a:stretch>
            <a:fillRect/>
          </a:stretch>
        </p:blipFill>
        <p:spPr>
          <a:xfrm>
            <a:off x="0" y="6007608"/>
            <a:ext cx="12192000" cy="850392"/>
          </a:xfrm>
          <a:prstGeom prst="rect">
            <a:avLst/>
          </a:prstGeom>
        </p:spPr>
      </p:pic>
      <p:sp>
        <p:nvSpPr>
          <p:cNvPr id="3" name="Szövegdoboz 2">
            <a:extLst>
              <a:ext uri="{FF2B5EF4-FFF2-40B4-BE49-F238E27FC236}">
                <a16:creationId xmlns:a16="http://schemas.microsoft.com/office/drawing/2014/main" id="{11DD2953-3B3C-412C-83B3-53E08D6E6A91}"/>
              </a:ext>
            </a:extLst>
          </p:cNvPr>
          <p:cNvSpPr txBox="1"/>
          <p:nvPr/>
        </p:nvSpPr>
        <p:spPr>
          <a:xfrm>
            <a:off x="677662" y="399496"/>
            <a:ext cx="11007237" cy="523220"/>
          </a:xfrm>
          <a:prstGeom prst="rect">
            <a:avLst/>
          </a:prstGeom>
          <a:noFill/>
        </p:spPr>
        <p:txBody>
          <a:bodyPr wrap="square" rtlCol="0">
            <a:spAutoFit/>
          </a:bodyPr>
          <a:lstStyle/>
          <a:p>
            <a:r>
              <a:rPr lang="en-US" sz="2800" dirty="0">
                <a:solidFill>
                  <a:srgbClr val="012851"/>
                </a:solidFill>
                <a:latin typeface="Open Sans" panose="020B0606030504020204" pitchFamily="34" charset="0"/>
                <a:ea typeface="Open Sans" panose="020B0606030504020204" pitchFamily="34" charset="0"/>
                <a:cs typeface="Open Sans" panose="020B0606030504020204" pitchFamily="34" charset="0"/>
              </a:rPr>
              <a:t>Discrete and the continuum formalisms of power-law distribution </a:t>
            </a:r>
            <a:endParaRPr lang="hu-HU" sz="2800" dirty="0">
              <a:solidFill>
                <a:srgbClr val="01285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6" name="Egyenes összekötő 5">
            <a:extLst>
              <a:ext uri="{FF2B5EF4-FFF2-40B4-BE49-F238E27FC236}">
                <a16:creationId xmlns:a16="http://schemas.microsoft.com/office/drawing/2014/main" id="{F2B5A38B-F1A4-46E5-A546-D8DA8D39A774}"/>
              </a:ext>
            </a:extLst>
          </p:cNvPr>
          <p:cNvCxnSpPr/>
          <p:nvPr/>
        </p:nvCxnSpPr>
        <p:spPr>
          <a:xfrm>
            <a:off x="838200" y="1145220"/>
            <a:ext cx="10676138"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artalom helye 2">
                <a:extLst>
                  <a:ext uri="{FF2B5EF4-FFF2-40B4-BE49-F238E27FC236}">
                    <a16:creationId xmlns:a16="http://schemas.microsoft.com/office/drawing/2014/main" id="{582B3368-C748-8A08-FB21-BCCCD7CD496E}"/>
                  </a:ext>
                </a:extLst>
              </p:cNvPr>
              <p:cNvSpPr>
                <a:spLocks noGrp="1"/>
              </p:cNvSpPr>
              <p:nvPr>
                <p:ph idx="1"/>
              </p:nvPr>
            </p:nvSpPr>
            <p:spPr>
              <a:xfrm>
                <a:off x="57149" y="996261"/>
                <a:ext cx="12042321" cy="5011348"/>
              </a:xfrm>
            </p:spPr>
            <p:txBody>
              <a:bodyPr>
                <a:normAutofit fontScale="85000" lnSpcReduction="20000"/>
              </a:bodyPr>
              <a:lstStyle/>
              <a:p>
                <a:pPr marL="0" indent="0">
                  <a:lnSpc>
                    <a:spcPct val="150000"/>
                  </a:lnSpc>
                  <a:buNone/>
                </a:pPr>
                <a:r>
                  <a:rPr lang="en-US" b="1" dirty="0"/>
                  <a:t>Discrete Formalism</a:t>
                </a:r>
                <a:r>
                  <a:rPr lang="hu-HU" b="1" dirty="0"/>
                  <a:t> (1)</a:t>
                </a:r>
              </a:p>
              <a:p>
                <a:pPr marL="0" indent="0" algn="just">
                  <a:lnSpc>
                    <a:spcPct val="150000"/>
                  </a:lnSpc>
                  <a:buNone/>
                </a:pPr>
                <a:r>
                  <a:rPr lang="en-US" b="0" i="0" u="none" strike="noStrike" baseline="0" dirty="0">
                    <a:latin typeface="Bitter-Regular"/>
                  </a:rPr>
                  <a:t>As node degrees are positive integers, </a:t>
                </a:r>
                <a:r>
                  <a:rPr lang="en-US" b="1" i="1" u="none" strike="noStrike" baseline="0" dirty="0">
                    <a:latin typeface="Bitter-Italic"/>
                  </a:rPr>
                  <a:t>k </a:t>
                </a:r>
                <a:r>
                  <a:rPr lang="en-US" b="1" i="0" u="none" strike="noStrike" baseline="0" dirty="0">
                    <a:latin typeface="Bitter-Regular"/>
                  </a:rPr>
                  <a:t>= 0, 1, 2, ...,</a:t>
                </a:r>
                <a:r>
                  <a:rPr lang="en-US" b="0" i="0" u="none" strike="noStrike" baseline="0" dirty="0">
                    <a:latin typeface="Bitter-Regular"/>
                  </a:rPr>
                  <a:t> the discrete formalism</a:t>
                </a:r>
                <a:r>
                  <a:rPr lang="hu-HU" b="0" i="0" u="none" strike="noStrike" baseline="0" dirty="0">
                    <a:latin typeface="Bitter-Regular"/>
                  </a:rPr>
                  <a:t> </a:t>
                </a:r>
                <a:r>
                  <a:rPr lang="en-US" b="0" i="0" u="none" strike="noStrike" baseline="0" dirty="0">
                    <a:latin typeface="Bitter-Regular"/>
                  </a:rPr>
                  <a:t>provides the probability </a:t>
                </a:r>
                <a:r>
                  <a:rPr lang="en-US" b="0" i="1" u="none" strike="noStrike" baseline="0" dirty="0">
                    <a:latin typeface="Bitter-Italic"/>
                  </a:rPr>
                  <a:t>p</a:t>
                </a:r>
                <a:r>
                  <a:rPr lang="en-US" b="0" i="1" u="none" strike="noStrike" baseline="-25000" dirty="0">
                    <a:latin typeface="Bitter-Italic"/>
                  </a:rPr>
                  <a:t>k</a:t>
                </a:r>
                <a:r>
                  <a:rPr lang="en-US" b="0" i="1" u="none" strike="noStrike" baseline="0" dirty="0">
                    <a:latin typeface="Bitter-Italic"/>
                  </a:rPr>
                  <a:t> </a:t>
                </a:r>
                <a:r>
                  <a:rPr lang="en-US" b="0" i="0" u="none" strike="noStrike" baseline="0" dirty="0">
                    <a:latin typeface="Bitter-Regular"/>
                  </a:rPr>
                  <a:t>that a node has exactly </a:t>
                </a:r>
                <a:r>
                  <a:rPr lang="en-US" b="0" i="1" u="none" strike="noStrike" baseline="0" dirty="0">
                    <a:latin typeface="Bitter-Italic"/>
                  </a:rPr>
                  <a:t>k </a:t>
                </a:r>
                <a:r>
                  <a:rPr lang="en-US" b="0" i="0" u="none" strike="noStrike" baseline="0" dirty="0">
                    <a:latin typeface="Bitter-Regular"/>
                  </a:rPr>
                  <a:t>links</a:t>
                </a:r>
                <a:endParaRPr lang="hu-HU" b="0" i="0" u="none" strike="noStrike" baseline="0" dirty="0">
                  <a:latin typeface="Bitter-Regular"/>
                </a:endParaRPr>
              </a:p>
              <a:p>
                <a:pPr marL="0" indent="0" algn="just">
                  <a:lnSpc>
                    <a:spcPct val="110000"/>
                  </a:lnSpc>
                  <a:buNone/>
                </a:pPr>
                <a14:m>
                  <m:oMathPara xmlns:m="http://schemas.openxmlformats.org/officeDocument/2006/math">
                    <m:oMathParaPr>
                      <m:jc m:val="centerGroup"/>
                    </m:oMathParaPr>
                    <m:oMath xmlns:m="http://schemas.openxmlformats.org/officeDocument/2006/math">
                      <m:sSub>
                        <m:sSubPr>
                          <m:ctrlPr>
                            <a:rPr lang="hu-HU" b="1" i="1" u="none" strike="noStrike" baseline="0" smtClean="0">
                              <a:latin typeface="Cambria Math" panose="02040503050406030204" pitchFamily="18" charset="0"/>
                            </a:rPr>
                          </m:ctrlPr>
                        </m:sSubPr>
                        <m:e>
                          <m:r>
                            <a:rPr lang="hu-HU" b="1" i="1" u="none" strike="noStrike" baseline="0" smtClean="0">
                              <a:latin typeface="Cambria Math" panose="02040503050406030204" pitchFamily="18" charset="0"/>
                            </a:rPr>
                            <m:t>𝒑</m:t>
                          </m:r>
                        </m:e>
                        <m:sub>
                          <m:r>
                            <a:rPr lang="hu-HU" b="1" i="1" u="none" strike="noStrike" baseline="0" smtClean="0">
                              <a:latin typeface="Cambria Math" panose="02040503050406030204" pitchFamily="18" charset="0"/>
                            </a:rPr>
                            <m:t>𝒌</m:t>
                          </m:r>
                        </m:sub>
                      </m:sSub>
                      <m:r>
                        <a:rPr lang="hu-HU" b="1" i="1" u="none" strike="noStrike" baseline="0" smtClean="0">
                          <a:latin typeface="Cambria Math" panose="02040503050406030204" pitchFamily="18" charset="0"/>
                        </a:rPr>
                        <m:t>=</m:t>
                      </m:r>
                      <m:r>
                        <a:rPr lang="hu-HU" b="1" i="1" u="none" strike="noStrike" baseline="0" smtClean="0">
                          <a:latin typeface="Cambria Math" panose="02040503050406030204" pitchFamily="18" charset="0"/>
                        </a:rPr>
                        <m:t>𝑪</m:t>
                      </m:r>
                      <m:r>
                        <a:rPr lang="hu-HU" b="1" i="1" u="none" strike="noStrike" baseline="0" smtClean="0">
                          <a:latin typeface="Cambria Math" panose="02040503050406030204" pitchFamily="18" charset="0"/>
                          <a:ea typeface="Cambria Math" panose="02040503050406030204" pitchFamily="18" charset="0"/>
                        </a:rPr>
                        <m:t>∙</m:t>
                      </m:r>
                      <m:sSup>
                        <m:sSupPr>
                          <m:ctrlPr>
                            <a:rPr lang="hu-HU" b="1" i="1" u="none" strike="noStrike" baseline="0" smtClean="0">
                              <a:latin typeface="Cambria Math" panose="02040503050406030204" pitchFamily="18" charset="0"/>
                              <a:ea typeface="Cambria Math" panose="02040503050406030204" pitchFamily="18" charset="0"/>
                            </a:rPr>
                          </m:ctrlPr>
                        </m:sSupPr>
                        <m:e>
                          <m:r>
                            <a:rPr lang="hu-HU" b="1" i="1" u="none" strike="noStrike" baseline="0" smtClean="0">
                              <a:latin typeface="Cambria Math" panose="02040503050406030204" pitchFamily="18" charset="0"/>
                              <a:ea typeface="Cambria Math" panose="02040503050406030204" pitchFamily="18" charset="0"/>
                            </a:rPr>
                            <m:t>𝒌</m:t>
                          </m:r>
                        </m:e>
                        <m:sup>
                          <m:r>
                            <a:rPr lang="hu-HU" b="1" i="1" u="none" strike="noStrike" baseline="0" smtClean="0">
                              <a:latin typeface="Cambria Math" panose="02040503050406030204" pitchFamily="18" charset="0"/>
                              <a:ea typeface="Cambria Math" panose="02040503050406030204" pitchFamily="18" charset="0"/>
                            </a:rPr>
                            <m:t>−</m:t>
                          </m:r>
                          <m:r>
                            <a:rPr lang="hu-HU" b="1" i="1" u="none" strike="noStrike" baseline="0" smtClean="0">
                              <a:latin typeface="Cambria Math" panose="02040503050406030204" pitchFamily="18" charset="0"/>
                              <a:ea typeface="Cambria Math" panose="02040503050406030204" pitchFamily="18" charset="0"/>
                            </a:rPr>
                            <m:t>𝜸</m:t>
                          </m:r>
                        </m:sup>
                      </m:sSup>
                    </m:oMath>
                  </m:oMathPara>
                </a14:m>
                <a:endParaRPr lang="hu-HU" b="1" i="0" u="none" strike="noStrike" baseline="0" dirty="0">
                  <a:latin typeface="Bitter-Regular"/>
                </a:endParaRPr>
              </a:p>
              <a:p>
                <a:pPr marL="0" indent="0" algn="just">
                  <a:lnSpc>
                    <a:spcPct val="160000"/>
                  </a:lnSpc>
                  <a:buNone/>
                </a:pPr>
                <a:r>
                  <a:rPr lang="en-US" dirty="0">
                    <a:latin typeface="Bitter-Regular"/>
                  </a:rPr>
                  <a:t>The constant C is determined by the normalization condition</a:t>
                </a:r>
                <a:r>
                  <a:rPr lang="hu-HU" dirty="0">
                    <a:latin typeface="Bitter-Regular"/>
                  </a:rPr>
                  <a:t> </a:t>
                </a:r>
              </a:p>
              <a:p>
                <a:pPr marL="0" indent="0" algn="just">
                  <a:lnSpc>
                    <a:spcPct val="120000"/>
                  </a:lnSpc>
                  <a:buNone/>
                </a:pPr>
                <a14:m>
                  <m:oMathPara xmlns:m="http://schemas.openxmlformats.org/officeDocument/2006/math">
                    <m:oMathParaPr>
                      <m:jc m:val="centerGroup"/>
                    </m:oMathParaPr>
                    <m:oMath xmlns:m="http://schemas.openxmlformats.org/officeDocument/2006/math">
                      <m:nary>
                        <m:naryPr>
                          <m:chr m:val="∑"/>
                          <m:ctrlPr>
                            <a:rPr lang="hu-HU" b="1" i="1" smtClean="0">
                              <a:latin typeface="Cambria Math" panose="02040503050406030204" pitchFamily="18" charset="0"/>
                            </a:rPr>
                          </m:ctrlPr>
                        </m:naryPr>
                        <m:sub>
                          <m:r>
                            <m:rPr>
                              <m:brk m:alnAt="23"/>
                            </m:rPr>
                            <a:rPr lang="hu-HU" b="1" i="1" smtClean="0">
                              <a:latin typeface="Cambria Math" panose="02040503050406030204" pitchFamily="18" charset="0"/>
                            </a:rPr>
                            <m:t>𝒌</m:t>
                          </m:r>
                          <m:r>
                            <a:rPr lang="hu-HU" b="1" i="1" smtClean="0">
                              <a:latin typeface="Cambria Math" panose="02040503050406030204" pitchFamily="18" charset="0"/>
                            </a:rPr>
                            <m:t>=</m:t>
                          </m:r>
                          <m:r>
                            <a:rPr lang="hu-HU" b="1" i="1" smtClean="0">
                              <a:latin typeface="Cambria Math" panose="02040503050406030204" pitchFamily="18" charset="0"/>
                            </a:rPr>
                            <m:t>𝟏</m:t>
                          </m:r>
                        </m:sub>
                        <m:sup>
                          <m:r>
                            <a:rPr lang="hu-HU" b="1" i="1" smtClean="0">
                              <a:latin typeface="Cambria Math" panose="02040503050406030204" pitchFamily="18" charset="0"/>
                              <a:ea typeface="Cambria Math" panose="02040503050406030204" pitchFamily="18" charset="0"/>
                            </a:rPr>
                            <m:t>∞</m:t>
                          </m:r>
                        </m:sup>
                        <m:e>
                          <m:sSub>
                            <m:sSubPr>
                              <m:ctrlPr>
                                <a:rPr lang="hu-HU" b="1" i="1" smtClean="0">
                                  <a:latin typeface="Cambria Math" panose="02040503050406030204" pitchFamily="18" charset="0"/>
                                </a:rPr>
                              </m:ctrlPr>
                            </m:sSubPr>
                            <m:e>
                              <m:r>
                                <a:rPr lang="hu-HU" b="1" i="1" smtClean="0">
                                  <a:latin typeface="Cambria Math" panose="02040503050406030204" pitchFamily="18" charset="0"/>
                                </a:rPr>
                                <m:t>𝒑</m:t>
                              </m:r>
                            </m:e>
                            <m:sub>
                              <m:r>
                                <a:rPr lang="hu-HU" b="1" i="1" smtClean="0">
                                  <a:latin typeface="Cambria Math" panose="02040503050406030204" pitchFamily="18" charset="0"/>
                                </a:rPr>
                                <m:t>𝒌</m:t>
                              </m:r>
                            </m:sub>
                          </m:sSub>
                          <m:r>
                            <a:rPr lang="hu-HU" b="1" i="1" smtClean="0">
                              <a:latin typeface="Cambria Math" panose="02040503050406030204" pitchFamily="18" charset="0"/>
                            </a:rPr>
                            <m:t>=</m:t>
                          </m:r>
                          <m:r>
                            <a:rPr lang="hu-HU" b="1" i="1" smtClean="0">
                              <a:latin typeface="Cambria Math" panose="02040503050406030204" pitchFamily="18" charset="0"/>
                            </a:rPr>
                            <m:t>𝟏</m:t>
                          </m:r>
                        </m:e>
                      </m:nary>
                    </m:oMath>
                  </m:oMathPara>
                </a14:m>
                <a:endParaRPr lang="hu-HU" b="1" dirty="0">
                  <a:latin typeface="Bitter-Regular"/>
                </a:endParaRPr>
              </a:p>
              <a:p>
                <a:pPr marL="0" indent="0" algn="just">
                  <a:lnSpc>
                    <a:spcPct val="110000"/>
                  </a:lnSpc>
                  <a:buNone/>
                </a:pPr>
                <a14:m>
                  <m:oMathPara xmlns:m="http://schemas.openxmlformats.org/officeDocument/2006/math">
                    <m:oMathParaPr>
                      <m:jc m:val="centerGroup"/>
                    </m:oMathParaPr>
                    <m:oMath xmlns:m="http://schemas.openxmlformats.org/officeDocument/2006/math">
                      <m:r>
                        <a:rPr lang="hu-HU" b="1" i="1" smtClean="0">
                          <a:latin typeface="Cambria Math" panose="02040503050406030204" pitchFamily="18" charset="0"/>
                        </a:rPr>
                        <m:t>𝑪</m:t>
                      </m:r>
                      <m:r>
                        <a:rPr lang="hu-HU" b="1" i="1" smtClean="0">
                          <a:latin typeface="Cambria Math" panose="02040503050406030204" pitchFamily="18" charset="0"/>
                          <a:ea typeface="Cambria Math" panose="02040503050406030204" pitchFamily="18" charset="0"/>
                        </a:rPr>
                        <m:t>∙</m:t>
                      </m:r>
                      <m:nary>
                        <m:naryPr>
                          <m:chr m:val="∑"/>
                          <m:ctrlPr>
                            <a:rPr lang="hu-HU" b="1" i="1" smtClean="0">
                              <a:latin typeface="Cambria Math" panose="02040503050406030204" pitchFamily="18" charset="0"/>
                            </a:rPr>
                          </m:ctrlPr>
                        </m:naryPr>
                        <m:sub>
                          <m:r>
                            <m:rPr>
                              <m:brk m:alnAt="23"/>
                            </m:rPr>
                            <a:rPr lang="hu-HU" b="1" i="1" smtClean="0">
                              <a:latin typeface="Cambria Math" panose="02040503050406030204" pitchFamily="18" charset="0"/>
                            </a:rPr>
                            <m:t>𝒌</m:t>
                          </m:r>
                          <m:r>
                            <a:rPr lang="hu-HU" b="1" i="1" smtClean="0">
                              <a:latin typeface="Cambria Math" panose="02040503050406030204" pitchFamily="18" charset="0"/>
                            </a:rPr>
                            <m:t>=</m:t>
                          </m:r>
                          <m:r>
                            <a:rPr lang="hu-HU" b="1" i="1" smtClean="0">
                              <a:latin typeface="Cambria Math" panose="02040503050406030204" pitchFamily="18" charset="0"/>
                            </a:rPr>
                            <m:t>𝟏</m:t>
                          </m:r>
                        </m:sub>
                        <m:sup>
                          <m:r>
                            <a:rPr lang="hu-HU" b="1" i="1" smtClean="0">
                              <a:latin typeface="Cambria Math" panose="02040503050406030204" pitchFamily="18" charset="0"/>
                              <a:ea typeface="Cambria Math" panose="02040503050406030204" pitchFamily="18" charset="0"/>
                            </a:rPr>
                            <m:t>∞</m:t>
                          </m:r>
                        </m:sup>
                        <m:e>
                          <m:sSup>
                            <m:sSupPr>
                              <m:ctrlPr>
                                <a:rPr lang="hu-HU" b="1" i="1" smtClean="0">
                                  <a:latin typeface="Cambria Math" panose="02040503050406030204" pitchFamily="18" charset="0"/>
                                  <a:ea typeface="Cambria Math" panose="02040503050406030204" pitchFamily="18" charset="0"/>
                                </a:rPr>
                              </m:ctrlPr>
                            </m:sSupPr>
                            <m:e>
                              <m:r>
                                <a:rPr lang="hu-HU" b="1" i="1" smtClean="0">
                                  <a:latin typeface="Cambria Math" panose="02040503050406030204" pitchFamily="18" charset="0"/>
                                  <a:ea typeface="Cambria Math" panose="02040503050406030204" pitchFamily="18" charset="0"/>
                                </a:rPr>
                                <m:t>𝒌</m:t>
                              </m:r>
                            </m:e>
                            <m:sup>
                              <m:r>
                                <a:rPr lang="hu-HU" b="1" i="1" smtClean="0">
                                  <a:latin typeface="Cambria Math" panose="02040503050406030204" pitchFamily="18" charset="0"/>
                                  <a:ea typeface="Cambria Math" panose="02040503050406030204" pitchFamily="18" charset="0"/>
                                </a:rPr>
                                <m:t>−</m:t>
                              </m:r>
                              <m:r>
                                <a:rPr lang="hu-HU" b="1" i="1" smtClean="0">
                                  <a:latin typeface="Cambria Math" panose="02040503050406030204" pitchFamily="18" charset="0"/>
                                  <a:ea typeface="Cambria Math" panose="02040503050406030204" pitchFamily="18" charset="0"/>
                                </a:rPr>
                                <m:t>𝜸</m:t>
                              </m:r>
                            </m:sup>
                          </m:sSup>
                          <m:r>
                            <a:rPr lang="hu-HU" b="1" i="1" smtClean="0">
                              <a:latin typeface="Cambria Math" panose="02040503050406030204" pitchFamily="18" charset="0"/>
                            </a:rPr>
                            <m:t>=</m:t>
                          </m:r>
                          <m:r>
                            <a:rPr lang="hu-HU" b="1" i="1" smtClean="0">
                              <a:latin typeface="Cambria Math" panose="02040503050406030204" pitchFamily="18" charset="0"/>
                            </a:rPr>
                            <m:t>𝟏</m:t>
                          </m:r>
                        </m:e>
                      </m:nary>
                    </m:oMath>
                  </m:oMathPara>
                </a14:m>
                <a:endParaRPr lang="hu-HU" b="1" dirty="0">
                  <a:latin typeface="Bitter-Regular"/>
                </a:endParaRPr>
              </a:p>
              <a:p>
                <a:pPr marL="0" indent="0" algn="just">
                  <a:lnSpc>
                    <a:spcPct val="150000"/>
                  </a:lnSpc>
                  <a:buNone/>
                </a:pPr>
                <a:endParaRPr lang="en-US" sz="2600" dirty="0"/>
              </a:p>
            </p:txBody>
          </p:sp>
        </mc:Choice>
        <mc:Fallback xmlns="">
          <p:sp>
            <p:nvSpPr>
              <p:cNvPr id="7" name="Tartalom helye 2">
                <a:extLst>
                  <a:ext uri="{FF2B5EF4-FFF2-40B4-BE49-F238E27FC236}">
                    <a16:creationId xmlns:a16="http://schemas.microsoft.com/office/drawing/2014/main" id="{582B3368-C748-8A08-FB21-BCCCD7CD496E}"/>
                  </a:ext>
                </a:extLst>
              </p:cNvPr>
              <p:cNvSpPr>
                <a:spLocks noGrp="1" noRot="1" noChangeAspect="1" noMove="1" noResize="1" noEditPoints="1" noAdjustHandles="1" noChangeArrowheads="1" noChangeShapeType="1" noTextEdit="1"/>
              </p:cNvSpPr>
              <p:nvPr>
                <p:ph idx="1"/>
              </p:nvPr>
            </p:nvSpPr>
            <p:spPr>
              <a:xfrm>
                <a:off x="57149" y="996261"/>
                <a:ext cx="12042321" cy="5011348"/>
              </a:xfrm>
              <a:blipFill>
                <a:blip r:embed="rId3"/>
                <a:stretch>
                  <a:fillRect l="-759" r="-759"/>
                </a:stretch>
              </a:blipFill>
            </p:spPr>
            <p:txBody>
              <a:bodyPr/>
              <a:lstStyle/>
              <a:p>
                <a:r>
                  <a:rPr lang="en-US">
                    <a:noFill/>
                  </a:rPr>
                  <a:t> </a:t>
                </a:r>
              </a:p>
            </p:txBody>
          </p:sp>
        </mc:Fallback>
      </mc:AlternateContent>
      <p:sp>
        <p:nvSpPr>
          <p:cNvPr id="2" name="Dátum helye 1">
            <a:extLst>
              <a:ext uri="{FF2B5EF4-FFF2-40B4-BE49-F238E27FC236}">
                <a16:creationId xmlns:a16="http://schemas.microsoft.com/office/drawing/2014/main" id="{138AC494-FB4E-C602-F304-9147CF25A775}"/>
              </a:ext>
            </a:extLst>
          </p:cNvPr>
          <p:cNvSpPr>
            <a:spLocks noGrp="1"/>
          </p:cNvSpPr>
          <p:nvPr>
            <p:ph type="dt" sz="half" idx="10"/>
          </p:nvPr>
        </p:nvSpPr>
        <p:spPr/>
        <p:txBody>
          <a:bodyPr/>
          <a:lstStyle/>
          <a:p>
            <a:r>
              <a:rPr lang="hu-HU"/>
              <a:t>26/19/2024</a:t>
            </a:r>
          </a:p>
        </p:txBody>
      </p:sp>
      <p:sp>
        <p:nvSpPr>
          <p:cNvPr id="5" name="Élőláb helye 4">
            <a:extLst>
              <a:ext uri="{FF2B5EF4-FFF2-40B4-BE49-F238E27FC236}">
                <a16:creationId xmlns:a16="http://schemas.microsoft.com/office/drawing/2014/main" id="{4EB21AE1-4F21-9B7E-46C9-58079376C655}"/>
              </a:ext>
            </a:extLst>
          </p:cNvPr>
          <p:cNvSpPr>
            <a:spLocks noGrp="1"/>
          </p:cNvSpPr>
          <p:nvPr>
            <p:ph type="ftr" sz="quarter" idx="11"/>
          </p:nvPr>
        </p:nvSpPr>
        <p:spPr/>
        <p:txBody>
          <a:bodyPr/>
          <a:lstStyle/>
          <a:p>
            <a:r>
              <a:rPr lang="hu-HU"/>
              <a:t>Network Science, Lecture 3</a:t>
            </a:r>
          </a:p>
        </p:txBody>
      </p:sp>
      <p:sp>
        <p:nvSpPr>
          <p:cNvPr id="12" name="Cím 1">
            <a:extLst>
              <a:ext uri="{FF2B5EF4-FFF2-40B4-BE49-F238E27FC236}">
                <a16:creationId xmlns:a16="http://schemas.microsoft.com/office/drawing/2014/main" id="{68A8FC4F-D83F-81D1-6E41-A8836653971B}"/>
              </a:ext>
            </a:extLst>
          </p:cNvPr>
          <p:cNvSpPr txBox="1">
            <a:spLocks/>
          </p:cNvSpPr>
          <p:nvPr/>
        </p:nvSpPr>
        <p:spPr>
          <a:xfrm>
            <a:off x="3075451" y="6265727"/>
            <a:ext cx="7365636" cy="334154"/>
          </a:xfrm>
          <a:prstGeom prst="rect">
            <a:avLst/>
          </a:prstGeom>
        </p:spPr>
        <p:txBody>
          <a:bodyPr vert="horz" lIns="91440" tIns="45720" rIns="91440" bIns="45720" rtlCol="0" anchor="ctr">
            <a:normAutofit fontScale="3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hu-HU" sz="2100" spc="3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nSpc>
                <a:spcPct val="100000"/>
              </a:lnSpc>
            </a:pPr>
            <a:r>
              <a:rPr lang="hu-HU" sz="3700" spc="100" dirty="0">
                <a:solidFill>
                  <a:schemeClr val="bg1"/>
                </a:solidFill>
              </a:rPr>
              <a:t>Network Science, 10/19/2023</a:t>
            </a:r>
          </a:p>
        </p:txBody>
      </p:sp>
      <p:sp>
        <p:nvSpPr>
          <p:cNvPr id="8" name="Dia számának helye 7">
            <a:extLst>
              <a:ext uri="{FF2B5EF4-FFF2-40B4-BE49-F238E27FC236}">
                <a16:creationId xmlns:a16="http://schemas.microsoft.com/office/drawing/2014/main" id="{4E1FB9DC-4B75-D2D8-315C-FD1CC9544996}"/>
              </a:ext>
            </a:extLst>
          </p:cNvPr>
          <p:cNvSpPr>
            <a:spLocks noGrp="1"/>
          </p:cNvSpPr>
          <p:nvPr>
            <p:ph type="sldNum" sz="quarter" idx="12"/>
          </p:nvPr>
        </p:nvSpPr>
        <p:spPr/>
        <p:txBody>
          <a:bodyPr/>
          <a:lstStyle/>
          <a:p>
            <a:fld id="{A83EAA7F-C62B-F246-A793-9ED832A9CCAD}" type="slidenum">
              <a:rPr lang="hu-HU" smtClean="0"/>
              <a:t>73</a:t>
            </a:fld>
            <a:endParaRPr lang="hu-HU"/>
          </a:p>
        </p:txBody>
      </p:sp>
    </p:spTree>
    <p:extLst>
      <p:ext uri="{BB962C8B-B14F-4D97-AF65-F5344CB8AC3E}">
        <p14:creationId xmlns:p14="http://schemas.microsoft.com/office/powerpoint/2010/main" val="24594856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a:extLst>
              <a:ext uri="{FF2B5EF4-FFF2-40B4-BE49-F238E27FC236}">
                <a16:creationId xmlns:a16="http://schemas.microsoft.com/office/drawing/2014/main" id="{50E820D0-D75B-41BF-B1D5-272C1693D63D}"/>
              </a:ext>
            </a:extLst>
          </p:cNvPr>
          <p:cNvPicPr>
            <a:picLocks noChangeAspect="1"/>
          </p:cNvPicPr>
          <p:nvPr/>
        </p:nvPicPr>
        <p:blipFill>
          <a:blip r:embed="rId2"/>
          <a:stretch>
            <a:fillRect/>
          </a:stretch>
        </p:blipFill>
        <p:spPr>
          <a:xfrm>
            <a:off x="0" y="6007608"/>
            <a:ext cx="12192000" cy="850392"/>
          </a:xfrm>
          <a:prstGeom prst="rect">
            <a:avLst/>
          </a:prstGeom>
        </p:spPr>
      </p:pic>
      <p:sp>
        <p:nvSpPr>
          <p:cNvPr id="3" name="Szövegdoboz 2">
            <a:extLst>
              <a:ext uri="{FF2B5EF4-FFF2-40B4-BE49-F238E27FC236}">
                <a16:creationId xmlns:a16="http://schemas.microsoft.com/office/drawing/2014/main" id="{11DD2953-3B3C-412C-83B3-53E08D6E6A91}"/>
              </a:ext>
            </a:extLst>
          </p:cNvPr>
          <p:cNvSpPr txBox="1"/>
          <p:nvPr/>
        </p:nvSpPr>
        <p:spPr>
          <a:xfrm>
            <a:off x="838200" y="399495"/>
            <a:ext cx="10515600" cy="646331"/>
          </a:xfrm>
          <a:prstGeom prst="rect">
            <a:avLst/>
          </a:prstGeom>
          <a:noFill/>
        </p:spPr>
        <p:txBody>
          <a:bodyPr wrap="square" rtlCol="0">
            <a:spAutoFit/>
          </a:bodyPr>
          <a:lstStyle/>
          <a:p>
            <a:r>
              <a:rPr lang="en-US" sz="3600" dirty="0">
                <a:solidFill>
                  <a:srgbClr val="012851"/>
                </a:solidFill>
                <a:latin typeface="Open Sans" panose="020B0606030504020204" pitchFamily="34" charset="0"/>
                <a:ea typeface="Open Sans" panose="020B0606030504020204" pitchFamily="34" charset="0"/>
                <a:cs typeface="Open Sans" panose="020B0606030504020204" pitchFamily="34" charset="0"/>
              </a:rPr>
              <a:t>Discrete Formalism (2)</a:t>
            </a:r>
            <a:endParaRPr lang="hu-HU" sz="3600" dirty="0">
              <a:solidFill>
                <a:srgbClr val="01285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6" name="Egyenes összekötő 5">
            <a:extLst>
              <a:ext uri="{FF2B5EF4-FFF2-40B4-BE49-F238E27FC236}">
                <a16:creationId xmlns:a16="http://schemas.microsoft.com/office/drawing/2014/main" id="{F2B5A38B-F1A4-46E5-A546-D8DA8D39A774}"/>
              </a:ext>
            </a:extLst>
          </p:cNvPr>
          <p:cNvCxnSpPr/>
          <p:nvPr/>
        </p:nvCxnSpPr>
        <p:spPr>
          <a:xfrm>
            <a:off x="838200" y="1145220"/>
            <a:ext cx="10676138"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artalom helye 2">
                <a:extLst>
                  <a:ext uri="{FF2B5EF4-FFF2-40B4-BE49-F238E27FC236}">
                    <a16:creationId xmlns:a16="http://schemas.microsoft.com/office/drawing/2014/main" id="{D3FD03B2-657A-3D85-B9A3-A78FDBFCBF4F}"/>
                  </a:ext>
                </a:extLst>
              </p:cNvPr>
              <p:cNvSpPr txBox="1">
                <a:spLocks/>
              </p:cNvSpPr>
              <p:nvPr/>
            </p:nvSpPr>
            <p:spPr>
              <a:xfrm>
                <a:off x="990600" y="1403493"/>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hu-HU" sz="2400" b="1" i="1" smtClean="0">
                          <a:latin typeface="Cambria Math" panose="02040503050406030204" pitchFamily="18" charset="0"/>
                        </a:rPr>
                        <m:t>𝑪</m:t>
                      </m:r>
                      <m:r>
                        <a:rPr lang="hu-HU" sz="2400" b="1" i="1" smtClean="0">
                          <a:latin typeface="Cambria Math" panose="02040503050406030204" pitchFamily="18" charset="0"/>
                        </a:rPr>
                        <m:t>=</m:t>
                      </m:r>
                      <m:f>
                        <m:fPr>
                          <m:ctrlPr>
                            <a:rPr lang="hu-HU" sz="2400" b="1" i="1" smtClean="0">
                              <a:latin typeface="Cambria Math" panose="02040503050406030204" pitchFamily="18" charset="0"/>
                            </a:rPr>
                          </m:ctrlPr>
                        </m:fPr>
                        <m:num>
                          <m:r>
                            <a:rPr lang="hu-HU" sz="2400" b="1" i="1" smtClean="0">
                              <a:latin typeface="Cambria Math" panose="02040503050406030204" pitchFamily="18" charset="0"/>
                            </a:rPr>
                            <m:t>𝟏</m:t>
                          </m:r>
                        </m:num>
                        <m:den>
                          <m:nary>
                            <m:naryPr>
                              <m:chr m:val="∑"/>
                              <m:ctrlPr>
                                <a:rPr lang="hu-HU" sz="2400" b="1" i="1" smtClean="0">
                                  <a:latin typeface="Cambria Math" panose="02040503050406030204" pitchFamily="18" charset="0"/>
                                </a:rPr>
                              </m:ctrlPr>
                            </m:naryPr>
                            <m:sub>
                              <m:r>
                                <m:rPr>
                                  <m:brk m:alnAt="23"/>
                                </m:rPr>
                                <a:rPr lang="hu-HU" sz="2400" b="1" i="1" smtClean="0">
                                  <a:latin typeface="Cambria Math" panose="02040503050406030204" pitchFamily="18" charset="0"/>
                                </a:rPr>
                                <m:t>𝒌</m:t>
                              </m:r>
                              <m:r>
                                <a:rPr lang="hu-HU" sz="2400" b="1" i="1" smtClean="0">
                                  <a:latin typeface="Cambria Math" panose="02040503050406030204" pitchFamily="18" charset="0"/>
                                </a:rPr>
                                <m:t>=</m:t>
                              </m:r>
                              <m:r>
                                <a:rPr lang="hu-HU" sz="2400" b="1" i="1" smtClean="0">
                                  <a:latin typeface="Cambria Math" panose="02040503050406030204" pitchFamily="18" charset="0"/>
                                </a:rPr>
                                <m:t>𝟏</m:t>
                              </m:r>
                            </m:sub>
                            <m:sup>
                              <m:r>
                                <a:rPr lang="hu-HU" sz="2400" b="1" i="1" smtClean="0">
                                  <a:latin typeface="Cambria Math" panose="02040503050406030204" pitchFamily="18" charset="0"/>
                                  <a:ea typeface="Cambria Math" panose="02040503050406030204" pitchFamily="18" charset="0"/>
                                </a:rPr>
                                <m:t>∞</m:t>
                              </m:r>
                            </m:sup>
                            <m:e>
                              <m:sSup>
                                <m:sSupPr>
                                  <m:ctrlPr>
                                    <a:rPr lang="hu-HU" sz="2400" b="1" i="1" smtClean="0">
                                      <a:latin typeface="Cambria Math" panose="02040503050406030204" pitchFamily="18" charset="0"/>
                                    </a:rPr>
                                  </m:ctrlPr>
                                </m:sSupPr>
                                <m:e>
                                  <m:r>
                                    <a:rPr lang="hu-HU" sz="2400" b="1" i="1" smtClean="0">
                                      <a:latin typeface="Cambria Math" panose="02040503050406030204" pitchFamily="18" charset="0"/>
                                    </a:rPr>
                                    <m:t>𝒌</m:t>
                                  </m:r>
                                </m:e>
                                <m:sup>
                                  <m:r>
                                    <a:rPr lang="hu-HU" sz="2400" b="1" i="1" smtClean="0">
                                      <a:latin typeface="Cambria Math" panose="02040503050406030204" pitchFamily="18" charset="0"/>
                                    </a:rPr>
                                    <m:t>−</m:t>
                                  </m:r>
                                  <m:r>
                                    <a:rPr lang="hu-HU" sz="2400" b="1" i="1" smtClean="0">
                                      <a:latin typeface="Cambria Math" panose="02040503050406030204" pitchFamily="18" charset="0"/>
                                      <a:ea typeface="Cambria Math" panose="02040503050406030204" pitchFamily="18" charset="0"/>
                                    </a:rPr>
                                    <m:t>𝜸</m:t>
                                  </m:r>
                                </m:sup>
                              </m:sSup>
                            </m:e>
                          </m:nary>
                        </m:den>
                      </m:f>
                      <m:r>
                        <a:rPr lang="hu-HU" sz="2400" b="1" i="1" smtClean="0">
                          <a:latin typeface="Cambria Math" panose="02040503050406030204" pitchFamily="18" charset="0"/>
                        </a:rPr>
                        <m:t>=</m:t>
                      </m:r>
                      <m:f>
                        <m:fPr>
                          <m:ctrlPr>
                            <a:rPr lang="hu-HU" sz="2400" b="1" i="1" smtClean="0">
                              <a:latin typeface="Cambria Math" panose="02040503050406030204" pitchFamily="18" charset="0"/>
                            </a:rPr>
                          </m:ctrlPr>
                        </m:fPr>
                        <m:num>
                          <m:r>
                            <a:rPr lang="hu-HU" sz="2400" b="1" i="1" smtClean="0">
                              <a:latin typeface="Cambria Math" panose="02040503050406030204" pitchFamily="18" charset="0"/>
                            </a:rPr>
                            <m:t>𝟏</m:t>
                          </m:r>
                        </m:num>
                        <m:den>
                          <m:r>
                            <a:rPr lang="hu-HU" sz="2400" b="1" i="1" smtClean="0">
                              <a:latin typeface="Cambria Math" panose="02040503050406030204" pitchFamily="18" charset="0"/>
                              <a:ea typeface="Cambria Math" panose="02040503050406030204" pitchFamily="18" charset="0"/>
                            </a:rPr>
                            <m:t>𝝃</m:t>
                          </m:r>
                          <m:d>
                            <m:dPr>
                              <m:ctrlPr>
                                <a:rPr lang="hu-HU" sz="2400" b="1" i="1" smtClean="0">
                                  <a:latin typeface="Cambria Math" panose="02040503050406030204" pitchFamily="18" charset="0"/>
                                  <a:ea typeface="Cambria Math" panose="02040503050406030204" pitchFamily="18" charset="0"/>
                                </a:rPr>
                              </m:ctrlPr>
                            </m:dPr>
                            <m:e>
                              <m:r>
                                <a:rPr lang="hu-HU" sz="2400" b="1" i="1" smtClean="0">
                                  <a:latin typeface="Cambria Math" panose="02040503050406030204" pitchFamily="18" charset="0"/>
                                  <a:ea typeface="Cambria Math" panose="02040503050406030204" pitchFamily="18" charset="0"/>
                                </a:rPr>
                                <m:t>𝜸</m:t>
                              </m:r>
                            </m:e>
                          </m:d>
                        </m:den>
                      </m:f>
                    </m:oMath>
                  </m:oMathPara>
                </a14:m>
                <a:endParaRPr lang="hu-HU" sz="2400" b="1" dirty="0">
                  <a:latin typeface="Bitter-Regular"/>
                </a:endParaRPr>
              </a:p>
              <a:p>
                <a:pPr marL="0" indent="0" algn="just">
                  <a:lnSpc>
                    <a:spcPct val="150000"/>
                  </a:lnSpc>
                  <a:buFont typeface="Arial" panose="020B0604020202020204" pitchFamily="34" charset="0"/>
                  <a:buNone/>
                </a:pPr>
                <a:r>
                  <a:rPr lang="hu-HU" sz="2400" dirty="0" err="1">
                    <a:latin typeface="Bitter-Regular"/>
                  </a:rPr>
                  <a:t>where</a:t>
                </a:r>
                <a:r>
                  <a:rPr lang="hu-HU" sz="2400" dirty="0">
                    <a:latin typeface="Bitter-Regular"/>
                  </a:rPr>
                  <a:t> </a:t>
                </a:r>
                <a14:m>
                  <m:oMath xmlns:m="http://schemas.openxmlformats.org/officeDocument/2006/math">
                    <m:r>
                      <a:rPr lang="hu-HU" sz="2400" b="1" i="1" smtClean="0">
                        <a:latin typeface="Cambria Math" panose="02040503050406030204" pitchFamily="18" charset="0"/>
                        <a:ea typeface="Cambria Math" panose="02040503050406030204" pitchFamily="18" charset="0"/>
                      </a:rPr>
                      <m:t>𝝃</m:t>
                    </m:r>
                    <m:d>
                      <m:dPr>
                        <m:ctrlPr>
                          <a:rPr lang="hu-HU" sz="2400" b="1" i="1" smtClean="0">
                            <a:latin typeface="Cambria Math" panose="02040503050406030204" pitchFamily="18" charset="0"/>
                            <a:ea typeface="Cambria Math" panose="02040503050406030204" pitchFamily="18" charset="0"/>
                          </a:rPr>
                        </m:ctrlPr>
                      </m:dPr>
                      <m:e>
                        <m:r>
                          <a:rPr lang="hu-HU" sz="2400" b="1" i="1" smtClean="0">
                            <a:latin typeface="Cambria Math" panose="02040503050406030204" pitchFamily="18" charset="0"/>
                            <a:ea typeface="Cambria Math" panose="02040503050406030204" pitchFamily="18" charset="0"/>
                          </a:rPr>
                          <m:t>𝜸</m:t>
                        </m:r>
                      </m:e>
                    </m:d>
                  </m:oMath>
                </a14:m>
                <a:r>
                  <a:rPr lang="hu-HU" sz="2400" dirty="0">
                    <a:latin typeface="Bitter-Regular"/>
                  </a:rPr>
                  <a:t>is the </a:t>
                </a:r>
                <a:r>
                  <a:rPr lang="hu-HU" sz="2400" b="1" dirty="0" err="1">
                    <a:latin typeface="Bitter-Regular"/>
                  </a:rPr>
                  <a:t>Riemann-zeta</a:t>
                </a:r>
                <a:r>
                  <a:rPr lang="hu-HU" sz="2400" dirty="0">
                    <a:latin typeface="Bitter-Regular"/>
                  </a:rPr>
                  <a:t> </a:t>
                </a:r>
                <a:r>
                  <a:rPr lang="hu-HU" sz="2400" b="1" dirty="0" err="1">
                    <a:latin typeface="Bitter-Regular"/>
                  </a:rPr>
                  <a:t>function</a:t>
                </a:r>
                <a:r>
                  <a:rPr lang="hu-HU" sz="2400" dirty="0">
                    <a:latin typeface="Bitter-Regular"/>
                  </a:rPr>
                  <a:t>. </a:t>
                </a:r>
                <a:r>
                  <a:rPr lang="hu-HU" sz="2400" dirty="0" err="1">
                    <a:latin typeface="Bitter-Regular"/>
                  </a:rPr>
                  <a:t>Thus</a:t>
                </a:r>
                <a:r>
                  <a:rPr lang="hu-HU" sz="2400" dirty="0">
                    <a:latin typeface="Bitter-Regular"/>
                  </a:rPr>
                  <a:t> for </a:t>
                </a:r>
                <a14:m>
                  <m:oMath xmlns:m="http://schemas.openxmlformats.org/officeDocument/2006/math">
                    <m:r>
                      <a:rPr lang="hu-HU" sz="2400" b="1" i="1" dirty="0" smtClean="0">
                        <a:latin typeface="Cambria Math" panose="02040503050406030204" pitchFamily="18" charset="0"/>
                      </a:rPr>
                      <m:t>𝒌</m:t>
                    </m:r>
                    <m:r>
                      <a:rPr lang="hu-HU" sz="2400" b="1" i="1" dirty="0" smtClean="0">
                        <a:latin typeface="Cambria Math" panose="02040503050406030204" pitchFamily="18" charset="0"/>
                      </a:rPr>
                      <m:t> &gt; </m:t>
                    </m:r>
                    <m:r>
                      <a:rPr lang="hu-HU" sz="2400" b="1" i="1" dirty="0" smtClean="0">
                        <a:latin typeface="Cambria Math" panose="02040503050406030204" pitchFamily="18" charset="0"/>
                      </a:rPr>
                      <m:t>𝟎</m:t>
                    </m:r>
                  </m:oMath>
                </a14:m>
                <a:r>
                  <a:rPr lang="hu-HU" sz="2400" dirty="0">
                    <a:latin typeface="Bitter-Regular"/>
                  </a:rPr>
                  <a:t> the </a:t>
                </a:r>
                <a:r>
                  <a:rPr lang="hu-HU" sz="2400" dirty="0" err="1">
                    <a:latin typeface="Bitter-Regular"/>
                  </a:rPr>
                  <a:t>discrete</a:t>
                </a:r>
                <a:r>
                  <a:rPr lang="hu-HU" sz="2400" dirty="0">
                    <a:latin typeface="Bitter-Regular"/>
                  </a:rPr>
                  <a:t> </a:t>
                </a:r>
                <a:r>
                  <a:rPr lang="hu-HU" sz="2400" dirty="0" err="1">
                    <a:latin typeface="Bitter-Regular"/>
                  </a:rPr>
                  <a:t>power-law</a:t>
                </a:r>
                <a:r>
                  <a:rPr lang="hu-HU" sz="2400" dirty="0">
                    <a:latin typeface="Bitter-Regular"/>
                  </a:rPr>
                  <a:t> </a:t>
                </a:r>
                <a:r>
                  <a:rPr lang="hu-HU" sz="2400" dirty="0" err="1">
                    <a:latin typeface="Bitter-Regular"/>
                  </a:rPr>
                  <a:t>distribution</a:t>
                </a:r>
                <a:r>
                  <a:rPr lang="hu-HU" sz="2400" dirty="0">
                    <a:latin typeface="Bitter-Regular"/>
                  </a:rPr>
                  <a:t> has the </a:t>
                </a:r>
                <a:r>
                  <a:rPr lang="hu-HU" sz="2400" dirty="0" err="1">
                    <a:latin typeface="Bitter-Regular"/>
                  </a:rPr>
                  <a:t>form</a:t>
                </a:r>
                <a:endParaRPr lang="hu-HU" sz="2400" dirty="0">
                  <a:latin typeface="Bitter-Regular"/>
                </a:endParaRPr>
              </a:p>
              <a:p>
                <a:pPr marL="0" indent="0" algn="just">
                  <a:lnSpc>
                    <a:spcPct val="100000"/>
                  </a:lnSpc>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hu-HU" sz="2400" b="1" i="1" smtClean="0">
                              <a:latin typeface="Cambria Math" panose="02040503050406030204" pitchFamily="18" charset="0"/>
                            </a:rPr>
                          </m:ctrlPr>
                        </m:sSubPr>
                        <m:e>
                          <m:r>
                            <a:rPr lang="hu-HU" sz="2400" b="1" i="1" smtClean="0">
                              <a:latin typeface="Cambria Math" panose="02040503050406030204" pitchFamily="18" charset="0"/>
                            </a:rPr>
                            <m:t>𝒑</m:t>
                          </m:r>
                        </m:e>
                        <m:sub>
                          <m:r>
                            <a:rPr lang="hu-HU" sz="2400" b="1" i="1" smtClean="0">
                              <a:latin typeface="Cambria Math" panose="02040503050406030204" pitchFamily="18" charset="0"/>
                            </a:rPr>
                            <m:t>𝒌</m:t>
                          </m:r>
                        </m:sub>
                      </m:sSub>
                      <m:r>
                        <a:rPr lang="hu-HU" sz="2400" b="1" i="1" smtClean="0">
                          <a:latin typeface="Cambria Math" panose="02040503050406030204" pitchFamily="18" charset="0"/>
                        </a:rPr>
                        <m:t>=</m:t>
                      </m:r>
                      <m:f>
                        <m:fPr>
                          <m:ctrlPr>
                            <a:rPr lang="hu-HU" sz="2400" b="1" i="1" smtClean="0">
                              <a:latin typeface="Cambria Math" panose="02040503050406030204" pitchFamily="18" charset="0"/>
                            </a:rPr>
                          </m:ctrlPr>
                        </m:fPr>
                        <m:num>
                          <m:sSup>
                            <m:sSupPr>
                              <m:ctrlPr>
                                <a:rPr lang="hu-HU" sz="2400" b="1" i="1" smtClean="0">
                                  <a:latin typeface="Cambria Math" panose="02040503050406030204" pitchFamily="18" charset="0"/>
                                </a:rPr>
                              </m:ctrlPr>
                            </m:sSupPr>
                            <m:e>
                              <m:r>
                                <a:rPr lang="hu-HU" sz="2400" b="1" i="1" smtClean="0">
                                  <a:latin typeface="Cambria Math" panose="02040503050406030204" pitchFamily="18" charset="0"/>
                                </a:rPr>
                                <m:t>𝒌</m:t>
                              </m:r>
                            </m:e>
                            <m:sup>
                              <m:r>
                                <a:rPr lang="hu-HU" sz="2400" b="1" i="1" smtClean="0">
                                  <a:latin typeface="Cambria Math" panose="02040503050406030204" pitchFamily="18" charset="0"/>
                                </a:rPr>
                                <m:t>−</m:t>
                              </m:r>
                              <m:r>
                                <a:rPr lang="hu-HU" sz="2400" b="1" i="1" smtClean="0">
                                  <a:latin typeface="Cambria Math" panose="02040503050406030204" pitchFamily="18" charset="0"/>
                                  <a:ea typeface="Cambria Math" panose="02040503050406030204" pitchFamily="18" charset="0"/>
                                </a:rPr>
                                <m:t>𝜸</m:t>
                              </m:r>
                            </m:sup>
                          </m:sSup>
                        </m:num>
                        <m:den>
                          <m:r>
                            <a:rPr lang="hu-HU" sz="2400" b="1" i="1">
                              <a:latin typeface="Cambria Math" panose="02040503050406030204" pitchFamily="18" charset="0"/>
                              <a:ea typeface="Cambria Math" panose="02040503050406030204" pitchFamily="18" charset="0"/>
                            </a:rPr>
                            <m:t>𝝃</m:t>
                          </m:r>
                          <m:d>
                            <m:dPr>
                              <m:ctrlPr>
                                <a:rPr lang="hu-HU" sz="2400" b="1" i="1">
                                  <a:latin typeface="Cambria Math" panose="02040503050406030204" pitchFamily="18" charset="0"/>
                                  <a:ea typeface="Cambria Math" panose="02040503050406030204" pitchFamily="18" charset="0"/>
                                </a:rPr>
                              </m:ctrlPr>
                            </m:dPr>
                            <m:e>
                              <m:r>
                                <a:rPr lang="hu-HU" sz="2400" b="1" i="1">
                                  <a:latin typeface="Cambria Math" panose="02040503050406030204" pitchFamily="18" charset="0"/>
                                  <a:ea typeface="Cambria Math" panose="02040503050406030204" pitchFamily="18" charset="0"/>
                                </a:rPr>
                                <m:t>𝜸</m:t>
                              </m:r>
                            </m:e>
                          </m:d>
                        </m:den>
                      </m:f>
                    </m:oMath>
                  </m:oMathPara>
                </a14:m>
                <a:endParaRPr lang="hu-HU" sz="2600" b="1" dirty="0">
                  <a:latin typeface="Bitter-Regular"/>
                </a:endParaRPr>
              </a:p>
              <a:p>
                <a:pPr marL="0" indent="0" algn="just">
                  <a:lnSpc>
                    <a:spcPct val="150000"/>
                  </a:lnSpc>
                  <a:buFont typeface="Arial" panose="020B0604020202020204" pitchFamily="34" charset="0"/>
                  <a:buNone/>
                </a:pPr>
                <a:endParaRPr lang="hu-HU" sz="2600" dirty="0">
                  <a:latin typeface="Bitter-Regular"/>
                </a:endParaRPr>
              </a:p>
              <a:p>
                <a:pPr marL="0" indent="0" algn="just">
                  <a:lnSpc>
                    <a:spcPct val="150000"/>
                  </a:lnSpc>
                  <a:buFont typeface="Arial" panose="020B0604020202020204" pitchFamily="34" charset="0"/>
                  <a:buNone/>
                </a:pPr>
                <a:endParaRPr lang="hu-HU" sz="2600" dirty="0">
                  <a:latin typeface="Bitter-Regular"/>
                </a:endParaRPr>
              </a:p>
            </p:txBody>
          </p:sp>
        </mc:Choice>
        <mc:Fallback xmlns="">
          <p:sp>
            <p:nvSpPr>
              <p:cNvPr id="7" name="Tartalom helye 2">
                <a:extLst>
                  <a:ext uri="{FF2B5EF4-FFF2-40B4-BE49-F238E27FC236}">
                    <a16:creationId xmlns:a16="http://schemas.microsoft.com/office/drawing/2014/main" id="{D3FD03B2-657A-3D85-B9A3-A78FDBFCBF4F}"/>
                  </a:ext>
                </a:extLst>
              </p:cNvPr>
              <p:cNvSpPr txBox="1">
                <a:spLocks noRot="1" noChangeAspect="1" noMove="1" noResize="1" noEditPoints="1" noAdjustHandles="1" noChangeArrowheads="1" noChangeShapeType="1" noTextEdit="1"/>
              </p:cNvSpPr>
              <p:nvPr/>
            </p:nvSpPr>
            <p:spPr>
              <a:xfrm>
                <a:off x="990600" y="1403493"/>
                <a:ext cx="10515600" cy="4351338"/>
              </a:xfrm>
              <a:prstGeom prst="rect">
                <a:avLst/>
              </a:prstGeom>
              <a:blipFill>
                <a:blip r:embed="rId3"/>
                <a:stretch>
                  <a:fillRect l="-928" r="-870"/>
                </a:stretch>
              </a:blipFill>
            </p:spPr>
            <p:txBody>
              <a:bodyPr/>
              <a:lstStyle/>
              <a:p>
                <a:r>
                  <a:rPr lang="en-US">
                    <a:noFill/>
                  </a:rPr>
                  <a:t> </a:t>
                </a:r>
              </a:p>
            </p:txBody>
          </p:sp>
        </mc:Fallback>
      </mc:AlternateContent>
      <p:sp>
        <p:nvSpPr>
          <p:cNvPr id="12" name="Cím 1">
            <a:extLst>
              <a:ext uri="{FF2B5EF4-FFF2-40B4-BE49-F238E27FC236}">
                <a16:creationId xmlns:a16="http://schemas.microsoft.com/office/drawing/2014/main" id="{160C34E3-3A9B-75FE-4298-3997AB64316B}"/>
              </a:ext>
            </a:extLst>
          </p:cNvPr>
          <p:cNvSpPr txBox="1">
            <a:spLocks/>
          </p:cNvSpPr>
          <p:nvPr/>
        </p:nvSpPr>
        <p:spPr>
          <a:xfrm>
            <a:off x="3075451" y="6265727"/>
            <a:ext cx="7365636" cy="334154"/>
          </a:xfrm>
          <a:prstGeom prst="rect">
            <a:avLst/>
          </a:prstGeom>
        </p:spPr>
        <p:txBody>
          <a:bodyPr vert="horz" lIns="91440" tIns="45720" rIns="91440" bIns="45720" rtlCol="0" anchor="ctr">
            <a:normAutofit fontScale="3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hu-HU" sz="2100" spc="3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nSpc>
                <a:spcPct val="100000"/>
              </a:lnSpc>
            </a:pPr>
            <a:r>
              <a:rPr lang="hu-HU" sz="3700" spc="100" dirty="0">
                <a:solidFill>
                  <a:schemeClr val="bg1"/>
                </a:solidFill>
              </a:rPr>
              <a:t>Network Science, 10/19/2023</a:t>
            </a:r>
          </a:p>
        </p:txBody>
      </p:sp>
      <p:sp>
        <p:nvSpPr>
          <p:cNvPr id="2" name="Dátum helye 1">
            <a:extLst>
              <a:ext uri="{FF2B5EF4-FFF2-40B4-BE49-F238E27FC236}">
                <a16:creationId xmlns:a16="http://schemas.microsoft.com/office/drawing/2014/main" id="{C07C39BF-68BD-4F14-5D41-03AC7FED4C95}"/>
              </a:ext>
            </a:extLst>
          </p:cNvPr>
          <p:cNvSpPr>
            <a:spLocks noGrp="1"/>
          </p:cNvSpPr>
          <p:nvPr>
            <p:ph type="dt" sz="half" idx="10"/>
          </p:nvPr>
        </p:nvSpPr>
        <p:spPr/>
        <p:txBody>
          <a:bodyPr/>
          <a:lstStyle/>
          <a:p>
            <a:r>
              <a:rPr lang="hu-HU"/>
              <a:t>26/19/2024</a:t>
            </a:r>
          </a:p>
        </p:txBody>
      </p:sp>
      <p:sp>
        <p:nvSpPr>
          <p:cNvPr id="5" name="Élőláb helye 4">
            <a:extLst>
              <a:ext uri="{FF2B5EF4-FFF2-40B4-BE49-F238E27FC236}">
                <a16:creationId xmlns:a16="http://schemas.microsoft.com/office/drawing/2014/main" id="{5CD27F9D-A495-694B-99C8-CCEE8FCFC32A}"/>
              </a:ext>
            </a:extLst>
          </p:cNvPr>
          <p:cNvSpPr>
            <a:spLocks noGrp="1"/>
          </p:cNvSpPr>
          <p:nvPr>
            <p:ph type="ftr" sz="quarter" idx="11"/>
          </p:nvPr>
        </p:nvSpPr>
        <p:spPr/>
        <p:txBody>
          <a:bodyPr/>
          <a:lstStyle/>
          <a:p>
            <a:r>
              <a:rPr lang="hu-HU"/>
              <a:t>Network Science, Lecture 3</a:t>
            </a:r>
          </a:p>
        </p:txBody>
      </p:sp>
      <p:sp>
        <p:nvSpPr>
          <p:cNvPr id="8" name="Dia számának helye 7">
            <a:extLst>
              <a:ext uri="{FF2B5EF4-FFF2-40B4-BE49-F238E27FC236}">
                <a16:creationId xmlns:a16="http://schemas.microsoft.com/office/drawing/2014/main" id="{A0A5DDC2-DF39-0322-E8D4-78C92EB10E3F}"/>
              </a:ext>
            </a:extLst>
          </p:cNvPr>
          <p:cNvSpPr>
            <a:spLocks noGrp="1"/>
          </p:cNvSpPr>
          <p:nvPr>
            <p:ph type="sldNum" sz="quarter" idx="12"/>
          </p:nvPr>
        </p:nvSpPr>
        <p:spPr/>
        <p:txBody>
          <a:bodyPr/>
          <a:lstStyle/>
          <a:p>
            <a:fld id="{A83EAA7F-C62B-F246-A793-9ED832A9CCAD}" type="slidenum">
              <a:rPr lang="hu-HU" smtClean="0"/>
              <a:t>74</a:t>
            </a:fld>
            <a:endParaRPr lang="hu-HU"/>
          </a:p>
        </p:txBody>
      </p:sp>
    </p:spTree>
    <p:extLst>
      <p:ext uri="{BB962C8B-B14F-4D97-AF65-F5344CB8AC3E}">
        <p14:creationId xmlns:p14="http://schemas.microsoft.com/office/powerpoint/2010/main" val="355314152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a:extLst>
              <a:ext uri="{FF2B5EF4-FFF2-40B4-BE49-F238E27FC236}">
                <a16:creationId xmlns:a16="http://schemas.microsoft.com/office/drawing/2014/main" id="{50E820D0-D75B-41BF-B1D5-272C1693D63D}"/>
              </a:ext>
            </a:extLst>
          </p:cNvPr>
          <p:cNvPicPr>
            <a:picLocks noChangeAspect="1"/>
          </p:cNvPicPr>
          <p:nvPr/>
        </p:nvPicPr>
        <p:blipFill>
          <a:blip r:embed="rId2"/>
          <a:stretch>
            <a:fillRect/>
          </a:stretch>
        </p:blipFill>
        <p:spPr>
          <a:xfrm>
            <a:off x="0" y="6007608"/>
            <a:ext cx="12192000" cy="850392"/>
          </a:xfrm>
          <a:prstGeom prst="rect">
            <a:avLst/>
          </a:prstGeom>
        </p:spPr>
      </p:pic>
      <p:sp>
        <p:nvSpPr>
          <p:cNvPr id="3" name="Szövegdoboz 2">
            <a:extLst>
              <a:ext uri="{FF2B5EF4-FFF2-40B4-BE49-F238E27FC236}">
                <a16:creationId xmlns:a16="http://schemas.microsoft.com/office/drawing/2014/main" id="{11DD2953-3B3C-412C-83B3-53E08D6E6A91}"/>
              </a:ext>
            </a:extLst>
          </p:cNvPr>
          <p:cNvSpPr txBox="1"/>
          <p:nvPr/>
        </p:nvSpPr>
        <p:spPr>
          <a:xfrm>
            <a:off x="838200" y="399495"/>
            <a:ext cx="10515600" cy="646331"/>
          </a:xfrm>
          <a:prstGeom prst="rect">
            <a:avLst/>
          </a:prstGeom>
          <a:noFill/>
        </p:spPr>
        <p:txBody>
          <a:bodyPr wrap="square" rtlCol="0">
            <a:spAutoFit/>
          </a:bodyPr>
          <a:lstStyle/>
          <a:p>
            <a:r>
              <a:rPr lang="en-US" sz="3600" dirty="0">
                <a:solidFill>
                  <a:srgbClr val="012851"/>
                </a:solidFill>
                <a:latin typeface="Open Sans" panose="020B0606030504020204" pitchFamily="34" charset="0"/>
                <a:ea typeface="Open Sans" panose="020B0606030504020204" pitchFamily="34" charset="0"/>
                <a:cs typeface="Open Sans" panose="020B0606030504020204" pitchFamily="34" charset="0"/>
              </a:rPr>
              <a:t>Continuum formalism</a:t>
            </a:r>
            <a:endParaRPr lang="hu-HU" sz="3600" dirty="0">
              <a:solidFill>
                <a:srgbClr val="01285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6" name="Egyenes összekötő 5">
            <a:extLst>
              <a:ext uri="{FF2B5EF4-FFF2-40B4-BE49-F238E27FC236}">
                <a16:creationId xmlns:a16="http://schemas.microsoft.com/office/drawing/2014/main" id="{F2B5A38B-F1A4-46E5-A546-D8DA8D39A774}"/>
              </a:ext>
            </a:extLst>
          </p:cNvPr>
          <p:cNvCxnSpPr/>
          <p:nvPr/>
        </p:nvCxnSpPr>
        <p:spPr>
          <a:xfrm>
            <a:off x="838200" y="1145220"/>
            <a:ext cx="10676138"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artalom helye 2">
                <a:extLst>
                  <a:ext uri="{FF2B5EF4-FFF2-40B4-BE49-F238E27FC236}">
                    <a16:creationId xmlns:a16="http://schemas.microsoft.com/office/drawing/2014/main" id="{DE29E6B2-BA02-D260-5F9F-E9AAEC292A70}"/>
                  </a:ext>
                </a:extLst>
              </p:cNvPr>
              <p:cNvSpPr>
                <a:spLocks noGrp="1"/>
              </p:cNvSpPr>
              <p:nvPr>
                <p:ph idx="1"/>
              </p:nvPr>
            </p:nvSpPr>
            <p:spPr>
              <a:xfrm>
                <a:off x="115985" y="1045826"/>
                <a:ext cx="11960029" cy="4643522"/>
              </a:xfrm>
            </p:spPr>
            <p:txBody>
              <a:bodyPr>
                <a:normAutofit/>
              </a:bodyPr>
              <a:lstStyle/>
              <a:p>
                <a:pPr marL="0" indent="0" algn="just">
                  <a:lnSpc>
                    <a:spcPct val="120000"/>
                  </a:lnSpc>
                  <a:buNone/>
                </a:pPr>
                <a:r>
                  <a:rPr lang="hu-HU" sz="2400" dirty="0"/>
                  <a:t>In </a:t>
                </a:r>
                <a:r>
                  <a:rPr lang="hu-HU" sz="2400" dirty="0" err="1"/>
                  <a:t>analytical</a:t>
                </a:r>
                <a:r>
                  <a:rPr lang="hu-HU" sz="2400" dirty="0"/>
                  <a:t> </a:t>
                </a:r>
                <a:r>
                  <a:rPr lang="hu-HU" sz="2400" dirty="0" err="1"/>
                  <a:t>calculations</a:t>
                </a:r>
                <a:r>
                  <a:rPr lang="hu-HU" sz="2400" dirty="0"/>
                  <a:t> </a:t>
                </a:r>
                <a:r>
                  <a:rPr lang="hu-HU" sz="2400" dirty="0" err="1"/>
                  <a:t>it</a:t>
                </a:r>
                <a:r>
                  <a:rPr lang="hu-HU" sz="2400" dirty="0"/>
                  <a:t> is </a:t>
                </a:r>
                <a:r>
                  <a:rPr lang="hu-HU" sz="2400" dirty="0" err="1"/>
                  <a:t>often</a:t>
                </a:r>
                <a:r>
                  <a:rPr lang="hu-HU" sz="2400" dirty="0"/>
                  <a:t> </a:t>
                </a:r>
                <a:r>
                  <a:rPr lang="hu-HU" sz="2400" dirty="0" err="1"/>
                  <a:t>convenient</a:t>
                </a:r>
                <a:r>
                  <a:rPr lang="hu-HU" sz="2400" dirty="0"/>
                  <a:t> to </a:t>
                </a:r>
                <a:r>
                  <a:rPr lang="hu-HU" sz="2400" dirty="0" err="1"/>
                  <a:t>assume</a:t>
                </a:r>
                <a:r>
                  <a:rPr lang="hu-HU" sz="2400" dirty="0"/>
                  <a:t> </a:t>
                </a:r>
                <a:r>
                  <a:rPr lang="hu-HU" sz="2400" dirty="0" err="1"/>
                  <a:t>that</a:t>
                </a:r>
                <a:r>
                  <a:rPr lang="hu-HU" sz="2400" dirty="0"/>
                  <a:t> the </a:t>
                </a:r>
                <a:r>
                  <a:rPr lang="hu-HU" sz="2400" dirty="0" err="1"/>
                  <a:t>degrees</a:t>
                </a:r>
                <a:r>
                  <a:rPr lang="hu-HU" sz="2400" dirty="0"/>
                  <a:t> </a:t>
                </a:r>
                <a:r>
                  <a:rPr lang="hu-HU" sz="2400" dirty="0" err="1"/>
                  <a:t>can</a:t>
                </a:r>
                <a:r>
                  <a:rPr lang="hu-HU" sz="2400" dirty="0"/>
                  <a:t> </a:t>
                </a:r>
                <a:r>
                  <a:rPr lang="hu-HU" sz="2400" dirty="0" err="1"/>
                  <a:t>have</a:t>
                </a:r>
                <a:r>
                  <a:rPr lang="hu-HU" sz="2400" dirty="0"/>
                  <a:t> </a:t>
                </a:r>
                <a:r>
                  <a:rPr lang="hu-HU" sz="2400" dirty="0" err="1"/>
                  <a:t>any</a:t>
                </a:r>
                <a:r>
                  <a:rPr lang="hu-HU" sz="2400" dirty="0"/>
                  <a:t> </a:t>
                </a:r>
                <a:r>
                  <a:rPr lang="hu-HU" sz="2400" dirty="0" err="1"/>
                  <a:t>positive</a:t>
                </a:r>
                <a:r>
                  <a:rPr lang="hu-HU" sz="2400" dirty="0"/>
                  <a:t> </a:t>
                </a:r>
                <a:r>
                  <a:rPr lang="hu-HU" sz="2400" dirty="0" err="1"/>
                  <a:t>real</a:t>
                </a:r>
                <a:r>
                  <a:rPr lang="hu-HU" sz="2400" dirty="0"/>
                  <a:t> </a:t>
                </a:r>
                <a:r>
                  <a:rPr lang="hu-HU" sz="2400" dirty="0" err="1"/>
                  <a:t>value</a:t>
                </a:r>
                <a:r>
                  <a:rPr lang="hu-HU" sz="2400" dirty="0"/>
                  <a:t>. In </a:t>
                </a:r>
                <a:r>
                  <a:rPr lang="hu-HU" sz="2400" dirty="0" err="1"/>
                  <a:t>this</a:t>
                </a:r>
                <a:r>
                  <a:rPr lang="hu-HU" sz="2400" dirty="0"/>
                  <a:t> </a:t>
                </a:r>
                <a:r>
                  <a:rPr lang="hu-HU" sz="2400" dirty="0" err="1"/>
                  <a:t>case</a:t>
                </a:r>
                <a:r>
                  <a:rPr lang="hu-HU" sz="2400" dirty="0"/>
                  <a:t> </a:t>
                </a:r>
                <a:r>
                  <a:rPr lang="hu-HU" sz="2400" dirty="0" err="1"/>
                  <a:t>we</a:t>
                </a:r>
                <a:r>
                  <a:rPr lang="hu-HU" sz="2400" dirty="0"/>
                  <a:t> </a:t>
                </a:r>
                <a:r>
                  <a:rPr lang="hu-HU" sz="2400" dirty="0" err="1"/>
                  <a:t>write</a:t>
                </a:r>
                <a:r>
                  <a:rPr lang="hu-HU" sz="2400" dirty="0"/>
                  <a:t> the </a:t>
                </a:r>
                <a:r>
                  <a:rPr lang="hu-HU" sz="2400" dirty="0" err="1"/>
                  <a:t>power-law</a:t>
                </a:r>
                <a:r>
                  <a:rPr lang="hu-HU" sz="2400" dirty="0"/>
                  <a:t> </a:t>
                </a:r>
                <a:r>
                  <a:rPr lang="hu-HU" sz="2400" dirty="0" err="1"/>
                  <a:t>distribution</a:t>
                </a:r>
                <a:r>
                  <a:rPr lang="hu-HU" sz="2400" dirty="0"/>
                  <a:t> </a:t>
                </a:r>
                <a:r>
                  <a:rPr lang="hu-HU" sz="2400" dirty="0" err="1"/>
                  <a:t>as</a:t>
                </a:r>
                <a:r>
                  <a:rPr lang="hu-HU" sz="2400" dirty="0"/>
                  <a:t> </a:t>
                </a:r>
                <a:endParaRPr lang="hu-HU" sz="2400" b="0" i="1" dirty="0">
                  <a:latin typeface="Cambria Math" panose="02040503050406030204" pitchFamily="18" charset="0"/>
                </a:endParaRPr>
              </a:p>
              <a:p>
                <a:pPr marL="0" indent="0" algn="just">
                  <a:lnSpc>
                    <a:spcPct val="120000"/>
                  </a:lnSpc>
                  <a:buNone/>
                </a:pPr>
                <a14:m>
                  <m:oMathPara xmlns:m="http://schemas.openxmlformats.org/officeDocument/2006/math">
                    <m:oMathParaPr>
                      <m:jc m:val="centerGroup"/>
                    </m:oMathParaPr>
                    <m:oMath xmlns:m="http://schemas.openxmlformats.org/officeDocument/2006/math">
                      <m:r>
                        <a:rPr lang="hu-HU" sz="2400" b="1" i="1" smtClean="0">
                          <a:latin typeface="Cambria Math" panose="02040503050406030204" pitchFamily="18" charset="0"/>
                        </a:rPr>
                        <m:t>𝒑</m:t>
                      </m:r>
                      <m:d>
                        <m:dPr>
                          <m:ctrlPr>
                            <a:rPr lang="hu-HU" sz="2400" b="1" i="1" smtClean="0">
                              <a:latin typeface="Cambria Math" panose="02040503050406030204" pitchFamily="18" charset="0"/>
                            </a:rPr>
                          </m:ctrlPr>
                        </m:dPr>
                        <m:e>
                          <m:r>
                            <a:rPr lang="hu-HU" sz="2400" b="1" i="1" smtClean="0">
                              <a:latin typeface="Cambria Math" panose="02040503050406030204" pitchFamily="18" charset="0"/>
                            </a:rPr>
                            <m:t>𝒌</m:t>
                          </m:r>
                        </m:e>
                      </m:d>
                      <m:r>
                        <a:rPr lang="hu-HU" sz="2400" b="1" i="1" smtClean="0">
                          <a:latin typeface="Cambria Math" panose="02040503050406030204" pitchFamily="18" charset="0"/>
                        </a:rPr>
                        <m:t>=</m:t>
                      </m:r>
                      <m:r>
                        <a:rPr lang="hu-HU" sz="2400" b="1" i="1" smtClean="0">
                          <a:latin typeface="Cambria Math" panose="02040503050406030204" pitchFamily="18" charset="0"/>
                        </a:rPr>
                        <m:t>𝑪</m:t>
                      </m:r>
                      <m:r>
                        <a:rPr lang="hu-HU" sz="2400" b="1" i="1" smtClean="0">
                          <a:latin typeface="Cambria Math" panose="02040503050406030204" pitchFamily="18" charset="0"/>
                          <a:ea typeface="Cambria Math" panose="02040503050406030204" pitchFamily="18" charset="0"/>
                        </a:rPr>
                        <m:t>∙</m:t>
                      </m:r>
                      <m:sSup>
                        <m:sSupPr>
                          <m:ctrlPr>
                            <a:rPr lang="hu-HU" sz="2400" b="1" i="1" smtClean="0">
                              <a:latin typeface="Cambria Math" panose="02040503050406030204" pitchFamily="18" charset="0"/>
                              <a:ea typeface="Cambria Math" panose="02040503050406030204" pitchFamily="18" charset="0"/>
                            </a:rPr>
                          </m:ctrlPr>
                        </m:sSupPr>
                        <m:e>
                          <m:r>
                            <a:rPr lang="hu-HU" sz="2400" b="1" i="1" smtClean="0">
                              <a:latin typeface="Cambria Math" panose="02040503050406030204" pitchFamily="18" charset="0"/>
                              <a:ea typeface="Cambria Math" panose="02040503050406030204" pitchFamily="18" charset="0"/>
                            </a:rPr>
                            <m:t>𝒌</m:t>
                          </m:r>
                        </m:e>
                        <m:sup>
                          <m:r>
                            <a:rPr lang="hu-HU" sz="2400" b="1" i="1" smtClean="0">
                              <a:latin typeface="Cambria Math" panose="02040503050406030204" pitchFamily="18" charset="0"/>
                              <a:ea typeface="Cambria Math" panose="02040503050406030204" pitchFamily="18" charset="0"/>
                            </a:rPr>
                            <m:t>−</m:t>
                          </m:r>
                          <m:r>
                            <a:rPr lang="hu-HU" sz="2400" b="1" i="1" smtClean="0">
                              <a:latin typeface="Cambria Math" panose="02040503050406030204" pitchFamily="18" charset="0"/>
                              <a:ea typeface="Cambria Math" panose="02040503050406030204" pitchFamily="18" charset="0"/>
                            </a:rPr>
                            <m:t>𝜸</m:t>
                          </m:r>
                        </m:sup>
                      </m:sSup>
                    </m:oMath>
                  </m:oMathPara>
                </a14:m>
                <a:endParaRPr lang="hu-HU" sz="2400" b="1" dirty="0"/>
              </a:p>
              <a:p>
                <a:pPr marL="0" indent="0" algn="just">
                  <a:lnSpc>
                    <a:spcPct val="120000"/>
                  </a:lnSpc>
                  <a:buNone/>
                </a:pPr>
                <a:r>
                  <a:rPr lang="hu-HU" sz="2400" dirty="0"/>
                  <a:t>Using the </a:t>
                </a:r>
                <a:r>
                  <a:rPr lang="hu-HU" sz="2400" dirty="0" err="1"/>
                  <a:t>normalization</a:t>
                </a:r>
                <a:r>
                  <a:rPr lang="hu-HU" sz="2400" dirty="0"/>
                  <a:t> </a:t>
                </a:r>
                <a:r>
                  <a:rPr lang="hu-HU" sz="2400" dirty="0" err="1"/>
                  <a:t>condition</a:t>
                </a:r>
                <a:endParaRPr lang="hu-HU" sz="2400" dirty="0"/>
              </a:p>
              <a:p>
                <a:pPr marL="0" indent="0" algn="just">
                  <a:lnSpc>
                    <a:spcPct val="120000"/>
                  </a:lnSpc>
                  <a:buNone/>
                </a:pPr>
                <a14:m>
                  <m:oMathPara xmlns:m="http://schemas.openxmlformats.org/officeDocument/2006/math">
                    <m:oMathParaPr>
                      <m:jc m:val="centerGroup"/>
                    </m:oMathParaPr>
                    <m:oMath xmlns:m="http://schemas.openxmlformats.org/officeDocument/2006/math">
                      <m:nary>
                        <m:naryPr>
                          <m:limLoc m:val="undOvr"/>
                          <m:ctrlPr>
                            <a:rPr lang="hu-HU" sz="2400" b="1" i="1" smtClean="0">
                              <a:latin typeface="Cambria Math" panose="02040503050406030204" pitchFamily="18" charset="0"/>
                            </a:rPr>
                          </m:ctrlPr>
                        </m:naryPr>
                        <m:sub>
                          <m:sSub>
                            <m:sSubPr>
                              <m:ctrlPr>
                                <a:rPr lang="hu-HU" sz="2400" b="1" i="1" smtClean="0">
                                  <a:latin typeface="Cambria Math" panose="02040503050406030204" pitchFamily="18" charset="0"/>
                                </a:rPr>
                              </m:ctrlPr>
                            </m:sSubPr>
                            <m:e>
                              <m:r>
                                <a:rPr lang="hu-HU" sz="2400" b="1" i="1" smtClean="0">
                                  <a:latin typeface="Cambria Math" panose="02040503050406030204" pitchFamily="18" charset="0"/>
                                </a:rPr>
                                <m:t>𝒌</m:t>
                              </m:r>
                            </m:e>
                            <m:sub>
                              <m:r>
                                <a:rPr lang="hu-HU" sz="2400" b="1" i="1" smtClean="0">
                                  <a:latin typeface="Cambria Math" panose="02040503050406030204" pitchFamily="18" charset="0"/>
                                </a:rPr>
                                <m:t>𝒎𝒊𝒏</m:t>
                              </m:r>
                            </m:sub>
                          </m:sSub>
                        </m:sub>
                        <m:sup>
                          <m:r>
                            <a:rPr lang="hu-HU" sz="2400" b="1" i="1" smtClean="0">
                              <a:latin typeface="Cambria Math" panose="02040503050406030204" pitchFamily="18" charset="0"/>
                              <a:ea typeface="Cambria Math" panose="02040503050406030204" pitchFamily="18" charset="0"/>
                            </a:rPr>
                            <m:t>∞</m:t>
                          </m:r>
                        </m:sup>
                        <m:e>
                          <m:r>
                            <a:rPr lang="hu-HU" sz="2400" b="1" i="1" smtClean="0">
                              <a:latin typeface="Cambria Math" panose="02040503050406030204" pitchFamily="18" charset="0"/>
                            </a:rPr>
                            <m:t>𝒑</m:t>
                          </m:r>
                          <m:d>
                            <m:dPr>
                              <m:ctrlPr>
                                <a:rPr lang="hu-HU" sz="2400" b="1" i="1" smtClean="0">
                                  <a:latin typeface="Cambria Math" panose="02040503050406030204" pitchFamily="18" charset="0"/>
                                </a:rPr>
                              </m:ctrlPr>
                            </m:dPr>
                            <m:e>
                              <m:r>
                                <a:rPr lang="hu-HU" sz="2400" b="1" i="1" smtClean="0">
                                  <a:latin typeface="Cambria Math" panose="02040503050406030204" pitchFamily="18" charset="0"/>
                                </a:rPr>
                                <m:t>𝒌</m:t>
                              </m:r>
                            </m:e>
                          </m:d>
                          <m:r>
                            <a:rPr lang="hu-HU" sz="2400" b="1" i="1" smtClean="0">
                              <a:latin typeface="Cambria Math" panose="02040503050406030204" pitchFamily="18" charset="0"/>
                            </a:rPr>
                            <m:t>𝒅𝒌</m:t>
                          </m:r>
                          <m:r>
                            <a:rPr lang="hu-HU" sz="2400" b="1" i="1" smtClean="0">
                              <a:latin typeface="Cambria Math" panose="02040503050406030204" pitchFamily="18" charset="0"/>
                            </a:rPr>
                            <m:t>=</m:t>
                          </m:r>
                          <m:r>
                            <a:rPr lang="hu-HU" sz="2400" b="1" i="1" smtClean="0">
                              <a:latin typeface="Cambria Math" panose="02040503050406030204" pitchFamily="18" charset="0"/>
                            </a:rPr>
                            <m:t>𝟏</m:t>
                          </m:r>
                        </m:e>
                      </m:nary>
                    </m:oMath>
                  </m:oMathPara>
                </a14:m>
                <a:endParaRPr lang="hu-HU" sz="2400" b="1" dirty="0"/>
              </a:p>
              <a:p>
                <a:pPr marL="0" indent="0" algn="just">
                  <a:lnSpc>
                    <a:spcPct val="120000"/>
                  </a:lnSpc>
                  <a:buNone/>
                </a:pPr>
                <a14:m>
                  <m:oMathPara xmlns:m="http://schemas.openxmlformats.org/officeDocument/2006/math">
                    <m:oMathParaPr>
                      <m:jc m:val="centerGroup"/>
                    </m:oMathParaPr>
                    <m:oMath xmlns:m="http://schemas.openxmlformats.org/officeDocument/2006/math">
                      <m:r>
                        <a:rPr lang="hu-HU" sz="2400" b="1" i="1" smtClean="0">
                          <a:latin typeface="Cambria Math" panose="02040503050406030204" pitchFamily="18" charset="0"/>
                        </a:rPr>
                        <m:t>𝑪</m:t>
                      </m:r>
                      <m:r>
                        <a:rPr lang="hu-HU" sz="2400" b="1" i="1" smtClean="0">
                          <a:latin typeface="Cambria Math" panose="02040503050406030204" pitchFamily="18" charset="0"/>
                        </a:rPr>
                        <m:t>=</m:t>
                      </m:r>
                      <m:f>
                        <m:fPr>
                          <m:ctrlPr>
                            <a:rPr lang="hu-HU" sz="2400" b="1" i="1" smtClean="0">
                              <a:latin typeface="Cambria Math" panose="02040503050406030204" pitchFamily="18" charset="0"/>
                            </a:rPr>
                          </m:ctrlPr>
                        </m:fPr>
                        <m:num>
                          <m:r>
                            <a:rPr lang="hu-HU" sz="2400" b="1" i="1" smtClean="0">
                              <a:latin typeface="Cambria Math" panose="02040503050406030204" pitchFamily="18" charset="0"/>
                            </a:rPr>
                            <m:t>𝟏</m:t>
                          </m:r>
                        </m:num>
                        <m:den>
                          <m:nary>
                            <m:naryPr>
                              <m:limLoc m:val="undOvr"/>
                              <m:ctrlPr>
                                <a:rPr lang="hu-HU" sz="2400" b="1" i="1" smtClean="0">
                                  <a:latin typeface="Cambria Math" panose="02040503050406030204" pitchFamily="18" charset="0"/>
                                </a:rPr>
                              </m:ctrlPr>
                            </m:naryPr>
                            <m:sub>
                              <m:sSub>
                                <m:sSubPr>
                                  <m:ctrlPr>
                                    <a:rPr lang="hu-HU" sz="2400" b="1" i="1" smtClean="0">
                                      <a:latin typeface="Cambria Math" panose="02040503050406030204" pitchFamily="18" charset="0"/>
                                    </a:rPr>
                                  </m:ctrlPr>
                                </m:sSubPr>
                                <m:e>
                                  <m:r>
                                    <a:rPr lang="hu-HU" sz="2400" b="1" i="1" smtClean="0">
                                      <a:latin typeface="Cambria Math" panose="02040503050406030204" pitchFamily="18" charset="0"/>
                                    </a:rPr>
                                    <m:t>𝒌</m:t>
                                  </m:r>
                                </m:e>
                                <m:sub>
                                  <m:r>
                                    <a:rPr lang="hu-HU" sz="2400" b="1" i="1" smtClean="0">
                                      <a:latin typeface="Cambria Math" panose="02040503050406030204" pitchFamily="18" charset="0"/>
                                    </a:rPr>
                                    <m:t>𝒎𝒊𝒏</m:t>
                                  </m:r>
                                </m:sub>
                              </m:sSub>
                            </m:sub>
                            <m:sup>
                              <m:r>
                                <a:rPr lang="hu-HU" sz="2400" b="1" i="1" smtClean="0">
                                  <a:latin typeface="Cambria Math" panose="02040503050406030204" pitchFamily="18" charset="0"/>
                                  <a:ea typeface="Cambria Math" panose="02040503050406030204" pitchFamily="18" charset="0"/>
                                </a:rPr>
                                <m:t>∞</m:t>
                              </m:r>
                            </m:sup>
                            <m:e>
                              <m:sSup>
                                <m:sSupPr>
                                  <m:ctrlPr>
                                    <a:rPr lang="hu-HU" sz="2400" b="1" i="1" smtClean="0">
                                      <a:latin typeface="Cambria Math" panose="02040503050406030204" pitchFamily="18" charset="0"/>
                                    </a:rPr>
                                  </m:ctrlPr>
                                </m:sSupPr>
                                <m:e>
                                  <m:r>
                                    <a:rPr lang="hu-HU" sz="2400" b="1" i="1" smtClean="0">
                                      <a:latin typeface="Cambria Math" panose="02040503050406030204" pitchFamily="18" charset="0"/>
                                    </a:rPr>
                                    <m:t>𝒌</m:t>
                                  </m:r>
                                </m:e>
                                <m:sup>
                                  <m:r>
                                    <a:rPr lang="hu-HU" sz="2400" b="1" i="1" smtClean="0">
                                      <a:latin typeface="Cambria Math" panose="02040503050406030204" pitchFamily="18" charset="0"/>
                                    </a:rPr>
                                    <m:t>−</m:t>
                                  </m:r>
                                  <m:r>
                                    <a:rPr lang="hu-HU" sz="2400" b="1" i="1" smtClean="0">
                                      <a:latin typeface="Cambria Math" panose="02040503050406030204" pitchFamily="18" charset="0"/>
                                      <a:ea typeface="Cambria Math" panose="02040503050406030204" pitchFamily="18" charset="0"/>
                                    </a:rPr>
                                    <m:t>𝜸</m:t>
                                  </m:r>
                                </m:sup>
                              </m:sSup>
                              <m:r>
                                <a:rPr lang="hu-HU" sz="2400" b="1" i="1" smtClean="0">
                                  <a:latin typeface="Cambria Math" panose="02040503050406030204" pitchFamily="18" charset="0"/>
                                </a:rPr>
                                <m:t>𝒅𝒌</m:t>
                              </m:r>
                            </m:e>
                          </m:nary>
                        </m:den>
                      </m:f>
                      <m:r>
                        <a:rPr lang="hu-HU" sz="2400" b="1" i="1" smtClean="0">
                          <a:latin typeface="Cambria Math" panose="02040503050406030204" pitchFamily="18" charset="0"/>
                        </a:rPr>
                        <m:t>=(</m:t>
                      </m:r>
                      <m:r>
                        <a:rPr lang="hu-HU" sz="2400" b="1" i="1" smtClean="0">
                          <a:latin typeface="Cambria Math" panose="02040503050406030204" pitchFamily="18" charset="0"/>
                          <a:ea typeface="Cambria Math" panose="02040503050406030204" pitchFamily="18" charset="0"/>
                        </a:rPr>
                        <m:t>𝜸</m:t>
                      </m:r>
                      <m:r>
                        <a:rPr lang="hu-HU" sz="2400" b="1" i="1" smtClean="0">
                          <a:latin typeface="Cambria Math" panose="02040503050406030204" pitchFamily="18" charset="0"/>
                          <a:ea typeface="Cambria Math" panose="02040503050406030204" pitchFamily="18" charset="0"/>
                        </a:rPr>
                        <m:t>−</m:t>
                      </m:r>
                      <m:r>
                        <a:rPr lang="hu-HU" sz="2400" b="1" i="1" smtClean="0">
                          <a:latin typeface="Cambria Math" panose="02040503050406030204" pitchFamily="18" charset="0"/>
                          <a:ea typeface="Cambria Math" panose="02040503050406030204" pitchFamily="18" charset="0"/>
                        </a:rPr>
                        <m:t>𝟏</m:t>
                      </m:r>
                      <m:r>
                        <a:rPr lang="hu-HU" sz="2400" b="1" i="1" smtClean="0">
                          <a:latin typeface="Cambria Math" panose="02040503050406030204" pitchFamily="18" charset="0"/>
                          <a:ea typeface="Cambria Math" panose="02040503050406030204" pitchFamily="18" charset="0"/>
                        </a:rPr>
                        <m:t>)</m:t>
                      </m:r>
                      <m:sSup>
                        <m:sSupPr>
                          <m:ctrlPr>
                            <a:rPr lang="hu-HU" sz="2400" b="1" i="1" smtClean="0">
                              <a:latin typeface="Cambria Math" panose="02040503050406030204" pitchFamily="18" charset="0"/>
                              <a:ea typeface="Cambria Math" panose="02040503050406030204" pitchFamily="18" charset="0"/>
                            </a:rPr>
                          </m:ctrlPr>
                        </m:sSupPr>
                        <m:e>
                          <m:sSub>
                            <m:sSubPr>
                              <m:ctrlPr>
                                <a:rPr lang="hu-HU" sz="2400" b="1" i="1" smtClean="0">
                                  <a:latin typeface="Cambria Math" panose="02040503050406030204" pitchFamily="18" charset="0"/>
                                  <a:ea typeface="Cambria Math" panose="02040503050406030204" pitchFamily="18" charset="0"/>
                                </a:rPr>
                              </m:ctrlPr>
                            </m:sSubPr>
                            <m:e>
                              <m:r>
                                <a:rPr lang="hu-HU" sz="2400" b="1" i="1" smtClean="0">
                                  <a:latin typeface="Cambria Math" panose="02040503050406030204" pitchFamily="18" charset="0"/>
                                  <a:ea typeface="Cambria Math" panose="02040503050406030204" pitchFamily="18" charset="0"/>
                                </a:rPr>
                                <m:t>𝒌</m:t>
                              </m:r>
                            </m:e>
                            <m:sub>
                              <m:r>
                                <a:rPr lang="hu-HU" sz="2400" b="1" i="1" smtClean="0">
                                  <a:latin typeface="Cambria Math" panose="02040503050406030204" pitchFamily="18" charset="0"/>
                                  <a:ea typeface="Cambria Math" panose="02040503050406030204" pitchFamily="18" charset="0"/>
                                </a:rPr>
                                <m:t>𝒎𝒊𝒏</m:t>
                              </m:r>
                            </m:sub>
                          </m:sSub>
                        </m:e>
                        <m:sup>
                          <m:r>
                            <a:rPr lang="hu-HU" sz="2400" b="1" i="1" smtClean="0">
                              <a:latin typeface="Cambria Math" panose="02040503050406030204" pitchFamily="18" charset="0"/>
                              <a:ea typeface="Cambria Math" panose="02040503050406030204" pitchFamily="18" charset="0"/>
                            </a:rPr>
                            <m:t>𝜸</m:t>
                          </m:r>
                          <m:r>
                            <a:rPr lang="hu-HU" sz="2400" b="1" i="1" smtClean="0">
                              <a:latin typeface="Cambria Math" panose="02040503050406030204" pitchFamily="18" charset="0"/>
                              <a:ea typeface="Cambria Math" panose="02040503050406030204" pitchFamily="18" charset="0"/>
                            </a:rPr>
                            <m:t>−</m:t>
                          </m:r>
                          <m:r>
                            <a:rPr lang="hu-HU" sz="2400" b="1" i="1" smtClean="0">
                              <a:latin typeface="Cambria Math" panose="02040503050406030204" pitchFamily="18" charset="0"/>
                              <a:ea typeface="Cambria Math" panose="02040503050406030204" pitchFamily="18" charset="0"/>
                            </a:rPr>
                            <m:t>𝟏</m:t>
                          </m:r>
                        </m:sup>
                      </m:sSup>
                    </m:oMath>
                  </m:oMathPara>
                </a14:m>
                <a:endParaRPr lang="en-US" sz="2400" b="1" dirty="0"/>
              </a:p>
            </p:txBody>
          </p:sp>
        </mc:Choice>
        <mc:Fallback xmlns="">
          <p:sp>
            <p:nvSpPr>
              <p:cNvPr id="2" name="Tartalom helye 2">
                <a:extLst>
                  <a:ext uri="{FF2B5EF4-FFF2-40B4-BE49-F238E27FC236}">
                    <a16:creationId xmlns:a16="http://schemas.microsoft.com/office/drawing/2014/main" id="{DE29E6B2-BA02-D260-5F9F-E9AAEC292A70}"/>
                  </a:ext>
                </a:extLst>
              </p:cNvPr>
              <p:cNvSpPr>
                <a:spLocks noGrp="1" noRot="1" noChangeAspect="1" noMove="1" noResize="1" noEditPoints="1" noAdjustHandles="1" noChangeArrowheads="1" noChangeShapeType="1" noTextEdit="1"/>
              </p:cNvSpPr>
              <p:nvPr>
                <p:ph idx="1"/>
              </p:nvPr>
            </p:nvSpPr>
            <p:spPr>
              <a:xfrm>
                <a:off x="115985" y="1045826"/>
                <a:ext cx="11960029" cy="4643522"/>
              </a:xfrm>
              <a:blipFill>
                <a:blip r:embed="rId3"/>
                <a:stretch>
                  <a:fillRect l="-765" t="-131" r="-815"/>
                </a:stretch>
              </a:blipFill>
            </p:spPr>
            <p:txBody>
              <a:bodyPr/>
              <a:lstStyle/>
              <a:p>
                <a:r>
                  <a:rPr lang="en-US">
                    <a:noFill/>
                  </a:rPr>
                  <a:t> </a:t>
                </a:r>
              </a:p>
            </p:txBody>
          </p:sp>
        </mc:Fallback>
      </mc:AlternateContent>
      <p:sp>
        <p:nvSpPr>
          <p:cNvPr id="5" name="Dátum helye 4">
            <a:extLst>
              <a:ext uri="{FF2B5EF4-FFF2-40B4-BE49-F238E27FC236}">
                <a16:creationId xmlns:a16="http://schemas.microsoft.com/office/drawing/2014/main" id="{C629809E-FF74-1299-9C82-5C098F49C41E}"/>
              </a:ext>
            </a:extLst>
          </p:cNvPr>
          <p:cNvSpPr>
            <a:spLocks noGrp="1"/>
          </p:cNvSpPr>
          <p:nvPr>
            <p:ph type="dt" sz="half" idx="10"/>
          </p:nvPr>
        </p:nvSpPr>
        <p:spPr/>
        <p:txBody>
          <a:bodyPr/>
          <a:lstStyle/>
          <a:p>
            <a:r>
              <a:rPr lang="hu-HU"/>
              <a:t>26/19/2024</a:t>
            </a:r>
          </a:p>
        </p:txBody>
      </p:sp>
      <p:sp>
        <p:nvSpPr>
          <p:cNvPr id="7" name="Élőláb helye 6">
            <a:extLst>
              <a:ext uri="{FF2B5EF4-FFF2-40B4-BE49-F238E27FC236}">
                <a16:creationId xmlns:a16="http://schemas.microsoft.com/office/drawing/2014/main" id="{EFCC477C-0FA8-C3C3-2CEE-B290BDEE53EF}"/>
              </a:ext>
            </a:extLst>
          </p:cNvPr>
          <p:cNvSpPr>
            <a:spLocks noGrp="1"/>
          </p:cNvSpPr>
          <p:nvPr>
            <p:ph type="ftr" sz="quarter" idx="11"/>
          </p:nvPr>
        </p:nvSpPr>
        <p:spPr/>
        <p:txBody>
          <a:bodyPr/>
          <a:lstStyle/>
          <a:p>
            <a:r>
              <a:rPr lang="hu-HU"/>
              <a:t>Network Science, Lecture 3</a:t>
            </a:r>
          </a:p>
        </p:txBody>
      </p:sp>
      <p:sp>
        <p:nvSpPr>
          <p:cNvPr id="9" name="Cím 1">
            <a:extLst>
              <a:ext uri="{FF2B5EF4-FFF2-40B4-BE49-F238E27FC236}">
                <a16:creationId xmlns:a16="http://schemas.microsoft.com/office/drawing/2014/main" id="{B87CDA11-3251-9FAE-2321-C978308AAE9C}"/>
              </a:ext>
            </a:extLst>
          </p:cNvPr>
          <p:cNvSpPr txBox="1">
            <a:spLocks/>
          </p:cNvSpPr>
          <p:nvPr/>
        </p:nvSpPr>
        <p:spPr>
          <a:xfrm>
            <a:off x="3075451" y="6265727"/>
            <a:ext cx="7365636" cy="334154"/>
          </a:xfrm>
          <a:prstGeom prst="rect">
            <a:avLst/>
          </a:prstGeom>
        </p:spPr>
        <p:txBody>
          <a:bodyPr vert="horz" lIns="91440" tIns="45720" rIns="91440" bIns="45720" rtlCol="0" anchor="ctr">
            <a:normAutofit fontScale="3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hu-HU" sz="2100" spc="3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nSpc>
                <a:spcPct val="100000"/>
              </a:lnSpc>
            </a:pPr>
            <a:r>
              <a:rPr lang="hu-HU" sz="3700" spc="100" dirty="0">
                <a:solidFill>
                  <a:schemeClr val="bg1"/>
                </a:solidFill>
              </a:rPr>
              <a:t>Network Science, 10/19/2023</a:t>
            </a:r>
          </a:p>
        </p:txBody>
      </p:sp>
      <p:sp>
        <p:nvSpPr>
          <p:cNvPr id="8" name="Dia számának helye 7">
            <a:extLst>
              <a:ext uri="{FF2B5EF4-FFF2-40B4-BE49-F238E27FC236}">
                <a16:creationId xmlns:a16="http://schemas.microsoft.com/office/drawing/2014/main" id="{38255173-4E1A-85C9-258E-B9F025E37E8E}"/>
              </a:ext>
            </a:extLst>
          </p:cNvPr>
          <p:cNvSpPr>
            <a:spLocks noGrp="1"/>
          </p:cNvSpPr>
          <p:nvPr>
            <p:ph type="sldNum" sz="quarter" idx="12"/>
          </p:nvPr>
        </p:nvSpPr>
        <p:spPr/>
        <p:txBody>
          <a:bodyPr/>
          <a:lstStyle/>
          <a:p>
            <a:fld id="{A83EAA7F-C62B-F246-A793-9ED832A9CCAD}" type="slidenum">
              <a:rPr lang="hu-HU" smtClean="0"/>
              <a:t>75</a:t>
            </a:fld>
            <a:endParaRPr lang="hu-HU"/>
          </a:p>
        </p:txBody>
      </p:sp>
    </p:spTree>
    <p:extLst>
      <p:ext uri="{BB962C8B-B14F-4D97-AF65-F5344CB8AC3E}">
        <p14:creationId xmlns:p14="http://schemas.microsoft.com/office/powerpoint/2010/main" val="40443721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zövegdoboz 2">
            <a:extLst>
              <a:ext uri="{FF2B5EF4-FFF2-40B4-BE49-F238E27FC236}">
                <a16:creationId xmlns:a16="http://schemas.microsoft.com/office/drawing/2014/main" id="{11DD2953-3B3C-412C-83B3-53E08D6E6A91}"/>
              </a:ext>
            </a:extLst>
          </p:cNvPr>
          <p:cNvSpPr txBox="1"/>
          <p:nvPr/>
        </p:nvSpPr>
        <p:spPr>
          <a:xfrm>
            <a:off x="838200" y="399495"/>
            <a:ext cx="10515600" cy="646331"/>
          </a:xfrm>
          <a:prstGeom prst="rect">
            <a:avLst/>
          </a:prstGeom>
          <a:noFill/>
        </p:spPr>
        <p:txBody>
          <a:bodyPr wrap="square" rtlCol="0">
            <a:spAutoFit/>
          </a:bodyPr>
          <a:lstStyle/>
          <a:p>
            <a:r>
              <a:rPr lang="en-US" sz="3600" dirty="0">
                <a:solidFill>
                  <a:srgbClr val="012851"/>
                </a:solidFill>
                <a:latin typeface="Open Sans" panose="020B0606030504020204" pitchFamily="34" charset="0"/>
                <a:ea typeface="Open Sans" panose="020B0606030504020204" pitchFamily="34" charset="0"/>
                <a:cs typeface="Open Sans" panose="020B0606030504020204" pitchFamily="34" charset="0"/>
              </a:rPr>
              <a:t>Continuum formalism</a:t>
            </a:r>
            <a:r>
              <a:rPr lang="hu-HU" sz="3600" dirty="0">
                <a:solidFill>
                  <a:srgbClr val="012851"/>
                </a:solidFill>
                <a:latin typeface="Open Sans" panose="020B0606030504020204" pitchFamily="34" charset="0"/>
                <a:ea typeface="Open Sans" panose="020B0606030504020204" pitchFamily="34" charset="0"/>
                <a:cs typeface="Open Sans" panose="020B0606030504020204" pitchFamily="34" charset="0"/>
              </a:rPr>
              <a:t> (2)</a:t>
            </a:r>
          </a:p>
        </p:txBody>
      </p:sp>
      <p:cxnSp>
        <p:nvCxnSpPr>
          <p:cNvPr id="6" name="Egyenes összekötő 5">
            <a:extLst>
              <a:ext uri="{FF2B5EF4-FFF2-40B4-BE49-F238E27FC236}">
                <a16:creationId xmlns:a16="http://schemas.microsoft.com/office/drawing/2014/main" id="{F2B5A38B-F1A4-46E5-A546-D8DA8D39A774}"/>
              </a:ext>
            </a:extLst>
          </p:cNvPr>
          <p:cNvCxnSpPr/>
          <p:nvPr/>
        </p:nvCxnSpPr>
        <p:spPr>
          <a:xfrm>
            <a:off x="838200" y="1145220"/>
            <a:ext cx="10676138"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artalom helye 2">
                <a:extLst>
                  <a:ext uri="{FF2B5EF4-FFF2-40B4-BE49-F238E27FC236}">
                    <a16:creationId xmlns:a16="http://schemas.microsoft.com/office/drawing/2014/main" id="{7F934168-E64D-D022-47D8-3FD6DC51A4FF}"/>
                  </a:ext>
                </a:extLst>
              </p:cNvPr>
              <p:cNvSpPr>
                <a:spLocks noGrp="1"/>
              </p:cNvSpPr>
              <p:nvPr>
                <p:ph idx="1"/>
              </p:nvPr>
            </p:nvSpPr>
            <p:spPr>
              <a:xfrm>
                <a:off x="928076" y="1263513"/>
                <a:ext cx="10515600" cy="4498508"/>
              </a:xfrm>
            </p:spPr>
            <p:txBody>
              <a:bodyPr>
                <a:noAutofit/>
              </a:bodyPr>
              <a:lstStyle/>
              <a:p>
                <a:pPr marL="0" indent="0" algn="just">
                  <a:lnSpc>
                    <a:spcPct val="100000"/>
                  </a:lnSpc>
                  <a:buNone/>
                </a:pPr>
                <a:r>
                  <a:rPr lang="hu-HU" sz="2400" dirty="0"/>
                  <a:t>   </a:t>
                </a:r>
                <a:r>
                  <a:rPr lang="hu-HU" sz="2400" dirty="0" err="1"/>
                  <a:t>Therefore</a:t>
                </a:r>
                <a:r>
                  <a:rPr lang="hu-HU" sz="2400" dirty="0"/>
                  <a:t> in the </a:t>
                </a:r>
                <a:r>
                  <a:rPr lang="hu-HU" sz="2400" dirty="0" err="1"/>
                  <a:t>continuum</a:t>
                </a:r>
                <a:r>
                  <a:rPr lang="hu-HU" sz="2400" dirty="0"/>
                  <a:t> </a:t>
                </a:r>
                <a:r>
                  <a:rPr lang="hu-HU" sz="2400" dirty="0" err="1"/>
                  <a:t>formalism</a:t>
                </a:r>
                <a:r>
                  <a:rPr lang="hu-HU" sz="2400" dirty="0"/>
                  <a:t> the </a:t>
                </a:r>
                <a:r>
                  <a:rPr lang="hu-HU" sz="2400" dirty="0" err="1"/>
                  <a:t>degree</a:t>
                </a:r>
                <a:r>
                  <a:rPr lang="hu-HU" sz="2400" dirty="0"/>
                  <a:t> </a:t>
                </a:r>
                <a:r>
                  <a:rPr lang="hu-HU" sz="2400" dirty="0" err="1"/>
                  <a:t>distribution</a:t>
                </a:r>
                <a:r>
                  <a:rPr lang="hu-HU" sz="2400" dirty="0"/>
                  <a:t> has the </a:t>
                </a:r>
                <a:r>
                  <a:rPr lang="hu-HU" sz="2400" dirty="0" err="1"/>
                  <a:t>form</a:t>
                </a:r>
                <a:r>
                  <a:rPr lang="hu-HU" sz="2400" dirty="0"/>
                  <a:t> </a:t>
                </a:r>
              </a:p>
              <a:p>
                <a:pPr marL="0" indent="0" algn="just">
                  <a:lnSpc>
                    <a:spcPct val="100000"/>
                  </a:lnSpc>
                  <a:buNone/>
                </a:pPr>
                <a14:m>
                  <m:oMath xmlns:m="http://schemas.openxmlformats.org/officeDocument/2006/math">
                    <m:r>
                      <a:rPr lang="hu-HU" sz="2400" b="1" i="1" smtClean="0">
                        <a:latin typeface="Cambria Math" panose="02040503050406030204" pitchFamily="18" charset="0"/>
                      </a:rPr>
                      <m:t>𝒑</m:t>
                    </m:r>
                    <m:d>
                      <m:dPr>
                        <m:ctrlPr>
                          <a:rPr lang="hu-HU" sz="2400" b="1" i="1" smtClean="0">
                            <a:latin typeface="Cambria Math" panose="02040503050406030204" pitchFamily="18" charset="0"/>
                          </a:rPr>
                        </m:ctrlPr>
                      </m:dPr>
                      <m:e>
                        <m:r>
                          <a:rPr lang="hu-HU" sz="2400" b="1" i="1" smtClean="0">
                            <a:latin typeface="Cambria Math" panose="02040503050406030204" pitchFamily="18" charset="0"/>
                          </a:rPr>
                          <m:t>𝒌</m:t>
                        </m:r>
                      </m:e>
                    </m:d>
                    <m:r>
                      <a:rPr lang="hu-HU" sz="2400" b="1" i="1" smtClean="0">
                        <a:latin typeface="Cambria Math" panose="02040503050406030204" pitchFamily="18" charset="0"/>
                      </a:rPr>
                      <m:t>=</m:t>
                    </m:r>
                    <m:d>
                      <m:dPr>
                        <m:ctrlPr>
                          <a:rPr lang="hu-HU" sz="2400" b="1" i="1" smtClean="0">
                            <a:latin typeface="Cambria Math" panose="02040503050406030204" pitchFamily="18" charset="0"/>
                            <a:ea typeface="Cambria Math" panose="02040503050406030204" pitchFamily="18" charset="0"/>
                          </a:rPr>
                        </m:ctrlPr>
                      </m:dPr>
                      <m:e>
                        <m:r>
                          <a:rPr lang="hu-HU" sz="2400" b="1" i="1" smtClean="0">
                            <a:latin typeface="Cambria Math" panose="02040503050406030204" pitchFamily="18" charset="0"/>
                            <a:ea typeface="Cambria Math" panose="02040503050406030204" pitchFamily="18" charset="0"/>
                          </a:rPr>
                          <m:t>𝜸</m:t>
                        </m:r>
                        <m:r>
                          <a:rPr lang="hu-HU" sz="2400" b="1" i="1" smtClean="0">
                            <a:latin typeface="Cambria Math" panose="02040503050406030204" pitchFamily="18" charset="0"/>
                            <a:ea typeface="Cambria Math" panose="02040503050406030204" pitchFamily="18" charset="0"/>
                          </a:rPr>
                          <m:t>−</m:t>
                        </m:r>
                        <m:r>
                          <a:rPr lang="hu-HU" sz="2400" b="1" i="1" smtClean="0">
                            <a:latin typeface="Cambria Math" panose="02040503050406030204" pitchFamily="18" charset="0"/>
                            <a:ea typeface="Cambria Math" panose="02040503050406030204" pitchFamily="18" charset="0"/>
                          </a:rPr>
                          <m:t>𝟏</m:t>
                        </m:r>
                      </m:e>
                    </m:d>
                    <m:sSup>
                      <m:sSupPr>
                        <m:ctrlPr>
                          <a:rPr lang="hu-HU" sz="2400" b="1" i="1" smtClean="0">
                            <a:latin typeface="Cambria Math" panose="02040503050406030204" pitchFamily="18" charset="0"/>
                          </a:rPr>
                        </m:ctrlPr>
                      </m:sSupPr>
                      <m:e>
                        <m:sSub>
                          <m:sSubPr>
                            <m:ctrlPr>
                              <a:rPr lang="hu-HU" sz="2400" b="1" i="1" smtClean="0">
                                <a:latin typeface="Cambria Math" panose="02040503050406030204" pitchFamily="18" charset="0"/>
                              </a:rPr>
                            </m:ctrlPr>
                          </m:sSubPr>
                          <m:e>
                            <m:r>
                              <a:rPr lang="hu-HU" sz="2400" b="1" i="1" smtClean="0">
                                <a:latin typeface="Cambria Math" panose="02040503050406030204" pitchFamily="18" charset="0"/>
                                <a:ea typeface="Cambria Math" panose="02040503050406030204" pitchFamily="18" charset="0"/>
                              </a:rPr>
                              <m:t>∙</m:t>
                            </m:r>
                            <m:r>
                              <a:rPr lang="hu-HU" sz="2400" b="1" i="1" smtClean="0">
                                <a:latin typeface="Cambria Math" panose="02040503050406030204" pitchFamily="18" charset="0"/>
                              </a:rPr>
                              <m:t>𝒌</m:t>
                            </m:r>
                          </m:e>
                          <m:sub>
                            <m:r>
                              <a:rPr lang="hu-HU" sz="2400" b="1" i="1" smtClean="0">
                                <a:latin typeface="Cambria Math" panose="02040503050406030204" pitchFamily="18" charset="0"/>
                              </a:rPr>
                              <m:t>𝒎𝒊𝒏</m:t>
                            </m:r>
                          </m:sub>
                        </m:sSub>
                      </m:e>
                      <m:sup>
                        <m:r>
                          <a:rPr lang="hu-HU" sz="2400" b="1" i="1" smtClean="0">
                            <a:latin typeface="Cambria Math" panose="02040503050406030204" pitchFamily="18" charset="0"/>
                            <a:ea typeface="Cambria Math" panose="02040503050406030204" pitchFamily="18" charset="0"/>
                          </a:rPr>
                          <m:t>𝜸</m:t>
                        </m:r>
                        <m:r>
                          <a:rPr lang="hu-HU" sz="2400" b="1" i="1" smtClean="0">
                            <a:latin typeface="Cambria Math" panose="02040503050406030204" pitchFamily="18" charset="0"/>
                            <a:ea typeface="Cambria Math" panose="02040503050406030204" pitchFamily="18" charset="0"/>
                          </a:rPr>
                          <m:t>−</m:t>
                        </m:r>
                        <m:r>
                          <a:rPr lang="hu-HU" sz="2400" b="1" i="1" smtClean="0">
                            <a:latin typeface="Cambria Math" panose="02040503050406030204" pitchFamily="18" charset="0"/>
                            <a:ea typeface="Cambria Math" panose="02040503050406030204" pitchFamily="18" charset="0"/>
                          </a:rPr>
                          <m:t>𝟏</m:t>
                        </m:r>
                      </m:sup>
                    </m:sSup>
                    <m:r>
                      <a:rPr lang="hu-HU" sz="2400" b="1" i="1" smtClean="0">
                        <a:latin typeface="Cambria Math" panose="02040503050406030204" pitchFamily="18" charset="0"/>
                        <a:ea typeface="Cambria Math" panose="02040503050406030204" pitchFamily="18" charset="0"/>
                      </a:rPr>
                      <m:t>∙</m:t>
                    </m:r>
                    <m:sSup>
                      <m:sSupPr>
                        <m:ctrlPr>
                          <a:rPr lang="hu-HU" sz="2400" b="1" i="1" smtClean="0">
                            <a:latin typeface="Cambria Math" panose="02040503050406030204" pitchFamily="18" charset="0"/>
                            <a:ea typeface="Cambria Math" panose="02040503050406030204" pitchFamily="18" charset="0"/>
                          </a:rPr>
                        </m:ctrlPr>
                      </m:sSupPr>
                      <m:e>
                        <m:r>
                          <a:rPr lang="hu-HU" sz="2400" b="1" i="1" smtClean="0">
                            <a:latin typeface="Cambria Math" panose="02040503050406030204" pitchFamily="18" charset="0"/>
                            <a:ea typeface="Cambria Math" panose="02040503050406030204" pitchFamily="18" charset="0"/>
                          </a:rPr>
                          <m:t>𝒌</m:t>
                        </m:r>
                      </m:e>
                      <m:sup>
                        <m:r>
                          <a:rPr lang="hu-HU" sz="2400" b="1" i="1" smtClean="0">
                            <a:latin typeface="Cambria Math" panose="02040503050406030204" pitchFamily="18" charset="0"/>
                            <a:ea typeface="Cambria Math" panose="02040503050406030204" pitchFamily="18" charset="0"/>
                          </a:rPr>
                          <m:t>−</m:t>
                        </m:r>
                        <m:r>
                          <a:rPr lang="hu-HU" sz="2400" b="1" i="1" smtClean="0">
                            <a:latin typeface="Cambria Math" panose="02040503050406030204" pitchFamily="18" charset="0"/>
                            <a:ea typeface="Cambria Math" panose="02040503050406030204" pitchFamily="18" charset="0"/>
                          </a:rPr>
                          <m:t>𝜸</m:t>
                        </m:r>
                      </m:sup>
                    </m:sSup>
                    <m:r>
                      <a:rPr lang="hu-HU" sz="2400" b="0" i="0" smtClean="0">
                        <a:latin typeface="Cambria Math" panose="02040503050406030204" pitchFamily="18" charset="0"/>
                        <a:ea typeface="Cambria Math" panose="02040503050406030204" pitchFamily="18" charset="0"/>
                      </a:rPr>
                      <m:t>,</m:t>
                    </m:r>
                  </m:oMath>
                </a14:m>
                <a:r>
                  <a:rPr lang="hu-HU" sz="2400" dirty="0"/>
                  <a:t> </a:t>
                </a:r>
                <a:r>
                  <a:rPr lang="hu-HU" sz="2400" dirty="0" err="1"/>
                  <a:t>where</a:t>
                </a:r>
                <a:r>
                  <a:rPr lang="hu-HU" sz="2400" dirty="0"/>
                  <a:t> </a:t>
                </a:r>
                <a14:m>
                  <m:oMath xmlns:m="http://schemas.openxmlformats.org/officeDocument/2006/math">
                    <m:sSub>
                      <m:sSubPr>
                        <m:ctrlPr>
                          <a:rPr lang="hu-HU" sz="2400" b="1" i="1" smtClean="0">
                            <a:latin typeface="Cambria Math" panose="02040503050406030204" pitchFamily="18" charset="0"/>
                          </a:rPr>
                        </m:ctrlPr>
                      </m:sSubPr>
                      <m:e>
                        <m:r>
                          <a:rPr lang="hu-HU" sz="2400" b="1" i="1" smtClean="0">
                            <a:latin typeface="Cambria Math" panose="02040503050406030204" pitchFamily="18" charset="0"/>
                          </a:rPr>
                          <m:t>𝒌</m:t>
                        </m:r>
                      </m:e>
                      <m:sub>
                        <m:r>
                          <a:rPr lang="hu-HU" sz="2400" b="1" i="1" smtClean="0">
                            <a:latin typeface="Cambria Math" panose="02040503050406030204" pitchFamily="18" charset="0"/>
                          </a:rPr>
                          <m:t>𝒎𝒊𝒏</m:t>
                        </m:r>
                      </m:sub>
                    </m:sSub>
                  </m:oMath>
                </a14:m>
                <a:r>
                  <a:rPr lang="hu-HU" sz="2400" dirty="0"/>
                  <a:t> is the </a:t>
                </a:r>
                <a:r>
                  <a:rPr lang="hu-HU" sz="2400" dirty="0" err="1"/>
                  <a:t>smallest</a:t>
                </a:r>
                <a:r>
                  <a:rPr lang="hu-HU" sz="2400" dirty="0"/>
                  <a:t> </a:t>
                </a:r>
                <a:r>
                  <a:rPr lang="hu-HU" sz="2400" dirty="0" err="1"/>
                  <a:t>degree</a:t>
                </a:r>
                <a:r>
                  <a:rPr lang="hu-HU" sz="2400" dirty="0"/>
                  <a:t> for </a:t>
                </a:r>
                <a:r>
                  <a:rPr lang="hu-HU" sz="2400" dirty="0" err="1"/>
                  <a:t>which</a:t>
                </a:r>
                <a:r>
                  <a:rPr lang="hu-HU" sz="2400" dirty="0"/>
                  <a:t> the </a:t>
                </a:r>
                <a:r>
                  <a:rPr lang="hu-HU" sz="2400" dirty="0" err="1"/>
                  <a:t>power</a:t>
                </a:r>
                <a:r>
                  <a:rPr lang="hu-HU" sz="2400" dirty="0"/>
                  <a:t> </a:t>
                </a:r>
                <a:r>
                  <a:rPr lang="hu-HU" sz="2400" dirty="0" err="1"/>
                  <a:t>law</a:t>
                </a:r>
                <a:r>
                  <a:rPr lang="hu-HU" sz="2400" dirty="0"/>
                  <a:t> </a:t>
                </a:r>
                <a:r>
                  <a:rPr lang="hu-HU" sz="2400" dirty="0" err="1"/>
                  <a:t>holds</a:t>
                </a:r>
                <a:r>
                  <a:rPr lang="hu-HU" sz="2400" dirty="0"/>
                  <a:t>:   </a:t>
                </a:r>
              </a:p>
              <a:p>
                <a:pPr marL="0" indent="0" algn="just">
                  <a:lnSpc>
                    <a:spcPct val="100000"/>
                  </a:lnSpc>
                  <a:buNone/>
                </a:pPr>
                <a14:m>
                  <m:oMathPara xmlns:m="http://schemas.openxmlformats.org/officeDocument/2006/math">
                    <m:oMathParaPr>
                      <m:jc m:val="centerGroup"/>
                    </m:oMathParaPr>
                    <m:oMath xmlns:m="http://schemas.openxmlformats.org/officeDocument/2006/math">
                      <m:sSub>
                        <m:sSubPr>
                          <m:ctrlPr>
                            <a:rPr lang="hu-HU" sz="2400" b="1" i="1" smtClean="0">
                              <a:latin typeface="Cambria Math" panose="02040503050406030204" pitchFamily="18" charset="0"/>
                            </a:rPr>
                          </m:ctrlPr>
                        </m:sSubPr>
                        <m:e>
                          <m:r>
                            <a:rPr lang="hu-HU" sz="2400" b="1" i="1" smtClean="0">
                              <a:latin typeface="Cambria Math" panose="02040503050406030204" pitchFamily="18" charset="0"/>
                            </a:rPr>
                            <m:t>𝒑</m:t>
                          </m:r>
                        </m:e>
                        <m:sub>
                          <m:r>
                            <a:rPr lang="hu-HU" sz="2400" b="1" i="1" smtClean="0">
                              <a:latin typeface="Cambria Math" panose="02040503050406030204" pitchFamily="18" charset="0"/>
                            </a:rPr>
                            <m:t>𝒌</m:t>
                          </m:r>
                        </m:sub>
                      </m:sSub>
                      <m:r>
                        <a:rPr lang="hu-HU" sz="2400" b="1" i="1" smtClean="0">
                          <a:latin typeface="Cambria Math" panose="02040503050406030204" pitchFamily="18" charset="0"/>
                        </a:rPr>
                        <m:t>=</m:t>
                      </m:r>
                      <m:f>
                        <m:fPr>
                          <m:ctrlPr>
                            <a:rPr lang="hu-HU" sz="2400" b="1" i="1" smtClean="0">
                              <a:latin typeface="Cambria Math" panose="02040503050406030204" pitchFamily="18" charset="0"/>
                            </a:rPr>
                          </m:ctrlPr>
                        </m:fPr>
                        <m:num>
                          <m:sSup>
                            <m:sSupPr>
                              <m:ctrlPr>
                                <a:rPr lang="hu-HU" sz="2400" b="1" i="1" smtClean="0">
                                  <a:latin typeface="Cambria Math" panose="02040503050406030204" pitchFamily="18" charset="0"/>
                                </a:rPr>
                              </m:ctrlPr>
                            </m:sSupPr>
                            <m:e>
                              <m:r>
                                <a:rPr lang="hu-HU" sz="2400" b="1" i="1" smtClean="0">
                                  <a:latin typeface="Cambria Math" panose="02040503050406030204" pitchFamily="18" charset="0"/>
                                </a:rPr>
                                <m:t>𝒌</m:t>
                              </m:r>
                            </m:e>
                            <m:sup>
                              <m:r>
                                <a:rPr lang="hu-HU" sz="2400" b="1" i="1" smtClean="0">
                                  <a:latin typeface="Cambria Math" panose="02040503050406030204" pitchFamily="18" charset="0"/>
                                </a:rPr>
                                <m:t>−</m:t>
                              </m:r>
                              <m:r>
                                <a:rPr lang="hu-HU" sz="2400" b="1" i="1" smtClean="0">
                                  <a:latin typeface="Cambria Math" panose="02040503050406030204" pitchFamily="18" charset="0"/>
                                  <a:ea typeface="Cambria Math" panose="02040503050406030204" pitchFamily="18" charset="0"/>
                                </a:rPr>
                                <m:t>𝜸</m:t>
                              </m:r>
                            </m:sup>
                          </m:sSup>
                        </m:num>
                        <m:den>
                          <m:r>
                            <a:rPr lang="hu-HU" sz="2400" b="1" i="1" smtClean="0">
                              <a:latin typeface="Cambria Math" panose="02040503050406030204" pitchFamily="18" charset="0"/>
                              <a:ea typeface="Cambria Math" panose="02040503050406030204" pitchFamily="18" charset="0"/>
                            </a:rPr>
                            <m:t>𝝃</m:t>
                          </m:r>
                          <m:r>
                            <a:rPr lang="hu-HU" sz="2400" b="1" i="1" smtClean="0">
                              <a:latin typeface="Cambria Math" panose="02040503050406030204" pitchFamily="18" charset="0"/>
                              <a:ea typeface="Cambria Math" panose="02040503050406030204" pitchFamily="18" charset="0"/>
                            </a:rPr>
                            <m:t>(</m:t>
                          </m:r>
                          <m:r>
                            <a:rPr lang="hu-HU" sz="2400" b="1" i="1" smtClean="0">
                              <a:latin typeface="Cambria Math" panose="02040503050406030204" pitchFamily="18" charset="0"/>
                              <a:ea typeface="Cambria Math" panose="02040503050406030204" pitchFamily="18" charset="0"/>
                            </a:rPr>
                            <m:t>𝜸</m:t>
                          </m:r>
                          <m:r>
                            <a:rPr lang="hu-HU" sz="2400" b="1" i="1" smtClean="0">
                              <a:latin typeface="Cambria Math" panose="02040503050406030204" pitchFamily="18" charset="0"/>
                              <a:ea typeface="Cambria Math" panose="02040503050406030204" pitchFamily="18" charset="0"/>
                            </a:rPr>
                            <m:t>)</m:t>
                          </m:r>
                        </m:den>
                      </m:f>
                    </m:oMath>
                  </m:oMathPara>
                </a14:m>
                <a:endParaRPr lang="hu-HU" sz="2400" b="1" dirty="0"/>
              </a:p>
              <a:p>
                <a:pPr marL="0" indent="0" algn="just">
                  <a:lnSpc>
                    <a:spcPct val="100000"/>
                  </a:lnSpc>
                  <a:buNone/>
                </a:pPr>
                <a:r>
                  <a:rPr lang="hu-HU" sz="2400" dirty="0"/>
                  <a:t>   The </a:t>
                </a:r>
                <a:r>
                  <a:rPr lang="hu-HU" sz="2400" dirty="0" err="1"/>
                  <a:t>physical</a:t>
                </a:r>
                <a:r>
                  <a:rPr lang="hu-HU" sz="2400" dirty="0"/>
                  <a:t> </a:t>
                </a:r>
                <a:r>
                  <a:rPr lang="hu-HU" sz="2400" dirty="0" err="1"/>
                  <a:t>interpretation</a:t>
                </a:r>
                <a:r>
                  <a:rPr lang="hu-HU" sz="2400" dirty="0"/>
                  <a:t> of the </a:t>
                </a:r>
                <a:r>
                  <a:rPr lang="hu-HU" sz="2400" dirty="0" err="1"/>
                  <a:t>continuum</a:t>
                </a:r>
                <a:r>
                  <a:rPr lang="hu-HU" sz="2400" dirty="0"/>
                  <a:t> </a:t>
                </a:r>
                <a:r>
                  <a:rPr lang="hu-HU" sz="2400" dirty="0" err="1"/>
                  <a:t>formalism</a:t>
                </a:r>
                <a:r>
                  <a:rPr lang="hu-HU" sz="2400" dirty="0"/>
                  <a:t>:</a:t>
                </a:r>
              </a:p>
              <a:p>
                <a:pPr marL="0" indent="0" algn="just">
                  <a:lnSpc>
                    <a:spcPct val="100000"/>
                  </a:lnSpc>
                  <a:buNone/>
                </a:pPr>
                <a14:m>
                  <m:oMathPara xmlns:m="http://schemas.openxmlformats.org/officeDocument/2006/math">
                    <m:oMathParaPr>
                      <m:jc m:val="centerGroup"/>
                    </m:oMathParaPr>
                    <m:oMath xmlns:m="http://schemas.openxmlformats.org/officeDocument/2006/math">
                      <m:nary>
                        <m:naryPr>
                          <m:limLoc m:val="undOvr"/>
                          <m:ctrlPr>
                            <a:rPr lang="hu-HU" sz="2400" b="1" i="1" smtClean="0">
                              <a:latin typeface="Cambria Math" panose="02040503050406030204" pitchFamily="18" charset="0"/>
                            </a:rPr>
                          </m:ctrlPr>
                        </m:naryPr>
                        <m:sub>
                          <m:sSub>
                            <m:sSubPr>
                              <m:ctrlPr>
                                <a:rPr lang="hu-HU" sz="2400" b="1" i="1" smtClean="0">
                                  <a:latin typeface="Cambria Math" panose="02040503050406030204" pitchFamily="18" charset="0"/>
                                </a:rPr>
                              </m:ctrlPr>
                            </m:sSubPr>
                            <m:e>
                              <m:r>
                                <a:rPr lang="hu-HU" sz="2400" b="1" i="1" smtClean="0">
                                  <a:latin typeface="Cambria Math" panose="02040503050406030204" pitchFamily="18" charset="0"/>
                                </a:rPr>
                                <m:t>𝒌</m:t>
                              </m:r>
                            </m:e>
                            <m:sub>
                              <m:r>
                                <a:rPr lang="hu-HU" sz="2400" b="1" i="1" smtClean="0">
                                  <a:latin typeface="Cambria Math" panose="02040503050406030204" pitchFamily="18" charset="0"/>
                                </a:rPr>
                                <m:t>𝟏</m:t>
                              </m:r>
                            </m:sub>
                          </m:sSub>
                        </m:sub>
                        <m:sup>
                          <m:sSub>
                            <m:sSubPr>
                              <m:ctrlPr>
                                <a:rPr lang="hu-HU" sz="2400" b="1" i="1" smtClean="0">
                                  <a:latin typeface="Cambria Math" panose="02040503050406030204" pitchFamily="18" charset="0"/>
                                </a:rPr>
                              </m:ctrlPr>
                            </m:sSubPr>
                            <m:e>
                              <m:r>
                                <a:rPr lang="hu-HU" sz="2400" b="1" i="1" smtClean="0">
                                  <a:latin typeface="Cambria Math" panose="02040503050406030204" pitchFamily="18" charset="0"/>
                                </a:rPr>
                                <m:t>𝒌</m:t>
                              </m:r>
                            </m:e>
                            <m:sub>
                              <m:r>
                                <a:rPr lang="hu-HU" sz="2400" b="1" i="1" smtClean="0">
                                  <a:latin typeface="Cambria Math" panose="02040503050406030204" pitchFamily="18" charset="0"/>
                                </a:rPr>
                                <m:t>𝟐</m:t>
                              </m:r>
                            </m:sub>
                          </m:sSub>
                        </m:sup>
                        <m:e>
                          <m:r>
                            <a:rPr lang="hu-HU" sz="2400" b="1" i="1" smtClean="0">
                              <a:latin typeface="Cambria Math" panose="02040503050406030204" pitchFamily="18" charset="0"/>
                            </a:rPr>
                            <m:t>𝒑</m:t>
                          </m:r>
                          <m:d>
                            <m:dPr>
                              <m:ctrlPr>
                                <a:rPr lang="hu-HU" sz="2400" b="1" i="1" smtClean="0">
                                  <a:latin typeface="Cambria Math" panose="02040503050406030204" pitchFamily="18" charset="0"/>
                                </a:rPr>
                              </m:ctrlPr>
                            </m:dPr>
                            <m:e>
                              <m:r>
                                <a:rPr lang="hu-HU" sz="2400" b="1" i="1" smtClean="0">
                                  <a:latin typeface="Cambria Math" panose="02040503050406030204" pitchFamily="18" charset="0"/>
                                </a:rPr>
                                <m:t>𝒌</m:t>
                              </m:r>
                            </m:e>
                          </m:d>
                          <m:r>
                            <a:rPr lang="hu-HU" sz="2400" b="1" i="1" smtClean="0">
                              <a:latin typeface="Cambria Math" panose="02040503050406030204" pitchFamily="18" charset="0"/>
                            </a:rPr>
                            <m:t>𝒅𝒌</m:t>
                          </m:r>
                        </m:e>
                      </m:nary>
                    </m:oMath>
                  </m:oMathPara>
                </a14:m>
                <a:endParaRPr lang="hu-HU" sz="2400" b="1" dirty="0"/>
              </a:p>
              <a:p>
                <a:pPr marL="0" indent="0" algn="just">
                  <a:lnSpc>
                    <a:spcPct val="100000"/>
                  </a:lnSpc>
                  <a:buNone/>
                </a:pPr>
                <a:r>
                  <a:rPr lang="hu-HU" sz="2400" dirty="0"/>
                  <a:t>   is the </a:t>
                </a:r>
                <a:r>
                  <a:rPr lang="hu-HU" sz="2400" dirty="0" err="1"/>
                  <a:t>probavility</a:t>
                </a:r>
                <a:r>
                  <a:rPr lang="hu-HU" sz="2400" dirty="0"/>
                  <a:t> </a:t>
                </a:r>
                <a:r>
                  <a:rPr lang="hu-HU" sz="2400" dirty="0" err="1"/>
                  <a:t>that</a:t>
                </a:r>
                <a:r>
                  <a:rPr lang="hu-HU" sz="2400" dirty="0"/>
                  <a:t> a </a:t>
                </a:r>
                <a:r>
                  <a:rPr lang="hu-HU" sz="2400" dirty="0" err="1"/>
                  <a:t>randomly</a:t>
                </a:r>
                <a:r>
                  <a:rPr lang="hu-HU" sz="2400" dirty="0"/>
                  <a:t> </a:t>
                </a:r>
                <a:r>
                  <a:rPr lang="hu-HU" sz="2400" dirty="0" err="1"/>
                  <a:t>chosen</a:t>
                </a:r>
                <a:r>
                  <a:rPr lang="hu-HU" sz="2400" dirty="0"/>
                  <a:t> </a:t>
                </a:r>
                <a:r>
                  <a:rPr lang="hu-HU" sz="2400" dirty="0" err="1"/>
                  <a:t>node</a:t>
                </a:r>
                <a:r>
                  <a:rPr lang="hu-HU" sz="2400" dirty="0"/>
                  <a:t> has </a:t>
                </a:r>
                <a:r>
                  <a:rPr lang="hu-HU" sz="2400" dirty="0" err="1"/>
                  <a:t>degree</a:t>
                </a:r>
                <a:r>
                  <a:rPr lang="hu-HU" sz="2400" dirty="0"/>
                  <a:t> </a:t>
                </a:r>
                <a:r>
                  <a:rPr lang="hu-HU" sz="2400" dirty="0" err="1"/>
                  <a:t>between</a:t>
                </a:r>
                <a:r>
                  <a:rPr lang="hu-HU" sz="2400" dirty="0"/>
                  <a:t> </a:t>
                </a:r>
                <a14:m>
                  <m:oMath xmlns:m="http://schemas.openxmlformats.org/officeDocument/2006/math">
                    <m:sSub>
                      <m:sSubPr>
                        <m:ctrlPr>
                          <a:rPr lang="hu-HU" sz="2400" b="1" i="1" smtClean="0">
                            <a:latin typeface="Cambria Math" panose="02040503050406030204" pitchFamily="18" charset="0"/>
                          </a:rPr>
                        </m:ctrlPr>
                      </m:sSubPr>
                      <m:e>
                        <m:r>
                          <a:rPr lang="hu-HU" sz="2400" b="1" i="1" smtClean="0">
                            <a:latin typeface="Cambria Math" panose="02040503050406030204" pitchFamily="18" charset="0"/>
                          </a:rPr>
                          <m:t>𝒌</m:t>
                        </m:r>
                      </m:e>
                      <m:sub>
                        <m:r>
                          <a:rPr lang="hu-HU" sz="2400" b="1" i="1" smtClean="0">
                            <a:latin typeface="Cambria Math" panose="02040503050406030204" pitchFamily="18" charset="0"/>
                          </a:rPr>
                          <m:t>𝟏</m:t>
                        </m:r>
                      </m:sub>
                    </m:sSub>
                  </m:oMath>
                </a14:m>
                <a:r>
                  <a:rPr lang="hu-HU" sz="2400" b="1" dirty="0"/>
                  <a:t> </a:t>
                </a:r>
                <a:r>
                  <a:rPr lang="hu-HU" sz="2400" dirty="0"/>
                  <a:t>and </a:t>
                </a:r>
                <a14:m>
                  <m:oMath xmlns:m="http://schemas.openxmlformats.org/officeDocument/2006/math">
                    <m:sSub>
                      <m:sSubPr>
                        <m:ctrlPr>
                          <a:rPr lang="hu-HU" sz="2400" b="1" i="1" smtClean="0">
                            <a:latin typeface="Cambria Math" panose="02040503050406030204" pitchFamily="18" charset="0"/>
                          </a:rPr>
                        </m:ctrlPr>
                      </m:sSubPr>
                      <m:e>
                        <m:r>
                          <a:rPr lang="hu-HU" sz="2400" b="1" i="1" smtClean="0">
                            <a:latin typeface="Cambria Math" panose="02040503050406030204" pitchFamily="18" charset="0"/>
                          </a:rPr>
                          <m:t>𝒌</m:t>
                        </m:r>
                      </m:e>
                      <m:sub>
                        <m:r>
                          <a:rPr lang="hu-HU" sz="2400" b="1" i="1" smtClean="0">
                            <a:latin typeface="Cambria Math" panose="02040503050406030204" pitchFamily="18" charset="0"/>
                          </a:rPr>
                          <m:t>𝟐</m:t>
                        </m:r>
                      </m:sub>
                    </m:sSub>
                    <m:r>
                      <a:rPr lang="hu-HU" sz="2400" b="0" i="1" smtClean="0">
                        <a:latin typeface="Cambria Math" panose="02040503050406030204" pitchFamily="18" charset="0"/>
                      </a:rPr>
                      <m:t>.</m:t>
                    </m:r>
                  </m:oMath>
                </a14:m>
                <a:endParaRPr lang="en-US" sz="2400" dirty="0"/>
              </a:p>
            </p:txBody>
          </p:sp>
        </mc:Choice>
        <mc:Fallback xmlns="">
          <p:sp>
            <p:nvSpPr>
              <p:cNvPr id="8" name="Tartalom helye 2">
                <a:extLst>
                  <a:ext uri="{FF2B5EF4-FFF2-40B4-BE49-F238E27FC236}">
                    <a16:creationId xmlns:a16="http://schemas.microsoft.com/office/drawing/2014/main" id="{7F934168-E64D-D022-47D8-3FD6DC51A4FF}"/>
                  </a:ext>
                </a:extLst>
              </p:cNvPr>
              <p:cNvSpPr>
                <a:spLocks noGrp="1" noRot="1" noChangeAspect="1" noMove="1" noResize="1" noEditPoints="1" noAdjustHandles="1" noChangeArrowheads="1" noChangeShapeType="1" noTextEdit="1"/>
              </p:cNvSpPr>
              <p:nvPr>
                <p:ph idx="1"/>
              </p:nvPr>
            </p:nvSpPr>
            <p:spPr>
              <a:xfrm>
                <a:off x="928076" y="1263513"/>
                <a:ext cx="10515600" cy="4498508"/>
              </a:xfrm>
              <a:blipFill>
                <a:blip r:embed="rId3"/>
                <a:stretch>
                  <a:fillRect l="-870" t="-1084" r="-928"/>
                </a:stretch>
              </a:blipFill>
            </p:spPr>
            <p:txBody>
              <a:bodyPr/>
              <a:lstStyle/>
              <a:p>
                <a:r>
                  <a:rPr lang="en-US">
                    <a:noFill/>
                  </a:rPr>
                  <a:t> </a:t>
                </a:r>
              </a:p>
            </p:txBody>
          </p:sp>
        </mc:Fallback>
      </mc:AlternateContent>
      <p:sp>
        <p:nvSpPr>
          <p:cNvPr id="2" name="Dátum helye 1">
            <a:extLst>
              <a:ext uri="{FF2B5EF4-FFF2-40B4-BE49-F238E27FC236}">
                <a16:creationId xmlns:a16="http://schemas.microsoft.com/office/drawing/2014/main" id="{517CD44B-65DE-1F4F-401F-77F8B93F9C7C}"/>
              </a:ext>
            </a:extLst>
          </p:cNvPr>
          <p:cNvSpPr>
            <a:spLocks noGrp="1"/>
          </p:cNvSpPr>
          <p:nvPr>
            <p:ph type="dt" sz="half" idx="10"/>
          </p:nvPr>
        </p:nvSpPr>
        <p:spPr/>
        <p:txBody>
          <a:bodyPr/>
          <a:lstStyle/>
          <a:p>
            <a:r>
              <a:rPr lang="hu-HU"/>
              <a:t>26/19/2024</a:t>
            </a:r>
          </a:p>
        </p:txBody>
      </p:sp>
      <p:sp>
        <p:nvSpPr>
          <p:cNvPr id="5" name="Élőláb helye 4">
            <a:extLst>
              <a:ext uri="{FF2B5EF4-FFF2-40B4-BE49-F238E27FC236}">
                <a16:creationId xmlns:a16="http://schemas.microsoft.com/office/drawing/2014/main" id="{95960D70-56F6-44F9-D673-E9D2222C0AF1}"/>
              </a:ext>
            </a:extLst>
          </p:cNvPr>
          <p:cNvSpPr>
            <a:spLocks noGrp="1"/>
          </p:cNvSpPr>
          <p:nvPr>
            <p:ph type="ftr" sz="quarter" idx="11"/>
          </p:nvPr>
        </p:nvSpPr>
        <p:spPr/>
        <p:txBody>
          <a:bodyPr/>
          <a:lstStyle/>
          <a:p>
            <a:r>
              <a:rPr lang="hu-HU"/>
              <a:t>Network Science, Lecture 3</a:t>
            </a:r>
          </a:p>
        </p:txBody>
      </p:sp>
      <p:sp>
        <p:nvSpPr>
          <p:cNvPr id="12" name="Cím 1">
            <a:extLst>
              <a:ext uri="{FF2B5EF4-FFF2-40B4-BE49-F238E27FC236}">
                <a16:creationId xmlns:a16="http://schemas.microsoft.com/office/drawing/2014/main" id="{13C04F7E-4A81-1DEC-A448-FB9549A3A692}"/>
              </a:ext>
            </a:extLst>
          </p:cNvPr>
          <p:cNvSpPr txBox="1">
            <a:spLocks/>
          </p:cNvSpPr>
          <p:nvPr/>
        </p:nvSpPr>
        <p:spPr>
          <a:xfrm>
            <a:off x="3075451" y="6265727"/>
            <a:ext cx="7365636" cy="334154"/>
          </a:xfrm>
          <a:prstGeom prst="rect">
            <a:avLst/>
          </a:prstGeom>
        </p:spPr>
        <p:txBody>
          <a:bodyPr vert="horz" lIns="91440" tIns="45720" rIns="91440" bIns="45720" rtlCol="0" anchor="ctr">
            <a:normAutofit fontScale="3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hu-HU" sz="2100" spc="3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nSpc>
                <a:spcPct val="100000"/>
              </a:lnSpc>
            </a:pPr>
            <a:r>
              <a:rPr lang="hu-HU" sz="3700" spc="100" dirty="0">
                <a:solidFill>
                  <a:schemeClr val="bg1"/>
                </a:solidFill>
              </a:rPr>
              <a:t>Network Science, 10/19/2023</a:t>
            </a:r>
          </a:p>
        </p:txBody>
      </p:sp>
      <p:sp>
        <p:nvSpPr>
          <p:cNvPr id="7" name="Dia számának helye 6">
            <a:extLst>
              <a:ext uri="{FF2B5EF4-FFF2-40B4-BE49-F238E27FC236}">
                <a16:creationId xmlns:a16="http://schemas.microsoft.com/office/drawing/2014/main" id="{B18344E3-289C-68C0-6A6F-BF37C8D64CAA}"/>
              </a:ext>
            </a:extLst>
          </p:cNvPr>
          <p:cNvSpPr>
            <a:spLocks noGrp="1"/>
          </p:cNvSpPr>
          <p:nvPr>
            <p:ph type="sldNum" sz="quarter" idx="12"/>
          </p:nvPr>
        </p:nvSpPr>
        <p:spPr/>
        <p:txBody>
          <a:bodyPr/>
          <a:lstStyle/>
          <a:p>
            <a:fld id="{A83EAA7F-C62B-F246-A793-9ED832A9CCAD}" type="slidenum">
              <a:rPr lang="hu-HU" smtClean="0"/>
              <a:t>76</a:t>
            </a:fld>
            <a:endParaRPr lang="hu-HU"/>
          </a:p>
        </p:txBody>
      </p:sp>
    </p:spTree>
    <p:extLst>
      <p:ext uri="{BB962C8B-B14F-4D97-AF65-F5344CB8AC3E}">
        <p14:creationId xmlns:p14="http://schemas.microsoft.com/office/powerpoint/2010/main" val="355487529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Kép 7">
            <a:extLst>
              <a:ext uri="{FF2B5EF4-FFF2-40B4-BE49-F238E27FC236}">
                <a16:creationId xmlns:a16="http://schemas.microsoft.com/office/drawing/2014/main" id="{6990C2CF-C082-4255-BDBC-9D84490B6B67}"/>
              </a:ext>
            </a:extLst>
          </p:cNvPr>
          <p:cNvPicPr>
            <a:picLocks noChangeAspect="1"/>
          </p:cNvPicPr>
          <p:nvPr/>
        </p:nvPicPr>
        <p:blipFill>
          <a:blip r:embed="rId2"/>
          <a:stretch>
            <a:fillRect/>
          </a:stretch>
        </p:blipFill>
        <p:spPr>
          <a:xfrm>
            <a:off x="0" y="0"/>
            <a:ext cx="12192000" cy="6858000"/>
          </a:xfrm>
          <a:prstGeom prst="rect">
            <a:avLst/>
          </a:prstGeom>
        </p:spPr>
      </p:pic>
      <p:sp>
        <p:nvSpPr>
          <p:cNvPr id="7" name="Cím 1">
            <a:extLst>
              <a:ext uri="{FF2B5EF4-FFF2-40B4-BE49-F238E27FC236}">
                <a16:creationId xmlns:a16="http://schemas.microsoft.com/office/drawing/2014/main" id="{7526A6D4-531E-7D43-81CA-954398D2809F}"/>
              </a:ext>
            </a:extLst>
          </p:cNvPr>
          <p:cNvSpPr txBox="1">
            <a:spLocks/>
          </p:cNvSpPr>
          <p:nvPr/>
        </p:nvSpPr>
        <p:spPr>
          <a:xfrm>
            <a:off x="194208" y="1828800"/>
            <a:ext cx="8569466" cy="37951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00000"/>
              </a:lnSpc>
            </a:pPr>
            <a:r>
              <a:rPr lang="en-US" sz="2400" spc="300" dirty="0">
                <a:solidFill>
                  <a:schemeClr val="bg1"/>
                </a:solidFill>
                <a:latin typeface="Open Sans" panose="020B0606030504020204" pitchFamily="34" charset="0"/>
                <a:ea typeface="Open Sans" panose="020B0606030504020204" pitchFamily="34" charset="0"/>
                <a:cs typeface="Open Sans" panose="020B0606030504020204" pitchFamily="34" charset="0"/>
              </a:rPr>
              <a:t>In summary, networks whose degree distribution follows a power law  are called scale-free networks. If a network is directed, the scale-free property applies separately to the in- and out-degrees. To mathematically  study the properties of scale-free networks, we can use either the discrete or the continuum formalism. The scale-free property is independent of the formalism we use.</a:t>
            </a:r>
          </a:p>
        </p:txBody>
      </p:sp>
      <p:sp>
        <p:nvSpPr>
          <p:cNvPr id="2" name="Dátum helye 1">
            <a:extLst>
              <a:ext uri="{FF2B5EF4-FFF2-40B4-BE49-F238E27FC236}">
                <a16:creationId xmlns:a16="http://schemas.microsoft.com/office/drawing/2014/main" id="{57F94A72-A682-A8B0-6C0A-C059F8626804}"/>
              </a:ext>
            </a:extLst>
          </p:cNvPr>
          <p:cNvSpPr>
            <a:spLocks noGrp="1"/>
          </p:cNvSpPr>
          <p:nvPr>
            <p:ph type="dt" sz="half" idx="10"/>
          </p:nvPr>
        </p:nvSpPr>
        <p:spPr/>
        <p:txBody>
          <a:bodyPr/>
          <a:lstStyle/>
          <a:p>
            <a:r>
              <a:rPr lang="hu-HU"/>
              <a:t>26/19/2024</a:t>
            </a:r>
          </a:p>
        </p:txBody>
      </p:sp>
      <p:sp>
        <p:nvSpPr>
          <p:cNvPr id="5" name="Élőláb helye 4">
            <a:extLst>
              <a:ext uri="{FF2B5EF4-FFF2-40B4-BE49-F238E27FC236}">
                <a16:creationId xmlns:a16="http://schemas.microsoft.com/office/drawing/2014/main" id="{238FD1EC-7CA6-40F5-624F-4A568BC69E6A}"/>
              </a:ext>
            </a:extLst>
          </p:cNvPr>
          <p:cNvSpPr>
            <a:spLocks noGrp="1"/>
          </p:cNvSpPr>
          <p:nvPr>
            <p:ph type="ftr" sz="quarter" idx="11"/>
          </p:nvPr>
        </p:nvSpPr>
        <p:spPr/>
        <p:txBody>
          <a:bodyPr/>
          <a:lstStyle/>
          <a:p>
            <a:r>
              <a:rPr lang="hu-HU"/>
              <a:t>Network Science, Lecture 3</a:t>
            </a:r>
          </a:p>
        </p:txBody>
      </p:sp>
      <p:sp>
        <p:nvSpPr>
          <p:cNvPr id="3" name="Dia számának helye 2">
            <a:extLst>
              <a:ext uri="{FF2B5EF4-FFF2-40B4-BE49-F238E27FC236}">
                <a16:creationId xmlns:a16="http://schemas.microsoft.com/office/drawing/2014/main" id="{300A9E3A-4095-0373-5F3C-A314BFB855E2}"/>
              </a:ext>
            </a:extLst>
          </p:cNvPr>
          <p:cNvSpPr>
            <a:spLocks noGrp="1"/>
          </p:cNvSpPr>
          <p:nvPr>
            <p:ph type="sldNum" sz="quarter" idx="12"/>
          </p:nvPr>
        </p:nvSpPr>
        <p:spPr/>
        <p:txBody>
          <a:bodyPr/>
          <a:lstStyle/>
          <a:p>
            <a:fld id="{A83EAA7F-C62B-F246-A793-9ED832A9CCAD}" type="slidenum">
              <a:rPr lang="hu-HU" smtClean="0"/>
              <a:t>77</a:t>
            </a:fld>
            <a:endParaRPr lang="hu-HU"/>
          </a:p>
        </p:txBody>
      </p:sp>
    </p:spTree>
    <p:extLst>
      <p:ext uri="{BB962C8B-B14F-4D97-AF65-F5344CB8AC3E}">
        <p14:creationId xmlns:p14="http://schemas.microsoft.com/office/powerpoint/2010/main" val="1735952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405161F-E2DB-C1EA-6ADE-C7EC9870712D}"/>
              </a:ext>
            </a:extLst>
          </p:cNvPr>
          <p:cNvSpPr>
            <a:spLocks noGrp="1"/>
          </p:cNvSpPr>
          <p:nvPr>
            <p:ph type="title"/>
          </p:nvPr>
        </p:nvSpPr>
        <p:spPr/>
        <p:txBody>
          <a:bodyPr>
            <a:normAutofit/>
          </a:bodyPr>
          <a:lstStyle/>
          <a:p>
            <a:pPr algn="ctr"/>
            <a:r>
              <a:rPr lang="hu-HU" b="1" dirty="0" err="1">
                <a:solidFill>
                  <a:srgbClr val="C00000"/>
                </a:solidFill>
              </a:rPr>
              <a:t>Subnetworks</a:t>
            </a:r>
            <a:endParaRPr lang="hu-HU" b="1" dirty="0">
              <a:solidFill>
                <a:srgbClr val="C00000"/>
              </a:solidFill>
            </a:endParaRPr>
          </a:p>
        </p:txBody>
      </p:sp>
      <p:sp>
        <p:nvSpPr>
          <p:cNvPr id="3" name="Tartalom helye 2">
            <a:extLst>
              <a:ext uri="{FF2B5EF4-FFF2-40B4-BE49-F238E27FC236}">
                <a16:creationId xmlns:a16="http://schemas.microsoft.com/office/drawing/2014/main" id="{AB436932-C110-06AA-0056-9878BB757BDC}"/>
              </a:ext>
            </a:extLst>
          </p:cNvPr>
          <p:cNvSpPr>
            <a:spLocks noGrp="1"/>
          </p:cNvSpPr>
          <p:nvPr>
            <p:ph idx="1"/>
          </p:nvPr>
        </p:nvSpPr>
        <p:spPr/>
        <p:txBody>
          <a:bodyPr>
            <a:normAutofit/>
          </a:bodyPr>
          <a:lstStyle/>
          <a:p>
            <a:pPr algn="just">
              <a:lnSpc>
                <a:spcPct val="150000"/>
              </a:lnSpc>
            </a:pPr>
            <a:r>
              <a:rPr lang="hu-HU" sz="2400" dirty="0"/>
              <a:t>A</a:t>
            </a:r>
            <a:r>
              <a:rPr lang="en-US" sz="2400" dirty="0"/>
              <a:t> subset of a network, which is itself a network is called a </a:t>
            </a:r>
            <a:r>
              <a:rPr lang="en-US" sz="2400" b="1" dirty="0"/>
              <a:t>subnetwork</a:t>
            </a:r>
            <a:r>
              <a:rPr lang="en-US" sz="2400" dirty="0"/>
              <a:t> (or subgraph). </a:t>
            </a:r>
            <a:endParaRPr lang="hu-HU" sz="2400" dirty="0"/>
          </a:p>
          <a:p>
            <a:pPr algn="just">
              <a:lnSpc>
                <a:spcPct val="150000"/>
              </a:lnSpc>
            </a:pPr>
            <a:r>
              <a:rPr lang="en-US" sz="2400" dirty="0"/>
              <a:t>A subnetwork is obtained by </a:t>
            </a:r>
            <a:r>
              <a:rPr lang="en-US" sz="2400" b="1" dirty="0"/>
              <a:t>selecting</a:t>
            </a:r>
            <a:r>
              <a:rPr lang="en-US" sz="2400" dirty="0"/>
              <a:t> a </a:t>
            </a:r>
            <a:r>
              <a:rPr lang="en-US" sz="2400" b="1" dirty="0"/>
              <a:t>subset</a:t>
            </a:r>
            <a:r>
              <a:rPr lang="en-US" sz="2400" dirty="0"/>
              <a:t> of the </a:t>
            </a:r>
            <a:r>
              <a:rPr lang="en-US" sz="2400" b="1" dirty="0"/>
              <a:t>nodes</a:t>
            </a:r>
            <a:r>
              <a:rPr lang="en-US" sz="2400" dirty="0"/>
              <a:t> and </a:t>
            </a:r>
            <a:r>
              <a:rPr lang="en-US" sz="2400" b="1" dirty="0"/>
              <a:t>all</a:t>
            </a:r>
            <a:r>
              <a:rPr lang="en-US" sz="2400" dirty="0"/>
              <a:t> of the </a:t>
            </a:r>
            <a:r>
              <a:rPr lang="en-US" sz="2400" b="1" dirty="0"/>
              <a:t>links</a:t>
            </a:r>
            <a:r>
              <a:rPr lang="en-US" sz="2400" dirty="0"/>
              <a:t> among these nodes.</a:t>
            </a:r>
            <a:endParaRPr lang="hu-HU" sz="2400" dirty="0"/>
          </a:p>
          <a:p>
            <a:pPr algn="just">
              <a:lnSpc>
                <a:spcPct val="150000"/>
              </a:lnSpc>
            </a:pPr>
            <a:r>
              <a:rPr lang="en-US" sz="2400" dirty="0"/>
              <a:t>A special type of subnetwork is the </a:t>
            </a:r>
            <a:r>
              <a:rPr lang="en-US" sz="2400" b="1" dirty="0"/>
              <a:t>ego network</a:t>
            </a:r>
            <a:r>
              <a:rPr lang="en-US" sz="2400" dirty="0"/>
              <a:t> of a node, which is the subnetwork consisting of the chosen node - called the ego - and its neighbors. Ego networks are often studied in social network analysis.</a:t>
            </a:r>
            <a:endParaRPr lang="hu-HU" sz="2400" dirty="0"/>
          </a:p>
        </p:txBody>
      </p:sp>
      <p:sp>
        <p:nvSpPr>
          <p:cNvPr id="4" name="Dátum helye 3">
            <a:extLst>
              <a:ext uri="{FF2B5EF4-FFF2-40B4-BE49-F238E27FC236}">
                <a16:creationId xmlns:a16="http://schemas.microsoft.com/office/drawing/2014/main" id="{38CB13E4-1AD0-EE58-27C1-7BCC2C8894CF}"/>
              </a:ext>
            </a:extLst>
          </p:cNvPr>
          <p:cNvSpPr>
            <a:spLocks noGrp="1"/>
          </p:cNvSpPr>
          <p:nvPr>
            <p:ph type="dt" sz="half" idx="10"/>
          </p:nvPr>
        </p:nvSpPr>
        <p:spPr/>
        <p:txBody>
          <a:bodyPr/>
          <a:lstStyle/>
          <a:p>
            <a:r>
              <a:rPr lang="hu-HU"/>
              <a:t>26/19/2024</a:t>
            </a:r>
            <a:endParaRPr lang="hu-HU" dirty="0"/>
          </a:p>
        </p:txBody>
      </p:sp>
      <p:sp>
        <p:nvSpPr>
          <p:cNvPr id="5" name="Élőláb helye 4">
            <a:extLst>
              <a:ext uri="{FF2B5EF4-FFF2-40B4-BE49-F238E27FC236}">
                <a16:creationId xmlns:a16="http://schemas.microsoft.com/office/drawing/2014/main" id="{F6E768A2-7581-A7DD-4A3B-028512E321DC}"/>
              </a:ext>
            </a:extLst>
          </p:cNvPr>
          <p:cNvSpPr>
            <a:spLocks noGrp="1"/>
          </p:cNvSpPr>
          <p:nvPr>
            <p:ph type="ftr" sz="quarter" idx="11"/>
          </p:nvPr>
        </p:nvSpPr>
        <p:spPr/>
        <p:txBody>
          <a:bodyPr/>
          <a:lstStyle/>
          <a:p>
            <a:r>
              <a:rPr lang="hu-HU"/>
              <a:t>Network Science, Lecture 3</a:t>
            </a:r>
          </a:p>
        </p:txBody>
      </p:sp>
      <p:sp>
        <p:nvSpPr>
          <p:cNvPr id="6" name="Dia számának helye 5">
            <a:extLst>
              <a:ext uri="{FF2B5EF4-FFF2-40B4-BE49-F238E27FC236}">
                <a16:creationId xmlns:a16="http://schemas.microsoft.com/office/drawing/2014/main" id="{EA8BE133-7F31-CFF2-3364-586FBFB3B3B0}"/>
              </a:ext>
            </a:extLst>
          </p:cNvPr>
          <p:cNvSpPr>
            <a:spLocks noGrp="1"/>
          </p:cNvSpPr>
          <p:nvPr>
            <p:ph type="sldNum" sz="quarter" idx="12"/>
          </p:nvPr>
        </p:nvSpPr>
        <p:spPr/>
        <p:txBody>
          <a:bodyPr/>
          <a:lstStyle/>
          <a:p>
            <a:fld id="{A83EAA7F-C62B-F246-A793-9ED832A9CCAD}" type="slidenum">
              <a:rPr lang="hu-HU" smtClean="0"/>
              <a:t>8</a:t>
            </a:fld>
            <a:endParaRPr lang="hu-HU"/>
          </a:p>
        </p:txBody>
      </p:sp>
    </p:spTree>
    <p:extLst>
      <p:ext uri="{BB962C8B-B14F-4D97-AF65-F5344CB8AC3E}">
        <p14:creationId xmlns:p14="http://schemas.microsoft.com/office/powerpoint/2010/main" val="230732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405161F-E2DB-C1EA-6ADE-C7EC9870712D}"/>
              </a:ext>
            </a:extLst>
          </p:cNvPr>
          <p:cNvSpPr>
            <a:spLocks noGrp="1"/>
          </p:cNvSpPr>
          <p:nvPr>
            <p:ph type="title"/>
          </p:nvPr>
        </p:nvSpPr>
        <p:spPr/>
        <p:txBody>
          <a:bodyPr>
            <a:normAutofit/>
          </a:bodyPr>
          <a:lstStyle/>
          <a:p>
            <a:pPr algn="ctr"/>
            <a:r>
              <a:rPr lang="hu-HU" b="1" dirty="0" err="1">
                <a:solidFill>
                  <a:srgbClr val="C00000"/>
                </a:solidFill>
              </a:rPr>
              <a:t>Degree</a:t>
            </a:r>
            <a:endParaRPr lang="hu-HU" b="1" dirty="0">
              <a:solidFill>
                <a:srgbClr val="C00000"/>
              </a:solidFill>
            </a:endParaRPr>
          </a:p>
        </p:txBody>
      </p:sp>
      <mc:AlternateContent xmlns:mc="http://schemas.openxmlformats.org/markup-compatibility/2006">
        <mc:Choice xmlns:a14="http://schemas.microsoft.com/office/drawing/2010/main" Requires="a14">
          <p:sp>
            <p:nvSpPr>
              <p:cNvPr id="3" name="Tartalom helye 2">
                <a:extLst>
                  <a:ext uri="{FF2B5EF4-FFF2-40B4-BE49-F238E27FC236}">
                    <a16:creationId xmlns:a16="http://schemas.microsoft.com/office/drawing/2014/main" id="{AB436932-C110-06AA-0056-9878BB757BDC}"/>
                  </a:ext>
                </a:extLst>
              </p:cNvPr>
              <p:cNvSpPr>
                <a:spLocks noGrp="1"/>
              </p:cNvSpPr>
              <p:nvPr>
                <p:ph idx="1"/>
              </p:nvPr>
            </p:nvSpPr>
            <p:spPr/>
            <p:txBody>
              <a:bodyPr>
                <a:normAutofit fontScale="92500" lnSpcReduction="10000"/>
              </a:bodyPr>
              <a:lstStyle/>
              <a:p>
                <a:pPr algn="just">
                  <a:lnSpc>
                    <a:spcPct val="150000"/>
                  </a:lnSpc>
                </a:pPr>
                <a:r>
                  <a:rPr lang="en-US" sz="2400" dirty="0"/>
                  <a:t>The </a:t>
                </a:r>
                <a:r>
                  <a:rPr lang="en-US" sz="2400" b="1" dirty="0"/>
                  <a:t>degree</a:t>
                </a:r>
                <a:r>
                  <a:rPr lang="en-US" sz="2400" dirty="0"/>
                  <a:t> of a node is its </a:t>
                </a:r>
                <a:r>
                  <a:rPr lang="en-US" sz="2400" b="1" dirty="0"/>
                  <a:t>number</a:t>
                </a:r>
                <a:r>
                  <a:rPr lang="en-US" sz="2400" dirty="0"/>
                  <a:t> of </a:t>
                </a:r>
                <a:r>
                  <a:rPr lang="en-US" sz="2400" b="1" dirty="0"/>
                  <a:t>links</a:t>
                </a:r>
                <a:r>
                  <a:rPr lang="en-US" sz="2400" dirty="0"/>
                  <a:t>, or neighbors. We use </a:t>
                </a:r>
                <a:r>
                  <a:rPr lang="en-US" sz="2400" b="1" dirty="0"/>
                  <a:t>k</a:t>
                </a:r>
                <a:r>
                  <a:rPr lang="en-US" sz="2400" b="1" baseline="-25000" dirty="0"/>
                  <a:t>i</a:t>
                </a:r>
                <a:r>
                  <a:rPr lang="en-US" sz="2400" dirty="0"/>
                  <a:t> to denote the degree of node </a:t>
                </a:r>
                <a:r>
                  <a:rPr lang="en-US" sz="2400" dirty="0" err="1"/>
                  <a:t>i</a:t>
                </a:r>
                <a:r>
                  <a:rPr lang="hu-HU" sz="2400" dirty="0"/>
                  <a:t>.</a:t>
                </a:r>
              </a:p>
              <a:p>
                <a:pPr algn="just">
                  <a:lnSpc>
                    <a:spcPct val="150000"/>
                  </a:lnSpc>
                </a:pPr>
                <a:r>
                  <a:rPr lang="en-US" sz="2400" dirty="0"/>
                  <a:t>A node with no neighbors, has degree zero (k = 0) and is called a</a:t>
                </a:r>
                <a:r>
                  <a:rPr lang="hu-HU" sz="2400" dirty="0"/>
                  <a:t> </a:t>
                </a:r>
                <a:r>
                  <a:rPr lang="en-US" sz="2400" b="1" dirty="0"/>
                  <a:t>singleton</a:t>
                </a:r>
                <a:r>
                  <a:rPr lang="en-US" sz="2400" dirty="0"/>
                  <a:t>.</a:t>
                </a:r>
              </a:p>
              <a:p>
                <a:pPr algn="just">
                  <a:lnSpc>
                    <a:spcPct val="150000"/>
                  </a:lnSpc>
                </a:pPr>
                <a:r>
                  <a:rPr lang="en-US" sz="2400" dirty="0"/>
                  <a:t>The </a:t>
                </a:r>
                <a:r>
                  <a:rPr lang="en-US" sz="2400" b="1" dirty="0"/>
                  <a:t>average degree </a:t>
                </a:r>
                <a:r>
                  <a:rPr lang="en-US" sz="2400" dirty="0"/>
                  <a:t>of a network is denoted by </a:t>
                </a:r>
                <a:r>
                  <a:rPr lang="hu-HU" sz="2400" b="1" dirty="0"/>
                  <a:t>&lt;</a:t>
                </a:r>
                <a:r>
                  <a:rPr lang="en-US" sz="2400" b="1" dirty="0"/>
                  <a:t>k</a:t>
                </a:r>
                <a:r>
                  <a:rPr lang="hu-HU" sz="2400" b="1" dirty="0"/>
                  <a:t>&gt;</a:t>
                </a:r>
                <a:r>
                  <a:rPr lang="en-US" sz="2400" dirty="0"/>
                  <a:t>. It is an important property and is related (directly proportional) to its density.</a:t>
                </a:r>
                <a:endParaRPr lang="hu-HU" sz="2400" dirty="0"/>
              </a:p>
              <a:p>
                <a:pPr algn="just">
                  <a:lnSpc>
                    <a:spcPct val="150000"/>
                  </a:lnSpc>
                </a:pPr>
                <a:r>
                  <a:rPr lang="en-US" sz="2400" dirty="0"/>
                  <a:t>The average degree of a network is defined as</a:t>
                </a:r>
                <a:endParaRPr lang="hu-HU" sz="2400" dirty="0"/>
              </a:p>
              <a:p>
                <a:pPr marL="0" indent="0" algn="just">
                  <a:lnSpc>
                    <a:spcPct val="150000"/>
                  </a:lnSpc>
                  <a:buNone/>
                </a:pPr>
                <a14:m>
                  <m:oMathPara xmlns:m="http://schemas.openxmlformats.org/officeDocument/2006/math">
                    <m:oMathParaPr>
                      <m:jc m:val="centerGroup"/>
                    </m:oMathParaPr>
                    <m:oMath xmlns:m="http://schemas.openxmlformats.org/officeDocument/2006/math">
                      <m:r>
                        <a:rPr lang="hu-HU" sz="2400" b="1" i="1" smtClean="0">
                          <a:latin typeface="Cambria Math" panose="02040503050406030204" pitchFamily="18" charset="0"/>
                        </a:rPr>
                        <m:t>&lt;</m:t>
                      </m:r>
                      <m:r>
                        <a:rPr lang="hu-HU" sz="2400" b="1" i="1" smtClean="0">
                          <a:latin typeface="Cambria Math" panose="02040503050406030204" pitchFamily="18" charset="0"/>
                        </a:rPr>
                        <m:t>𝒌</m:t>
                      </m:r>
                      <m:r>
                        <a:rPr lang="hu-HU" sz="2400" b="1" i="1" smtClean="0">
                          <a:latin typeface="Cambria Math" panose="02040503050406030204" pitchFamily="18" charset="0"/>
                        </a:rPr>
                        <m:t>&gt; = </m:t>
                      </m:r>
                      <m:f>
                        <m:fPr>
                          <m:ctrlPr>
                            <a:rPr lang="hu-HU" sz="2400" b="1" i="1" smtClean="0">
                              <a:latin typeface="Cambria Math" panose="02040503050406030204" pitchFamily="18" charset="0"/>
                            </a:rPr>
                          </m:ctrlPr>
                        </m:fPr>
                        <m:num>
                          <m:nary>
                            <m:naryPr>
                              <m:chr m:val="∑"/>
                              <m:supHide m:val="on"/>
                              <m:ctrlPr>
                                <a:rPr lang="hu-HU" sz="2400" b="1" i="1" smtClean="0">
                                  <a:latin typeface="Cambria Math" panose="02040503050406030204" pitchFamily="18" charset="0"/>
                                </a:rPr>
                              </m:ctrlPr>
                            </m:naryPr>
                            <m:sub>
                              <m:r>
                                <m:rPr>
                                  <m:brk m:alnAt="7"/>
                                </m:rPr>
                                <a:rPr lang="hu-HU" sz="2400" b="1" i="1" smtClean="0">
                                  <a:latin typeface="Cambria Math" panose="02040503050406030204" pitchFamily="18" charset="0"/>
                                </a:rPr>
                                <m:t>𝒊</m:t>
                              </m:r>
                            </m:sub>
                            <m:sup/>
                            <m:e>
                              <m:sSub>
                                <m:sSubPr>
                                  <m:ctrlPr>
                                    <a:rPr lang="hu-HU" sz="2400" b="1" i="1" smtClean="0">
                                      <a:latin typeface="Cambria Math" panose="02040503050406030204" pitchFamily="18" charset="0"/>
                                    </a:rPr>
                                  </m:ctrlPr>
                                </m:sSubPr>
                                <m:e>
                                  <m:r>
                                    <a:rPr lang="hu-HU" sz="2400" b="1" i="1" smtClean="0">
                                      <a:latin typeface="Cambria Math" panose="02040503050406030204" pitchFamily="18" charset="0"/>
                                    </a:rPr>
                                    <m:t>𝒌</m:t>
                                  </m:r>
                                </m:e>
                                <m:sub>
                                  <m:r>
                                    <a:rPr lang="hu-HU" sz="2400" b="1" i="1" smtClean="0">
                                      <a:latin typeface="Cambria Math" panose="02040503050406030204" pitchFamily="18" charset="0"/>
                                    </a:rPr>
                                    <m:t>𝒊</m:t>
                                  </m:r>
                                </m:sub>
                              </m:sSub>
                            </m:e>
                          </m:nary>
                        </m:num>
                        <m:den>
                          <m:r>
                            <a:rPr lang="hu-HU" sz="2400" b="1" i="1" smtClean="0">
                              <a:latin typeface="Cambria Math" panose="02040503050406030204" pitchFamily="18" charset="0"/>
                            </a:rPr>
                            <m:t>𝑵</m:t>
                          </m:r>
                        </m:den>
                      </m:f>
                    </m:oMath>
                  </m:oMathPara>
                </a14:m>
                <a:endParaRPr lang="hu-HU" sz="2400" b="1" dirty="0"/>
              </a:p>
            </p:txBody>
          </p:sp>
        </mc:Choice>
        <mc:Fallback>
          <p:sp>
            <p:nvSpPr>
              <p:cNvPr id="3" name="Tartalom helye 2">
                <a:extLst>
                  <a:ext uri="{FF2B5EF4-FFF2-40B4-BE49-F238E27FC236}">
                    <a16:creationId xmlns:a16="http://schemas.microsoft.com/office/drawing/2014/main" id="{AB436932-C110-06AA-0056-9878BB757BDC}"/>
                  </a:ext>
                </a:extLst>
              </p:cNvPr>
              <p:cNvSpPr>
                <a:spLocks noGrp="1" noRot="1" noChangeAspect="1" noMove="1" noResize="1" noEditPoints="1" noAdjustHandles="1" noChangeArrowheads="1" noChangeShapeType="1" noTextEdit="1"/>
              </p:cNvSpPr>
              <p:nvPr>
                <p:ph idx="1"/>
              </p:nvPr>
            </p:nvSpPr>
            <p:spPr>
              <a:blipFill>
                <a:blip r:embed="rId3"/>
                <a:stretch>
                  <a:fillRect l="-696" r="-696"/>
                </a:stretch>
              </a:blipFill>
            </p:spPr>
            <p:txBody>
              <a:bodyPr/>
              <a:lstStyle/>
              <a:p>
                <a:r>
                  <a:rPr lang="hu-HU">
                    <a:noFill/>
                  </a:rPr>
                  <a:t> </a:t>
                </a:r>
              </a:p>
            </p:txBody>
          </p:sp>
        </mc:Fallback>
      </mc:AlternateContent>
      <p:sp>
        <p:nvSpPr>
          <p:cNvPr id="4" name="Dátum helye 3">
            <a:extLst>
              <a:ext uri="{FF2B5EF4-FFF2-40B4-BE49-F238E27FC236}">
                <a16:creationId xmlns:a16="http://schemas.microsoft.com/office/drawing/2014/main" id="{EF9749AB-6C87-3BAE-C109-A7BA53ECD369}"/>
              </a:ext>
            </a:extLst>
          </p:cNvPr>
          <p:cNvSpPr>
            <a:spLocks noGrp="1"/>
          </p:cNvSpPr>
          <p:nvPr>
            <p:ph type="dt" sz="half" idx="10"/>
          </p:nvPr>
        </p:nvSpPr>
        <p:spPr/>
        <p:txBody>
          <a:bodyPr/>
          <a:lstStyle/>
          <a:p>
            <a:r>
              <a:rPr lang="hu-HU"/>
              <a:t>26/19/2024</a:t>
            </a:r>
          </a:p>
        </p:txBody>
      </p:sp>
      <p:sp>
        <p:nvSpPr>
          <p:cNvPr id="5" name="Élőláb helye 4">
            <a:extLst>
              <a:ext uri="{FF2B5EF4-FFF2-40B4-BE49-F238E27FC236}">
                <a16:creationId xmlns:a16="http://schemas.microsoft.com/office/drawing/2014/main" id="{3CFD9E64-AF14-99EF-17A6-B59C76033BEC}"/>
              </a:ext>
            </a:extLst>
          </p:cNvPr>
          <p:cNvSpPr>
            <a:spLocks noGrp="1"/>
          </p:cNvSpPr>
          <p:nvPr>
            <p:ph type="ftr" sz="quarter" idx="11"/>
          </p:nvPr>
        </p:nvSpPr>
        <p:spPr/>
        <p:txBody>
          <a:bodyPr/>
          <a:lstStyle/>
          <a:p>
            <a:r>
              <a:rPr lang="hu-HU"/>
              <a:t>Network Science, Lecture 3</a:t>
            </a:r>
          </a:p>
        </p:txBody>
      </p:sp>
      <p:sp>
        <p:nvSpPr>
          <p:cNvPr id="6" name="Dia számának helye 5">
            <a:extLst>
              <a:ext uri="{FF2B5EF4-FFF2-40B4-BE49-F238E27FC236}">
                <a16:creationId xmlns:a16="http://schemas.microsoft.com/office/drawing/2014/main" id="{1DE57AB7-602C-F94D-5C80-4A56459136FB}"/>
              </a:ext>
            </a:extLst>
          </p:cNvPr>
          <p:cNvSpPr>
            <a:spLocks noGrp="1"/>
          </p:cNvSpPr>
          <p:nvPr>
            <p:ph type="sldNum" sz="quarter" idx="12"/>
          </p:nvPr>
        </p:nvSpPr>
        <p:spPr/>
        <p:txBody>
          <a:bodyPr/>
          <a:lstStyle/>
          <a:p>
            <a:fld id="{A83EAA7F-C62B-F246-A793-9ED832A9CCAD}" type="slidenum">
              <a:rPr lang="hu-HU" smtClean="0"/>
              <a:t>9</a:t>
            </a:fld>
            <a:endParaRPr lang="hu-HU"/>
          </a:p>
        </p:txBody>
      </p:sp>
    </p:spTree>
    <p:extLst>
      <p:ext uri="{BB962C8B-B14F-4D97-AF65-F5344CB8AC3E}">
        <p14:creationId xmlns:p14="http://schemas.microsoft.com/office/powerpoint/2010/main" val="3304782445"/>
      </p:ext>
    </p:extLst>
  </p:cSld>
  <p:clrMapOvr>
    <a:masterClrMapping/>
  </p:clrMapOvr>
</p:sld>
</file>

<file path=ppt/theme/theme1.xml><?xml version="1.0" encoding="utf-8"?>
<a:theme xmlns:a="http://schemas.openxmlformats.org/drawingml/2006/main" name="Office 2013 – 2022 téma">
  <a:themeElements>
    <a:clrScheme name="Office 2013 – 2022 tém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é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é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417</TotalTime>
  <Words>9635</Words>
  <Application>Microsoft Office PowerPoint</Application>
  <PresentationFormat>Szélesvásznú</PresentationFormat>
  <Paragraphs>662</Paragraphs>
  <Slides>77</Slides>
  <Notes>17</Notes>
  <HiddenSlides>0</HiddenSlides>
  <MMClips>0</MMClips>
  <ScaleCrop>false</ScaleCrop>
  <HeadingPairs>
    <vt:vector size="6" baseType="variant">
      <vt:variant>
        <vt:lpstr>Használt betűtípusok</vt:lpstr>
      </vt:variant>
      <vt:variant>
        <vt:i4>16</vt:i4>
      </vt:variant>
      <vt:variant>
        <vt:lpstr>Téma</vt:lpstr>
      </vt:variant>
      <vt:variant>
        <vt:i4>1</vt:i4>
      </vt:variant>
      <vt:variant>
        <vt:lpstr>Diacímek</vt:lpstr>
      </vt:variant>
      <vt:variant>
        <vt:i4>77</vt:i4>
      </vt:variant>
    </vt:vector>
  </HeadingPairs>
  <TitlesOfParts>
    <vt:vector size="94" baseType="lpstr">
      <vt:lpstr>AppleSymbols</vt:lpstr>
      <vt:lpstr>Arial</vt:lpstr>
      <vt:lpstr>Arial-ItalicMT</vt:lpstr>
      <vt:lpstr>ArialMT</vt:lpstr>
      <vt:lpstr>Bitter-Bold</vt:lpstr>
      <vt:lpstr>Bitter-Italic</vt:lpstr>
      <vt:lpstr>Bitter-Regular</vt:lpstr>
      <vt:lpstr>Calibri</vt:lpstr>
      <vt:lpstr>Calibri Light</vt:lpstr>
      <vt:lpstr>Cambria Math</vt:lpstr>
      <vt:lpstr>DINAlternate-Bold</vt:lpstr>
      <vt:lpstr>DINAlternate-Light</vt:lpstr>
      <vt:lpstr>GillSans-Italic</vt:lpstr>
      <vt:lpstr>Open Sans</vt:lpstr>
      <vt:lpstr>Times New Roman</vt:lpstr>
      <vt:lpstr>Wingdings</vt:lpstr>
      <vt:lpstr>Office 2013 – 2022 téma</vt:lpstr>
      <vt:lpstr>PowerPoint-bemutató</vt:lpstr>
      <vt:lpstr>Which are the most important details so far…? </vt:lpstr>
      <vt:lpstr>Undirected or directed networks</vt:lpstr>
      <vt:lpstr>Undirected or directed networks</vt:lpstr>
      <vt:lpstr>Density and Sparsity</vt:lpstr>
      <vt:lpstr>Density and Sparsity (2)</vt:lpstr>
      <vt:lpstr>Density and Sparsity (3)</vt:lpstr>
      <vt:lpstr>Subnetworks</vt:lpstr>
      <vt:lpstr>Degree</vt:lpstr>
      <vt:lpstr>Network representations</vt:lpstr>
      <vt:lpstr>Handling Networks in Code</vt:lpstr>
      <vt:lpstr>Connectedness and Components</vt:lpstr>
      <vt:lpstr>Six Degrees of Separation</vt:lpstr>
      <vt:lpstr>Summary</vt:lpstr>
      <vt:lpstr>Summary (2)</vt:lpstr>
      <vt:lpstr>Summary (3)</vt:lpstr>
      <vt:lpstr>Homework</vt:lpstr>
      <vt:lpstr>PowerPoint-bemutató</vt:lpstr>
      <vt:lpstr>Trees</vt:lpstr>
      <vt:lpstr>Trees (2)</vt:lpstr>
      <vt:lpstr>Trees (3)</vt:lpstr>
      <vt:lpstr>Hubs</vt:lpstr>
      <vt:lpstr>Heterogeneity</vt:lpstr>
      <vt:lpstr>Centrality Measures</vt:lpstr>
      <vt:lpstr>Closeness</vt:lpstr>
      <vt:lpstr>Betweenness</vt:lpstr>
      <vt:lpstr>Robustness</vt:lpstr>
      <vt:lpstr>Standard robustness test for networks </vt:lpstr>
      <vt:lpstr>Standard robustness test for networks </vt:lpstr>
      <vt:lpstr>Resources</vt:lpstr>
      <vt:lpstr>NETWORK SCIENCE</vt:lpstr>
      <vt:lpstr>Erdős Number</vt:lpstr>
      <vt:lpstr>PowerPoint-bemutató</vt:lpstr>
      <vt:lpstr>PowerPoint-bemutató</vt:lpstr>
      <vt:lpstr>THE RANDOM NETWORK MODEL</vt:lpstr>
      <vt:lpstr>THE RANDOM NETWORK MODE</vt:lpstr>
      <vt:lpstr>PowerPoint-bemutató</vt:lpstr>
      <vt:lpstr>NUMBER OF LINKS</vt:lpstr>
      <vt:lpstr>NUMBER OF LINKS</vt:lpstr>
      <vt:lpstr>NUMBER OF LINKS (2)</vt:lpstr>
      <vt:lpstr>PowerPoint-bemutató</vt:lpstr>
      <vt:lpstr>DEGREE DISTRIBUTION</vt:lpstr>
      <vt:lpstr>PowerPoint-bemutató</vt:lpstr>
      <vt:lpstr>PowerPoint-bemutató</vt:lpstr>
      <vt:lpstr>REAL NETWORKS ARE NOT POISSON</vt:lpstr>
      <vt:lpstr>REAL NETWORKS ARE NOT POISSON</vt:lpstr>
      <vt:lpstr>REAL NETWORKS ARE NOT POISSON</vt:lpstr>
      <vt:lpstr>REAL NETWORKS ARE NOT POISSON (2)</vt:lpstr>
      <vt:lpstr>THE EVOLUTION OF A RANDOM NETWORK</vt:lpstr>
      <vt:lpstr>THE EVOLUTION OF A RANDOM NETWORK (2)</vt:lpstr>
      <vt:lpstr>THE EVOLUTION OF A RANDOM NETWORK (3)</vt:lpstr>
      <vt:lpstr>THE EVOLUTION OF A RANDOM NETWORK (4)</vt:lpstr>
      <vt:lpstr>THE EVOLUTION OF A RANDOM NETWORK (5)</vt:lpstr>
      <vt:lpstr>THE EVOLUTION OF A RANDOM NETWORK (6)</vt:lpstr>
      <vt:lpstr>REAL NETWORKS ARE SUPERCRITICAL</vt:lpstr>
      <vt:lpstr>REAL NETWORKS ARE SUPERCRITICAL</vt:lpstr>
      <vt:lpstr>SMALL WORLDS</vt:lpstr>
      <vt:lpstr>SMALL WORLDS (2)</vt:lpstr>
      <vt:lpstr>SMALL WORLDS (3)</vt:lpstr>
      <vt:lpstr>CLUSTERING COEFFICIENT</vt:lpstr>
      <vt:lpstr>CLUSTERING COEFFICIENT (2)</vt:lpstr>
      <vt:lpstr>REAL NETWORKS ARE NOT RANDOM</vt:lpstr>
      <vt:lpstr>REAL NETWORKS ARE NOT RANDOM (2)</vt:lpstr>
      <vt:lpstr>REAL NETWORKS ARE NOT RANDOM (3)</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PREZENTÁCIÓ CÍME prezentáció alcíme</dc:title>
  <dc:creator>Tamás Orosz</dc:creator>
  <cp:lastModifiedBy>Orosz Tamás</cp:lastModifiedBy>
  <cp:revision>33</cp:revision>
  <dcterms:created xsi:type="dcterms:W3CDTF">2021-07-01T15:39:11Z</dcterms:created>
  <dcterms:modified xsi:type="dcterms:W3CDTF">2024-09-26T05:40:23Z</dcterms:modified>
</cp:coreProperties>
</file>