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0" r:id="rId3"/>
    <p:sldId id="265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0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B9D6C-8A48-4FDD-B7B2-AFA414AB6FD4}" type="datetimeFigureOut">
              <a:rPr lang="hu-HU" smtClean="0"/>
              <a:t>2024. 10. 10.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8E157-155B-4318-B368-96146F8647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16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8E157-155B-4318-B368-96146F8647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97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8E157-155B-4318-B368-96146F8647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800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E45EC-E857-984F-8379-10CA33E7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B867FF-3DD2-3745-B706-AC701B7DF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AE546B-4E7E-E547-9D80-07E655B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5290C3-6C58-2E4A-8424-D73D86F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9E28C-056B-A645-B058-2EE956BA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45467-4FEB-AC4B-86DB-3FD3F146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65892B6-EF09-3B46-9ED5-497097EE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5E4A4E-8912-334F-8D89-2FBF158C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8BD7A6-876F-734E-B813-5A6BA17F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04CC0E-6CBB-D64C-BF1B-08A795AE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1133CCC-AF07-184C-876D-D74B91AD3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878B64-CD80-C241-9481-92B2ED863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819BC4-C938-874F-97B6-78FEC09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C2461-B42C-554E-9291-357E9E2F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423E59-173B-0743-85AA-4E16C640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E9060-7EEE-4A44-8102-3682CB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4336AF-62CC-C443-B562-71A31CC0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537EEE-B4E7-5E4E-87BA-CF4C0F2D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23910D-698C-364E-AE93-62930A6D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666EDC-A796-E049-AD2B-7E0CC39F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2E0768-69DD-F748-9589-AFBF48F6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09AE6D-5FCA-024A-8930-77A63BB9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20CDD8-8E72-0D49-8265-1819EBC4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66E96-9F74-C842-879A-7FAC5A72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509121-0443-5546-8EB3-FC0433F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D64E7-9DF5-7849-B50B-F4CFDF41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82EC89-DE48-4B49-8494-8EF55975D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AC62C9-535D-674C-BAB1-9FFC0069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E2C7C6-B91C-7545-89A2-4D87534A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7F536E3-9EC2-7C42-A5A6-DD946AAE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239D36-2F9D-5E47-A91D-CB4ECF4D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6E212D-EFC9-E843-AEF9-4697F435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F4C0F8-A495-6242-8F9E-34A6AEED9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12D6E2A-C35D-C240-AAB7-324EE81F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81330E7-B625-424C-8217-22573F56F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3F22E5C-A586-AB40-A686-186F5106A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70531-A794-454B-AC6D-98AB51F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4896FC-7628-F84A-834A-87FC631E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095E2F2-F3BA-7F41-BB1C-6346416B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8C240B-11F8-B34C-8BFB-1FE5AB55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5954971-DEEB-3244-8632-9615BD20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5F868A1-5A8C-274D-AC44-95414589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4375EDA-CE8D-2542-9A84-592CB86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CA46F65-79E5-6640-BB8A-88AC3744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76F9CD8-62E8-A344-8837-0E8848AD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E744F3-F316-EC4D-A357-B10CF610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21203-76E8-CF48-AFDD-C08BD94A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8C0D2F-119B-5D42-8A65-746B723B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CF4AF3-AB8F-4F40-A5BC-5938AF9E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2DC796-CB61-4641-A562-F133196F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6BC2EB-A5D4-9649-BCCF-DB7FB647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E71873-612B-FD46-98D9-5EE27F46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57719-3DA3-F840-BF88-A98938D7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86DB84D-E331-2D4D-B110-8579350E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F07BD4-77ED-A24F-8126-77639250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53D5D8-8518-BF43-A85D-494896B7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E4CF2F-3330-B147-93CE-BCEE7C9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91B097-73EA-454C-9770-E7201C4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BF4A4A6-0F8B-8C48-B454-E43C26D0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5834CF-022D-E94D-8E0A-E917ADE6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F9CCE1-DE1B-C447-A4F1-CA789A4E5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10/19/2023</a:t>
            </a:r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C2F029-7EC5-EF46-8DEA-E7DAC381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E9C6E1-4BD7-454B-90C2-FAB8A2FC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AA7F-C62B-F246-A793-9ED832A9CCA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359C31E0-C08E-4FD1-8002-85582C91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7526A6D4-531E-7D43-81CA-954398D2809F}"/>
              </a:ext>
            </a:extLst>
          </p:cNvPr>
          <p:cNvSpPr txBox="1">
            <a:spLocks/>
          </p:cNvSpPr>
          <p:nvPr/>
        </p:nvSpPr>
        <p:spPr>
          <a:xfrm>
            <a:off x="723899" y="2317041"/>
            <a:ext cx="7365636" cy="2185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hu-HU" sz="6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 Science</a:t>
            </a:r>
            <a:br>
              <a:rPr lang="hu-HU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40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4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4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scale-free property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B46220C8-18AF-4FD2-A0E3-B402C4421CA8}"/>
              </a:ext>
            </a:extLst>
          </p:cNvPr>
          <p:cNvSpPr txBox="1">
            <a:spLocks/>
          </p:cNvSpPr>
          <p:nvPr/>
        </p:nvSpPr>
        <p:spPr>
          <a:xfrm>
            <a:off x="723899" y="4383759"/>
            <a:ext cx="7365636" cy="107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4000"/>
              </a:lnSpc>
            </a:pPr>
            <a:r>
              <a:rPr lang="hu-HU" sz="2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Tamás Orosz</a:t>
            </a:r>
          </a:p>
          <a:p>
            <a:pPr>
              <a:lnSpc>
                <a:spcPct val="134000"/>
              </a:lnSpc>
            </a:pPr>
            <a:r>
              <a:rPr lang="hu-HU" sz="14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Ph.D., habil.</a:t>
            </a: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881288BA-6D9D-4519-B627-D3320E1CCA2E}"/>
              </a:ext>
            </a:extLst>
          </p:cNvPr>
          <p:cNvSpPr txBox="1">
            <a:spLocks/>
          </p:cNvSpPr>
          <p:nvPr/>
        </p:nvSpPr>
        <p:spPr>
          <a:xfrm>
            <a:off x="723899" y="5566277"/>
            <a:ext cx="7365636" cy="59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22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hu-HU" sz="2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5, 10/10/2024</a:t>
            </a:r>
            <a:endParaRPr lang="hu-HU" sz="2200" dirty="0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44E8ABBA-D589-5EBF-BEAE-40ED37AF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18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677662" y="399496"/>
            <a:ext cx="1100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 and the continuum formalisms of power-law distribution </a:t>
            </a:r>
            <a:endParaRPr lang="hu-HU" sz="28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582B3368-C748-8A08-FB21-BCCCD7CD4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9" y="996261"/>
                <a:ext cx="12042321" cy="501134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Discrete Formalism</a:t>
                </a:r>
                <a:r>
                  <a:rPr lang="hu-HU" b="1" dirty="0"/>
                  <a:t> (1)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0" i="0" u="none" strike="noStrike" baseline="0" dirty="0">
                    <a:latin typeface="Bitter-Regular"/>
                  </a:rPr>
                  <a:t>As node degrees are positive integers, </a:t>
                </a:r>
                <a:r>
                  <a:rPr lang="en-US" b="1" i="1" u="none" strike="noStrike" baseline="0" dirty="0">
                    <a:latin typeface="Bitter-Italic"/>
                  </a:rPr>
                  <a:t>k </a:t>
                </a:r>
                <a:r>
                  <a:rPr lang="en-US" b="1" i="0" u="none" strike="noStrike" baseline="0" dirty="0">
                    <a:latin typeface="Bitter-Regular"/>
                  </a:rPr>
                  <a:t>= 0, 1, 2, ...,</a:t>
                </a:r>
                <a:r>
                  <a:rPr lang="en-US" b="0" i="0" u="none" strike="noStrike" baseline="0" dirty="0">
                    <a:latin typeface="Bitter-Regular"/>
                  </a:rPr>
                  <a:t> the discrete formalism</a:t>
                </a:r>
                <a:r>
                  <a:rPr lang="hu-HU" b="0" i="0" u="none" strike="noStrike" baseline="0" dirty="0">
                    <a:latin typeface="Bitter-Regular"/>
                  </a:rPr>
                  <a:t> </a:t>
                </a:r>
                <a:r>
                  <a:rPr lang="en-US" b="0" i="0" u="none" strike="noStrike" baseline="0" dirty="0">
                    <a:latin typeface="Bitter-Regular"/>
                  </a:rPr>
                  <a:t>provides the probability </a:t>
                </a:r>
                <a:r>
                  <a:rPr lang="en-US" b="0" i="1" u="none" strike="noStrike" baseline="0" dirty="0">
                    <a:latin typeface="Bitter-Italic"/>
                  </a:rPr>
                  <a:t>p</a:t>
                </a:r>
                <a:r>
                  <a:rPr lang="en-US" b="0" i="1" u="none" strike="noStrike" baseline="-25000" dirty="0">
                    <a:latin typeface="Bitter-Italic"/>
                  </a:rPr>
                  <a:t>k</a:t>
                </a:r>
                <a:r>
                  <a:rPr lang="en-US" b="0" i="1" u="none" strike="noStrike" baseline="0" dirty="0">
                    <a:latin typeface="Bitter-Italic"/>
                  </a:rPr>
                  <a:t> </a:t>
                </a:r>
                <a:r>
                  <a:rPr lang="en-US" b="0" i="0" u="none" strike="noStrike" baseline="0" dirty="0">
                    <a:latin typeface="Bitter-Regular"/>
                  </a:rPr>
                  <a:t>that a node has exactly </a:t>
                </a:r>
                <a:r>
                  <a:rPr lang="en-US" b="0" i="1" u="none" strike="noStrike" baseline="0" dirty="0">
                    <a:latin typeface="Bitter-Italic"/>
                  </a:rPr>
                  <a:t>k </a:t>
                </a:r>
                <a:r>
                  <a:rPr lang="en-US" b="0" i="0" u="none" strike="noStrike" baseline="0" dirty="0">
                    <a:latin typeface="Bitter-Regular"/>
                  </a:rPr>
                  <a:t>links</a:t>
                </a:r>
                <a:endParaRPr lang="hu-HU" b="0" i="0" u="none" strike="noStrike" baseline="0" dirty="0">
                  <a:latin typeface="Bitter-Regular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u="none" strike="noStrike" baseline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hu-HU" b="1" i="1" u="none" strike="noStrike" baseline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hu-HU" b="1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1" i="1" u="none" strike="noStrike" baseline="0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hu-HU" b="1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b="1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1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hu-HU" b="1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</m:oMath>
                  </m:oMathPara>
                </a14:m>
                <a:endParaRPr lang="hu-HU" b="1" i="0" u="none" strike="noStrike" baseline="0" dirty="0">
                  <a:latin typeface="Bitter-Regular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US" dirty="0">
                    <a:latin typeface="Bitter-Regular"/>
                  </a:rPr>
                  <a:t>The constant C is determined by the normalization condition</a:t>
                </a:r>
                <a:r>
                  <a:rPr lang="hu-HU" dirty="0">
                    <a:latin typeface="Bitter-Regular"/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hu-HU" b="1" dirty="0">
                  <a:latin typeface="Bitter-Regular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hu-H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hu-H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sup>
                          </m:sSup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hu-HU" b="1" dirty="0">
                  <a:latin typeface="Bitter-Regular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582B3368-C748-8A08-FB21-BCCCD7CD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9" y="996261"/>
                <a:ext cx="12042321" cy="5011348"/>
              </a:xfrm>
              <a:blipFill>
                <a:blip r:embed="rId3"/>
                <a:stretch>
                  <a:fillRect l="-759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C697D75F-C439-7AA6-DD8B-CD516B98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10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68A8FC4F-D83F-81D1-6E41-A8836653971B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245948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 Formalism (2)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D3FD03B2-657A-3D85-B9A3-A78FDBFCBF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40349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  <m:d>
                            <m:d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u-HU" sz="2400" b="1" dirty="0">
                  <a:latin typeface="Bitter-Regular"/>
                </a:endParaRPr>
              </a:p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hu-HU" sz="2400" dirty="0" err="1">
                    <a:latin typeface="Bitter-Regular"/>
                  </a:rPr>
                  <a:t>where</a:t>
                </a:r>
                <a:r>
                  <a:rPr lang="hu-HU" sz="2400" dirty="0">
                    <a:latin typeface="Bitter-Regular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𝝃</m:t>
                    </m:r>
                    <m:d>
                      <m:dPr>
                        <m:ctrlP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hu-HU" sz="2400" dirty="0">
                    <a:latin typeface="Bitter-Regular"/>
                  </a:rPr>
                  <a:t>is the </a:t>
                </a:r>
                <a:r>
                  <a:rPr lang="hu-HU" sz="2400" b="1" dirty="0" err="1">
                    <a:latin typeface="Bitter-Regular"/>
                  </a:rPr>
                  <a:t>Riemann-zeta</a:t>
                </a:r>
                <a:r>
                  <a:rPr lang="hu-HU" sz="2400" dirty="0">
                    <a:latin typeface="Bitter-Regular"/>
                  </a:rPr>
                  <a:t> </a:t>
                </a:r>
                <a:r>
                  <a:rPr lang="hu-HU" sz="2400" b="1" dirty="0" err="1">
                    <a:latin typeface="Bitter-Regular"/>
                  </a:rPr>
                  <a:t>function</a:t>
                </a:r>
                <a:r>
                  <a:rPr lang="hu-HU" sz="2400" dirty="0">
                    <a:latin typeface="Bitter-Regular"/>
                  </a:rPr>
                  <a:t>. </a:t>
                </a:r>
                <a:r>
                  <a:rPr lang="hu-HU" sz="2400" dirty="0" err="1">
                    <a:latin typeface="Bitter-Regular"/>
                  </a:rPr>
                  <a:t>Thus</a:t>
                </a:r>
                <a:r>
                  <a:rPr lang="hu-HU" sz="2400" dirty="0">
                    <a:latin typeface="Bitter-Regular"/>
                  </a:rPr>
                  <a:t> for </a:t>
                </a:r>
                <a14:m>
                  <m:oMath xmlns:m="http://schemas.openxmlformats.org/officeDocument/2006/math">
                    <m:r>
                      <a:rPr lang="hu-HU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hu-HU" sz="2400" b="1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hu-HU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hu-HU" sz="2400" dirty="0">
                    <a:latin typeface="Bitter-Regular"/>
                  </a:rPr>
                  <a:t> the </a:t>
                </a:r>
                <a:r>
                  <a:rPr lang="hu-HU" sz="2400" dirty="0" err="1">
                    <a:latin typeface="Bitter-Regular"/>
                  </a:rPr>
                  <a:t>discrete</a:t>
                </a:r>
                <a:r>
                  <a:rPr lang="hu-HU" sz="2400" dirty="0">
                    <a:latin typeface="Bitter-Regular"/>
                  </a:rPr>
                  <a:t> </a:t>
                </a:r>
                <a:r>
                  <a:rPr lang="hu-HU" sz="2400" dirty="0" err="1">
                    <a:latin typeface="Bitter-Regular"/>
                  </a:rPr>
                  <a:t>power-law</a:t>
                </a:r>
                <a:r>
                  <a:rPr lang="hu-HU" sz="2400" dirty="0">
                    <a:latin typeface="Bitter-Regular"/>
                  </a:rPr>
                  <a:t> </a:t>
                </a:r>
                <a:r>
                  <a:rPr lang="hu-HU" sz="2400" dirty="0" err="1">
                    <a:latin typeface="Bitter-Regular"/>
                  </a:rPr>
                  <a:t>distribution</a:t>
                </a:r>
                <a:r>
                  <a:rPr lang="hu-HU" sz="2400" dirty="0">
                    <a:latin typeface="Bitter-Regular"/>
                  </a:rPr>
                  <a:t> has the </a:t>
                </a:r>
                <a:r>
                  <a:rPr lang="hu-HU" sz="2400" dirty="0" err="1">
                    <a:latin typeface="Bitter-Regular"/>
                  </a:rPr>
                  <a:t>form</a:t>
                </a:r>
                <a:endParaRPr lang="hu-HU" sz="2400" dirty="0">
                  <a:latin typeface="Bitter-Regular"/>
                </a:endParaRPr>
              </a:p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sup>
                          </m:sSup>
                        </m:num>
                        <m:den>
                          <m:r>
                            <a:rPr lang="hu-HU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  <m:d>
                            <m:dPr>
                              <m:ctrlPr>
                                <a:rPr lang="hu-HU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u-HU" sz="2600" b="1" dirty="0">
                  <a:latin typeface="Bitter-Regular"/>
                </a:endParaRPr>
              </a:p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hu-HU" sz="2600" dirty="0">
                  <a:latin typeface="Bitter-Regular"/>
                </a:endParaRPr>
              </a:p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hu-HU" sz="2600" dirty="0">
                  <a:latin typeface="Bitter-Regular"/>
                </a:endParaRPr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D3FD03B2-657A-3D85-B9A3-A78FDBFCB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03493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9FCCF9B7-E7AE-7B5E-8648-A29CD332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11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160C34E3-3A9B-75FE-4298-3997AB64316B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355314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Continuum formalism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artalom helye 2">
                <a:extLst>
                  <a:ext uri="{FF2B5EF4-FFF2-40B4-BE49-F238E27FC236}">
                    <a16:creationId xmlns:a16="http://schemas.microsoft.com/office/drawing/2014/main" id="{DE29E6B2-BA02-D260-5F9F-E9AAEC292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85" y="1045826"/>
                <a:ext cx="11960029" cy="464352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hu-HU" sz="2400" dirty="0"/>
                  <a:t>In </a:t>
                </a:r>
                <a:r>
                  <a:rPr lang="hu-HU" sz="2400" dirty="0" err="1"/>
                  <a:t>analytical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calculations</a:t>
                </a:r>
                <a:r>
                  <a:rPr lang="hu-HU" sz="2400" dirty="0"/>
                  <a:t> </a:t>
                </a:r>
                <a:r>
                  <a:rPr lang="hu-HU" sz="2400" dirty="0" err="1"/>
                  <a:t>it</a:t>
                </a:r>
                <a:r>
                  <a:rPr lang="hu-HU" sz="2400" dirty="0"/>
                  <a:t> is </a:t>
                </a:r>
                <a:r>
                  <a:rPr lang="hu-HU" sz="2400" dirty="0" err="1"/>
                  <a:t>often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convenient</a:t>
                </a:r>
                <a:r>
                  <a:rPr lang="hu-HU" sz="2400" dirty="0"/>
                  <a:t> to </a:t>
                </a:r>
                <a:r>
                  <a:rPr lang="hu-HU" sz="2400" dirty="0" err="1"/>
                  <a:t>assume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that</a:t>
                </a:r>
                <a:r>
                  <a:rPr lang="hu-HU" sz="2400" dirty="0"/>
                  <a:t> the </a:t>
                </a:r>
                <a:r>
                  <a:rPr lang="hu-HU" sz="2400" dirty="0" err="1"/>
                  <a:t>degrees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can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have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any</a:t>
                </a:r>
                <a:r>
                  <a:rPr lang="hu-HU" sz="2400" dirty="0"/>
                  <a:t> </a:t>
                </a:r>
                <a:r>
                  <a:rPr lang="hu-HU" sz="2400" dirty="0" err="1"/>
                  <a:t>positive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real</a:t>
                </a:r>
                <a:r>
                  <a:rPr lang="hu-HU" sz="2400" dirty="0"/>
                  <a:t> </a:t>
                </a:r>
                <a:r>
                  <a:rPr lang="hu-HU" sz="2400" dirty="0" err="1"/>
                  <a:t>value</a:t>
                </a:r>
                <a:r>
                  <a:rPr lang="hu-HU" sz="2400" dirty="0"/>
                  <a:t>. In </a:t>
                </a:r>
                <a:r>
                  <a:rPr lang="hu-HU" sz="2400" dirty="0" err="1"/>
                  <a:t>this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case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we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write</a:t>
                </a:r>
                <a:r>
                  <a:rPr lang="hu-HU" sz="2400" dirty="0"/>
                  <a:t> the </a:t>
                </a:r>
                <a:r>
                  <a:rPr lang="hu-HU" sz="2400" dirty="0" err="1"/>
                  <a:t>power-law</a:t>
                </a:r>
                <a:r>
                  <a:rPr lang="hu-HU" sz="2400" dirty="0"/>
                  <a:t> </a:t>
                </a:r>
                <a:r>
                  <a:rPr lang="hu-HU" sz="2400" dirty="0" err="1"/>
                  <a:t>distribution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as</a:t>
                </a:r>
                <a:r>
                  <a:rPr lang="hu-HU" sz="2400" dirty="0"/>
                  <a:t> </a:t>
                </a:r>
                <a:endParaRPr lang="hu-HU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</m:oMath>
                  </m:oMathPara>
                </a14:m>
                <a:endParaRPr lang="hu-HU" sz="2400" b="1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hu-HU" sz="2400" dirty="0"/>
                  <a:t>Using the </a:t>
                </a:r>
                <a:r>
                  <a:rPr lang="hu-HU" sz="2400" dirty="0" err="1"/>
                  <a:t>normalization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condition</a:t>
                </a:r>
                <a:endParaRPr lang="hu-HU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sub>
                        <m:sup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𝒅𝒌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hu-HU" sz="2400" b="1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𝒎𝒊𝒏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𝜸</m:t>
                                  </m:r>
                                </m:sup>
                              </m:sSup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𝒅𝒌</m:t>
                              </m:r>
                            </m:e>
                          </m:nary>
                        </m:den>
                      </m:f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e>
                        <m:sup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artalom helye 2">
                <a:extLst>
                  <a:ext uri="{FF2B5EF4-FFF2-40B4-BE49-F238E27FC236}">
                    <a16:creationId xmlns:a16="http://schemas.microsoft.com/office/drawing/2014/main" id="{DE29E6B2-BA02-D260-5F9F-E9AAEC292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85" y="1045826"/>
                <a:ext cx="11960029" cy="4643522"/>
              </a:xfrm>
              <a:blipFill>
                <a:blip r:embed="rId3"/>
                <a:stretch>
                  <a:fillRect l="-765" t="-13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7261147-2492-EFA7-FE3B-5214CA3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12</a:t>
            </a:fld>
            <a:endParaRPr lang="hu-HU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B87CDA11-3251-9FAE-2321-C978308AAE9C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404437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Continuum formalism</a:t>
            </a:r>
            <a:r>
              <a:rPr lang="hu-HU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(2)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2">
                <a:extLst>
                  <a:ext uri="{FF2B5EF4-FFF2-40B4-BE49-F238E27FC236}">
                    <a16:creationId xmlns:a16="http://schemas.microsoft.com/office/drawing/2014/main" id="{7F934168-E64D-D022-47D8-3FD6DC51A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8076" y="1263513"/>
                <a:ext cx="10515600" cy="449850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hu-HU" sz="2400" dirty="0"/>
                  <a:t>   </a:t>
                </a:r>
                <a:r>
                  <a:rPr lang="hu-HU" sz="2400" dirty="0" err="1"/>
                  <a:t>Therefore</a:t>
                </a:r>
                <a:r>
                  <a:rPr lang="hu-HU" sz="2400" dirty="0"/>
                  <a:t> in the </a:t>
                </a:r>
                <a:r>
                  <a:rPr lang="hu-HU" sz="2400" dirty="0" err="1"/>
                  <a:t>continuum</a:t>
                </a:r>
                <a:r>
                  <a:rPr lang="hu-HU" sz="2400" dirty="0"/>
                  <a:t> </a:t>
                </a:r>
                <a:r>
                  <a:rPr lang="hu-HU" sz="2400" dirty="0" err="1"/>
                  <a:t>formalism</a:t>
                </a:r>
                <a:r>
                  <a:rPr lang="hu-HU" sz="2400" dirty="0"/>
                  <a:t> the </a:t>
                </a:r>
                <a:r>
                  <a:rPr lang="hu-HU" sz="2400" dirty="0" err="1"/>
                  <a:t>degree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distribution</a:t>
                </a:r>
                <a:r>
                  <a:rPr lang="hu-HU" sz="2400" dirty="0"/>
                  <a:t> has the </a:t>
                </a:r>
                <a:r>
                  <a:rPr lang="hu-HU" sz="2400" dirty="0" err="1"/>
                  <a:t>form</a:t>
                </a:r>
                <a:r>
                  <a:rPr lang="hu-HU" sz="2400" dirty="0"/>
                  <a:t>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hu-HU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e>
                      <m:sup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hu-H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sup>
                    </m:sSup>
                    <m: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hu-HU" sz="2400" dirty="0"/>
                  <a:t> </a:t>
                </a:r>
                <a:r>
                  <a:rPr lang="hu-HU" sz="2400" dirty="0" err="1"/>
                  <a:t>where</a:t>
                </a:r>
                <a:r>
                  <a:rPr lang="hu-H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hu-HU" sz="2400" dirty="0"/>
                  <a:t> is the </a:t>
                </a:r>
                <a:r>
                  <a:rPr lang="hu-HU" sz="2400" dirty="0" err="1"/>
                  <a:t>smallest</a:t>
                </a:r>
                <a:r>
                  <a:rPr lang="hu-HU" sz="2400" dirty="0"/>
                  <a:t> </a:t>
                </a:r>
                <a:r>
                  <a:rPr lang="hu-HU" sz="2400" dirty="0" err="1"/>
                  <a:t>degree</a:t>
                </a:r>
                <a:r>
                  <a:rPr lang="hu-HU" sz="2400" dirty="0"/>
                  <a:t> for </a:t>
                </a:r>
                <a:r>
                  <a:rPr lang="hu-HU" sz="2400" dirty="0" err="1"/>
                  <a:t>which</a:t>
                </a:r>
                <a:r>
                  <a:rPr lang="hu-HU" sz="2400" dirty="0"/>
                  <a:t> the </a:t>
                </a:r>
                <a:r>
                  <a:rPr lang="hu-HU" sz="2400" dirty="0" err="1"/>
                  <a:t>power</a:t>
                </a:r>
                <a:r>
                  <a:rPr lang="hu-HU" sz="2400" dirty="0"/>
                  <a:t> </a:t>
                </a:r>
                <a:r>
                  <a:rPr lang="hu-HU" sz="2400" dirty="0" err="1"/>
                  <a:t>law</a:t>
                </a:r>
                <a:r>
                  <a:rPr lang="hu-HU" sz="2400" dirty="0"/>
                  <a:t> </a:t>
                </a:r>
                <a:r>
                  <a:rPr lang="hu-HU" sz="2400" dirty="0" err="1"/>
                  <a:t>holds</a:t>
                </a:r>
                <a:r>
                  <a:rPr lang="hu-HU" sz="2400" dirty="0"/>
                  <a:t>:  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sup>
                          </m:sSup>
                        </m:num>
                        <m:den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  <m:r>
                            <a:rPr lang="hu-H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hu-HU" sz="2400" dirty="0"/>
                  <a:t>   The </a:t>
                </a:r>
                <a:r>
                  <a:rPr lang="hu-HU" sz="2400" dirty="0" err="1"/>
                  <a:t>physical</a:t>
                </a:r>
                <a:r>
                  <a:rPr lang="hu-HU" sz="2400" dirty="0"/>
                  <a:t> </a:t>
                </a:r>
                <a:r>
                  <a:rPr lang="hu-HU" sz="2400" dirty="0" err="1"/>
                  <a:t>interpretation</a:t>
                </a:r>
                <a:r>
                  <a:rPr lang="hu-HU" sz="2400" dirty="0"/>
                  <a:t> of the </a:t>
                </a:r>
                <a:r>
                  <a:rPr lang="hu-HU" sz="2400" dirty="0" err="1"/>
                  <a:t>continuum</a:t>
                </a:r>
                <a:r>
                  <a:rPr lang="hu-HU" sz="2400" dirty="0"/>
                  <a:t> </a:t>
                </a:r>
                <a:r>
                  <a:rPr lang="hu-HU" sz="2400" dirty="0" err="1"/>
                  <a:t>formalism</a:t>
                </a:r>
                <a:r>
                  <a:rPr lang="hu-HU" sz="2400" dirty="0"/>
                  <a:t>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lang="hu-HU" sz="2400" b="1" i="1" smtClean="0">
                              <a:latin typeface="Cambria Math" panose="02040503050406030204" pitchFamily="18" charset="0"/>
                            </a:rPr>
                            <m:t>𝒅𝒌</m:t>
                          </m:r>
                        </m:e>
                      </m:nary>
                    </m:oMath>
                  </m:oMathPara>
                </a14:m>
                <a:endParaRPr lang="hu-HU" sz="2400" b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hu-HU" sz="2400" dirty="0"/>
                  <a:t>   is the </a:t>
                </a:r>
                <a:r>
                  <a:rPr lang="hu-HU" sz="2400" dirty="0" err="1"/>
                  <a:t>probavility</a:t>
                </a:r>
                <a:r>
                  <a:rPr lang="hu-HU" sz="2400" dirty="0"/>
                  <a:t> </a:t>
                </a:r>
                <a:r>
                  <a:rPr lang="hu-HU" sz="2400" dirty="0" err="1"/>
                  <a:t>that</a:t>
                </a:r>
                <a:r>
                  <a:rPr lang="hu-HU" sz="2400" dirty="0"/>
                  <a:t> a </a:t>
                </a:r>
                <a:r>
                  <a:rPr lang="hu-HU" sz="2400" dirty="0" err="1"/>
                  <a:t>randomly</a:t>
                </a:r>
                <a:r>
                  <a:rPr lang="hu-HU" sz="2400" dirty="0"/>
                  <a:t> </a:t>
                </a:r>
                <a:r>
                  <a:rPr lang="hu-HU" sz="2400" dirty="0" err="1"/>
                  <a:t>chosen</a:t>
                </a:r>
                <a:r>
                  <a:rPr lang="hu-HU" sz="2400" dirty="0"/>
                  <a:t> </a:t>
                </a:r>
                <a:r>
                  <a:rPr lang="hu-HU" sz="2400" dirty="0" err="1"/>
                  <a:t>node</a:t>
                </a:r>
                <a:r>
                  <a:rPr lang="hu-HU" sz="2400" dirty="0"/>
                  <a:t> has </a:t>
                </a:r>
                <a:r>
                  <a:rPr lang="hu-HU" sz="2400" dirty="0" err="1"/>
                  <a:t>degree</a:t>
                </a:r>
                <a:r>
                  <a:rPr lang="hu-HU" sz="2400" dirty="0"/>
                  <a:t> </a:t>
                </a:r>
                <a:r>
                  <a:rPr lang="hu-HU" sz="2400" dirty="0" err="1"/>
                  <a:t>between</a:t>
                </a:r>
                <a:r>
                  <a:rPr lang="hu-H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hu-HU" sz="2400" b="1" dirty="0"/>
                  <a:t> </a:t>
                </a:r>
                <a:r>
                  <a:rPr lang="hu-HU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artalom helye 2">
                <a:extLst>
                  <a:ext uri="{FF2B5EF4-FFF2-40B4-BE49-F238E27FC236}">
                    <a16:creationId xmlns:a16="http://schemas.microsoft.com/office/drawing/2014/main" id="{7F934168-E64D-D022-47D8-3FD6DC51A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076" y="1263513"/>
                <a:ext cx="10515600" cy="4498508"/>
              </a:xfrm>
              <a:blipFill>
                <a:blip r:embed="rId3"/>
                <a:stretch>
                  <a:fillRect l="-870" t="-108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31A749CF-BFF6-6DA1-D555-71D48ECB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13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13C04F7E-4A81-1DEC-A448-FB9549A3A692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355487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6990C2CF-C082-4255-BDBC-9D84490B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7526A6D4-531E-7D43-81CA-954398D2809F}"/>
              </a:ext>
            </a:extLst>
          </p:cNvPr>
          <p:cNvSpPr txBox="1">
            <a:spLocks/>
          </p:cNvSpPr>
          <p:nvPr/>
        </p:nvSpPr>
        <p:spPr>
          <a:xfrm>
            <a:off x="194208" y="1828800"/>
            <a:ext cx="8611862" cy="4178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4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summary, networks whose degree distribution follows a power law  are called scale-free networks. If a network is directed, the scale-free property applies separately to the in- and out-degrees. To mathematically  study the properties of scale-free networks, we can use either the discrete or the continuum formalism. The scale-free property is independent of the formalism we use.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33E4686-63C0-11DD-554A-619F6D72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14</a:t>
            </a:fld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0188ECAD-AF61-B234-BDA2-E184E7D732B2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7359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SCALE-FREE PROPERTY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ím 1">
            <a:extLst>
              <a:ext uri="{FF2B5EF4-FFF2-40B4-BE49-F238E27FC236}">
                <a16:creationId xmlns:a16="http://schemas.microsoft.com/office/drawing/2014/main" id="{0B2E556E-3FCC-469A-9020-E74E90D6BEA0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  <p:sp>
        <p:nvSpPr>
          <p:cNvPr id="2" name="Tartalom helye 2">
            <a:extLst>
              <a:ext uri="{FF2B5EF4-FFF2-40B4-BE49-F238E27FC236}">
                <a16:creationId xmlns:a16="http://schemas.microsoft.com/office/drawing/2014/main" id="{50A7F888-1743-02B1-9086-AEED9C5E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7"/>
            <a:ext cx="10676138" cy="460192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World Wide Web</a:t>
            </a:r>
            <a:r>
              <a:rPr lang="hu-HU" b="1" dirty="0"/>
              <a:t>: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a network whose nodes are documents and the</a:t>
            </a:r>
            <a:r>
              <a:rPr lang="hu-HU" dirty="0"/>
              <a:t> </a:t>
            </a:r>
            <a:r>
              <a:rPr lang="en-US" dirty="0"/>
              <a:t>links are the uniform resource locators (URLs) that allow us to “surf” with</a:t>
            </a:r>
            <a:r>
              <a:rPr lang="hu-HU" dirty="0"/>
              <a:t> </a:t>
            </a:r>
            <a:r>
              <a:rPr lang="en-US" dirty="0"/>
              <a:t>a click from one web document to the other.</a:t>
            </a:r>
            <a:endParaRPr lang="hu-HU" dirty="0"/>
          </a:p>
          <a:p>
            <a:pPr marL="228600" lvl="1" algn="just">
              <a:lnSpc>
                <a:spcPct val="150000"/>
              </a:lnSpc>
              <a:spcBef>
                <a:spcPts val="1000"/>
              </a:spcBef>
            </a:pPr>
            <a:r>
              <a:rPr lang="hu-HU" sz="2800" b="1" dirty="0"/>
              <a:t>I</a:t>
            </a:r>
            <a:r>
              <a:rPr lang="en-US" sz="2800" b="1" dirty="0" err="1"/>
              <a:t>mportance</a:t>
            </a:r>
            <a:r>
              <a:rPr lang="en-US" sz="2800" b="1" dirty="0"/>
              <a:t> of the World Wide Web</a:t>
            </a:r>
            <a:r>
              <a:rPr lang="hu-HU" sz="2800" b="1" dirty="0"/>
              <a:t>:</a:t>
            </a:r>
          </a:p>
          <a:p>
            <a:pPr marL="457200" lvl="2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/>
              <a:t>WWW played in the</a:t>
            </a:r>
            <a:r>
              <a:rPr lang="hu-HU" sz="2400" dirty="0"/>
              <a:t> </a:t>
            </a:r>
            <a:r>
              <a:rPr lang="en-US" sz="2400" dirty="0"/>
              <a:t>development of network theory: it facilitated the discovery of a number of</a:t>
            </a:r>
            <a:r>
              <a:rPr lang="hu-HU" sz="2400" dirty="0"/>
              <a:t> </a:t>
            </a:r>
            <a:r>
              <a:rPr lang="en-US" sz="2400" dirty="0"/>
              <a:t>fundamental network characteristics and became a standard testbed for</a:t>
            </a:r>
            <a:r>
              <a:rPr lang="hu-HU" sz="2400" dirty="0"/>
              <a:t> </a:t>
            </a:r>
            <a:r>
              <a:rPr lang="en-US" sz="2400" dirty="0"/>
              <a:t>most network measures.</a:t>
            </a:r>
            <a:endParaRPr lang="hu-HU" sz="24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590482F-BE5C-0B65-6479-2D47092A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35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CRAWLER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CFBBD31F-1F30-AF11-68AC-349EB7CE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1" y="1083900"/>
            <a:ext cx="11552465" cy="484736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hu-HU" sz="2400" dirty="0"/>
              <a:t>A</a:t>
            </a:r>
            <a:r>
              <a:rPr lang="en-US" sz="2400" dirty="0"/>
              <a:t> software called a crawler</a:t>
            </a:r>
            <a:r>
              <a:rPr lang="hu-HU" sz="2400" dirty="0"/>
              <a:t> </a:t>
            </a:r>
            <a:r>
              <a:rPr lang="hu-HU" sz="2400" dirty="0" err="1"/>
              <a:t>can</a:t>
            </a:r>
            <a:r>
              <a:rPr lang="hu-HU" sz="2400" dirty="0"/>
              <a:t> be </a:t>
            </a:r>
            <a:r>
              <a:rPr lang="hu-HU" sz="2400" dirty="0" err="1"/>
              <a:t>used</a:t>
            </a:r>
            <a:r>
              <a:rPr lang="hu-HU" sz="2400" dirty="0"/>
              <a:t> </a:t>
            </a:r>
            <a:r>
              <a:rPr lang="en-US" sz="2400" dirty="0"/>
              <a:t> to map out the Web’s wiring diagram.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A crawler can start from any web document, identifying the links</a:t>
            </a:r>
            <a:r>
              <a:rPr lang="hu-HU" sz="2400" dirty="0"/>
              <a:t> </a:t>
            </a:r>
            <a:r>
              <a:rPr lang="en-US" sz="2400" dirty="0"/>
              <a:t>(URLs) on it. Next it downloads the documents these links point to and</a:t>
            </a:r>
            <a:r>
              <a:rPr lang="hu-HU" sz="2400" dirty="0"/>
              <a:t> </a:t>
            </a:r>
            <a:r>
              <a:rPr lang="en-US" sz="2400" dirty="0"/>
              <a:t>identifies the links on these documents, and so on. This process iteratively</a:t>
            </a:r>
            <a:r>
              <a:rPr lang="hu-HU" sz="2400" dirty="0"/>
              <a:t> </a:t>
            </a:r>
            <a:r>
              <a:rPr lang="en-US" sz="2400" dirty="0"/>
              <a:t>returns a local map of the Web. Search engines like Google or Bing operate</a:t>
            </a:r>
            <a:r>
              <a:rPr lang="hu-HU" sz="2400" dirty="0"/>
              <a:t> </a:t>
            </a:r>
            <a:r>
              <a:rPr lang="en-US" sz="2400" dirty="0"/>
              <a:t>crawlers to find and index new documents and to maintain a detailed map</a:t>
            </a:r>
            <a:r>
              <a:rPr lang="hu-HU" sz="2400" dirty="0"/>
              <a:t> </a:t>
            </a:r>
            <a:r>
              <a:rPr lang="en-US" sz="2400" dirty="0"/>
              <a:t>of the WWW.</a:t>
            </a:r>
            <a:endParaRPr lang="hu-HU" sz="2400" dirty="0"/>
          </a:p>
          <a:p>
            <a:pPr algn="just">
              <a:lnSpc>
                <a:spcPct val="160000"/>
              </a:lnSpc>
            </a:pPr>
            <a:r>
              <a:rPr lang="en-US" sz="2400" dirty="0"/>
              <a:t>The purpose of the map was to compare the properties of the</a:t>
            </a:r>
            <a:r>
              <a:rPr lang="hu-HU" sz="2400" dirty="0"/>
              <a:t> </a:t>
            </a:r>
            <a:r>
              <a:rPr lang="en-US" sz="2400" dirty="0"/>
              <a:t>Web graph to the random network model. Indeed,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b="1" dirty="0"/>
              <a:t>1998</a:t>
            </a:r>
            <a:r>
              <a:rPr lang="en-US" sz="2400" dirty="0"/>
              <a:t> there were reasons</a:t>
            </a:r>
            <a:r>
              <a:rPr lang="hu-HU" sz="2400" dirty="0"/>
              <a:t> </a:t>
            </a:r>
            <a:r>
              <a:rPr lang="en-US" sz="2400" dirty="0"/>
              <a:t>to </a:t>
            </a:r>
            <a:r>
              <a:rPr lang="en-US" sz="2400" b="1" dirty="0"/>
              <a:t>believe</a:t>
            </a:r>
            <a:r>
              <a:rPr lang="en-US" sz="2400" dirty="0"/>
              <a:t> that </a:t>
            </a:r>
            <a:r>
              <a:rPr lang="en-US" sz="2400" b="1" dirty="0"/>
              <a:t>the</a:t>
            </a:r>
            <a:r>
              <a:rPr lang="en-US" sz="2400" dirty="0"/>
              <a:t> </a:t>
            </a:r>
            <a:r>
              <a:rPr lang="en-US" sz="2400" b="1" dirty="0"/>
              <a:t>WWW</a:t>
            </a:r>
            <a:r>
              <a:rPr lang="en-US" sz="2400" dirty="0"/>
              <a:t> could be well </a:t>
            </a:r>
            <a:r>
              <a:rPr lang="en-US" sz="2400" b="1" dirty="0"/>
              <a:t>approximated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a </a:t>
            </a:r>
            <a:r>
              <a:rPr lang="en-US" sz="2400" b="1" dirty="0"/>
              <a:t>random</a:t>
            </a:r>
            <a:r>
              <a:rPr lang="hu-HU" sz="2400" dirty="0"/>
              <a:t> </a:t>
            </a:r>
            <a:r>
              <a:rPr lang="en-US" sz="2400" b="1" dirty="0"/>
              <a:t>network</a:t>
            </a:r>
            <a:r>
              <a:rPr lang="en-US" sz="2400" dirty="0"/>
              <a:t>.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214AC3E-91C1-7A9F-1EC3-ABACF171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3</a:t>
            </a:fld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1CAD4E8-2F07-FC4C-7D34-2825C960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9976"/>
            <a:ext cx="12192000" cy="850392"/>
          </a:xfrm>
          <a:prstGeom prst="rect">
            <a:avLst/>
          </a:prstGeom>
        </p:spPr>
      </p:pic>
      <p:sp>
        <p:nvSpPr>
          <p:cNvPr id="15" name="Cím 1">
            <a:extLst>
              <a:ext uri="{FF2B5EF4-FFF2-40B4-BE49-F238E27FC236}">
                <a16:creationId xmlns:a16="http://schemas.microsoft.com/office/drawing/2014/main" id="{F70B43D4-6403-ACA4-9B61-993EB7648266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142693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AE09ED82-B854-4B03-8C6B-8FB168E4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Differences between real and random network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C2792D1-C80D-13A9-56A7-06FAC8B0A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0745"/>
            <a:ext cx="5181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u-HU" sz="2400" b="1" dirty="0">
                <a:solidFill>
                  <a:srgbClr val="000000"/>
                </a:solidFill>
                <a:latin typeface="Bitter-Regular"/>
              </a:rPr>
              <a:t>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a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random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network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highly connected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nodes, or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hubs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,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are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effectively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forbidden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. </a:t>
            </a:r>
            <a:endParaRPr lang="hu-HU" sz="2400" b="0" i="0" u="none" strike="noStrike" baseline="0" dirty="0">
              <a:solidFill>
                <a:srgbClr val="000000"/>
              </a:solidFill>
              <a:latin typeface="Bitter-Regular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In contrast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, </a:t>
            </a:r>
            <a:r>
              <a:rPr lang="hu-HU" sz="2400" b="1" i="0" u="none" strike="noStrike" baseline="0" dirty="0">
                <a:solidFill>
                  <a:srgbClr val="000000"/>
                </a:solidFill>
                <a:latin typeface="Bitter-Regular"/>
              </a:rPr>
              <a:t>in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hu-HU" sz="2400" b="1" i="0" u="none" strike="noStrike" baseline="0" dirty="0">
                <a:solidFill>
                  <a:srgbClr val="000000"/>
                </a:solidFill>
                <a:latin typeface="Bitter-Regular"/>
              </a:rPr>
              <a:t>the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hu-HU" sz="2400" b="1" i="0" u="none" strike="noStrike" baseline="0" dirty="0" err="1">
                <a:solidFill>
                  <a:srgbClr val="000000"/>
                </a:solidFill>
                <a:latin typeface="Bitter-Regular"/>
              </a:rPr>
              <a:t>Figure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numerous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small-degree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nodes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coexist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with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 a few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Bitter-Regular"/>
              </a:rPr>
              <a:t>hubs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, nodes with an exceptionally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Bitter-Regular"/>
              </a:rPr>
              <a:t>large number of links</a:t>
            </a:r>
            <a:r>
              <a:rPr lang="hu-HU" sz="2400" b="0" i="0" u="none" strike="noStrike" baseline="0" dirty="0">
                <a:solidFill>
                  <a:srgbClr val="000000"/>
                </a:solidFill>
                <a:latin typeface="Bitter-Regular"/>
              </a:rPr>
              <a:t>.</a:t>
            </a:r>
            <a:endParaRPr lang="en-US" sz="36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163CA49-F8DA-9279-2468-8AD0E498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066" y="1809222"/>
            <a:ext cx="4816699" cy="3534383"/>
          </a:xfrm>
          <a:prstGeom prst="rect">
            <a:avLst/>
          </a:prstGeom>
        </p:spPr>
      </p:pic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A23CCDFF-3746-92DA-C419-F652C088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4</a:t>
            </a:fld>
            <a:endParaRPr lang="hu-HU"/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53901915-12AC-73C0-B984-51FCDDAFE6C1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21211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 DISTRIBUTION OF REAL NETWORKS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63600CBB-F1A2-8D87-7444-C3E6D9118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81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H</a:t>
            </a:r>
            <a:r>
              <a:rPr lang="en-US" b="1" dirty="0" err="1"/>
              <a:t>ubs</a:t>
            </a:r>
            <a:r>
              <a:rPr lang="en-US" dirty="0"/>
              <a:t> are not unique to the Web, but we encounter</a:t>
            </a:r>
            <a:r>
              <a:rPr lang="hu-HU" dirty="0"/>
              <a:t> </a:t>
            </a:r>
            <a:r>
              <a:rPr lang="en-US" dirty="0"/>
              <a:t>them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real</a:t>
            </a:r>
            <a:r>
              <a:rPr lang="en-US" dirty="0"/>
              <a:t> </a:t>
            </a:r>
            <a:r>
              <a:rPr lang="en-US" b="1" dirty="0"/>
              <a:t>networks</a:t>
            </a:r>
            <a:r>
              <a:rPr lang="en-US" dirty="0"/>
              <a:t>. They represent a signature of a deeper</a:t>
            </a:r>
            <a:r>
              <a:rPr lang="hu-HU" dirty="0"/>
              <a:t> </a:t>
            </a:r>
            <a:r>
              <a:rPr lang="en-US" dirty="0"/>
              <a:t>organizing principle that we call the scale-free property.</a:t>
            </a:r>
            <a:endParaRPr lang="hu-HU" dirty="0"/>
          </a:p>
          <a:p>
            <a:pPr algn="just">
              <a:lnSpc>
                <a:spcPct val="150000"/>
              </a:lnSpc>
            </a:pPr>
            <a:r>
              <a:rPr lang="hu-HU" dirty="0"/>
              <a:t>N</a:t>
            </a:r>
            <a:r>
              <a:rPr lang="en-US" dirty="0"/>
              <a:t>o matter what</a:t>
            </a:r>
            <a:r>
              <a:rPr lang="hu-HU" dirty="0"/>
              <a:t> </a:t>
            </a:r>
            <a:r>
              <a:rPr lang="en-US" dirty="0"/>
              <a:t>network property we are interested in, from communities to spreading</a:t>
            </a:r>
            <a:r>
              <a:rPr lang="hu-HU" dirty="0"/>
              <a:t> </a:t>
            </a:r>
            <a:r>
              <a:rPr lang="en-US" dirty="0"/>
              <a:t>processes, it must be inspected in the light of the network’s degree distribution.</a:t>
            </a:r>
            <a:endParaRPr lang="hu-HU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86CDE48F-5B37-163D-14C2-DA7A90E0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5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FAD79310-F874-9B31-6684-C4B72EFD1FF6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7782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LAWS AND</a:t>
            </a:r>
            <a:r>
              <a:rPr lang="hu-HU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SCALE-FREE NETWORKS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2">
                <a:extLst>
                  <a:ext uri="{FF2B5EF4-FFF2-40B4-BE49-F238E27FC236}">
                    <a16:creationId xmlns:a16="http://schemas.microsoft.com/office/drawing/2014/main" id="{223615C6-BD8B-37A1-B73E-BB29113EA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229" y="1220021"/>
                <a:ext cx="11585121" cy="4637314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/>
                  <a:t>If the WWW were to be a random network, the degrees of the Web documents</a:t>
                </a:r>
                <a:r>
                  <a:rPr lang="hu-HU" sz="2400" dirty="0"/>
                  <a:t> </a:t>
                </a:r>
                <a:r>
                  <a:rPr lang="en-US" sz="2400" dirty="0"/>
                  <a:t>should follow a Poisson distribution.</a:t>
                </a:r>
                <a:endParaRPr lang="hu-HU" sz="2400" dirty="0"/>
              </a:p>
              <a:p>
                <a:pPr algn="just">
                  <a:lnSpc>
                    <a:spcPct val="150000"/>
                  </a:lnSpc>
                </a:pPr>
                <a:r>
                  <a:rPr lang="hu-HU" sz="2400" dirty="0" err="1"/>
                  <a:t>However</a:t>
                </a:r>
                <a:r>
                  <a:rPr lang="hu-HU" sz="2400" dirty="0"/>
                  <a:t>, t</a:t>
                </a:r>
                <a:r>
                  <a:rPr lang="en-US" sz="2400" dirty="0"/>
                  <a:t>he</a:t>
                </a:r>
                <a:r>
                  <a:rPr lang="hu-HU" sz="2400" dirty="0"/>
                  <a:t> </a:t>
                </a:r>
                <a:r>
                  <a:rPr lang="en-US" sz="2400" dirty="0"/>
                  <a:t>Poisson form offers a poor fit for the WWW’s degree distribution. Instead</a:t>
                </a:r>
                <a:r>
                  <a:rPr lang="hu-HU" sz="2400" dirty="0"/>
                  <a:t> </a:t>
                </a:r>
                <a:r>
                  <a:rPr lang="en-US" sz="2400" dirty="0"/>
                  <a:t>on a log-log scale the data points form an approximate straight line, suggesting</a:t>
                </a:r>
                <a:r>
                  <a:rPr lang="hu-HU" sz="2400" dirty="0"/>
                  <a:t> </a:t>
                </a:r>
                <a:r>
                  <a:rPr lang="en-US" sz="2400" dirty="0"/>
                  <a:t>that the degree distribution of the WWW is well approximated with</a:t>
                </a:r>
                <a:endParaRPr lang="hu-HU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hu-H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p>
                      </m:sSup>
                    </m:oMath>
                  </m:oMathPara>
                </a14:m>
                <a:endParaRPr lang="hu-HU" sz="2400" dirty="0"/>
              </a:p>
              <a:p>
                <a:pPr algn="just">
                  <a:lnSpc>
                    <a:spcPct val="150000"/>
                  </a:lnSpc>
                </a:pPr>
                <a:r>
                  <a:rPr lang="hu-HU" sz="2400" dirty="0"/>
                  <a:t>The </a:t>
                </a:r>
                <a:r>
                  <a:rPr lang="hu-HU" sz="2400" b="1" dirty="0" err="1"/>
                  <a:t>equation</a:t>
                </a:r>
                <a:r>
                  <a:rPr lang="hu-HU" sz="2400" dirty="0"/>
                  <a:t> </a:t>
                </a:r>
                <a:r>
                  <a:rPr lang="en-US" sz="2400" b="1" dirty="0"/>
                  <a:t>is</a:t>
                </a:r>
                <a:r>
                  <a:rPr lang="en-US" sz="2400" dirty="0"/>
                  <a:t> </a:t>
                </a:r>
                <a:r>
                  <a:rPr lang="en-US" sz="2400" b="1" dirty="0"/>
                  <a:t>called</a:t>
                </a:r>
                <a:r>
                  <a:rPr lang="en-US" sz="2400" dirty="0"/>
                  <a:t> a </a:t>
                </a:r>
                <a:r>
                  <a:rPr lang="en-US" sz="2400" b="1" dirty="0"/>
                  <a:t>power</a:t>
                </a:r>
                <a:r>
                  <a:rPr lang="en-US" sz="2400" dirty="0"/>
                  <a:t> </a:t>
                </a:r>
                <a:r>
                  <a:rPr lang="en-US" sz="2400" b="1" dirty="0"/>
                  <a:t>law</a:t>
                </a:r>
                <a:r>
                  <a:rPr lang="en-US" sz="2400" dirty="0"/>
                  <a:t> </a:t>
                </a:r>
                <a:r>
                  <a:rPr lang="en-US" sz="2400" b="1" dirty="0"/>
                  <a:t>distribution</a:t>
                </a:r>
                <a:r>
                  <a:rPr lang="en-US" sz="2400" dirty="0"/>
                  <a:t> and the exponent </a:t>
                </a:r>
                <a:r>
                  <a:rPr lang="en-US" sz="2400" b="1" i="0" u="none" strike="noStrike" baseline="0" dirty="0">
                    <a:latin typeface="AppleSymbols"/>
                  </a:rPr>
                  <a:t>γ</a:t>
                </a:r>
                <a:r>
                  <a:rPr lang="en-US" sz="2400" b="0" i="0" u="none" strike="noStrike" baseline="0" dirty="0">
                    <a:latin typeface="AppleSymbols"/>
                  </a:rPr>
                  <a:t> </a:t>
                </a:r>
                <a:r>
                  <a:rPr lang="en-US" sz="2400" dirty="0"/>
                  <a:t>is its</a:t>
                </a:r>
                <a:r>
                  <a:rPr lang="hu-HU" sz="2400" dirty="0"/>
                  <a:t> </a:t>
                </a:r>
                <a:r>
                  <a:rPr lang="en-US" sz="2400" b="1" dirty="0"/>
                  <a:t>degree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exponent</a:t>
                </a:r>
                <a:r>
                  <a:rPr lang="hu-HU" sz="2400" dirty="0"/>
                  <a:t>.</a:t>
                </a:r>
              </a:p>
            </p:txBody>
          </p:sp>
        </mc:Choice>
        <mc:Fallback xmlns="">
          <p:sp>
            <p:nvSpPr>
              <p:cNvPr id="8" name="Tartalom helye 2">
                <a:extLst>
                  <a:ext uri="{FF2B5EF4-FFF2-40B4-BE49-F238E27FC236}">
                    <a16:creationId xmlns:a16="http://schemas.microsoft.com/office/drawing/2014/main" id="{223615C6-BD8B-37A1-B73E-BB29113EA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29" y="1220021"/>
                <a:ext cx="11585121" cy="4637314"/>
              </a:xfrm>
              <a:blipFill>
                <a:blip r:embed="rId3"/>
                <a:stretch>
                  <a:fillRect l="-737" r="-789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5618345-7C2B-DCC7-341E-14311E9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6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CFC6C75B-F1B7-CBA5-8CD8-AF5C84A642A3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5625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AE09ED82-B854-4B03-8C6B-8FB168E4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Logarithm plot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DDC56679-81AC-54FF-B1CD-892CA2EF81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8403" y="1351048"/>
                <a:ext cx="5181600" cy="435133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hu-HU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I</a:t>
                </a:r>
                <a:r>
                  <a:rPr lang="en-US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f we take a logarithm of </a:t>
                </a:r>
                <a:r>
                  <a:rPr lang="hu-HU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the </a:t>
                </a:r>
                <a:r>
                  <a:rPr lang="hu-HU" sz="2600" b="0" i="0" u="none" strike="noStrike" baseline="0" dirty="0" err="1">
                    <a:solidFill>
                      <a:srgbClr val="000000"/>
                    </a:solidFill>
                    <a:latin typeface="Bitter-Regular"/>
                  </a:rPr>
                  <a:t>equation</a:t>
                </a:r>
                <a:r>
                  <a:rPr lang="hu-HU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, </a:t>
                </a:r>
                <a:r>
                  <a:rPr lang="en-US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we obtain</a:t>
                </a:r>
                <a:endParaRPr lang="hu-HU" sz="2600" b="0" i="1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hu-HU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hu-HU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hu-HU" sz="26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</m:e>
                      </m:func>
                      <m:r>
                        <a:rPr lang="hu-HU" sz="2600" b="1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hu-HU" sz="26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hu-HU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l-GR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hu-HU" sz="2600" b="1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hu-HU" sz="2600" b="1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hu-HU" sz="26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func>
                    </m:oMath>
                  </m:oMathPara>
                </a14:m>
                <a:endParaRPr lang="en-US" sz="2600" b="1" i="0" u="none" strike="noStrike" baseline="0" dirty="0">
                  <a:solidFill>
                    <a:srgbClr val="000000"/>
                  </a:solidFill>
                  <a:latin typeface="Bitter-Regular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600" b="1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log </a:t>
                </a:r>
                <a:r>
                  <a:rPr lang="en-US" sz="2600" b="1" i="1" u="none" strike="noStrike" baseline="0" dirty="0">
                    <a:solidFill>
                      <a:srgbClr val="000000"/>
                    </a:solidFill>
                    <a:latin typeface="Bitter-Italic"/>
                  </a:rPr>
                  <a:t>p</a:t>
                </a:r>
                <a:r>
                  <a:rPr lang="en-US" sz="2600" b="1" i="1" u="none" strike="noStrike" baseline="-25000" dirty="0">
                    <a:solidFill>
                      <a:srgbClr val="000000"/>
                    </a:solidFill>
                    <a:latin typeface="Bitter-Italic"/>
                  </a:rPr>
                  <a:t>k</a:t>
                </a:r>
                <a:r>
                  <a:rPr lang="en-US" sz="2600" b="1" i="1" u="none" strike="noStrike" baseline="0" dirty="0">
                    <a:solidFill>
                      <a:srgbClr val="000000"/>
                    </a:solidFill>
                    <a:latin typeface="Bitter-Italic"/>
                  </a:rPr>
                  <a:t> </a:t>
                </a:r>
                <a:r>
                  <a:rPr lang="en-US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is expected to depend linearly on </a:t>
                </a:r>
                <a:r>
                  <a:rPr lang="en-US" sz="2600" b="1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log </a:t>
                </a:r>
                <a:r>
                  <a:rPr lang="en-US" sz="2600" b="1" i="1" u="none" strike="noStrike" baseline="0" dirty="0">
                    <a:solidFill>
                      <a:srgbClr val="000000"/>
                    </a:solidFill>
                    <a:latin typeface="Bitter-Italic"/>
                  </a:rPr>
                  <a:t>k</a:t>
                </a:r>
                <a:r>
                  <a:rPr lang="en-US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, the slope of this</a:t>
                </a:r>
                <a:r>
                  <a:rPr lang="hu-HU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 </a:t>
                </a:r>
                <a:r>
                  <a:rPr lang="en-US" sz="2600" b="0" i="0" u="none" strike="noStrike" baseline="0" dirty="0">
                    <a:solidFill>
                      <a:srgbClr val="000000"/>
                    </a:solidFill>
                    <a:latin typeface="Bitter-Regular"/>
                  </a:rPr>
                  <a:t>line being the degree exponent </a:t>
                </a:r>
                <a:r>
                  <a:rPr lang="en-US" sz="2600" b="1" i="0" u="none" strike="noStrike" baseline="0" dirty="0">
                    <a:solidFill>
                      <a:srgbClr val="000000"/>
                    </a:solidFill>
                    <a:latin typeface="AppleSymbols"/>
                  </a:rPr>
                  <a:t>γ</a:t>
                </a:r>
                <a:r>
                  <a:rPr lang="hu-HU" sz="2600" b="0" i="0" u="none" strike="noStrike" baseline="0" dirty="0">
                    <a:solidFill>
                      <a:srgbClr val="000000"/>
                    </a:solidFill>
                    <a:latin typeface="AppleSymbols"/>
                  </a:rPr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DDC56679-81AC-54FF-B1CD-892CA2EF8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8403" y="1351048"/>
                <a:ext cx="5181600" cy="4351338"/>
              </a:xfrm>
              <a:blipFill>
                <a:blip r:embed="rId4"/>
                <a:stretch>
                  <a:fillRect l="-1882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5959F212-E034-753F-4E42-B36A76553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8" y="1515207"/>
            <a:ext cx="6289917" cy="3827585"/>
          </a:xfrm>
          <a:prstGeom prst="rect">
            <a:avLst/>
          </a:prstGeom>
        </p:spPr>
      </p:pic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F9FE574C-E6B1-5F87-9C8F-1134E0F5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7</a:t>
            </a:fld>
            <a:endParaRPr lang="hu-HU"/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3FDF8693-B3EE-2CFA-C4B7-2D07670BA26E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72852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in-degree and out-degree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4">
                <a:extLst>
                  <a:ext uri="{FF2B5EF4-FFF2-40B4-BE49-F238E27FC236}">
                    <a16:creationId xmlns:a16="http://schemas.microsoft.com/office/drawing/2014/main" id="{42AE55CA-871D-1BA9-944B-2915A3B91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77" y="1004541"/>
                <a:ext cx="12167723" cy="4644714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The </a:t>
                </a:r>
                <a:r>
                  <a:rPr lang="en-US" sz="2400" b="1" dirty="0"/>
                  <a:t>WWW</a:t>
                </a:r>
                <a:r>
                  <a:rPr lang="en-US" sz="2400" dirty="0"/>
                  <a:t> is a </a:t>
                </a:r>
                <a:r>
                  <a:rPr lang="en-US" sz="2400" b="1" dirty="0"/>
                  <a:t>directed</a:t>
                </a:r>
                <a:r>
                  <a:rPr lang="hu-HU" sz="2400" dirty="0"/>
                  <a:t> </a:t>
                </a:r>
                <a:r>
                  <a:rPr lang="en-US" sz="2400" b="1" dirty="0"/>
                  <a:t>network</a:t>
                </a:r>
                <a:r>
                  <a:rPr lang="en-US" sz="2400" dirty="0"/>
                  <a:t>, hence each document is characterized</a:t>
                </a:r>
                <a:r>
                  <a:rPr lang="hu-HU" sz="2400" dirty="0"/>
                  <a:t> </a:t>
                </a:r>
                <a:r>
                  <a:rPr lang="en-US" sz="2400" dirty="0"/>
                  <a:t>by an out-degree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𝒐𝒖𝒕</m:t>
                    </m:r>
                  </m:oMath>
                </a14:m>
                <a:r>
                  <a:rPr lang="en-US" sz="2400" dirty="0"/>
                  <a:t>, representing the number of links that point</a:t>
                </a:r>
                <a:r>
                  <a:rPr lang="hu-HU" sz="2400" dirty="0"/>
                  <a:t> </a:t>
                </a:r>
                <a:r>
                  <a:rPr lang="en-US" sz="2400" dirty="0"/>
                  <a:t>from the document to other documents, and an in-degree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400" dirty="0"/>
                  <a:t>, representing</a:t>
                </a:r>
                <a:r>
                  <a:rPr lang="hu-HU" sz="2400" dirty="0"/>
                  <a:t> </a:t>
                </a:r>
                <a:r>
                  <a:rPr lang="en-US" sz="2400" dirty="0"/>
                  <a:t>the number of other documents that point to the selected document. We</a:t>
                </a:r>
                <a:r>
                  <a:rPr lang="hu-HU" sz="2400" dirty="0"/>
                  <a:t> </a:t>
                </a:r>
                <a:r>
                  <a:rPr lang="en-US" sz="2400" dirty="0"/>
                  <a:t>must therefore distinguish two</a:t>
                </a:r>
                <a:r>
                  <a:rPr lang="hu-HU" sz="2400" dirty="0"/>
                  <a:t> </a:t>
                </a:r>
                <a:r>
                  <a:rPr lang="en-US" sz="2400" dirty="0"/>
                  <a:t>degree distributions: the probability that a</a:t>
                </a:r>
                <a:r>
                  <a:rPr lang="hu-HU" sz="2400" dirty="0"/>
                  <a:t> </a:t>
                </a:r>
                <a:r>
                  <a:rPr lang="en-US" sz="2400" dirty="0"/>
                  <a:t>randomly chosen document points to </a:t>
                </a:r>
                <a:r>
                  <a:rPr lang="en-US" sz="2400" b="1" dirty="0" err="1"/>
                  <a:t>k</a:t>
                </a:r>
                <a:r>
                  <a:rPr lang="en-US" sz="2400" b="1" baseline="-25000" dirty="0" err="1"/>
                  <a:t>out</a:t>
                </a:r>
                <a:r>
                  <a:rPr lang="en-US" sz="2400" dirty="0"/>
                  <a:t> web documents,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hu-HU" sz="2400" b="1" i="1" dirty="0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, and the</a:t>
                </a:r>
                <a:r>
                  <a:rPr lang="hu-HU" sz="2400" dirty="0"/>
                  <a:t> </a:t>
                </a:r>
                <a:r>
                  <a:rPr lang="en-US" sz="2400" dirty="0"/>
                  <a:t>probability that a randomly chosen node has kin web documents pointing</a:t>
                </a:r>
                <a:r>
                  <a:rPr lang="hu-HU" sz="2400" dirty="0"/>
                  <a:t> </a:t>
                </a:r>
                <a:r>
                  <a:rPr lang="en-US" sz="2400" dirty="0"/>
                  <a:t>to it, or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kin</a:t>
                </a:r>
                <a:r>
                  <a:rPr lang="en-US" sz="2400" dirty="0"/>
                  <a:t>. </a:t>
                </a:r>
                <a:endParaRPr lang="hu-HU" sz="2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In the case of the WWW both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kin</a:t>
                </a:r>
                <a:r>
                  <a:rPr lang="hu-HU" sz="2400" dirty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kout</a:t>
                </a:r>
                <a:r>
                  <a:rPr lang="hu-HU" sz="2400" dirty="0"/>
                  <a:t> </a:t>
                </a:r>
                <a:r>
                  <a:rPr lang="en-US" sz="2400" dirty="0"/>
                  <a:t>can be approximated</a:t>
                </a:r>
                <a:r>
                  <a:rPr lang="hu-HU" sz="2400" dirty="0"/>
                  <a:t> </a:t>
                </a:r>
                <a:r>
                  <a:rPr lang="en-US" sz="2400" dirty="0"/>
                  <a:t>by a power law</a:t>
                </a:r>
                <a:r>
                  <a:rPr lang="hu-HU" sz="2400" dirty="0"/>
                  <a:t> ,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sub>
                    </m:sSub>
                    <m:r>
                      <a:rPr lang="hu-H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hu-HU" sz="2400" b="1" dirty="0"/>
                  <a:t>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hu-HU" sz="2400" b="1" i="1" smtClean="0">
                                <a:latin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sub>
                    </m:sSub>
                    <m:r>
                      <a:rPr lang="hu-H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sSub>
                          <m:sSubPr>
                            <m:ctrlP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hu-HU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𝒐𝒖𝒕</m:t>
                            </m:r>
                          </m:sub>
                        </m:sSub>
                      </m:sup>
                    </m:sSup>
                  </m:oMath>
                </a14:m>
                <a:endParaRPr lang="hu-HU" sz="2400" b="1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𝒊𝒏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𝒐𝒖𝒕</m:t>
                    </m:r>
                  </m:oMath>
                </a14:m>
                <a:r>
                  <a:rPr lang="en-US" sz="2400" dirty="0"/>
                  <a:t> are the degree exponents for the in- and out-degrees, respectively</a:t>
                </a:r>
                <a:r>
                  <a:rPr lang="hu-HU" sz="2400" dirty="0"/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In general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𝒊𝒏</m:t>
                    </m:r>
                  </m:oMath>
                </a14:m>
                <a:r>
                  <a:rPr lang="en-US" sz="2400" dirty="0"/>
                  <a:t> can differ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𝒐𝒖𝒕</m:t>
                    </m:r>
                  </m:oMath>
                </a14:m>
                <a:r>
                  <a:rPr lang="en-US" sz="2400" dirty="0"/>
                  <a:t>. For example, we </a:t>
                </a:r>
                <a:r>
                  <a:rPr lang="hu-HU" sz="2400" dirty="0"/>
                  <a:t>got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baseline="-25000" dirty="0" err="1">
                        <a:latin typeface="Cambria Math" panose="02040503050406030204" pitchFamily="18" charset="0"/>
                      </a:rPr>
                      <m:t>𝒐𝒖𝒕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artalom helye 4">
                <a:extLst>
                  <a:ext uri="{FF2B5EF4-FFF2-40B4-BE49-F238E27FC236}">
                    <a16:creationId xmlns:a16="http://schemas.microsoft.com/office/drawing/2014/main" id="{42AE55CA-871D-1BA9-944B-2915A3B91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77" y="1004541"/>
                <a:ext cx="12167723" cy="4644714"/>
              </a:xfrm>
              <a:blipFill>
                <a:blip r:embed="rId3"/>
                <a:stretch>
                  <a:fillRect l="-701" t="-131" r="-752" b="-1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9478AB1C-1959-1788-5247-B3B3778E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8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9B3D0612-70E7-A937-21EF-D0C917F66192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297288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E820D0-D75B-41BF-B1D5-272C1693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DD2953-3B3C-412C-83B3-53E08D6E6A91}"/>
              </a:ext>
            </a:extLst>
          </p:cNvPr>
          <p:cNvSpPr txBox="1"/>
          <p:nvPr/>
        </p:nvSpPr>
        <p:spPr>
          <a:xfrm>
            <a:off x="838200" y="3994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 of the scale-</a:t>
            </a:r>
            <a:r>
              <a:rPr lang="en-US" sz="3600" dirty="0" err="1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freee</a:t>
            </a:r>
            <a:r>
              <a:rPr lang="en-US" sz="3600" dirty="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network</a:t>
            </a:r>
            <a:endParaRPr lang="hu-HU" sz="3600" dirty="0">
              <a:solidFill>
                <a:srgbClr val="01285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2B5A38B-F1A4-46E5-A546-D8DA8D39A774}"/>
              </a:ext>
            </a:extLst>
          </p:cNvPr>
          <p:cNvCxnSpPr/>
          <p:nvPr/>
        </p:nvCxnSpPr>
        <p:spPr>
          <a:xfrm>
            <a:off x="838200" y="1145220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DEAC5B33-12FF-F478-40F7-3EFD5A81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15"/>
            <a:ext cx="10515600" cy="41799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The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empirical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results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document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the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existence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of</a:t>
            </a:r>
            <a:r>
              <a:rPr lang="hu-HU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a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network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whose degree distribution is quite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different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from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the </a:t>
            </a:r>
            <a:r>
              <a:rPr lang="en-US" i="0" u="none" strike="noStrike" dirty="0">
                <a:solidFill>
                  <a:srgbClr val="000000"/>
                </a:solidFill>
                <a:latin typeface="Bitter-Regular"/>
              </a:rPr>
              <a:t>Poisson</a:t>
            </a:r>
            <a:r>
              <a:rPr lang="hu-HU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distribution characterizing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random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latin typeface="Bitter-Regular"/>
              </a:rPr>
              <a:t>networks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. </a:t>
            </a:r>
            <a:endParaRPr lang="hu-HU" b="0" i="0" u="none" strike="noStrike" dirty="0">
              <a:solidFill>
                <a:srgbClr val="000000"/>
              </a:solidFill>
              <a:latin typeface="Bitter-Regular"/>
            </a:endParaRPr>
          </a:p>
          <a:p>
            <a:pPr algn="just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We will call such networks</a:t>
            </a:r>
            <a:r>
              <a:rPr lang="hu-HU" b="0" i="0" u="none" strike="noStrike" dirty="0">
                <a:solidFill>
                  <a:srgbClr val="000000"/>
                </a:solidFill>
                <a:latin typeface="Bitter-Regular"/>
              </a:rPr>
              <a:t> </a:t>
            </a:r>
            <a:r>
              <a:rPr lang="en-US" b="0" i="1" u="none" strike="noStrike" dirty="0">
                <a:solidFill>
                  <a:srgbClr val="000000"/>
                </a:solidFill>
                <a:latin typeface="Bitter-Italic"/>
              </a:rPr>
              <a:t>scale-free</a:t>
            </a:r>
            <a:r>
              <a:rPr lang="en-US" b="0" i="0" u="none" strike="noStrike" dirty="0">
                <a:solidFill>
                  <a:srgbClr val="000000"/>
                </a:solidFill>
                <a:latin typeface="Bitter-Regular"/>
              </a:rPr>
              <a:t>, defined as:</a:t>
            </a:r>
            <a:endParaRPr lang="hu-HU" b="0" i="0" u="none" strike="noStrike" dirty="0">
              <a:solidFill>
                <a:srgbClr val="000000"/>
              </a:solidFill>
              <a:latin typeface="Bitter-Regular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i="1" u="none" strike="noStrike" dirty="0">
                <a:solidFill>
                  <a:srgbClr val="000000"/>
                </a:solidFill>
                <a:latin typeface="Bitter-Italic"/>
              </a:rPr>
              <a:t>A scale-free network is a network whose degree distribution follows a power</a:t>
            </a:r>
            <a:r>
              <a:rPr lang="hu-HU" b="1" i="1" u="none" strike="noStrike" dirty="0">
                <a:solidFill>
                  <a:srgbClr val="000000"/>
                </a:solidFill>
                <a:latin typeface="Bitter-Italic"/>
              </a:rPr>
              <a:t> </a:t>
            </a:r>
            <a:r>
              <a:rPr lang="en-US" b="1" i="1" u="none" strike="noStrike" dirty="0">
                <a:solidFill>
                  <a:srgbClr val="000000"/>
                </a:solidFill>
                <a:latin typeface="Bitter-Italic"/>
              </a:rPr>
              <a:t>law.</a:t>
            </a:r>
            <a:endParaRPr lang="en-US" b="1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B02CD4F-E477-1283-C0B0-217A999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A7F-C62B-F246-A793-9ED832A9CCAD}" type="slidenum">
              <a:rPr lang="hu-HU" smtClean="0"/>
              <a:t>9</a:t>
            </a:fld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2AEC8617-EA28-3971-664A-F1E82D59E9F8}"/>
              </a:ext>
            </a:extLst>
          </p:cNvPr>
          <p:cNvSpPr txBox="1">
            <a:spLocks/>
          </p:cNvSpPr>
          <p:nvPr/>
        </p:nvSpPr>
        <p:spPr>
          <a:xfrm>
            <a:off x="3075451" y="6265727"/>
            <a:ext cx="7365636" cy="334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hu-HU" sz="2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hu-HU" sz="3700" spc="100" dirty="0">
                <a:solidFill>
                  <a:schemeClr val="bg1"/>
                </a:solidFill>
              </a:rPr>
              <a:t>Network Science, 10/19/2023</a:t>
            </a:r>
          </a:p>
        </p:txBody>
      </p:sp>
    </p:spTree>
    <p:extLst>
      <p:ext uri="{BB962C8B-B14F-4D97-AF65-F5344CB8AC3E}">
        <p14:creationId xmlns:p14="http://schemas.microsoft.com/office/powerpoint/2010/main" val="305391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1030</Words>
  <Application>Microsoft Office PowerPoint</Application>
  <PresentationFormat>Szélesvásznú</PresentationFormat>
  <Paragraphs>107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AppleSymbols</vt:lpstr>
      <vt:lpstr>Arial</vt:lpstr>
      <vt:lpstr>Bitter-Italic</vt:lpstr>
      <vt:lpstr>Bitter-Regular</vt:lpstr>
      <vt:lpstr>Calibri</vt:lpstr>
      <vt:lpstr>Calibri Light</vt:lpstr>
      <vt:lpstr>Cambria Math</vt:lpstr>
      <vt:lpstr>Open Sans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Tamás Orosz</dc:creator>
  <cp:lastModifiedBy>Orosz Tamás</cp:lastModifiedBy>
  <cp:revision>28</cp:revision>
  <dcterms:created xsi:type="dcterms:W3CDTF">2021-07-01T15:39:11Z</dcterms:created>
  <dcterms:modified xsi:type="dcterms:W3CDTF">2024-10-10T04:52:06Z</dcterms:modified>
</cp:coreProperties>
</file>