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sldIdLst>
    <p:sldId id="261" r:id="rId2"/>
    <p:sldId id="260" r:id="rId3"/>
    <p:sldId id="265"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7" r:id="rId34"/>
    <p:sldId id="294" r:id="rId35"/>
    <p:sldId id="295" r:id="rId36"/>
    <p:sldId id="296" r:id="rId37"/>
    <p:sldId id="298" r:id="rId38"/>
    <p:sldId id="299" r:id="rId39"/>
    <p:sldId id="300" r:id="rId40"/>
    <p:sldId id="301" r:id="rId41"/>
    <p:sldId id="302" r:id="rId42"/>
    <p:sldId id="303" r:id="rId43"/>
    <p:sldId id="304" r:id="rId44"/>
    <p:sldId id="305" r:id="rId45"/>
    <p:sldId id="306" r:id="rId46"/>
    <p:sldId id="307" r:id="rId4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851"/>
    <a:srgbClr val="012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5"/>
    <p:restoredTop sz="81300" autoAdjust="0"/>
  </p:normalViewPr>
  <p:slideViewPr>
    <p:cSldViewPr snapToGrid="0" snapToObjects="1">
      <p:cViewPr varScale="1">
        <p:scale>
          <a:sx n="77" d="100"/>
          <a:sy n="77" d="100"/>
        </p:scale>
        <p:origin x="1099" y="58"/>
      </p:cViewPr>
      <p:guideLst/>
    </p:cSldViewPr>
  </p:slideViewPr>
  <p:notesTextViewPr>
    <p:cViewPr>
      <p:scale>
        <a:sx n="1" d="1"/>
        <a:sy n="1" d="1"/>
      </p:scale>
      <p:origin x="0" y="0"/>
    </p:cViewPr>
  </p:notesTextViewPr>
  <p:notesViewPr>
    <p:cSldViewPr snapToGrid="0" snapToObjects="1">
      <p:cViewPr>
        <p:scale>
          <a:sx n="100" d="100"/>
          <a:sy n="100" d="100"/>
        </p:scale>
        <p:origin x="2352" y="-16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B9D6C-8A48-4FDD-B7B2-AFA414AB6FD4}" type="datetimeFigureOut">
              <a:rPr lang="hu-HU" smtClean="0"/>
              <a:t>2024. 11. 06.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8E157-155B-4318-B368-96146F86478C}" type="slidenum">
              <a:rPr lang="hu-HU" smtClean="0"/>
              <a:t>‹#›</a:t>
            </a:fld>
            <a:endParaRPr lang="hu-HU"/>
          </a:p>
        </p:txBody>
      </p:sp>
    </p:spTree>
    <p:extLst>
      <p:ext uri="{BB962C8B-B14F-4D97-AF65-F5344CB8AC3E}">
        <p14:creationId xmlns:p14="http://schemas.microsoft.com/office/powerpoint/2010/main" val="1306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
        <p:nvSpPr>
          <p:cNvPr id="4" name="Dia számának helye 3"/>
          <p:cNvSpPr>
            <a:spLocks noGrp="1"/>
          </p:cNvSpPr>
          <p:nvPr>
            <p:ph type="sldNum" sz="quarter" idx="5"/>
          </p:nvPr>
        </p:nvSpPr>
        <p:spPr/>
        <p:txBody>
          <a:bodyPr/>
          <a:lstStyle/>
          <a:p>
            <a:fld id="{42B8E157-155B-4318-B368-96146F86478C}" type="slidenum">
              <a:rPr lang="hu-HU" smtClean="0"/>
              <a:t>1</a:t>
            </a:fld>
            <a:endParaRPr lang="hu-HU"/>
          </a:p>
        </p:txBody>
      </p:sp>
    </p:spTree>
    <p:extLst>
      <p:ext uri="{BB962C8B-B14F-4D97-AF65-F5344CB8AC3E}">
        <p14:creationId xmlns:p14="http://schemas.microsoft.com/office/powerpoint/2010/main" val="134464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The degree correlation function, represented as kᵢₙₙ, measures the average degree of a node's neighbors. In assortative networks, kᵢₙₙ typically increases with the degree of the node, while in disassortative networks, it decreases. This function allows researchers to predict a network's behavior by examining connectivity trends. Visualizing kᵢₙₙ helps in distinguishing assortative and disassortative patterns across networks. Real-world applications of the kᵢₙₙ function include assessing the potential spread of information or robustness to failure. By understanding kᵢₙₙ, we gain insight into network stability and the flow of interactions among nodes</a:t>
            </a:r>
            <a:r>
              <a:rPr lang="hu-HU" sz="1400" dirty="0"/>
              <a:t>.</a:t>
            </a:r>
            <a:endParaRPr lang="en-US" sz="1400" dirty="0"/>
          </a:p>
        </p:txBody>
      </p:sp>
      <p:sp>
        <p:nvSpPr>
          <p:cNvPr id="4" name="Dia számának helye 3"/>
          <p:cNvSpPr>
            <a:spLocks noGrp="1"/>
          </p:cNvSpPr>
          <p:nvPr>
            <p:ph type="sldNum" sz="quarter" idx="5"/>
          </p:nvPr>
        </p:nvSpPr>
        <p:spPr/>
        <p:txBody>
          <a:bodyPr/>
          <a:lstStyle/>
          <a:p>
            <a:fld id="{42B8E157-155B-4318-B368-96146F86478C}" type="slidenum">
              <a:rPr lang="hu-HU" smtClean="0"/>
              <a:t>10</a:t>
            </a:fld>
            <a:endParaRPr lang="hu-HU"/>
          </a:p>
        </p:txBody>
      </p:sp>
    </p:spTree>
    <p:extLst>
      <p:ext uri="{BB962C8B-B14F-4D97-AF65-F5344CB8AC3E}">
        <p14:creationId xmlns:p14="http://schemas.microsoft.com/office/powerpoint/2010/main" val="98778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represented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Arial" panose="020B0604020202020204" pitchFamily="34" charset="0"/>
                <a:ea typeface="Aptos" panose="020B0004020202020204" pitchFamily="34" charset="0"/>
              </a:rPr>
              <a:t>ᵢ</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measures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average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neighbors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k</a:t>
            </a:r>
            <a:r>
              <a:rPr lang="hu-HU" sz="1400" baseline="0" dirty="0">
                <a:effectLst/>
                <a:latin typeface="Arial" panose="020B0604020202020204" pitchFamily="34" charset="0"/>
                <a:ea typeface="Aptos" panose="020B0004020202020204" pitchFamily="34" charset="0"/>
              </a:rPr>
              <a:t>ᵢ</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increases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decreases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trends.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Arial" panose="020B0604020202020204" pitchFamily="34" charset="0"/>
                <a:ea typeface="Aptos" panose="020B0004020202020204" pitchFamily="34" charset="0"/>
              </a:rPr>
              <a:t>ᵢ</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distinguishing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Real-</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the k</a:t>
            </a:r>
            <a:r>
              <a:rPr lang="hu-HU" sz="1400" baseline="0" dirty="0">
                <a:effectLst/>
                <a:latin typeface="Arial" panose="020B0604020202020204" pitchFamily="34" charset="0"/>
                <a:ea typeface="Aptos" panose="020B0004020202020204" pitchFamily="34" charset="0"/>
              </a:rPr>
              <a:t>ᵢ</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include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assessing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potential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Arial" panose="020B0604020202020204" pitchFamily="34" charset="0"/>
                <a:ea typeface="Aptos" panose="020B0004020202020204" pitchFamily="34" charset="0"/>
              </a:rPr>
              <a:t>ᵢ</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the flow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interactions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11</a:t>
            </a:fld>
            <a:endParaRPr lang="hu-HU"/>
          </a:p>
        </p:txBody>
      </p:sp>
    </p:spTree>
    <p:extLst>
      <p:ext uri="{BB962C8B-B14F-4D97-AF65-F5344CB8AC3E}">
        <p14:creationId xmlns:p14="http://schemas.microsoft.com/office/powerpoint/2010/main" val="86009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occurs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leads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natural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resulting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makes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against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facilitates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property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making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beneficial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12</a:t>
            </a:fld>
            <a:endParaRPr lang="hu-HU"/>
          </a:p>
        </p:txBody>
      </p:sp>
    </p:spTree>
    <p:extLst>
      <p:ext uri="{BB962C8B-B14F-4D97-AF65-F5344CB8AC3E}">
        <p14:creationId xmlns:p14="http://schemas.microsoft.com/office/powerpoint/2010/main" val="34106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describes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avoid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creating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-and-</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spoke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layout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like protein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interaction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the Internet.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benefit from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distribution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numerous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However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be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susceptible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overall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prevent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congestion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optimizing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resource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13</a:t>
            </a:fld>
            <a:endParaRPr lang="hu-HU"/>
          </a:p>
        </p:txBody>
      </p:sp>
    </p:spTree>
    <p:extLst>
      <p:ext uri="{BB962C8B-B14F-4D97-AF65-F5344CB8AC3E}">
        <p14:creationId xmlns:p14="http://schemas.microsoft.com/office/powerpoint/2010/main" val="2846185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no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specific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resulting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like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power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grids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ensures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balance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less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likely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tightly-knit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hierarchical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baseline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theoretical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explore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fundamental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Although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specifically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simplified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view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14</a:t>
            </a:fld>
            <a:endParaRPr lang="hu-HU"/>
          </a:p>
        </p:txBody>
      </p:sp>
    </p:spTree>
    <p:extLst>
      <p:ext uri="{BB962C8B-B14F-4D97-AF65-F5344CB8AC3E}">
        <p14:creationId xmlns:p14="http://schemas.microsoft.com/office/powerpoint/2010/main" val="1562484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networks limit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affecting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their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links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constraint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feature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simple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prevent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overload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limiting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certain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restrict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avoid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excessive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enforcing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potential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vulnerabilities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important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designing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balance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15</a:t>
            </a:fld>
            <a:endParaRPr lang="hu-HU"/>
          </a:p>
        </p:txBody>
      </p:sp>
    </p:spTree>
    <p:extLst>
      <p:ext uri="{BB962C8B-B14F-4D97-AF65-F5344CB8AC3E}">
        <p14:creationId xmlns:p14="http://schemas.microsoft.com/office/powerpoint/2010/main" val="366232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constraints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significantly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impose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limits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number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links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feature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physical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practical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restrictions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constraints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either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depending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promote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limits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show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heightened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if</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removed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Conversely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strengthening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their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constraints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aids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conditions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16</a:t>
            </a:fld>
            <a:endParaRPr lang="hu-HU"/>
          </a:p>
        </p:txBody>
      </p:sp>
    </p:spTree>
    <p:extLst>
      <p:ext uri="{BB962C8B-B14F-4D97-AF65-F5344CB8AC3E}">
        <p14:creationId xmlns:p14="http://schemas.microsoft.com/office/powerpoint/2010/main" val="371593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display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individuals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tightly-knit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Examples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include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friendship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professional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cooperation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contributing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against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interconnected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serves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example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designing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promotes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knowledge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sharing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17</a:t>
            </a:fld>
            <a:endParaRPr lang="hu-HU"/>
          </a:p>
        </p:txBody>
      </p:sp>
    </p:spTree>
    <p:extLst>
      <p:ext uri="{BB962C8B-B14F-4D97-AF65-F5344CB8AC3E}">
        <p14:creationId xmlns:p14="http://schemas.microsoft.com/office/powerpoint/2010/main" val="3725070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protein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interaction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low-degree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rather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management,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distribute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resources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contribute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example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metabolic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depend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configuration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damage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single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does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destabilize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reveals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18</a:t>
            </a:fld>
            <a:endParaRPr lang="hu-HU"/>
          </a:p>
        </p:txBody>
      </p:sp>
    </p:spTree>
    <p:extLst>
      <p:ext uri="{BB962C8B-B14F-4D97-AF65-F5344CB8AC3E}">
        <p14:creationId xmlns:p14="http://schemas.microsoft.com/office/powerpoint/2010/main" val="4002647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Internet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power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grids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frequently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primarily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balancing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fault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tolerance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peripheral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depending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heavily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isolating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from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against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cascading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compromised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router in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Internet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less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likely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configuration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protecting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ensuring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service.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reliability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large-scale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19</a:t>
            </a:fld>
            <a:endParaRPr lang="hu-HU"/>
          </a:p>
        </p:txBody>
      </p:sp>
    </p:spTree>
    <p:extLst>
      <p:ext uri="{BB962C8B-B14F-4D97-AF65-F5344CB8AC3E}">
        <p14:creationId xmlns:p14="http://schemas.microsoft.com/office/powerpoint/2010/main" val="289044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a:xfrm>
            <a:off x="175260" y="4400550"/>
            <a:ext cx="6461760" cy="4530090"/>
          </a:xfrm>
        </p:spPr>
        <p:txBody>
          <a:bodyPr/>
          <a:lstStyle/>
          <a:p>
            <a:r>
              <a:rPr lang="hu-HU" sz="1800" dirty="0">
                <a:effectLst/>
                <a:latin typeface="Aptos" panose="020B0004020202020204" pitchFamily="34" charset="0"/>
                <a:ea typeface="Aptos" panose="020B0004020202020204" pitchFamily="34" charset="0"/>
                <a:cs typeface="Times New Roman" panose="02020603050405020304" pitchFamily="18" charset="0"/>
              </a:rPr>
              <a:t>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science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refers</a:t>
            </a:r>
            <a:r>
              <a:rPr lang="hu-HU" sz="1800" dirty="0">
                <a:effectLst/>
                <a:latin typeface="Aptos" panose="020B0004020202020204" pitchFamily="34" charset="0"/>
                <a:ea typeface="Aptos" panose="020B0004020202020204" pitchFamily="34" charset="0"/>
                <a:cs typeface="Times New Roman" panose="02020603050405020304" pitchFamily="18" charset="0"/>
              </a:rPr>
              <a:t> to the </a:t>
            </a:r>
            <a:r>
              <a:rPr lang="hu-HU" sz="1800" dirty="0" err="1">
                <a:effectLst/>
                <a:latin typeface="Aptos" panose="020B0004020202020204" pitchFamily="34" charset="0"/>
                <a:ea typeface="Aptos" panose="020B0004020202020204" pitchFamily="34" charset="0"/>
                <a:cs typeface="Times New Roman" panose="02020603050405020304" pitchFamily="18" charset="0"/>
              </a:rPr>
              <a:t>relationship</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between</a:t>
            </a:r>
            <a:r>
              <a:rPr lang="hu-HU" sz="1800" dirty="0">
                <a:effectLst/>
                <a:latin typeface="Aptos" panose="020B0004020202020204" pitchFamily="34" charset="0"/>
                <a:ea typeface="Aptos" panose="020B0004020202020204" pitchFamily="34" charset="0"/>
                <a:cs typeface="Times New Roman" panose="02020603050405020304" pitchFamily="18" charset="0"/>
              </a:rPr>
              <a:t> the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dirty="0">
                <a:effectLst/>
                <a:latin typeface="Aptos" panose="020B0004020202020204" pitchFamily="34" charset="0"/>
                <a:ea typeface="Aptos" panose="020B0004020202020204" pitchFamily="34" charset="0"/>
                <a:cs typeface="Times New Roman" panose="02020603050405020304" pitchFamily="18" charset="0"/>
              </a:rPr>
              <a:t> of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800" dirty="0">
                <a:effectLst/>
                <a:latin typeface="Aptos" panose="020B0004020202020204" pitchFamily="34" charset="0"/>
                <a:ea typeface="Aptos" panose="020B0004020202020204" pitchFamily="34" charset="0"/>
                <a:cs typeface="Times New Roman" panose="02020603050405020304" pitchFamily="18" charset="0"/>
              </a:rPr>
              <a:t> on their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degrees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meaning</a:t>
            </a:r>
            <a:r>
              <a:rPr lang="hu-HU" sz="1800" dirty="0">
                <a:effectLst/>
                <a:latin typeface="Aptos" panose="020B0004020202020204" pitchFamily="34" charset="0"/>
                <a:ea typeface="Aptos" panose="020B0004020202020204" pitchFamily="34" charset="0"/>
                <a:cs typeface="Times New Roman" panose="02020603050405020304" pitchFamily="18" charset="0"/>
              </a:rPr>
              <a:t> the </a:t>
            </a:r>
            <a:r>
              <a:rPr lang="hu-HU" sz="1800" dirty="0" err="1">
                <a:effectLst/>
                <a:latin typeface="Aptos" panose="020B0004020202020204" pitchFamily="34" charset="0"/>
                <a:ea typeface="Aptos" panose="020B0004020202020204" pitchFamily="34" charset="0"/>
                <a:cs typeface="Times New Roman" panose="02020603050405020304" pitchFamily="18" charset="0"/>
              </a:rPr>
              <a:t>number</a:t>
            </a:r>
            <a:r>
              <a:rPr lang="hu-HU" sz="1800" dirty="0">
                <a:effectLst/>
                <a:latin typeface="Aptos" panose="020B0004020202020204" pitchFamily="34" charset="0"/>
                <a:ea typeface="Aptos" panose="020B0004020202020204" pitchFamily="34" charset="0"/>
                <a:cs typeface="Times New Roman" panose="02020603050405020304" pitchFamily="18" charset="0"/>
              </a:rPr>
              <a:t> of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they</a:t>
            </a:r>
            <a:r>
              <a:rPr lang="hu-HU" sz="1800" dirty="0">
                <a:effectLst/>
                <a:latin typeface="Aptos" panose="020B0004020202020204" pitchFamily="34" charset="0"/>
                <a:ea typeface="Aptos" panose="020B0004020202020204" pitchFamily="34" charset="0"/>
                <a:cs typeface="Times New Roman" panose="02020603050405020304" pitchFamily="18" charset="0"/>
              </a:rPr>
              <a:t> have.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concept</a:t>
            </a:r>
            <a:r>
              <a:rPr lang="hu-HU" sz="1800" dirty="0">
                <a:effectLst/>
                <a:latin typeface="Aptos" panose="020B0004020202020204" pitchFamily="34" charset="0"/>
                <a:ea typeface="Aptos" panose="020B0004020202020204" pitchFamily="34" charset="0"/>
                <a:cs typeface="Times New Roman" panose="02020603050405020304" pitchFamily="18" charset="0"/>
              </a:rPr>
              <a:t> is </a:t>
            </a:r>
            <a:r>
              <a:rPr lang="hu-HU" sz="180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8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800" dirty="0">
                <a:effectLst/>
                <a:latin typeface="Aptos" panose="020B0004020202020204" pitchFamily="34" charset="0"/>
                <a:ea typeface="Aptos" panose="020B0004020202020204" pitchFamily="34" charset="0"/>
                <a:cs typeface="Times New Roman" panose="02020603050405020304" pitchFamily="18" charset="0"/>
              </a:rPr>
              <a:t> the </a:t>
            </a:r>
            <a:r>
              <a:rPr lang="hu-HU" sz="1800" dirty="0" err="1">
                <a:effectLst/>
                <a:latin typeface="Aptos" panose="020B0004020202020204" pitchFamily="34" charset="0"/>
                <a:ea typeface="Aptos" panose="020B0004020202020204" pitchFamily="34" charset="0"/>
                <a:cs typeface="Times New Roman" panose="02020603050405020304" pitchFamily="18" charset="0"/>
              </a:rPr>
              <a:t>underlying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800" dirty="0">
                <a:effectLst/>
                <a:latin typeface="Aptos" panose="020B0004020202020204" pitchFamily="34" charset="0"/>
                <a:ea typeface="Aptos" panose="020B0004020202020204" pitchFamily="34" charset="0"/>
                <a:cs typeface="Times New Roman" panose="02020603050405020304" pitchFamily="18" charset="0"/>
              </a:rPr>
              <a:t> of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us</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see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if</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or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prefer</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a </a:t>
            </a:r>
            <a:r>
              <a:rPr lang="hu-HU" sz="1800" dirty="0" err="1">
                <a:effectLst/>
                <a:latin typeface="Aptos" panose="020B0004020202020204" pitchFamily="34" charset="0"/>
                <a:ea typeface="Aptos" panose="020B0004020202020204" pitchFamily="34" charset="0"/>
                <a:cs typeface="Times New Roman" panose="02020603050405020304" pitchFamily="18" charset="0"/>
              </a:rPr>
              <a:t>characteristic</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found</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preference</a:t>
            </a:r>
            <a:r>
              <a:rPr lang="hu-HU" sz="1800" dirty="0">
                <a:effectLst/>
                <a:latin typeface="Aptos" panose="020B0004020202020204" pitchFamily="34" charset="0"/>
                <a:ea typeface="Aptos" panose="020B0004020202020204" pitchFamily="34" charset="0"/>
                <a:cs typeface="Times New Roman" panose="02020603050405020304" pitchFamily="18" charset="0"/>
              </a:rPr>
              <a:t> is </a:t>
            </a:r>
            <a:r>
              <a:rPr lang="hu-HU" sz="1800" dirty="0" err="1">
                <a:effectLst/>
                <a:latin typeface="Aptos" panose="020B0004020202020204" pitchFamily="34" charset="0"/>
                <a:ea typeface="Aptos" panose="020B0004020202020204" pitchFamily="34" charset="0"/>
                <a:cs typeface="Times New Roman" panose="02020603050405020304" pitchFamily="18" charset="0"/>
              </a:rPr>
              <a:t>known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mixing.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Conversely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some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like </a:t>
            </a:r>
            <a:r>
              <a:rPr lang="hu-HU" sz="180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mixing, </a:t>
            </a:r>
            <a:r>
              <a:rPr lang="hu-HU" sz="180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avoid</a:t>
            </a:r>
            <a:r>
              <a:rPr lang="hu-HU" sz="1800" dirty="0">
                <a:effectLst/>
                <a:latin typeface="Aptos" panose="020B0004020202020204" pitchFamily="34" charset="0"/>
                <a:ea typeface="Aptos" panose="020B0004020202020204" pitchFamily="34" charset="0"/>
                <a:cs typeface="Times New Roman" panose="02020603050405020304" pitchFamily="18" charset="0"/>
              </a:rPr>
              <a:t> linking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By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we</a:t>
            </a:r>
            <a:r>
              <a:rPr lang="hu-HU" sz="1800" dirty="0">
                <a:effectLst/>
                <a:latin typeface="Aptos" panose="020B0004020202020204" pitchFamily="34" charset="0"/>
                <a:ea typeface="Aptos" panose="020B0004020202020204" pitchFamily="34" charset="0"/>
                <a:cs typeface="Times New Roman" panose="02020603050405020304" pitchFamily="18" charset="0"/>
              </a:rPr>
              <a:t> can </a:t>
            </a:r>
            <a:r>
              <a:rPr lang="hu-HU" sz="180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800" dirty="0">
                <a:effectLst/>
                <a:latin typeface="Aptos" panose="020B0004020202020204" pitchFamily="34" charset="0"/>
                <a:ea typeface="Aptos" panose="020B0004020202020204" pitchFamily="34" charset="0"/>
                <a:cs typeface="Times New Roman" panose="02020603050405020304" pitchFamily="18" charset="0"/>
              </a:rPr>
              <a:t> flow, and </a:t>
            </a:r>
            <a:r>
              <a:rPr lang="hu-HU" sz="180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lecture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will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explore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key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concepts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including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assortativity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measuring</a:t>
            </a:r>
            <a:r>
              <a:rPr lang="hu-HU" sz="180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8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dirty="0" err="1">
                <a:effectLst/>
                <a:latin typeface="Aptos" panose="020B0004020202020204" pitchFamily="34" charset="0"/>
                <a:ea typeface="Aptos" panose="020B0004020202020204" pitchFamily="34" charset="0"/>
                <a:cs typeface="Times New Roman" panose="02020603050405020304" pitchFamily="18" charset="0"/>
              </a:rPr>
              <a:t>how</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80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800"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800" dirty="0">
                <a:effectLst/>
                <a:latin typeface="Aptos" panose="020B0004020202020204" pitchFamily="34" charset="0"/>
                <a:ea typeface="Aptos" panose="020B0004020202020204" pitchFamily="34" charset="0"/>
                <a:cs typeface="Times New Roman" panose="02020603050405020304" pitchFamily="18" charset="0"/>
              </a:rPr>
              <a:t> real-</a:t>
            </a:r>
            <a:r>
              <a:rPr lang="hu-HU" sz="180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Each</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aspect</a:t>
            </a:r>
            <a:r>
              <a:rPr lang="hu-HU" sz="1800" dirty="0">
                <a:effectLst/>
                <a:latin typeface="Aptos" panose="020B0004020202020204" pitchFamily="34" charset="0"/>
                <a:ea typeface="Aptos" panose="020B0004020202020204" pitchFamily="34" charset="0"/>
                <a:cs typeface="Times New Roman" panose="02020603050405020304" pitchFamily="18" charset="0"/>
              </a:rPr>
              <a:t> is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integral</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comprehending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800" dirty="0">
                <a:effectLst/>
                <a:latin typeface="Aptos" panose="020B0004020202020204" pitchFamily="34" charset="0"/>
                <a:ea typeface="Aptos" panose="020B0004020202020204" pitchFamily="34" charset="0"/>
                <a:cs typeface="Times New Roman" panose="02020603050405020304" pitchFamily="18" charset="0"/>
              </a:rPr>
              <a:t> and their </a:t>
            </a:r>
            <a:r>
              <a:rPr lang="hu-HU" sz="180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fields</a:t>
            </a:r>
            <a:r>
              <a:rPr lang="hu-HU" sz="1800" dirty="0">
                <a:effectLst/>
                <a:latin typeface="Aptos" panose="020B0004020202020204" pitchFamily="34" charset="0"/>
                <a:ea typeface="Aptos" panose="020B0004020202020204" pitchFamily="34" charset="0"/>
                <a:cs typeface="Times New Roman" panose="02020603050405020304" pitchFamily="18" charset="0"/>
              </a:rPr>
              <a:t>.</a:t>
            </a:r>
            <a:endParaRPr lang="en-US" dirty="0"/>
          </a:p>
        </p:txBody>
      </p:sp>
      <p:sp>
        <p:nvSpPr>
          <p:cNvPr id="4" name="Dia számának helye 3"/>
          <p:cNvSpPr>
            <a:spLocks noGrp="1"/>
          </p:cNvSpPr>
          <p:nvPr>
            <p:ph type="sldNum" sz="quarter" idx="5"/>
          </p:nvPr>
        </p:nvSpPr>
        <p:spPr/>
        <p:txBody>
          <a:bodyPr/>
          <a:lstStyle/>
          <a:p>
            <a:fld id="{42B8E157-155B-4318-B368-96146F86478C}" type="slidenum">
              <a:rPr lang="hu-HU" smtClean="0"/>
              <a:t>2</a:t>
            </a:fld>
            <a:endParaRPr lang="hu-HU"/>
          </a:p>
        </p:txBody>
      </p:sp>
    </p:spTree>
    <p:extLst>
      <p:ext uri="{BB962C8B-B14F-4D97-AF65-F5344CB8AC3E}">
        <p14:creationId xmlns:p14="http://schemas.microsoft.com/office/powerpoint/2010/main" val="158439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Pearson’s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commonly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denoted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 is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statistical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measure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quantifies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Positive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indicate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negative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point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lacking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yields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 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close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zero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Pearson’s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simplifies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single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metric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classify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measurement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assessing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reveals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dependencies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Using 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plan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scenarios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20</a:t>
            </a:fld>
            <a:endParaRPr lang="hu-HU"/>
          </a:p>
        </p:txBody>
      </p:sp>
    </p:spTree>
    <p:extLst>
      <p:ext uri="{BB962C8B-B14F-4D97-AF65-F5344CB8AC3E}">
        <p14:creationId xmlns:p14="http://schemas.microsoft.com/office/powerpoint/2010/main" val="119980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represented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captures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average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err="1">
                <a:effectLst/>
                <a:latin typeface="Aptos" panose="020B0004020202020204" pitchFamily="34" charset="0"/>
                <a:ea typeface="Aptos" panose="020B0004020202020204" pitchFamily="34" charset="0"/>
                <a:cs typeface="Aptos" panose="020B0004020202020204" pitchFamily="34" charset="0"/>
              </a:rPr>
              <a:t>’</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neighbors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own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k</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increases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decrease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relevant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epidemiology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transportation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perspective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21</a:t>
            </a:fld>
            <a:endParaRPr lang="hu-HU"/>
          </a:p>
        </p:txBody>
      </p:sp>
    </p:spTree>
    <p:extLst>
      <p:ext uri="{BB962C8B-B14F-4D97-AF65-F5344CB8AC3E}">
        <p14:creationId xmlns:p14="http://schemas.microsoft.com/office/powerpoint/2010/main" val="4060561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natural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strengthens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local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Examples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include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scientific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schools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around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knowledge-sharing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benefiting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from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therefore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well-suited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scenarios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foster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22</a:t>
            </a:fld>
            <a:endParaRPr lang="hu-HU"/>
          </a:p>
        </p:txBody>
      </p:sp>
    </p:spTree>
    <p:extLst>
      <p:ext uri="{BB962C8B-B14F-4D97-AF65-F5344CB8AC3E}">
        <p14:creationId xmlns:p14="http://schemas.microsoft.com/office/powerpoint/2010/main" val="185590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8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develop</a:t>
            </a:r>
            <a:r>
              <a:rPr lang="hu-HU" sz="1800" dirty="0">
                <a:effectLst/>
                <a:latin typeface="Aptos" panose="020B0004020202020204" pitchFamily="34" charset="0"/>
                <a:ea typeface="Aptos" panose="020B0004020202020204" pitchFamily="34" charset="0"/>
                <a:cs typeface="Times New Roman" panose="02020603050405020304" pitchFamily="18" charset="0"/>
              </a:rPr>
              <a:t> a </a:t>
            </a:r>
            <a:r>
              <a:rPr lang="hu-HU" sz="1800" dirty="0" err="1">
                <a:effectLst/>
                <a:latin typeface="Aptos" panose="020B0004020202020204" pitchFamily="34" charset="0"/>
                <a:ea typeface="Aptos" panose="020B0004020202020204" pitchFamily="34" charset="0"/>
                <a:cs typeface="Times New Roman" panose="02020603050405020304" pitchFamily="18" charset="0"/>
              </a:rPr>
              <a:t>hierarchical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a:t>
            </a:r>
            <a:r>
              <a:rPr lang="hu-HU" sz="1800" dirty="0">
                <a:effectLst/>
                <a:latin typeface="Aptos" panose="020B0004020202020204" pitchFamily="34" charset="0"/>
                <a:ea typeface="Aptos" panose="020B0004020202020204" pitchFamily="34" charset="0"/>
                <a:cs typeface="Times New Roman" panose="02020603050405020304" pitchFamily="18" charset="0"/>
              </a:rPr>
              <a:t>-and-</a:t>
            </a:r>
            <a:r>
              <a:rPr lang="hu-HU" sz="1800" dirty="0" err="1">
                <a:effectLst/>
                <a:latin typeface="Aptos" panose="020B0004020202020204" pitchFamily="34" charset="0"/>
                <a:ea typeface="Aptos" panose="020B0004020202020204" pitchFamily="34" charset="0"/>
                <a:cs typeface="Times New Roman" panose="02020603050405020304" pitchFamily="18" charset="0"/>
              </a:rPr>
              <a:t>spoke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with</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numerous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low-degree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topology</a:t>
            </a:r>
            <a:r>
              <a:rPr lang="hu-HU" sz="1800" dirty="0">
                <a:effectLst/>
                <a:latin typeface="Aptos" panose="020B0004020202020204" pitchFamily="34" charset="0"/>
                <a:ea typeface="Aptos" panose="020B0004020202020204" pitchFamily="34" charset="0"/>
                <a:cs typeface="Times New Roman" panose="02020603050405020304" pitchFamily="18" charset="0"/>
              </a:rPr>
              <a:t> is </a:t>
            </a:r>
            <a:r>
              <a:rPr lang="hu-HU" sz="180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8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control</a:t>
            </a:r>
            <a:r>
              <a:rPr lang="hu-HU" sz="18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distribution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manage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800" dirty="0">
                <a:effectLst/>
                <a:latin typeface="Aptos" panose="020B0004020202020204" pitchFamily="34" charset="0"/>
                <a:ea typeface="Aptos" panose="020B0004020202020204" pitchFamily="34" charset="0"/>
                <a:cs typeface="Times New Roman" panose="02020603050405020304" pitchFamily="18" charset="0"/>
              </a:rPr>
              <a:t> a </a:t>
            </a:r>
            <a:r>
              <a:rPr lang="hu-HU" sz="1800" dirty="0" err="1">
                <a:effectLst/>
                <a:latin typeface="Aptos" panose="020B0004020202020204" pitchFamily="34" charset="0"/>
                <a:ea typeface="Aptos" panose="020B0004020202020204" pitchFamily="34" charset="0"/>
                <a:cs typeface="Times New Roman" panose="02020603050405020304" pitchFamily="18" charset="0"/>
              </a:rPr>
              <a:t>broad</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commonly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found</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transportation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8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dirty="0" err="1">
                <a:effectLst/>
                <a:latin typeface="Aptos" panose="020B0004020202020204" pitchFamily="34" charset="0"/>
                <a:ea typeface="Aptos" panose="020B0004020202020204" pitchFamily="34" charset="0"/>
                <a:cs typeface="Times New Roman" panose="02020603050405020304" pitchFamily="18" charset="0"/>
              </a:rPr>
              <a:t>power</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layout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aids</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load</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distribution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dirty="0">
                <a:effectLst/>
                <a:latin typeface="Aptos" panose="020B0004020202020204" pitchFamily="34" charset="0"/>
                <a:ea typeface="Aptos" panose="020B0004020202020204" pitchFamily="34" charset="0"/>
                <a:cs typeface="Times New Roman" panose="02020603050405020304" pitchFamily="18" charset="0"/>
              </a:rPr>
              <a:t> more </a:t>
            </a:r>
            <a:r>
              <a:rPr lang="hu-HU" sz="1800" dirty="0" err="1">
                <a:effectLst/>
                <a:latin typeface="Aptos" panose="020B0004020202020204" pitchFamily="34" charset="0"/>
                <a:ea typeface="Aptos" panose="020B0004020202020204" pitchFamily="34" charset="0"/>
                <a:cs typeface="Times New Roman" panose="02020603050405020304" pitchFamily="18" charset="0"/>
              </a:rPr>
              <a:t>vulnerable</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800" dirty="0">
                <a:effectLst/>
                <a:latin typeface="Aptos" panose="020B0004020202020204" pitchFamily="34" charset="0"/>
                <a:ea typeface="Aptos" panose="020B0004020202020204" pitchFamily="34" charset="0"/>
                <a:cs typeface="Times New Roman" panose="02020603050405020304" pitchFamily="18" charset="0"/>
              </a:rPr>
              <a:t> on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due</a:t>
            </a:r>
            <a:r>
              <a:rPr lang="hu-HU" sz="1800" dirty="0">
                <a:effectLst/>
                <a:latin typeface="Aptos" panose="020B0004020202020204" pitchFamily="34" charset="0"/>
                <a:ea typeface="Aptos" panose="020B0004020202020204" pitchFamily="34" charset="0"/>
                <a:cs typeface="Times New Roman" panose="02020603050405020304" pitchFamily="18" charset="0"/>
              </a:rPr>
              <a:t> to their </a:t>
            </a:r>
            <a:r>
              <a:rPr lang="hu-HU" sz="1800" dirty="0" err="1">
                <a:effectLst/>
                <a:latin typeface="Aptos" panose="020B0004020202020204" pitchFamily="34" charset="0"/>
                <a:ea typeface="Aptos" panose="020B0004020202020204" pitchFamily="34" charset="0"/>
                <a:cs typeface="Times New Roman" panose="02020603050405020304" pitchFamily="18" charset="0"/>
              </a:rPr>
              <a:t>reliance</a:t>
            </a:r>
            <a:r>
              <a:rPr lang="hu-HU" sz="1800" dirty="0">
                <a:effectLst/>
                <a:latin typeface="Aptos" panose="020B0004020202020204" pitchFamily="34" charset="0"/>
                <a:ea typeface="Aptos" panose="020B0004020202020204" pitchFamily="34" charset="0"/>
                <a:cs typeface="Times New Roman" panose="02020603050405020304" pitchFamily="18" charset="0"/>
              </a:rPr>
              <a:t> on </a:t>
            </a:r>
            <a:r>
              <a:rPr lang="hu-HU" sz="180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The </a:t>
            </a:r>
            <a:r>
              <a:rPr lang="hu-HU" sz="1800" dirty="0" err="1">
                <a:effectLst/>
                <a:latin typeface="Aptos" panose="020B0004020202020204" pitchFamily="34" charset="0"/>
                <a:ea typeface="Aptos" panose="020B0004020202020204" pitchFamily="34" charset="0"/>
                <a:cs typeface="Times New Roman" panose="02020603050405020304" pitchFamily="18" charset="0"/>
              </a:rPr>
              <a:t>hierarchical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serves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specific</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needs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but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requires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careful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protect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key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800" dirty="0">
                <a:effectLst/>
                <a:latin typeface="Aptos" panose="020B0004020202020204" pitchFamily="34" charset="0"/>
                <a:ea typeface="Aptos" panose="020B0004020202020204" pitchFamily="34" charset="0"/>
                <a:cs typeface="Times New Roman" panose="02020603050405020304" pitchFamily="18" charset="0"/>
              </a:rPr>
              <a:t> is </a:t>
            </a:r>
            <a:r>
              <a:rPr lang="hu-HU" sz="180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800" dirty="0">
                <a:effectLst/>
                <a:latin typeface="Aptos" panose="020B0004020202020204" pitchFamily="34" charset="0"/>
                <a:ea typeface="Aptos" panose="020B0004020202020204" pitchFamily="34" charset="0"/>
                <a:cs typeface="Times New Roman" panose="02020603050405020304" pitchFamily="18" charset="0"/>
              </a:rPr>
              <a:t> for designing </a:t>
            </a:r>
            <a:r>
              <a:rPr lang="hu-HU" sz="180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yet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a:t>
            </a:r>
            <a:endParaRPr lang="en-US" dirty="0"/>
          </a:p>
        </p:txBody>
      </p:sp>
      <p:sp>
        <p:nvSpPr>
          <p:cNvPr id="4" name="Dia számának helye 3"/>
          <p:cNvSpPr>
            <a:spLocks noGrp="1"/>
          </p:cNvSpPr>
          <p:nvPr>
            <p:ph type="sldNum" sz="quarter" idx="5"/>
          </p:nvPr>
        </p:nvSpPr>
        <p:spPr/>
        <p:txBody>
          <a:bodyPr/>
          <a:lstStyle/>
          <a:p>
            <a:fld id="{42B8E157-155B-4318-B368-96146F86478C}" type="slidenum">
              <a:rPr lang="hu-HU" smtClean="0"/>
              <a:t>23</a:t>
            </a:fld>
            <a:endParaRPr lang="hu-HU"/>
          </a:p>
        </p:txBody>
      </p:sp>
    </p:spTree>
    <p:extLst>
      <p:ext uri="{BB962C8B-B14F-4D97-AF65-F5344CB8AC3E}">
        <p14:creationId xmlns:p14="http://schemas.microsoft.com/office/powerpoint/2010/main" val="82378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results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preferences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links.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lack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produces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yet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unclustered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serve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baseline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theoretical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less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natural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hierarchies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giving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simplified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yet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characteristic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makes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randomized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Despite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explicitly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reference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better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24</a:t>
            </a:fld>
            <a:endParaRPr lang="hu-HU"/>
          </a:p>
        </p:txBody>
      </p:sp>
    </p:spTree>
    <p:extLst>
      <p:ext uri="{BB962C8B-B14F-4D97-AF65-F5344CB8AC3E}">
        <p14:creationId xmlns:p14="http://schemas.microsoft.com/office/powerpoint/2010/main" val="3969643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Visual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graphs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illustrating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mapping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identify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likelihoods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main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map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indicate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shows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large-scale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detect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simplify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clearer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plays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aiding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both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findings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25</a:t>
            </a:fld>
            <a:endParaRPr lang="hu-HU"/>
          </a:p>
        </p:txBody>
      </p:sp>
    </p:spTree>
    <p:extLst>
      <p:ext uri="{BB962C8B-B14F-4D97-AF65-F5344CB8AC3E}">
        <p14:creationId xmlns:p14="http://schemas.microsoft.com/office/powerpoint/2010/main" val="912394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denoted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e</a:t>
            </a:r>
            <a:r>
              <a:rPr lang="hu-HU" sz="1400" baseline="0" dirty="0">
                <a:effectLst/>
                <a:latin typeface="Arial" panose="020B0604020202020204" pitchFamily="34" charset="0"/>
                <a:ea typeface="Aptos" panose="020B0004020202020204" pitchFamily="34" charset="0"/>
              </a:rPr>
              <a:t>ᵢⱼ</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fundamental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probabilities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between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specific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probabilities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reflect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similarly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show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precise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Despite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e</a:t>
            </a:r>
            <a:r>
              <a:rPr lang="hu-HU" sz="1400" baseline="0" dirty="0">
                <a:effectLst/>
                <a:latin typeface="Arial" panose="020B0604020202020204" pitchFamily="34" charset="0"/>
                <a:ea typeface="Aptos" panose="020B0004020202020204" pitchFamily="34" charset="0"/>
              </a:rPr>
              <a:t>ᵢⱼ</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quantitative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approach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seeking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26</a:t>
            </a:fld>
            <a:endParaRPr lang="hu-HU"/>
          </a:p>
        </p:txBody>
      </p:sp>
    </p:spTree>
    <p:extLst>
      <p:ext uri="{BB962C8B-B14F-4D97-AF65-F5344CB8AC3E}">
        <p14:creationId xmlns:p14="http://schemas.microsoft.com/office/powerpoint/2010/main" val="313296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commonly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observed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shows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highlighting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potential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rapid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community-driven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contribute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27</a:t>
            </a:fld>
            <a:endParaRPr lang="hu-HU"/>
          </a:p>
        </p:txBody>
      </p:sp>
    </p:spTree>
    <p:extLst>
      <p:ext uri="{BB962C8B-B14F-4D97-AF65-F5344CB8AC3E}">
        <p14:creationId xmlns:p14="http://schemas.microsoft.com/office/powerpoint/2010/main" val="838094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protein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interaction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display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primarily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low-degree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results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off-diagonal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in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reflecting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-and-</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spoke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arrangement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matrix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contribute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cascade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reveals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28</a:t>
            </a:fld>
            <a:endParaRPr lang="hu-HU"/>
          </a:p>
        </p:txBody>
      </p:sp>
    </p:spTree>
    <p:extLst>
      <p:ext uri="{BB962C8B-B14F-4D97-AF65-F5344CB8AC3E}">
        <p14:creationId xmlns:p14="http://schemas.microsoft.com/office/powerpoint/2010/main" val="367328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rapid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closely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linked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broad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audience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media</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exemplify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conduits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ideas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tightly-knit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advantageous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public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health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campaigns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marketing,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rapid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dissemination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However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create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echo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chambers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limiting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exposure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designing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optimized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both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diversity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29</a:t>
            </a:fld>
            <a:endParaRPr lang="hu-HU"/>
          </a:p>
        </p:txBody>
      </p:sp>
    </p:spTree>
    <p:extLst>
      <p:ext uri="{BB962C8B-B14F-4D97-AF65-F5344CB8AC3E}">
        <p14:creationId xmlns:p14="http://schemas.microsoft.com/office/powerpoint/2010/main" val="75164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400" dirty="0"/>
              <a:t>Networks exhibit different degree correlation types, which significantly influence their structure and function. In assortative networks, hubs prefer to connect with other hubs, while smaller nodes link to each other. Social networks are a prime example of assortative mixing, where influential individuals connect. Disassortative networks show the opposite pattern, with hubs preferring connections to smaller nodes, forming a 'hub-and-spoke' structure seen in biological and technological networks, like protein interactions. A neutral network, however, shows no preference in connections between nodes based on degree, resulting in random connectivity. This neutrality is typical in certain infrastructure networks, such as power grids, where connections are not degree-dependent. These different correlation types reveal much about how networks manage resilience, load distribution, and connectivity.</a:t>
            </a:r>
          </a:p>
        </p:txBody>
      </p:sp>
      <p:sp>
        <p:nvSpPr>
          <p:cNvPr id="4" name="Dia számának helye 3"/>
          <p:cNvSpPr>
            <a:spLocks noGrp="1"/>
          </p:cNvSpPr>
          <p:nvPr>
            <p:ph type="sldNum" sz="quarter" idx="5"/>
          </p:nvPr>
        </p:nvSpPr>
        <p:spPr/>
        <p:txBody>
          <a:bodyPr/>
          <a:lstStyle/>
          <a:p>
            <a:fld id="{42B8E157-155B-4318-B368-96146F86478C}" type="slidenum">
              <a:rPr lang="hu-HU" smtClean="0"/>
              <a:t>3</a:t>
            </a:fld>
            <a:endParaRPr lang="hu-HU"/>
          </a:p>
        </p:txBody>
      </p:sp>
    </p:spTree>
    <p:extLst>
      <p:ext uri="{BB962C8B-B14F-4D97-AF65-F5344CB8AC3E}">
        <p14:creationId xmlns:p14="http://schemas.microsoft.com/office/powerpoint/2010/main" val="885139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primarily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creating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slow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layout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isolates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limiting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direct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natural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mechanism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example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restricts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transmission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keeping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separate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designs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useful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epidemics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controlling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beneficial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isolation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controlled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priorities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30</a:t>
            </a:fld>
            <a:endParaRPr lang="hu-HU"/>
          </a:p>
        </p:txBody>
      </p:sp>
    </p:spTree>
    <p:extLst>
      <p:ext uri="{BB962C8B-B14F-4D97-AF65-F5344CB8AC3E}">
        <p14:creationId xmlns:p14="http://schemas.microsoft.com/office/powerpoint/2010/main" val="1237194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denoted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k</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clear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view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generally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shows 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upward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trend,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indicating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higher-degree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Conversely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k</a:t>
            </a:r>
            <a:r>
              <a:rPr lang="hu-HU" sz="1400" baseline="0" dirty="0">
                <a:effectLst/>
                <a:latin typeface="Cambria Math" panose="02040503050406030204" pitchFamily="18" charset="0"/>
                <a:ea typeface="Aptos" panose="020B0004020202020204" pitchFamily="34" charset="0"/>
                <a:cs typeface="Cambria Math" panose="02040503050406030204" pitchFamily="18" charset="0"/>
              </a:rPr>
              <a:t>ₙₙ</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decreases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reflecting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between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observing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fields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epidemiology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Ultimately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visualization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aids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clustering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31</a:t>
            </a:fld>
            <a:endParaRPr lang="hu-HU"/>
          </a:p>
        </p:txBody>
      </p:sp>
    </p:spTree>
    <p:extLst>
      <p:ext uri="{BB962C8B-B14F-4D97-AF65-F5344CB8AC3E}">
        <p14:creationId xmlns:p14="http://schemas.microsoft.com/office/powerpoint/2010/main" val="1545406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friendship</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paradox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states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average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person’s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friends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have more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than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they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do</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paradox is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evident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highly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means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individuals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many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friends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linked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others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similarly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high</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degrees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amplifying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perceived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popularity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phenomenon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highlights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around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impacts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friendship</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paradox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reveals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advantage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being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paradox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32</a:t>
            </a:fld>
            <a:endParaRPr lang="hu-HU"/>
          </a:p>
        </p:txBody>
      </p:sp>
    </p:spTree>
    <p:extLst>
      <p:ext uri="{BB962C8B-B14F-4D97-AF65-F5344CB8AC3E}">
        <p14:creationId xmlns:p14="http://schemas.microsoft.com/office/powerpoint/2010/main" val="768917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Network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heavily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affecting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generally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due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interconnected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contrast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if</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remove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numerous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requiring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better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designing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capable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unforeseen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challenges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33</a:t>
            </a:fld>
            <a:endParaRPr lang="hu-HU"/>
          </a:p>
        </p:txBody>
      </p:sp>
    </p:spTree>
    <p:extLst>
      <p:ext uri="{BB962C8B-B14F-4D97-AF65-F5344CB8AC3E}">
        <p14:creationId xmlns:p14="http://schemas.microsoft.com/office/powerpoint/2010/main" val="4234313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significantly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affects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diseases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clustering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speed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transmission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making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challenging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however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isolate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slowing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down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limiting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direct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epidemiology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controlling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outbreaks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facilitate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rapid,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widespread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transmission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ones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natural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barriers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plays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34</a:t>
            </a:fld>
            <a:endParaRPr lang="hu-HU"/>
          </a:p>
        </p:txBody>
      </p:sp>
    </p:spTree>
    <p:extLst>
      <p:ext uri="{BB962C8B-B14F-4D97-AF65-F5344CB8AC3E}">
        <p14:creationId xmlns:p14="http://schemas.microsoft.com/office/powerpoint/2010/main" val="1599154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denoted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'r,' is an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tool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classifying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Positive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of 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indicate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whereas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negative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signify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near</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zero</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reflect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metric</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widely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used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forecast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applying 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can design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interventions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improving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efficiency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single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metric</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comprehensive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making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invaluable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comparative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extend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risk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management,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public</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health</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4" name="Dia számának helye 3"/>
          <p:cNvSpPr>
            <a:spLocks noGrp="1"/>
          </p:cNvSpPr>
          <p:nvPr>
            <p:ph type="sldNum" sz="quarter" idx="5"/>
          </p:nvPr>
        </p:nvSpPr>
        <p:spPr/>
        <p:txBody>
          <a:bodyPr/>
          <a:lstStyle/>
          <a:p>
            <a:fld id="{42B8E157-155B-4318-B368-96146F86478C}" type="slidenum">
              <a:rPr lang="hu-HU" smtClean="0"/>
              <a:t>35</a:t>
            </a:fld>
            <a:endParaRPr lang="hu-HU"/>
          </a:p>
        </p:txBody>
      </p:sp>
    </p:spTree>
    <p:extLst>
      <p:ext uri="{BB962C8B-B14F-4D97-AF65-F5344CB8AC3E}">
        <p14:creationId xmlns:p14="http://schemas.microsoft.com/office/powerpoint/2010/main" val="2625077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Scientific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individuals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frequently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each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represent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prominent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institutions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drive research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fields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promotes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knowledge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sharing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fostering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innovation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accelerating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scientific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progress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clustering effect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makes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member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turnover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through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shared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links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among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research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amplifying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shared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resources.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advancing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collaborative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efforts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36</a:t>
            </a:fld>
            <a:endParaRPr lang="hu-HU"/>
          </a:p>
        </p:txBody>
      </p:sp>
    </p:spTree>
    <p:extLst>
      <p:ext uri="{BB962C8B-B14F-4D97-AF65-F5344CB8AC3E}">
        <p14:creationId xmlns:p14="http://schemas.microsoft.com/office/powerpoint/2010/main" val="1680783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power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grids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transportation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exhibit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mixing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lower-degree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configuration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intentional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minimizing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between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could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otherwise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lead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congestion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cascading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distribute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ensuring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numerous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smaller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ones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over-</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reliance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choice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remain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increased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demand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limiting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direct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-to-</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reduce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system-wide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designing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reliable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services.</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37</a:t>
            </a:fld>
            <a:endParaRPr lang="hu-HU"/>
          </a:p>
        </p:txBody>
      </p:sp>
    </p:spTree>
    <p:extLst>
      <p:ext uri="{BB962C8B-B14F-4D97-AF65-F5344CB8AC3E}">
        <p14:creationId xmlns:p14="http://schemas.microsoft.com/office/powerpoint/2010/main" val="1802682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evolve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over time,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through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processes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like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preferential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attachment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stronger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attract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from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similar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Conversely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develop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-and-</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spoke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configuration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predominantly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low-degree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Studying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evolutionary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long-term</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adaptability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evolution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about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evolution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guide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designing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adaptable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industries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38</a:t>
            </a:fld>
            <a:endParaRPr lang="hu-HU"/>
          </a:p>
        </p:txBody>
      </p:sp>
    </p:spTree>
    <p:extLst>
      <p:ext uri="{BB962C8B-B14F-4D97-AF65-F5344CB8AC3E}">
        <p14:creationId xmlns:p14="http://schemas.microsoft.com/office/powerpoint/2010/main" val="649680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Researchers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often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simulate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to test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theories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functionality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generating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synthetic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specific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correlations,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scientists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observe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fields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like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cybersecurity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public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health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Simulation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controlled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experiments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refine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intervention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generated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offers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real-</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best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practices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design.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serve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powerful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theoretical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applied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research.</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39</a:t>
            </a:fld>
            <a:endParaRPr lang="hu-HU"/>
          </a:p>
        </p:txBody>
      </p:sp>
    </p:spTree>
    <p:extLst>
      <p:ext uri="{BB962C8B-B14F-4D97-AF65-F5344CB8AC3E}">
        <p14:creationId xmlns:p14="http://schemas.microsoft.com/office/powerpoint/2010/main" val="10138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To analyze degree correlation types, we use tools such as the degree correlation matrix, denoted as eᵢⱼ, which records the probability of finding nodes of specific degrees linked together. This matrix provides a visual and analytical basis for identifying assortative or disassortative patterns. Another key measure is the degree correlation function, kᵢₙₙ, which assesses the average degree of a node’s neighbors. When kᵢₙₙ increases with node degree, we observe assortative mixing; if it decreases, the network is disassortative. Correlation coefficients also play an essential role in quantifying the overall trend of degree connections, providing a summary metric for assortative, disassortative, or neutral networks. These measurement tools are indispensable for deciphering a network's structural tendencies and guiding our understanding of its behavior.</a:t>
            </a:r>
            <a:endParaRPr lang="hu-HU" sz="1400" dirty="0"/>
          </a:p>
        </p:txBody>
      </p:sp>
      <p:sp>
        <p:nvSpPr>
          <p:cNvPr id="4" name="Dia számának helye 3"/>
          <p:cNvSpPr>
            <a:spLocks noGrp="1"/>
          </p:cNvSpPr>
          <p:nvPr>
            <p:ph type="sldNum" sz="quarter" idx="5"/>
          </p:nvPr>
        </p:nvSpPr>
        <p:spPr/>
        <p:txBody>
          <a:bodyPr/>
          <a:lstStyle/>
          <a:p>
            <a:fld id="{42B8E157-155B-4318-B368-96146F86478C}" type="slidenum">
              <a:rPr lang="hu-HU" smtClean="0"/>
              <a:t>4</a:t>
            </a:fld>
            <a:endParaRPr lang="hu-HU"/>
          </a:p>
        </p:txBody>
      </p:sp>
    </p:spTree>
    <p:extLst>
      <p:ext uri="{BB962C8B-B14F-4D97-AF65-F5344CB8AC3E}">
        <p14:creationId xmlns:p14="http://schemas.microsoft.com/office/powerpoint/2010/main" val="417978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Real-</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observed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accurately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simulate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behaviors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incorporating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responses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stressors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increased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traffic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aid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creating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adaptable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designs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changes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efficiency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simulations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preparing networks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real-</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challenges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40</a:t>
            </a:fld>
            <a:endParaRPr lang="hu-HU"/>
          </a:p>
        </p:txBody>
      </p:sp>
    </p:spTree>
    <p:extLst>
      <p:ext uri="{BB962C8B-B14F-4D97-AF65-F5344CB8AC3E}">
        <p14:creationId xmlns:p14="http://schemas.microsoft.com/office/powerpoint/2010/main" val="658888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Accurate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measurement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correlations in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presents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challenges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large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systems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Comprehensive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data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collection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but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can be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difficult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capture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necessary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detail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extensive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Visual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mathematical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used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have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limitations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when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contain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multiple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complexity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further</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complicates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metrics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requiring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advanced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precision</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Ongoing research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aims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develop</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refined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techniques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capturing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relationships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accurately</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Improved</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measurement</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will</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enhance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our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large-scale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behaviors</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kern="1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kern="100" baseline="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4" name="Dia számának helye 3"/>
          <p:cNvSpPr>
            <a:spLocks noGrp="1"/>
          </p:cNvSpPr>
          <p:nvPr>
            <p:ph type="sldNum" sz="quarter" idx="5"/>
          </p:nvPr>
        </p:nvSpPr>
        <p:spPr/>
        <p:txBody>
          <a:bodyPr/>
          <a:lstStyle/>
          <a:p>
            <a:fld id="{42B8E157-155B-4318-B368-96146F86478C}" type="slidenum">
              <a:rPr lang="hu-HU" smtClean="0"/>
              <a:t>41</a:t>
            </a:fld>
            <a:endParaRPr lang="hu-HU"/>
          </a:p>
        </p:txBody>
      </p:sp>
    </p:spTree>
    <p:extLst>
      <p:ext uri="{BB962C8B-B14F-4D97-AF65-F5344CB8AC3E}">
        <p14:creationId xmlns:p14="http://schemas.microsoft.com/office/powerpoint/2010/main" val="1889646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a:effectLst/>
                <a:latin typeface="Aptos" panose="020B0004020202020204" pitchFamily="34" charset="0"/>
                <a:ea typeface="Aptos" panose="020B0004020202020204" pitchFamily="34" charset="0"/>
                <a:cs typeface="Times New Roman" panose="02020603050405020304" pitchFamily="18" charset="0"/>
              </a:rPr>
              <a:t>Advanced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techniques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precise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measurement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complex</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Statistical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machine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learning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algorithms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increasingly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detect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subtle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large-scale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methods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recognition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be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missed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traditional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evolving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Network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simulation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aid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testing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hypothetical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scenarios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providing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varying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conditions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application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advanced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tools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crucial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examining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large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such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media</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global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analytical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methods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paving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deeper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impacts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42</a:t>
            </a:fld>
            <a:endParaRPr lang="hu-HU"/>
          </a:p>
        </p:txBody>
      </p:sp>
    </p:spTree>
    <p:extLst>
      <p:ext uri="{BB962C8B-B14F-4D97-AF65-F5344CB8AC3E}">
        <p14:creationId xmlns:p14="http://schemas.microsoft.com/office/powerpoint/2010/main" val="1042297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significantly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determining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withstand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attacks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clustered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be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random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maintaining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fail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on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be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if</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compromised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their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relies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central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designers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develop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Correlation-informed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vital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designing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utility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correlation-driven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key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developing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capable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43</a:t>
            </a:fld>
            <a:endParaRPr lang="hu-HU"/>
          </a:p>
        </p:txBody>
      </p:sp>
    </p:spTree>
    <p:extLst>
      <p:ext uri="{BB962C8B-B14F-4D97-AF65-F5344CB8AC3E}">
        <p14:creationId xmlns:p14="http://schemas.microsoft.com/office/powerpoint/2010/main" val="2640910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instrumental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respond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various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disruptions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interventions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indicate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quickly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epidemic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might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through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supply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handle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demand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fluctuations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using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risk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assessment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enabling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proactive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maintenance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improvement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power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sectors like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public</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health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cybersecurity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data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managers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foresee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vulnerabilities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strengthen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weak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points.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correlation-based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predictions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can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enhance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and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ensure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smoother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operations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44</a:t>
            </a:fld>
            <a:endParaRPr lang="hu-HU"/>
          </a:p>
        </p:txBody>
      </p:sp>
    </p:spTree>
    <p:extLst>
      <p:ext uri="{BB962C8B-B14F-4D97-AF65-F5344CB8AC3E}">
        <p14:creationId xmlns:p14="http://schemas.microsoft.com/office/powerpoint/2010/main" val="3058867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800" dirty="0">
                <a:effectLst/>
                <a:latin typeface="Aptos" panose="020B0004020202020204" pitchFamily="34" charset="0"/>
                <a:ea typeface="Aptos" panose="020B0004020202020204" pitchFamily="34" charset="0"/>
                <a:cs typeface="Times New Roman" panose="02020603050405020304" pitchFamily="18" charset="0"/>
              </a:rPr>
              <a:t>Network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dirty="0">
                <a:effectLst/>
                <a:latin typeface="Aptos" panose="020B0004020202020204" pitchFamily="34" charset="0"/>
                <a:ea typeface="Aptos" panose="020B0004020202020204" pitchFamily="34" charset="0"/>
                <a:cs typeface="Times New Roman" panose="02020603050405020304" pitchFamily="18" charset="0"/>
              </a:rPr>
              <a:t>, plays a </a:t>
            </a:r>
            <a:r>
              <a:rPr lang="hu-HU" sz="1800" dirty="0" err="1">
                <a:effectLst/>
                <a:latin typeface="Aptos" panose="020B0004020202020204" pitchFamily="34" charset="0"/>
                <a:ea typeface="Aptos" panose="020B0004020202020204" pitchFamily="34" charset="0"/>
                <a:cs typeface="Times New Roman" panose="02020603050405020304" pitchFamily="18" charset="0"/>
              </a:rPr>
              <a:t>critical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role</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modeling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affecting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pathogen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transmission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rates</a:t>
            </a:r>
            <a:r>
              <a:rPr lang="hu-HU" sz="18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allow</a:t>
            </a:r>
            <a:r>
              <a:rPr lang="hu-HU" sz="1800" dirty="0">
                <a:effectLst/>
                <a:latin typeface="Aptos" panose="020B0004020202020204" pitchFamily="34" charset="0"/>
                <a:ea typeface="Aptos" panose="020B0004020202020204" pitchFamily="34" charset="0"/>
                <a:cs typeface="Times New Roman" panose="02020603050405020304" pitchFamily="18" charset="0"/>
              </a:rPr>
              <a:t> rapid </a:t>
            </a:r>
            <a:r>
              <a:rPr lang="hu-HU" sz="180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complicating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control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efforts</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dense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however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isolate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slowing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transmission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high-degree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800" dirty="0">
                <a:effectLst/>
                <a:latin typeface="Aptos" panose="020B0004020202020204" pitchFamily="34" charset="0"/>
                <a:ea typeface="Aptos" panose="020B0004020202020204" pitchFamily="34" charset="0"/>
                <a:cs typeface="Times New Roman" panose="02020603050405020304" pitchFamily="18" charset="0"/>
              </a:rPr>
              <a:t> have </a:t>
            </a:r>
            <a:r>
              <a:rPr lang="hu-HU" sz="1800" dirty="0" err="1">
                <a:effectLst/>
                <a:latin typeface="Aptos" panose="020B0004020202020204" pitchFamily="34" charset="0"/>
                <a:ea typeface="Aptos" panose="020B0004020202020204" pitchFamily="34" charset="0"/>
                <a:cs typeface="Times New Roman" panose="02020603050405020304" pitchFamily="18" charset="0"/>
              </a:rPr>
              <a:t>fewer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direct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with</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each</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800" dirty="0">
                <a:effectLst/>
                <a:latin typeface="Aptos" panose="020B0004020202020204" pitchFamily="34" charset="0"/>
                <a:ea typeface="Aptos" panose="020B0004020202020204" pitchFamily="34" charset="0"/>
                <a:cs typeface="Times New Roman" panose="02020603050405020304" pitchFamily="18" charset="0"/>
              </a:rPr>
              <a:t> for designing </a:t>
            </a:r>
            <a:r>
              <a:rPr lang="hu-HU" sz="1800" dirty="0" err="1">
                <a:effectLst/>
                <a:latin typeface="Aptos" panose="020B0004020202020204" pitchFamily="34" charset="0"/>
                <a:ea typeface="Aptos" panose="020B0004020202020204" pitchFamily="34" charset="0"/>
                <a:cs typeface="Times New Roman" panose="02020603050405020304" pitchFamily="18" charset="0"/>
              </a:rPr>
              <a:t>targeted</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800" dirty="0">
                <a:effectLst/>
                <a:latin typeface="Aptos" panose="020B0004020202020204" pitchFamily="34" charset="0"/>
                <a:ea typeface="Aptos" panose="020B0004020202020204" pitchFamily="34" charset="0"/>
                <a:cs typeface="Times New Roman" panose="02020603050405020304" pitchFamily="18" charset="0"/>
              </a:rPr>
              <a:t> in </a:t>
            </a:r>
            <a:r>
              <a:rPr lang="hu-HU" sz="1800" dirty="0" err="1">
                <a:effectLst/>
                <a:latin typeface="Aptos" panose="020B0004020202020204" pitchFamily="34" charset="0"/>
                <a:ea typeface="Aptos" panose="020B0004020202020204" pitchFamily="34" charset="0"/>
                <a:cs typeface="Times New Roman" panose="02020603050405020304" pitchFamily="18" charset="0"/>
              </a:rPr>
              <a:t>public</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health</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how</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8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better</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epidemic</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forecasting</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efficient</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intervention</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strategies</a:t>
            </a:r>
            <a:r>
              <a:rPr lang="hu-HU" sz="1800" dirty="0">
                <a:effectLst/>
                <a:latin typeface="Aptos" panose="020B0004020202020204" pitchFamily="34" charset="0"/>
                <a:ea typeface="Aptos" panose="020B0004020202020204" pitchFamily="34" charset="0"/>
                <a:cs typeface="Times New Roman" panose="02020603050405020304" pitchFamily="18" charset="0"/>
              </a:rPr>
              <a:t> to </a:t>
            </a:r>
            <a:r>
              <a:rPr lang="hu-HU" sz="1800" dirty="0" err="1">
                <a:effectLst/>
                <a:latin typeface="Aptos" panose="020B0004020202020204" pitchFamily="34" charset="0"/>
                <a:ea typeface="Aptos" panose="020B0004020202020204" pitchFamily="34" charset="0"/>
                <a:cs typeface="Times New Roman" panose="02020603050405020304" pitchFamily="18" charset="0"/>
              </a:rPr>
              <a:t>minimize</a:t>
            </a:r>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800" dirty="0" err="1">
                <a:effectLst/>
                <a:latin typeface="Aptos" panose="020B0004020202020204" pitchFamily="34" charset="0"/>
                <a:ea typeface="Aptos" panose="020B0004020202020204" pitchFamily="34" charset="0"/>
                <a:cs typeface="Times New Roman" panose="02020603050405020304" pitchFamily="18" charset="0"/>
              </a:rPr>
              <a:t>outbreaks</a:t>
            </a:r>
            <a:r>
              <a:rPr lang="hu-HU" sz="1800" dirty="0">
                <a:effectLst/>
                <a:latin typeface="Aptos" panose="020B0004020202020204" pitchFamily="34" charset="0"/>
                <a:ea typeface="Aptos" panose="020B0004020202020204" pitchFamily="34" charset="0"/>
                <a:cs typeface="Times New Roman" panose="02020603050405020304" pitchFamily="18" charset="0"/>
              </a:rPr>
              <a:t>.</a:t>
            </a:r>
            <a:endParaRPr lang="en-US" dirty="0"/>
          </a:p>
        </p:txBody>
      </p:sp>
      <p:sp>
        <p:nvSpPr>
          <p:cNvPr id="4" name="Dia számának helye 3"/>
          <p:cNvSpPr>
            <a:spLocks noGrp="1"/>
          </p:cNvSpPr>
          <p:nvPr>
            <p:ph type="sldNum" sz="quarter" idx="5"/>
          </p:nvPr>
        </p:nvSpPr>
        <p:spPr/>
        <p:txBody>
          <a:bodyPr/>
          <a:lstStyle/>
          <a:p>
            <a:fld id="{42B8E157-155B-4318-B368-96146F86478C}" type="slidenum">
              <a:rPr lang="hu-HU" smtClean="0"/>
              <a:t>45</a:t>
            </a:fld>
            <a:endParaRPr lang="hu-HU"/>
          </a:p>
        </p:txBody>
      </p:sp>
    </p:spTree>
    <p:extLst>
      <p:ext uri="{BB962C8B-B14F-4D97-AF65-F5344CB8AC3E}">
        <p14:creationId xmlns:p14="http://schemas.microsoft.com/office/powerpoint/2010/main" val="921950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affects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online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particularly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through</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amplify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connecting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clustering can lead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echo</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chambers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nodes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reinforce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popular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topics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closed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by</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contrast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create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dispersed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allowing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to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diverse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areas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online networks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of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even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misinformation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Effective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management is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essential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for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content</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moderation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promoting</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balanced</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flow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the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thus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shapes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how</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propagates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in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digital</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 </a:t>
            </a:r>
            <a:r>
              <a:rPr lang="hu-HU" sz="1400" baseline="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baseline="0" dirty="0">
                <a:effectLst/>
                <a:latin typeface="Aptos" panose="020B0004020202020204" pitchFamily="34" charset="0"/>
                <a:ea typeface="Aptos" panose="020B0004020202020204" pitchFamily="34" charset="0"/>
                <a:cs typeface="Times New Roman" panose="02020603050405020304" pitchFamily="18" charset="0"/>
              </a:rPr>
              <a:t>.</a:t>
            </a:r>
            <a:endParaRPr lang="en-US" sz="1400" baseline="0" dirty="0"/>
          </a:p>
        </p:txBody>
      </p:sp>
      <p:sp>
        <p:nvSpPr>
          <p:cNvPr id="4" name="Dia számának helye 3"/>
          <p:cNvSpPr>
            <a:spLocks noGrp="1"/>
          </p:cNvSpPr>
          <p:nvPr>
            <p:ph type="sldNum" sz="quarter" idx="5"/>
          </p:nvPr>
        </p:nvSpPr>
        <p:spPr/>
        <p:txBody>
          <a:bodyPr/>
          <a:lstStyle/>
          <a:p>
            <a:fld id="{42B8E157-155B-4318-B368-96146F86478C}" type="slidenum">
              <a:rPr lang="hu-HU" smtClean="0"/>
              <a:t>46</a:t>
            </a:fld>
            <a:endParaRPr lang="hu-HU"/>
          </a:p>
        </p:txBody>
      </p:sp>
    </p:spTree>
    <p:extLst>
      <p:ext uri="{BB962C8B-B14F-4D97-AF65-F5344CB8AC3E}">
        <p14:creationId xmlns:p14="http://schemas.microsoft.com/office/powerpoint/2010/main" val="276255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The </a:t>
            </a:r>
            <a:r>
              <a:rPr lang="en-US" sz="1400" dirty="0" err="1"/>
              <a:t>assortativity</a:t>
            </a:r>
            <a:r>
              <a:rPr lang="en-US" sz="1400" dirty="0"/>
              <a:t> coefficient, denoted as 'r,' is a statistical measure used to summarize a network’s degree correlation. The formula for r indicates that positive values suggest an assortative network, where hubs link to other hubs, while negative values imply a disassortative network, where hubs connect with smaller nodes. Social networks typically yield positive r values, demonstrating high </a:t>
            </a:r>
            <a:r>
              <a:rPr lang="en-US" sz="1400" dirty="0" err="1"/>
              <a:t>assortativity</a:t>
            </a:r>
            <a:r>
              <a:rPr lang="en-US" sz="1400" dirty="0"/>
              <a:t>, while biological networks often exhibit negative values, indicating disassortative tendencies. When r approaches zero, it suggests a neutral network with no preferential degree connections. This coefficient is vital in network analysis, as it provides a single, interpretable metric reflecting the network's correlation structure. Understanding these values helps us gauge network robustness and predict behavior under stress, such as resilience to node failures.</a:t>
            </a:r>
          </a:p>
        </p:txBody>
      </p:sp>
      <p:sp>
        <p:nvSpPr>
          <p:cNvPr id="4" name="Dia számának helye 3"/>
          <p:cNvSpPr>
            <a:spLocks noGrp="1"/>
          </p:cNvSpPr>
          <p:nvPr>
            <p:ph type="sldNum" sz="quarter" idx="5"/>
          </p:nvPr>
        </p:nvSpPr>
        <p:spPr/>
        <p:txBody>
          <a:bodyPr/>
          <a:lstStyle/>
          <a:p>
            <a:fld id="{42B8E157-155B-4318-B368-96146F86478C}" type="slidenum">
              <a:rPr lang="hu-HU" smtClean="0"/>
              <a:t>5</a:t>
            </a:fld>
            <a:endParaRPr lang="hu-HU"/>
          </a:p>
        </p:txBody>
      </p:sp>
    </p:spTree>
    <p:extLst>
      <p:ext uri="{BB962C8B-B14F-4D97-AF65-F5344CB8AC3E}">
        <p14:creationId xmlns:p14="http://schemas.microsoft.com/office/powerpoint/2010/main" val="412398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hu-HU" sz="14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have </a:t>
            </a:r>
            <a:r>
              <a:rPr lang="hu-HU" sz="1400" dirty="0" err="1">
                <a:effectLst/>
                <a:latin typeface="Aptos" panose="020B0004020202020204" pitchFamily="34" charset="0"/>
                <a:ea typeface="Aptos" panose="020B0004020202020204" pitchFamily="34" charset="0"/>
                <a:cs typeface="Times New Roman" panose="02020603050405020304" pitchFamily="18" charset="0"/>
              </a:rPr>
              <a:t>distinctive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properties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that</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affect</a:t>
            </a:r>
            <a:r>
              <a:rPr lang="hu-HU" sz="1400" dirty="0">
                <a:effectLst/>
                <a:latin typeface="Aptos" panose="020B0004020202020204" pitchFamily="34" charset="0"/>
                <a:ea typeface="Aptos" panose="020B0004020202020204" pitchFamily="34" charset="0"/>
                <a:cs typeface="Times New Roman" panose="02020603050405020304" pitchFamily="18" charset="0"/>
              </a:rPr>
              <a:t> their </a:t>
            </a:r>
            <a:r>
              <a:rPr lang="hu-HU" sz="140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dirty="0">
                <a:effectLst/>
                <a:latin typeface="Aptos" panose="020B0004020202020204" pitchFamily="34" charset="0"/>
                <a:ea typeface="Aptos" panose="020B0004020202020204" pitchFamily="34" charset="0"/>
                <a:cs typeface="Times New Roman" panose="02020603050405020304" pitchFamily="18" charset="0"/>
              </a:rPr>
              <a:t> and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communication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efficiency</a:t>
            </a:r>
            <a:r>
              <a:rPr lang="hu-HU" sz="1400" dirty="0">
                <a:effectLst/>
                <a:latin typeface="Aptos" panose="020B0004020202020204" pitchFamily="34" charset="0"/>
                <a:ea typeface="Aptos" panose="020B0004020202020204" pitchFamily="34" charset="0"/>
                <a:cs typeface="Times New Roman" panose="02020603050405020304" pitchFamily="18" charset="0"/>
              </a:rPr>
              <a:t>. In </a:t>
            </a:r>
            <a:r>
              <a:rPr lang="hu-HU" sz="1400" dirty="0" err="1">
                <a:effectLst/>
                <a:latin typeface="Aptos" panose="020B0004020202020204" pitchFamily="34" charset="0"/>
                <a:ea typeface="Aptos" panose="020B0004020202020204" pitchFamily="34" charset="0"/>
                <a:cs typeface="Times New Roman" panose="02020603050405020304" pitchFamily="18" charset="0"/>
              </a:rPr>
              <a:t>these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dirty="0">
                <a:effectLst/>
                <a:latin typeface="Aptos" panose="020B0004020202020204" pitchFamily="34" charset="0"/>
                <a:ea typeface="Aptos" panose="020B0004020202020204" pitchFamily="34" charset="0"/>
                <a:cs typeface="Times New Roman" panose="02020603050405020304" pitchFamily="18" charset="0"/>
              </a:rPr>
              <a:t> to </a:t>
            </a:r>
            <a:r>
              <a:rPr lang="hu-HU" sz="1400" dirty="0" err="1">
                <a:effectLst/>
                <a:latin typeface="Aptos" panose="020B0004020202020204" pitchFamily="34" charset="0"/>
                <a:ea typeface="Aptos" panose="020B0004020202020204" pitchFamily="34" charset="0"/>
                <a:cs typeface="Times New Roman" panose="02020603050405020304" pitchFamily="18" charset="0"/>
              </a:rPr>
              <a:t>form</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connections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with</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creating</a:t>
            </a:r>
            <a:r>
              <a:rPr lang="hu-HU" sz="1400" dirty="0">
                <a:effectLst/>
                <a:latin typeface="Aptos" panose="020B0004020202020204" pitchFamily="34" charset="0"/>
                <a:ea typeface="Aptos" panose="020B0004020202020204" pitchFamily="34" charset="0"/>
                <a:cs typeface="Times New Roman" panose="02020603050405020304" pitchFamily="18" charset="0"/>
              </a:rPr>
              <a:t> a </a:t>
            </a:r>
            <a:r>
              <a:rPr lang="hu-HU" sz="1400" dirty="0" err="1">
                <a:effectLst/>
                <a:latin typeface="Aptos" panose="020B0004020202020204" pitchFamily="34" charset="0"/>
                <a:ea typeface="Aptos" panose="020B0004020202020204" pitchFamily="34" charset="0"/>
                <a:cs typeface="Times New Roman" panose="02020603050405020304" pitchFamily="18" charset="0"/>
              </a:rPr>
              <a:t>resilient</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dirty="0">
                <a:effectLst/>
                <a:latin typeface="Aptos" panose="020B0004020202020204" pitchFamily="34" charset="0"/>
                <a:ea typeface="Aptos" panose="020B0004020202020204" pitchFamily="34" charset="0"/>
                <a:cs typeface="Times New Roman" panose="02020603050405020304" pitchFamily="18" charset="0"/>
              </a:rPr>
              <a:t> a </a:t>
            </a:r>
            <a:r>
              <a:rPr lang="hu-HU" sz="1400" dirty="0" err="1">
                <a:effectLst/>
                <a:latin typeface="Aptos" panose="020B0004020202020204" pitchFamily="34" charset="0"/>
                <a:ea typeface="Aptos" panose="020B0004020202020204" pitchFamily="34" charset="0"/>
                <a:cs typeface="Times New Roman" panose="02020603050405020304" pitchFamily="18" charset="0"/>
              </a:rPr>
              <a:t>classic</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example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where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influential</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individuals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frequently</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connect</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forming</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clusters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dirty="0">
                <a:effectLst/>
                <a:latin typeface="Aptos" panose="020B0004020202020204" pitchFamily="34" charset="0"/>
                <a:ea typeface="Aptos" panose="020B0004020202020204" pitchFamily="34" charset="0"/>
                <a:cs typeface="Times New Roman" panose="02020603050405020304" pitchFamily="18" charset="0"/>
              </a:rPr>
              <a:t> clustering </a:t>
            </a:r>
            <a:r>
              <a:rPr lang="hu-HU" sz="1400" dirty="0" err="1">
                <a:effectLst/>
                <a:latin typeface="Aptos" panose="020B0004020202020204" pitchFamily="34" charset="0"/>
                <a:ea typeface="Aptos" panose="020B0004020202020204" pitchFamily="34" charset="0"/>
                <a:cs typeface="Times New Roman" panose="02020603050405020304" pitchFamily="18" charset="0"/>
              </a:rPr>
              <a:t>leads</a:t>
            </a:r>
            <a:r>
              <a:rPr lang="hu-HU" sz="1400" dirty="0">
                <a:effectLst/>
                <a:latin typeface="Aptos" panose="020B0004020202020204" pitchFamily="34" charset="0"/>
                <a:ea typeface="Aptos" panose="020B0004020202020204" pitchFamily="34" charset="0"/>
                <a:cs typeface="Times New Roman" panose="02020603050405020304" pitchFamily="18" charset="0"/>
              </a:rPr>
              <a:t> to </a:t>
            </a:r>
            <a:r>
              <a:rPr lang="hu-HU" sz="1400" dirty="0" err="1">
                <a:effectLst/>
                <a:latin typeface="Aptos" panose="020B0004020202020204" pitchFamily="34" charset="0"/>
                <a:ea typeface="Aptos" panose="020B0004020202020204" pitchFamily="34" charset="0"/>
                <a:cs typeface="Times New Roman" panose="02020603050405020304" pitchFamily="18" charset="0"/>
              </a:rPr>
              <a:t>enhanced</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as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are</a:t>
            </a:r>
            <a:r>
              <a:rPr lang="hu-HU" sz="1400" dirty="0">
                <a:effectLst/>
                <a:latin typeface="Aptos" panose="020B0004020202020204" pitchFamily="34" charset="0"/>
                <a:ea typeface="Aptos" panose="020B0004020202020204" pitchFamily="34" charset="0"/>
                <a:cs typeface="Times New Roman" panose="02020603050405020304" pitchFamily="18" charset="0"/>
              </a:rPr>
              <a:t> more </a:t>
            </a:r>
            <a:r>
              <a:rPr lang="hu-HU" sz="1400" dirty="0" err="1">
                <a:effectLst/>
                <a:latin typeface="Aptos" panose="020B0004020202020204" pitchFamily="34" charset="0"/>
                <a:ea typeface="Aptos" panose="020B0004020202020204" pitchFamily="34" charset="0"/>
                <a:cs typeface="Times New Roman" panose="02020603050405020304" pitchFamily="18" charset="0"/>
              </a:rPr>
              <a:t>resistant</a:t>
            </a:r>
            <a:r>
              <a:rPr lang="hu-HU" sz="1400" dirty="0">
                <a:effectLst/>
                <a:latin typeface="Aptos" panose="020B0004020202020204" pitchFamily="34" charset="0"/>
                <a:ea typeface="Aptos" panose="020B0004020202020204" pitchFamily="34" charset="0"/>
                <a:cs typeface="Times New Roman" panose="02020603050405020304" pitchFamily="18" charset="0"/>
              </a:rPr>
              <a:t> to random </a:t>
            </a:r>
            <a:r>
              <a:rPr lang="hu-HU" sz="1400" dirty="0" err="1">
                <a:effectLst/>
                <a:latin typeface="Aptos" panose="020B0004020202020204" pitchFamily="34" charset="0"/>
                <a:ea typeface="Aptos" panose="020B0004020202020204" pitchFamily="34" charset="0"/>
                <a:cs typeface="Times New Roman" panose="02020603050405020304" pitchFamily="18" charset="0"/>
              </a:rPr>
              <a:t>node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failures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compared</a:t>
            </a:r>
            <a:r>
              <a:rPr lang="hu-HU" sz="1400" dirty="0">
                <a:effectLst/>
                <a:latin typeface="Aptos" panose="020B0004020202020204" pitchFamily="34" charset="0"/>
                <a:ea typeface="Aptos" panose="020B0004020202020204" pitchFamily="34" charset="0"/>
                <a:cs typeface="Times New Roman" panose="02020603050405020304" pitchFamily="18" charset="0"/>
              </a:rPr>
              <a:t> to </a:t>
            </a:r>
            <a:r>
              <a:rPr lang="hu-HU" sz="14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This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property</a:t>
            </a:r>
            <a:r>
              <a:rPr lang="hu-HU" sz="1400" dirty="0">
                <a:effectLst/>
                <a:latin typeface="Aptos" panose="020B0004020202020204" pitchFamily="34" charset="0"/>
                <a:ea typeface="Aptos" panose="020B0004020202020204" pitchFamily="34" charset="0"/>
                <a:cs typeface="Times New Roman" panose="02020603050405020304" pitchFamily="18" charset="0"/>
              </a:rPr>
              <a:t> is </a:t>
            </a:r>
            <a:r>
              <a:rPr lang="hu-HU" sz="1400" dirty="0" err="1">
                <a:effectLst/>
                <a:latin typeface="Aptos" panose="020B0004020202020204" pitchFamily="34" charset="0"/>
                <a:ea typeface="Aptos" panose="020B0004020202020204" pitchFamily="34" charset="0"/>
                <a:cs typeface="Times New Roman" panose="02020603050405020304" pitchFamily="18" charset="0"/>
              </a:rPr>
              <a:t>advantageous</a:t>
            </a:r>
            <a:r>
              <a:rPr lang="hu-HU" sz="1400" dirty="0">
                <a:effectLst/>
                <a:latin typeface="Aptos" panose="020B0004020202020204" pitchFamily="34" charset="0"/>
                <a:ea typeface="Aptos" panose="020B0004020202020204" pitchFamily="34" charset="0"/>
                <a:cs typeface="Times New Roman" panose="02020603050405020304" pitchFamily="18" charset="0"/>
              </a:rPr>
              <a:t> for the </a:t>
            </a:r>
            <a:r>
              <a:rPr lang="hu-HU" sz="140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400" dirty="0">
                <a:effectLst/>
                <a:latin typeface="Aptos" panose="020B0004020202020204" pitchFamily="34" charset="0"/>
                <a:ea typeface="Aptos" panose="020B0004020202020204" pitchFamily="34" charset="0"/>
                <a:cs typeface="Times New Roman" panose="02020603050405020304" pitchFamily="18" charset="0"/>
              </a:rPr>
              <a:t> of </a:t>
            </a:r>
            <a:r>
              <a:rPr lang="hu-HU" sz="1400" dirty="0" err="1">
                <a:effectLst/>
                <a:latin typeface="Aptos" panose="020B0004020202020204" pitchFamily="34" charset="0"/>
                <a:ea typeface="Aptos" panose="020B0004020202020204" pitchFamily="34" charset="0"/>
                <a:cs typeface="Times New Roman" panose="02020603050405020304" pitchFamily="18" charset="0"/>
              </a:rPr>
              <a:t>information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or</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even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diseases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communities</a:t>
            </a:r>
            <a:r>
              <a:rPr lang="hu-HU" sz="1400" dirty="0">
                <a:effectLst/>
                <a:latin typeface="Aptos" panose="020B0004020202020204" pitchFamily="34" charset="0"/>
                <a:ea typeface="Aptos" panose="020B0004020202020204" pitchFamily="34" charset="0"/>
                <a:cs typeface="Times New Roman" panose="02020603050405020304" pitchFamily="18" charset="0"/>
              </a:rPr>
              <a:t>. The </a:t>
            </a:r>
            <a:r>
              <a:rPr lang="hu-HU" sz="140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cohesion</a:t>
            </a:r>
            <a:r>
              <a:rPr lang="hu-HU" sz="1400" dirty="0">
                <a:effectLst/>
                <a:latin typeface="Aptos" panose="020B0004020202020204" pitchFamily="34" charset="0"/>
                <a:ea typeface="Aptos" panose="020B0004020202020204" pitchFamily="34" charset="0"/>
                <a:cs typeface="Times New Roman" panose="02020603050405020304" pitchFamily="18" charset="0"/>
              </a:rPr>
              <a:t> of </a:t>
            </a:r>
            <a:r>
              <a:rPr lang="hu-HU" sz="14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400" dirty="0">
                <a:effectLst/>
                <a:latin typeface="Aptos" panose="020B0004020202020204" pitchFamily="34" charset="0"/>
                <a:ea typeface="Aptos" panose="020B0004020202020204" pitchFamily="34" charset="0"/>
                <a:cs typeface="Times New Roman" panose="02020603050405020304" pitchFamily="18" charset="0"/>
              </a:rPr>
              <a:t> rapid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dirty="0">
                <a:effectLst/>
                <a:latin typeface="Aptos" panose="020B0004020202020204" pitchFamily="34" charset="0"/>
                <a:ea typeface="Aptos" panose="020B0004020202020204" pitchFamily="34" charset="0"/>
                <a:cs typeface="Times New Roman" panose="02020603050405020304" pitchFamily="18" charset="0"/>
              </a:rPr>
              <a:t> and </a:t>
            </a:r>
            <a:r>
              <a:rPr lang="hu-HU" sz="1400" dirty="0" err="1">
                <a:effectLst/>
                <a:latin typeface="Aptos" panose="020B0004020202020204" pitchFamily="34" charset="0"/>
                <a:ea typeface="Aptos" panose="020B0004020202020204" pitchFamily="34" charset="0"/>
                <a:cs typeface="Times New Roman" panose="02020603050405020304" pitchFamily="18" charset="0"/>
              </a:rPr>
              <a:t>support</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groups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However</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also</a:t>
            </a:r>
            <a:r>
              <a:rPr lang="hu-HU" sz="1400" dirty="0">
                <a:effectLst/>
                <a:latin typeface="Aptos" panose="020B0004020202020204" pitchFamily="34" charset="0"/>
                <a:ea typeface="Aptos" panose="020B0004020202020204" pitchFamily="34" charset="0"/>
                <a:cs typeface="Times New Roman" panose="02020603050405020304" pitchFamily="18" charset="0"/>
              </a:rPr>
              <a:t> show </a:t>
            </a:r>
            <a:r>
              <a:rPr lang="hu-HU" sz="1400" dirty="0" err="1">
                <a:effectLst/>
                <a:latin typeface="Aptos" panose="020B0004020202020204" pitchFamily="34" charset="0"/>
                <a:ea typeface="Aptos" panose="020B0004020202020204" pitchFamily="34" charset="0"/>
                <a:cs typeface="Times New Roman" panose="02020603050405020304" pitchFamily="18" charset="0"/>
              </a:rPr>
              <a:t>unique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vulnerabilities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especially</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when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compared</a:t>
            </a:r>
            <a:r>
              <a:rPr lang="hu-HU" sz="1400" dirty="0">
                <a:effectLst/>
                <a:latin typeface="Aptos" panose="020B0004020202020204" pitchFamily="34" charset="0"/>
                <a:ea typeface="Aptos" panose="020B0004020202020204" pitchFamily="34" charset="0"/>
                <a:cs typeface="Times New Roman" panose="02020603050405020304" pitchFamily="18" charset="0"/>
              </a:rPr>
              <a:t> to </a:t>
            </a:r>
            <a:r>
              <a:rPr lang="hu-HU" sz="14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structures</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which</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tend</a:t>
            </a:r>
            <a:r>
              <a:rPr lang="hu-HU" sz="1400" dirty="0">
                <a:effectLst/>
                <a:latin typeface="Aptos" panose="020B0004020202020204" pitchFamily="34" charset="0"/>
                <a:ea typeface="Aptos" panose="020B0004020202020204" pitchFamily="34" charset="0"/>
                <a:cs typeface="Times New Roman" panose="02020603050405020304" pitchFamily="18" charset="0"/>
              </a:rPr>
              <a:t> to </a:t>
            </a:r>
            <a:r>
              <a:rPr lang="hu-HU" sz="1400" dirty="0" err="1">
                <a:effectLst/>
                <a:latin typeface="Aptos" panose="020B0004020202020204" pitchFamily="34" charset="0"/>
                <a:ea typeface="Aptos" panose="020B0004020202020204" pitchFamily="34" charset="0"/>
                <a:cs typeface="Times New Roman" panose="02020603050405020304" pitchFamily="18" charset="0"/>
              </a:rPr>
              <a:t>rely</a:t>
            </a:r>
            <a:r>
              <a:rPr lang="hu-HU" sz="1400" dirty="0">
                <a:effectLst/>
                <a:latin typeface="Aptos" panose="020B0004020202020204" pitchFamily="34" charset="0"/>
                <a:ea typeface="Aptos" panose="020B0004020202020204" pitchFamily="34" charset="0"/>
                <a:cs typeface="Times New Roman" panose="02020603050405020304" pitchFamily="18" charset="0"/>
              </a:rPr>
              <a:t> more on '</a:t>
            </a:r>
            <a:r>
              <a:rPr lang="hu-HU" sz="1400" dirty="0" err="1">
                <a:effectLst/>
                <a:latin typeface="Aptos" panose="020B0004020202020204" pitchFamily="34" charset="0"/>
                <a:ea typeface="Aptos" panose="020B0004020202020204" pitchFamily="34" charset="0"/>
                <a:cs typeface="Times New Roman" panose="02020603050405020304" pitchFamily="18" charset="0"/>
              </a:rPr>
              <a:t>hub</a:t>
            </a:r>
            <a:r>
              <a:rPr lang="hu-HU" sz="1400" dirty="0">
                <a:effectLst/>
                <a:latin typeface="Aptos" panose="020B0004020202020204" pitchFamily="34" charset="0"/>
                <a:ea typeface="Aptos" panose="020B0004020202020204" pitchFamily="34" charset="0"/>
                <a:cs typeface="Times New Roman" panose="02020603050405020304" pitchFamily="18" charset="0"/>
              </a:rPr>
              <a:t>-and-</a:t>
            </a:r>
            <a:r>
              <a:rPr lang="hu-HU" sz="1400" dirty="0" err="1">
                <a:effectLst/>
                <a:latin typeface="Aptos" panose="020B0004020202020204" pitchFamily="34" charset="0"/>
                <a:ea typeface="Aptos" panose="020B0004020202020204" pitchFamily="34" charset="0"/>
                <a:cs typeface="Times New Roman" panose="02020603050405020304" pitchFamily="18" charset="0"/>
              </a:rPr>
              <a:t>spoke</a:t>
            </a:r>
            <a:r>
              <a:rPr lang="hu-HU" sz="1400" dirty="0">
                <a:effectLst/>
                <a:latin typeface="Aptos" panose="020B0004020202020204" pitchFamily="34" charset="0"/>
                <a:ea typeface="Aptos" panose="020B0004020202020204" pitchFamily="34" charset="0"/>
                <a:cs typeface="Times New Roman" panose="02020603050405020304" pitchFamily="18" charset="0"/>
              </a:rPr>
              <a:t>' designs. The clustering </a:t>
            </a:r>
            <a:r>
              <a:rPr lang="hu-HU" sz="1400" dirty="0" err="1">
                <a:effectLst/>
                <a:latin typeface="Aptos" panose="020B0004020202020204" pitchFamily="34" charset="0"/>
                <a:ea typeface="Aptos" panose="020B0004020202020204" pitchFamily="34" charset="0"/>
                <a:cs typeface="Times New Roman" panose="02020603050405020304" pitchFamily="18" charset="0"/>
              </a:rPr>
              <a:t>within</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4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400" dirty="0" err="1">
                <a:effectLst/>
                <a:latin typeface="Aptos" panose="020B0004020202020204" pitchFamily="34" charset="0"/>
                <a:ea typeface="Aptos" panose="020B0004020202020204" pitchFamily="34" charset="0"/>
                <a:cs typeface="Times New Roman" panose="02020603050405020304" pitchFamily="18" charset="0"/>
              </a:rPr>
              <a:t>highlights</a:t>
            </a:r>
            <a:r>
              <a:rPr lang="hu-HU" sz="1400" dirty="0">
                <a:effectLst/>
                <a:latin typeface="Aptos" panose="020B0004020202020204" pitchFamily="34" charset="0"/>
                <a:ea typeface="Aptos" panose="020B0004020202020204" pitchFamily="34" charset="0"/>
                <a:cs typeface="Times New Roman" panose="02020603050405020304" pitchFamily="18" charset="0"/>
              </a:rPr>
              <a:t> the </a:t>
            </a:r>
            <a:r>
              <a:rPr lang="hu-HU" sz="1400" dirty="0" err="1">
                <a:effectLst/>
                <a:latin typeface="Aptos" panose="020B0004020202020204" pitchFamily="34" charset="0"/>
                <a:ea typeface="Aptos" panose="020B0004020202020204" pitchFamily="34" charset="0"/>
                <a:cs typeface="Times New Roman" panose="02020603050405020304" pitchFamily="18" charset="0"/>
              </a:rPr>
              <a:t>importance</a:t>
            </a:r>
            <a:r>
              <a:rPr lang="hu-HU" sz="1400" dirty="0">
                <a:effectLst/>
                <a:latin typeface="Aptos" panose="020B0004020202020204" pitchFamily="34" charset="0"/>
                <a:ea typeface="Aptos" panose="020B0004020202020204" pitchFamily="34" charset="0"/>
                <a:cs typeface="Times New Roman" panose="02020603050405020304" pitchFamily="18" charset="0"/>
              </a:rPr>
              <a:t> of </a:t>
            </a:r>
            <a:r>
              <a:rPr lang="hu-HU" sz="14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400" dirty="0">
                <a:effectLst/>
                <a:latin typeface="Aptos" panose="020B0004020202020204" pitchFamily="34" charset="0"/>
                <a:ea typeface="Aptos" panose="020B0004020202020204" pitchFamily="34" charset="0"/>
                <a:cs typeface="Times New Roman" panose="02020603050405020304" pitchFamily="18" charset="0"/>
              </a:rPr>
              <a:t> in </a:t>
            </a:r>
            <a:r>
              <a:rPr lang="hu-HU" sz="1400" dirty="0" err="1">
                <a:effectLst/>
                <a:latin typeface="Aptos" panose="020B0004020202020204" pitchFamily="34" charset="0"/>
                <a:ea typeface="Aptos" panose="020B0004020202020204" pitchFamily="34" charset="0"/>
                <a:cs typeface="Times New Roman" panose="02020603050405020304" pitchFamily="18" charset="0"/>
              </a:rPr>
              <a:t>fostering</a:t>
            </a:r>
            <a:r>
              <a:rPr lang="hu-HU" sz="1400" dirty="0">
                <a:effectLst/>
                <a:latin typeface="Aptos" panose="020B0004020202020204" pitchFamily="34" charset="0"/>
                <a:ea typeface="Aptos" panose="020B0004020202020204" pitchFamily="34" charset="0"/>
                <a:cs typeface="Times New Roman" panose="02020603050405020304" pitchFamily="18" charset="0"/>
              </a:rPr>
              <a:t> </a:t>
            </a:r>
            <a:r>
              <a:rPr lang="hu-HU" sz="1400" dirty="0" err="1">
                <a:effectLst/>
                <a:latin typeface="Aptos" panose="020B0004020202020204" pitchFamily="34" charset="0"/>
                <a:ea typeface="Aptos" panose="020B0004020202020204" pitchFamily="34" charset="0"/>
                <a:cs typeface="Times New Roman" panose="02020603050405020304" pitchFamily="18" charset="0"/>
              </a:rPr>
              <a:t>stability</a:t>
            </a:r>
            <a:r>
              <a:rPr lang="hu-HU" sz="1400" dirty="0">
                <a:effectLst/>
                <a:latin typeface="Aptos" panose="020B0004020202020204" pitchFamily="34" charset="0"/>
                <a:ea typeface="Aptos" panose="020B0004020202020204" pitchFamily="34" charset="0"/>
                <a:cs typeface="Times New Roman" panose="02020603050405020304" pitchFamily="18" charset="0"/>
              </a:rPr>
              <a:t> and </a:t>
            </a:r>
            <a:r>
              <a:rPr lang="hu-HU" sz="14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400" dirty="0">
                <a:effectLst/>
                <a:latin typeface="Aptos" panose="020B0004020202020204" pitchFamily="34" charset="0"/>
                <a:ea typeface="Aptos" panose="020B0004020202020204" pitchFamily="34" charset="0"/>
                <a:cs typeface="Times New Roman" panose="02020603050405020304" pitchFamily="18" charset="0"/>
              </a:rPr>
              <a:t>.</a:t>
            </a:r>
            <a:endParaRPr lang="en-US" sz="1400" dirty="0"/>
          </a:p>
        </p:txBody>
      </p:sp>
      <p:sp>
        <p:nvSpPr>
          <p:cNvPr id="4" name="Dia számának helye 3"/>
          <p:cNvSpPr>
            <a:spLocks noGrp="1"/>
          </p:cNvSpPr>
          <p:nvPr>
            <p:ph type="sldNum" sz="quarter" idx="5"/>
          </p:nvPr>
        </p:nvSpPr>
        <p:spPr/>
        <p:txBody>
          <a:bodyPr/>
          <a:lstStyle/>
          <a:p>
            <a:fld id="{42B8E157-155B-4318-B368-96146F86478C}" type="slidenum">
              <a:rPr lang="hu-HU" smtClean="0"/>
              <a:t>6</a:t>
            </a:fld>
            <a:endParaRPr lang="hu-HU"/>
          </a:p>
        </p:txBody>
      </p:sp>
    </p:spTree>
    <p:extLst>
      <p:ext uri="{BB962C8B-B14F-4D97-AF65-F5344CB8AC3E}">
        <p14:creationId xmlns:p14="http://schemas.microsoft.com/office/powerpoint/2010/main" val="156240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Disassortative networks exhibit a structure where high-degree nodes, or hubs, primarily connect with low-degree nodes rather than other hubs. This structure, known as the 'hub-and-spoke' model, is prevalent in biological and technological systems. For instance, in metabolic networks, central hubs often link to peripheral components, helping distribute load and maintain stability. Disassortative networks can be more vulnerable to targeted attacks on hubs, as these nodes are critical for overall connectivity. However, this layout also allows efficient information and resource flow from hubs to surrounding nodes. Consequently, understanding </a:t>
            </a:r>
            <a:r>
              <a:rPr lang="en-US" sz="1400" dirty="0" err="1"/>
              <a:t>disassortativity</a:t>
            </a:r>
            <a:r>
              <a:rPr lang="en-US" sz="1400" dirty="0"/>
              <a:t> is crucial for assessing a network's resilience and operational efficiency.</a:t>
            </a:r>
            <a:endParaRPr lang="hu-HU" sz="1400" dirty="0"/>
          </a:p>
        </p:txBody>
      </p:sp>
      <p:sp>
        <p:nvSpPr>
          <p:cNvPr id="4" name="Dia számának helye 3"/>
          <p:cNvSpPr>
            <a:spLocks noGrp="1"/>
          </p:cNvSpPr>
          <p:nvPr>
            <p:ph type="sldNum" sz="quarter" idx="5"/>
          </p:nvPr>
        </p:nvSpPr>
        <p:spPr/>
        <p:txBody>
          <a:bodyPr/>
          <a:lstStyle/>
          <a:p>
            <a:fld id="{42B8E157-155B-4318-B368-96146F86478C}" type="slidenum">
              <a:rPr lang="hu-HU" smtClean="0"/>
              <a:t>7</a:t>
            </a:fld>
            <a:endParaRPr lang="hu-HU"/>
          </a:p>
        </p:txBody>
      </p:sp>
    </p:spTree>
    <p:extLst>
      <p:ext uri="{BB962C8B-B14F-4D97-AF65-F5344CB8AC3E}">
        <p14:creationId xmlns:p14="http://schemas.microsoft.com/office/powerpoint/2010/main" val="96800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Neutral networks are characterized by a lack of preference for connectivity based on node degree, meaning connections are formed randomly. This absence of assortative or disassortative patterns creates a relatively unbiased structure. Neutral networks can be found in certain types of infrastructure, such as power grids, where connections do not depend on degree. These networks serve as theoretical models, helping researchers study network behavior without inherent correlation tendencies. The resilience of neutral networks varies, as they lack the clustering or 'hub-and-spoke' structures of assortative and disassortative networks. This neutral arrangement makes them a useful baseline for analyzing the effects of degree correlation on network stability.</a:t>
            </a:r>
          </a:p>
        </p:txBody>
      </p:sp>
      <p:sp>
        <p:nvSpPr>
          <p:cNvPr id="4" name="Dia számának helye 3"/>
          <p:cNvSpPr>
            <a:spLocks noGrp="1"/>
          </p:cNvSpPr>
          <p:nvPr>
            <p:ph type="sldNum" sz="quarter" idx="5"/>
          </p:nvPr>
        </p:nvSpPr>
        <p:spPr/>
        <p:txBody>
          <a:bodyPr/>
          <a:lstStyle/>
          <a:p>
            <a:fld id="{42B8E157-155B-4318-B368-96146F86478C}" type="slidenum">
              <a:rPr lang="hu-HU" smtClean="0"/>
              <a:t>8</a:t>
            </a:fld>
            <a:endParaRPr lang="hu-HU"/>
          </a:p>
        </p:txBody>
      </p:sp>
    </p:spTree>
    <p:extLst>
      <p:ext uri="{BB962C8B-B14F-4D97-AF65-F5344CB8AC3E}">
        <p14:creationId xmlns:p14="http://schemas.microsoft.com/office/powerpoint/2010/main" val="269593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en-US" sz="1400" dirty="0"/>
              <a:t>The degree correlation matrix, denoted as eᵢⱼ, is a tool used to understand the likelihood of connections between nodes of specific degrees. By plotting eᵢⱼ values, we can visually interpret assortative and disassortative mixing patterns within a network. For instance, higher values along the main diagonal of eᵢⱼ indicate assortative mixing, while values along the secondary diagonal suggest disassortative mixing. This matrix is especially valuable for analyzing large network datasets, where direct inspection is challenging. Despite its benefits, interpreting the degree correlation matrix requires statistical expertise, as it provides a complex overview of degree-related patterns. Understanding eᵢⱼ helps researchers identify underlying structural tendencies in real-world networks.</a:t>
            </a:r>
          </a:p>
        </p:txBody>
      </p:sp>
      <p:sp>
        <p:nvSpPr>
          <p:cNvPr id="4" name="Dia számának helye 3"/>
          <p:cNvSpPr>
            <a:spLocks noGrp="1"/>
          </p:cNvSpPr>
          <p:nvPr>
            <p:ph type="sldNum" sz="quarter" idx="5"/>
          </p:nvPr>
        </p:nvSpPr>
        <p:spPr/>
        <p:txBody>
          <a:bodyPr/>
          <a:lstStyle/>
          <a:p>
            <a:fld id="{42B8E157-155B-4318-B368-96146F86478C}" type="slidenum">
              <a:rPr lang="hu-HU" smtClean="0"/>
              <a:t>9</a:t>
            </a:fld>
            <a:endParaRPr lang="hu-HU"/>
          </a:p>
        </p:txBody>
      </p:sp>
    </p:spTree>
    <p:extLst>
      <p:ext uri="{BB962C8B-B14F-4D97-AF65-F5344CB8AC3E}">
        <p14:creationId xmlns:p14="http://schemas.microsoft.com/office/powerpoint/2010/main" val="8945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B7E45EC-E857-984F-8379-10CA33E7094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2B867FF-3DD2-3745-B706-AC701B7DF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77AE546B-4E7E-E547-9D80-07E655B0EB05}"/>
              </a:ext>
            </a:extLst>
          </p:cNvPr>
          <p:cNvSpPr>
            <a:spLocks noGrp="1"/>
          </p:cNvSpPr>
          <p:nvPr>
            <p:ph type="dt" sz="half" idx="10"/>
          </p:nvPr>
        </p:nvSpPr>
        <p:spPr/>
        <p:txBody>
          <a:bodyPr/>
          <a:lstStyle/>
          <a:p>
            <a:r>
              <a:rPr lang="hu-HU"/>
              <a:t>10/19/2023</a:t>
            </a:r>
          </a:p>
        </p:txBody>
      </p:sp>
      <p:sp>
        <p:nvSpPr>
          <p:cNvPr id="5" name="Élőláb helye 4">
            <a:extLst>
              <a:ext uri="{FF2B5EF4-FFF2-40B4-BE49-F238E27FC236}">
                <a16:creationId xmlns:a16="http://schemas.microsoft.com/office/drawing/2014/main" id="{375290C3-6C58-2E4A-8424-D73D86FA863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A29E28C-056B-A645-B058-2EE956BAB208}"/>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3206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545467-4FEB-AC4B-86DB-3FD3F146FEFD}"/>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65892B6-EF09-3B46-9ED5-497097EEDB2E}"/>
              </a:ext>
            </a:extLst>
          </p:cNvPr>
          <p:cNvSpPr>
            <a:spLocks noGrp="1"/>
          </p:cNvSpPr>
          <p:nvPr>
            <p:ph type="body" orient="vert" idx="1"/>
          </p:nvPr>
        </p:nvSpPr>
        <p:spPr/>
        <p:txBody>
          <a:bodyPr vert="eaVert"/>
          <a:lstStyle/>
          <a:p>
            <a:r>
              <a:rPr lang="hu-HU"/>
              <a:t>Mintaszöveg szerkesztése
Második szint
Harmadik szint
Negyedik szint
Ötödik szint</a:t>
            </a:r>
          </a:p>
        </p:txBody>
      </p:sp>
      <p:sp>
        <p:nvSpPr>
          <p:cNvPr id="4" name="Dátum helye 3">
            <a:extLst>
              <a:ext uri="{FF2B5EF4-FFF2-40B4-BE49-F238E27FC236}">
                <a16:creationId xmlns:a16="http://schemas.microsoft.com/office/drawing/2014/main" id="{7A5E4A4E-8912-334F-8D89-2FBF158CF1F1}"/>
              </a:ext>
            </a:extLst>
          </p:cNvPr>
          <p:cNvSpPr>
            <a:spLocks noGrp="1"/>
          </p:cNvSpPr>
          <p:nvPr>
            <p:ph type="dt" sz="half" idx="10"/>
          </p:nvPr>
        </p:nvSpPr>
        <p:spPr/>
        <p:txBody>
          <a:bodyPr/>
          <a:lstStyle/>
          <a:p>
            <a:r>
              <a:rPr lang="hu-HU"/>
              <a:t>10/19/2023</a:t>
            </a:r>
          </a:p>
        </p:txBody>
      </p:sp>
      <p:sp>
        <p:nvSpPr>
          <p:cNvPr id="5" name="Élőláb helye 4">
            <a:extLst>
              <a:ext uri="{FF2B5EF4-FFF2-40B4-BE49-F238E27FC236}">
                <a16:creationId xmlns:a16="http://schemas.microsoft.com/office/drawing/2014/main" id="{A98BD7A6-876F-734E-B813-5A6BA17FCD86}"/>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104CC0E-6CBB-D64C-BF1B-08A795AE2FF5}"/>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52948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1133CCC-AF07-184C-876D-D74B91AD3926}"/>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87878B64-CD80-C241-9481-92B2ED863845}"/>
              </a:ext>
            </a:extLst>
          </p:cNvPr>
          <p:cNvSpPr>
            <a:spLocks noGrp="1"/>
          </p:cNvSpPr>
          <p:nvPr>
            <p:ph type="body" orient="vert" idx="1"/>
          </p:nvPr>
        </p:nvSpPr>
        <p:spPr>
          <a:xfrm>
            <a:off x="838200" y="365125"/>
            <a:ext cx="7734300" cy="5811838"/>
          </a:xfrm>
        </p:spPr>
        <p:txBody>
          <a:bodyPr vert="eaVert"/>
          <a:lstStyle/>
          <a:p>
            <a:r>
              <a:rPr lang="hu-HU"/>
              <a:t>Mintaszöveg szerkesztése
Második szint
Harmadik szint
Negyedik szint
Ötödik szint</a:t>
            </a:r>
          </a:p>
        </p:txBody>
      </p:sp>
      <p:sp>
        <p:nvSpPr>
          <p:cNvPr id="4" name="Dátum helye 3">
            <a:extLst>
              <a:ext uri="{FF2B5EF4-FFF2-40B4-BE49-F238E27FC236}">
                <a16:creationId xmlns:a16="http://schemas.microsoft.com/office/drawing/2014/main" id="{51819BC4-C938-874F-97B6-78FEC0934562}"/>
              </a:ext>
            </a:extLst>
          </p:cNvPr>
          <p:cNvSpPr>
            <a:spLocks noGrp="1"/>
          </p:cNvSpPr>
          <p:nvPr>
            <p:ph type="dt" sz="half" idx="10"/>
          </p:nvPr>
        </p:nvSpPr>
        <p:spPr/>
        <p:txBody>
          <a:bodyPr/>
          <a:lstStyle/>
          <a:p>
            <a:r>
              <a:rPr lang="hu-HU"/>
              <a:t>10/19/2023</a:t>
            </a:r>
          </a:p>
        </p:txBody>
      </p:sp>
      <p:sp>
        <p:nvSpPr>
          <p:cNvPr id="5" name="Élőláb helye 4">
            <a:extLst>
              <a:ext uri="{FF2B5EF4-FFF2-40B4-BE49-F238E27FC236}">
                <a16:creationId xmlns:a16="http://schemas.microsoft.com/office/drawing/2014/main" id="{DD6C2461-B42C-554E-9291-357E9E2FC41B}"/>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423E59-173B-0743-85AA-4E16C640B8DA}"/>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250927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FE9060-7EEE-4A44-8102-3682CBE96BE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04336AF-62CC-C443-B562-71A31CC0F37B}"/>
              </a:ext>
            </a:extLst>
          </p:cNvPr>
          <p:cNvSpPr>
            <a:spLocks noGrp="1"/>
          </p:cNvSpPr>
          <p:nvPr>
            <p:ph idx="1"/>
          </p:nvPr>
        </p:nvSpPr>
        <p:spPr/>
        <p:txBody>
          <a:bodyPr/>
          <a:lstStyle/>
          <a:p>
            <a:r>
              <a:rPr lang="hu-HU"/>
              <a:t>Mintaszöveg szerkesztése
Második szint
Harmadik szint
Negyedik szint
Ötödik szint</a:t>
            </a:r>
          </a:p>
        </p:txBody>
      </p:sp>
      <p:sp>
        <p:nvSpPr>
          <p:cNvPr id="4" name="Dátum helye 3">
            <a:extLst>
              <a:ext uri="{FF2B5EF4-FFF2-40B4-BE49-F238E27FC236}">
                <a16:creationId xmlns:a16="http://schemas.microsoft.com/office/drawing/2014/main" id="{88537EEE-B4E7-5E4E-87BA-CF4C0F2DF745}"/>
              </a:ext>
            </a:extLst>
          </p:cNvPr>
          <p:cNvSpPr>
            <a:spLocks noGrp="1"/>
          </p:cNvSpPr>
          <p:nvPr>
            <p:ph type="dt" sz="half" idx="10"/>
          </p:nvPr>
        </p:nvSpPr>
        <p:spPr/>
        <p:txBody>
          <a:bodyPr/>
          <a:lstStyle/>
          <a:p>
            <a:r>
              <a:rPr lang="hu-HU"/>
              <a:t>10/19/2023</a:t>
            </a:r>
          </a:p>
        </p:txBody>
      </p:sp>
      <p:sp>
        <p:nvSpPr>
          <p:cNvPr id="5" name="Élőláb helye 4">
            <a:extLst>
              <a:ext uri="{FF2B5EF4-FFF2-40B4-BE49-F238E27FC236}">
                <a16:creationId xmlns:a16="http://schemas.microsoft.com/office/drawing/2014/main" id="{6023910D-698C-364E-AE93-62930A6D13A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F666EDC-A796-E049-AD2B-7E0CC39FD1AC}"/>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213134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2E0768-69DD-F748-9589-AFBF48F6EC5E}"/>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B509AE6D-5FCA-024A-8930-77A63BB93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hu-HU"/>
              <a:t>Mintaszöveg szerkesztése
Második szint
Harmadik szint
Negyedik szint
Ötödik szint</a:t>
            </a:r>
          </a:p>
        </p:txBody>
      </p:sp>
      <p:sp>
        <p:nvSpPr>
          <p:cNvPr id="4" name="Dátum helye 3">
            <a:extLst>
              <a:ext uri="{FF2B5EF4-FFF2-40B4-BE49-F238E27FC236}">
                <a16:creationId xmlns:a16="http://schemas.microsoft.com/office/drawing/2014/main" id="{C320CDD8-8E72-0D49-8265-1819EBC45004}"/>
              </a:ext>
            </a:extLst>
          </p:cNvPr>
          <p:cNvSpPr>
            <a:spLocks noGrp="1"/>
          </p:cNvSpPr>
          <p:nvPr>
            <p:ph type="dt" sz="half" idx="10"/>
          </p:nvPr>
        </p:nvSpPr>
        <p:spPr/>
        <p:txBody>
          <a:bodyPr/>
          <a:lstStyle/>
          <a:p>
            <a:r>
              <a:rPr lang="hu-HU"/>
              <a:t>10/19/2023</a:t>
            </a:r>
          </a:p>
        </p:txBody>
      </p:sp>
      <p:sp>
        <p:nvSpPr>
          <p:cNvPr id="5" name="Élőláb helye 4">
            <a:extLst>
              <a:ext uri="{FF2B5EF4-FFF2-40B4-BE49-F238E27FC236}">
                <a16:creationId xmlns:a16="http://schemas.microsoft.com/office/drawing/2014/main" id="{CEB66E96-9F74-C842-879A-7FAC5A724E9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A509121-0443-5546-8EB3-FC0433F981DE}"/>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20733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8D64E7-9DF5-7849-B50B-F4CFDF41FDC3}"/>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382EC89-DE48-4B49-8494-8EF55975D52C}"/>
              </a:ext>
            </a:extLst>
          </p:cNvPr>
          <p:cNvSpPr>
            <a:spLocks noGrp="1"/>
          </p:cNvSpPr>
          <p:nvPr>
            <p:ph sz="half" idx="1"/>
          </p:nvPr>
        </p:nvSpPr>
        <p:spPr>
          <a:xfrm>
            <a:off x="838200" y="1825625"/>
            <a:ext cx="5181600" cy="4351338"/>
          </a:xfrm>
        </p:spPr>
        <p:txBody>
          <a:bodyPr/>
          <a:lstStyle/>
          <a:p>
            <a:r>
              <a:rPr lang="hu-HU"/>
              <a:t>Mintaszöveg szerkesztése
Második szint
Harmadik szint
Negyedik szint
Ötödik szint</a:t>
            </a:r>
          </a:p>
        </p:txBody>
      </p:sp>
      <p:sp>
        <p:nvSpPr>
          <p:cNvPr id="4" name="Tartalom helye 3">
            <a:extLst>
              <a:ext uri="{FF2B5EF4-FFF2-40B4-BE49-F238E27FC236}">
                <a16:creationId xmlns:a16="http://schemas.microsoft.com/office/drawing/2014/main" id="{1AAC62C9-535D-674C-BAB1-9FFC0069C891}"/>
              </a:ext>
            </a:extLst>
          </p:cNvPr>
          <p:cNvSpPr>
            <a:spLocks noGrp="1"/>
          </p:cNvSpPr>
          <p:nvPr>
            <p:ph sz="half" idx="2"/>
          </p:nvPr>
        </p:nvSpPr>
        <p:spPr>
          <a:xfrm>
            <a:off x="6172200" y="1825625"/>
            <a:ext cx="5181600" cy="4351338"/>
          </a:xfrm>
        </p:spPr>
        <p:txBody>
          <a:bodyPr/>
          <a:lstStyle/>
          <a:p>
            <a:r>
              <a:rPr lang="hu-HU"/>
              <a:t>Mintaszöveg szerkesztése
Második szint
Harmadik szint
Negyedik szint
Ötödik szint</a:t>
            </a:r>
          </a:p>
        </p:txBody>
      </p:sp>
      <p:sp>
        <p:nvSpPr>
          <p:cNvPr id="5" name="Dátum helye 4">
            <a:extLst>
              <a:ext uri="{FF2B5EF4-FFF2-40B4-BE49-F238E27FC236}">
                <a16:creationId xmlns:a16="http://schemas.microsoft.com/office/drawing/2014/main" id="{B3E2C7C6-B91C-7545-89A2-4D87534A1280}"/>
              </a:ext>
            </a:extLst>
          </p:cNvPr>
          <p:cNvSpPr>
            <a:spLocks noGrp="1"/>
          </p:cNvSpPr>
          <p:nvPr>
            <p:ph type="dt" sz="half" idx="10"/>
          </p:nvPr>
        </p:nvSpPr>
        <p:spPr/>
        <p:txBody>
          <a:bodyPr/>
          <a:lstStyle/>
          <a:p>
            <a:r>
              <a:rPr lang="hu-HU"/>
              <a:t>10/19/2023</a:t>
            </a:r>
          </a:p>
        </p:txBody>
      </p:sp>
      <p:sp>
        <p:nvSpPr>
          <p:cNvPr id="6" name="Élőláb helye 5">
            <a:extLst>
              <a:ext uri="{FF2B5EF4-FFF2-40B4-BE49-F238E27FC236}">
                <a16:creationId xmlns:a16="http://schemas.microsoft.com/office/drawing/2014/main" id="{67F536E3-9EC2-7C42-A5A6-DD946AAE199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9239D36-2F9D-5E47-A91D-CB4ECF4DFD53}"/>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323675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76E212D-EFC9-E843-AEF9-4697F4354F9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C0F4C0F8-A495-6242-8F9E-34A6AEED9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hu-HU"/>
              <a:t>Mintaszöveg szerkesztése
Második szint
Harmadik szint
Negyedik szint
Ötödik szint</a:t>
            </a:r>
          </a:p>
        </p:txBody>
      </p:sp>
      <p:sp>
        <p:nvSpPr>
          <p:cNvPr id="4" name="Tartalom helye 3">
            <a:extLst>
              <a:ext uri="{FF2B5EF4-FFF2-40B4-BE49-F238E27FC236}">
                <a16:creationId xmlns:a16="http://schemas.microsoft.com/office/drawing/2014/main" id="{212D6E2A-C35D-C240-AAB7-324EE81F6078}"/>
              </a:ext>
            </a:extLst>
          </p:cNvPr>
          <p:cNvSpPr>
            <a:spLocks noGrp="1"/>
          </p:cNvSpPr>
          <p:nvPr>
            <p:ph sz="half" idx="2"/>
          </p:nvPr>
        </p:nvSpPr>
        <p:spPr>
          <a:xfrm>
            <a:off x="839788" y="2505075"/>
            <a:ext cx="5157787" cy="3684588"/>
          </a:xfrm>
        </p:spPr>
        <p:txBody>
          <a:bodyPr/>
          <a:lstStyle/>
          <a:p>
            <a:r>
              <a:rPr lang="hu-HU"/>
              <a:t>Mintaszöveg szerkesztése
Második szint
Harmadik szint
Negyedik szint
Ötödik szint</a:t>
            </a:r>
          </a:p>
        </p:txBody>
      </p:sp>
      <p:sp>
        <p:nvSpPr>
          <p:cNvPr id="5" name="Szöveg helye 4">
            <a:extLst>
              <a:ext uri="{FF2B5EF4-FFF2-40B4-BE49-F238E27FC236}">
                <a16:creationId xmlns:a16="http://schemas.microsoft.com/office/drawing/2014/main" id="{A81330E7-B625-424C-8217-22573F56F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hu-HU"/>
              <a:t>Mintaszöveg szerkesztése
Második szint
Harmadik szint
Negyedik szint
Ötödik szint</a:t>
            </a:r>
          </a:p>
        </p:txBody>
      </p:sp>
      <p:sp>
        <p:nvSpPr>
          <p:cNvPr id="6" name="Tartalom helye 5">
            <a:extLst>
              <a:ext uri="{FF2B5EF4-FFF2-40B4-BE49-F238E27FC236}">
                <a16:creationId xmlns:a16="http://schemas.microsoft.com/office/drawing/2014/main" id="{33F22E5C-A586-AB40-A686-186F5106ADDC}"/>
              </a:ext>
            </a:extLst>
          </p:cNvPr>
          <p:cNvSpPr>
            <a:spLocks noGrp="1"/>
          </p:cNvSpPr>
          <p:nvPr>
            <p:ph sz="quarter" idx="4"/>
          </p:nvPr>
        </p:nvSpPr>
        <p:spPr>
          <a:xfrm>
            <a:off x="6172200" y="2505075"/>
            <a:ext cx="5183188" cy="3684588"/>
          </a:xfrm>
        </p:spPr>
        <p:txBody>
          <a:bodyPr/>
          <a:lstStyle/>
          <a:p>
            <a:r>
              <a:rPr lang="hu-HU"/>
              <a:t>Mintaszöveg szerkesztése
Második szint
Harmadik szint
Negyedik szint
Ötödik szint</a:t>
            </a:r>
          </a:p>
        </p:txBody>
      </p:sp>
      <p:sp>
        <p:nvSpPr>
          <p:cNvPr id="7" name="Dátum helye 6">
            <a:extLst>
              <a:ext uri="{FF2B5EF4-FFF2-40B4-BE49-F238E27FC236}">
                <a16:creationId xmlns:a16="http://schemas.microsoft.com/office/drawing/2014/main" id="{86070531-A794-454B-AC6D-98AB51FBEE05}"/>
              </a:ext>
            </a:extLst>
          </p:cNvPr>
          <p:cNvSpPr>
            <a:spLocks noGrp="1"/>
          </p:cNvSpPr>
          <p:nvPr>
            <p:ph type="dt" sz="half" idx="10"/>
          </p:nvPr>
        </p:nvSpPr>
        <p:spPr/>
        <p:txBody>
          <a:bodyPr/>
          <a:lstStyle/>
          <a:p>
            <a:r>
              <a:rPr lang="hu-HU"/>
              <a:t>10/19/2023</a:t>
            </a:r>
          </a:p>
        </p:txBody>
      </p:sp>
      <p:sp>
        <p:nvSpPr>
          <p:cNvPr id="8" name="Élőláb helye 7">
            <a:extLst>
              <a:ext uri="{FF2B5EF4-FFF2-40B4-BE49-F238E27FC236}">
                <a16:creationId xmlns:a16="http://schemas.microsoft.com/office/drawing/2014/main" id="{7F4896FC-7628-F84A-834A-87FC631E6CF4}"/>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F095E2F2-F3BA-7F41-BB1C-6346416B4D7D}"/>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415148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8C240B-11F8-B34C-8BFB-1FE5AB55330A}"/>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D5954971-DEEB-3244-8632-9615BD209881}"/>
              </a:ext>
            </a:extLst>
          </p:cNvPr>
          <p:cNvSpPr>
            <a:spLocks noGrp="1"/>
          </p:cNvSpPr>
          <p:nvPr>
            <p:ph type="dt" sz="half" idx="10"/>
          </p:nvPr>
        </p:nvSpPr>
        <p:spPr/>
        <p:txBody>
          <a:bodyPr/>
          <a:lstStyle/>
          <a:p>
            <a:r>
              <a:rPr lang="hu-HU"/>
              <a:t>10/19/2023</a:t>
            </a:r>
          </a:p>
        </p:txBody>
      </p:sp>
      <p:sp>
        <p:nvSpPr>
          <p:cNvPr id="4" name="Élőláb helye 3">
            <a:extLst>
              <a:ext uri="{FF2B5EF4-FFF2-40B4-BE49-F238E27FC236}">
                <a16:creationId xmlns:a16="http://schemas.microsoft.com/office/drawing/2014/main" id="{55F868A1-5A8C-274D-AC44-95414589ABD5}"/>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F4375EDA-CE8D-2542-9A84-592CB860A40D}"/>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25303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DCA46F65-79E5-6640-BB8A-88AC37447498}"/>
              </a:ext>
            </a:extLst>
          </p:cNvPr>
          <p:cNvSpPr>
            <a:spLocks noGrp="1"/>
          </p:cNvSpPr>
          <p:nvPr>
            <p:ph type="dt" sz="half" idx="10"/>
          </p:nvPr>
        </p:nvSpPr>
        <p:spPr/>
        <p:txBody>
          <a:bodyPr/>
          <a:lstStyle/>
          <a:p>
            <a:r>
              <a:rPr lang="hu-HU"/>
              <a:t>10/19/2023</a:t>
            </a:r>
          </a:p>
        </p:txBody>
      </p:sp>
      <p:sp>
        <p:nvSpPr>
          <p:cNvPr id="3" name="Élőláb helye 2">
            <a:extLst>
              <a:ext uri="{FF2B5EF4-FFF2-40B4-BE49-F238E27FC236}">
                <a16:creationId xmlns:a16="http://schemas.microsoft.com/office/drawing/2014/main" id="{576F9CD8-62E8-A344-8837-0E8848ADD36E}"/>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FE744F3-F316-EC4D-A357-B10CF610AC10}"/>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411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121203-76E8-CF48-AFDD-C08BD94A935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158C0D2F-119B-5D42-8A65-746B723B3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hu-HU"/>
              <a:t>Mintaszöveg szerkesztése
Második szint
Harmadik szint
Negyedik szint
Ötödik szint</a:t>
            </a:r>
          </a:p>
        </p:txBody>
      </p:sp>
      <p:sp>
        <p:nvSpPr>
          <p:cNvPr id="4" name="Szöveg helye 3">
            <a:extLst>
              <a:ext uri="{FF2B5EF4-FFF2-40B4-BE49-F238E27FC236}">
                <a16:creationId xmlns:a16="http://schemas.microsoft.com/office/drawing/2014/main" id="{CCCF4AF3-AB8F-4F40-A5BC-5938AF9E1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hu-HU"/>
              <a:t>Mintaszöveg szerkesztése
Második szint
Harmadik szint
Negyedik szint
Ötödik szint</a:t>
            </a:r>
          </a:p>
        </p:txBody>
      </p:sp>
      <p:sp>
        <p:nvSpPr>
          <p:cNvPr id="5" name="Dátum helye 4">
            <a:extLst>
              <a:ext uri="{FF2B5EF4-FFF2-40B4-BE49-F238E27FC236}">
                <a16:creationId xmlns:a16="http://schemas.microsoft.com/office/drawing/2014/main" id="{AB2DC796-CB61-4641-A562-F133196FEC97}"/>
              </a:ext>
            </a:extLst>
          </p:cNvPr>
          <p:cNvSpPr>
            <a:spLocks noGrp="1"/>
          </p:cNvSpPr>
          <p:nvPr>
            <p:ph type="dt" sz="half" idx="10"/>
          </p:nvPr>
        </p:nvSpPr>
        <p:spPr/>
        <p:txBody>
          <a:bodyPr/>
          <a:lstStyle/>
          <a:p>
            <a:r>
              <a:rPr lang="hu-HU"/>
              <a:t>10/19/2023</a:t>
            </a:r>
          </a:p>
        </p:txBody>
      </p:sp>
      <p:sp>
        <p:nvSpPr>
          <p:cNvPr id="6" name="Élőláb helye 5">
            <a:extLst>
              <a:ext uri="{FF2B5EF4-FFF2-40B4-BE49-F238E27FC236}">
                <a16:creationId xmlns:a16="http://schemas.microsoft.com/office/drawing/2014/main" id="{6E6BC2EB-A5D4-9649-BCCF-DB7FB647224E}"/>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6E71873-612B-FD46-98D9-5EE27F46FB02}"/>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64083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7C57719-3DA3-F840-BF88-A98938D7E3E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D86DB84D-E331-2D4D-B110-8579350E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C4F07BD4-77ED-A24F-8126-77639250F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hu-HU"/>
              <a:t>Mintaszöveg szerkesztése
Második szint
Harmadik szint
Negyedik szint
Ötödik szint</a:t>
            </a:r>
          </a:p>
        </p:txBody>
      </p:sp>
      <p:sp>
        <p:nvSpPr>
          <p:cNvPr id="5" name="Dátum helye 4">
            <a:extLst>
              <a:ext uri="{FF2B5EF4-FFF2-40B4-BE49-F238E27FC236}">
                <a16:creationId xmlns:a16="http://schemas.microsoft.com/office/drawing/2014/main" id="{D353D5D8-8518-BF43-A85D-494896B74BBB}"/>
              </a:ext>
            </a:extLst>
          </p:cNvPr>
          <p:cNvSpPr>
            <a:spLocks noGrp="1"/>
          </p:cNvSpPr>
          <p:nvPr>
            <p:ph type="dt" sz="half" idx="10"/>
          </p:nvPr>
        </p:nvSpPr>
        <p:spPr/>
        <p:txBody>
          <a:bodyPr/>
          <a:lstStyle/>
          <a:p>
            <a:r>
              <a:rPr lang="hu-HU"/>
              <a:t>10/19/2023</a:t>
            </a:r>
          </a:p>
        </p:txBody>
      </p:sp>
      <p:sp>
        <p:nvSpPr>
          <p:cNvPr id="6" name="Élőláb helye 5">
            <a:extLst>
              <a:ext uri="{FF2B5EF4-FFF2-40B4-BE49-F238E27FC236}">
                <a16:creationId xmlns:a16="http://schemas.microsoft.com/office/drawing/2014/main" id="{E1E4CF2F-3330-B147-93CE-BCEE7C9CF9D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F91B097-73EA-454C-9770-E7201C41C9AD}"/>
              </a:ext>
            </a:extLst>
          </p:cNvPr>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56913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BF4A4A6-0F8B-8C48-B454-E43C26D01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C55834CF-022D-E94D-8E0A-E917ADE6B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hu-HU"/>
              <a:t>Mintaszöveg szerkesztése
Második szint
Harmadik szint
Negyedik szint
Ötödik szint</a:t>
            </a:r>
          </a:p>
        </p:txBody>
      </p:sp>
      <p:sp>
        <p:nvSpPr>
          <p:cNvPr id="4" name="Dátum helye 3">
            <a:extLst>
              <a:ext uri="{FF2B5EF4-FFF2-40B4-BE49-F238E27FC236}">
                <a16:creationId xmlns:a16="http://schemas.microsoft.com/office/drawing/2014/main" id="{9EF9CCE1-DE1B-C447-A4F1-CA789A4E5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u-HU"/>
              <a:t>10/19/2023</a:t>
            </a:r>
          </a:p>
        </p:txBody>
      </p:sp>
      <p:sp>
        <p:nvSpPr>
          <p:cNvPr id="5" name="Élőláb helye 4">
            <a:extLst>
              <a:ext uri="{FF2B5EF4-FFF2-40B4-BE49-F238E27FC236}">
                <a16:creationId xmlns:a16="http://schemas.microsoft.com/office/drawing/2014/main" id="{57C2F029-7EC5-EF46-8DEA-E7DAC381D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0E9C6E1-4BD7-454B-90C2-FAB8A2FC1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EAA7F-C62B-F246-A793-9ED832A9CCAD}" type="slidenum">
              <a:rPr lang="hu-HU" smtClean="0"/>
              <a:t>‹#›</a:t>
            </a:fld>
            <a:endParaRPr lang="hu-HU"/>
          </a:p>
        </p:txBody>
      </p:sp>
    </p:spTree>
    <p:extLst>
      <p:ext uri="{BB962C8B-B14F-4D97-AF65-F5344CB8AC3E}">
        <p14:creationId xmlns:p14="http://schemas.microsoft.com/office/powerpoint/2010/main" val="21622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359C31E0-C08E-4FD1-8002-85582C9100DA}"/>
              </a:ext>
            </a:extLst>
          </p:cNvPr>
          <p:cNvPicPr>
            <a:picLocks noChangeAspect="1"/>
          </p:cNvPicPr>
          <p:nvPr/>
        </p:nvPicPr>
        <p:blipFill>
          <a:blip r:embed="rId3"/>
          <a:stretch>
            <a:fillRect/>
          </a:stretch>
        </p:blipFill>
        <p:spPr>
          <a:xfrm>
            <a:off x="0" y="0"/>
            <a:ext cx="12192000" cy="6858000"/>
          </a:xfrm>
          <a:prstGeom prst="rect">
            <a:avLst/>
          </a:prstGeom>
        </p:spPr>
      </p:pic>
      <p:sp>
        <p:nvSpPr>
          <p:cNvPr id="7" name="Cím 1">
            <a:extLst>
              <a:ext uri="{FF2B5EF4-FFF2-40B4-BE49-F238E27FC236}">
                <a16:creationId xmlns:a16="http://schemas.microsoft.com/office/drawing/2014/main" id="{7526A6D4-531E-7D43-81CA-954398D2809F}"/>
              </a:ext>
            </a:extLst>
          </p:cNvPr>
          <p:cNvSpPr txBox="1">
            <a:spLocks/>
          </p:cNvSpPr>
          <p:nvPr/>
        </p:nvSpPr>
        <p:spPr>
          <a:xfrm>
            <a:off x="723899" y="2317041"/>
            <a:ext cx="7365636" cy="218598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hu-HU" sz="6000" spc="3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Degree</a:t>
            </a:r>
            <a:r>
              <a:rPr lang="hu-HU" sz="6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hu-HU" sz="6000" spc="3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Colleration</a:t>
            </a:r>
            <a:br>
              <a:rPr lang="hu-HU"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hu-HU"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4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endParaRPr lang="en-US" sz="40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ím 1">
            <a:extLst>
              <a:ext uri="{FF2B5EF4-FFF2-40B4-BE49-F238E27FC236}">
                <a16:creationId xmlns:a16="http://schemas.microsoft.com/office/drawing/2014/main" id="{B46220C8-18AF-4FD2-A0E3-B402C4421CA8}"/>
              </a:ext>
            </a:extLst>
          </p:cNvPr>
          <p:cNvSpPr txBox="1">
            <a:spLocks/>
          </p:cNvSpPr>
          <p:nvPr/>
        </p:nvSpPr>
        <p:spPr>
          <a:xfrm>
            <a:off x="723899" y="4383759"/>
            <a:ext cx="7365636" cy="10791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Dr. Tamás Orosz</a:t>
            </a:r>
          </a:p>
          <a:p>
            <a:pPr>
              <a:lnSpc>
                <a:spcPct val="134000"/>
              </a:lnSpc>
            </a:pPr>
            <a:r>
              <a:rPr lang="hu-HU" sz="14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Ph.D., habil.</a:t>
            </a:r>
          </a:p>
        </p:txBody>
      </p:sp>
      <p:sp>
        <p:nvSpPr>
          <p:cNvPr id="6" name="Cím 1">
            <a:extLst>
              <a:ext uri="{FF2B5EF4-FFF2-40B4-BE49-F238E27FC236}">
                <a16:creationId xmlns:a16="http://schemas.microsoft.com/office/drawing/2014/main" id="{881288BA-6D9D-4519-B627-D3320E1CCA2E}"/>
              </a:ext>
            </a:extLst>
          </p:cNvPr>
          <p:cNvSpPr txBox="1">
            <a:spLocks/>
          </p:cNvSpPr>
          <p:nvPr/>
        </p:nvSpPr>
        <p:spPr>
          <a:xfrm>
            <a:off x="723899" y="5566277"/>
            <a:ext cx="7365636" cy="59728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2200" spc="3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Lecture</a:t>
            </a:r>
            <a:r>
              <a:rPr lang="hu-HU" sz="22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 7, 11/06/2024</a:t>
            </a:r>
            <a:endParaRPr lang="hu-HU" sz="2200" dirty="0">
              <a:solidFill>
                <a:schemeClr val="bg1"/>
              </a:solidFill>
            </a:endParaRPr>
          </a:p>
        </p:txBody>
      </p:sp>
      <p:sp>
        <p:nvSpPr>
          <p:cNvPr id="3" name="Dia számának helye 2">
            <a:extLst>
              <a:ext uri="{FF2B5EF4-FFF2-40B4-BE49-F238E27FC236}">
                <a16:creationId xmlns:a16="http://schemas.microsoft.com/office/drawing/2014/main" id="{44E8ABBA-D589-5EBF-BEAE-40ED37AF641A}"/>
              </a:ext>
            </a:extLst>
          </p:cNvPr>
          <p:cNvSpPr>
            <a:spLocks noGrp="1"/>
          </p:cNvSpPr>
          <p:nvPr>
            <p:ph type="sldNum" sz="quarter" idx="12"/>
          </p:nvPr>
        </p:nvSpPr>
        <p:spPr/>
        <p:txBody>
          <a:bodyPr/>
          <a:lstStyle/>
          <a:p>
            <a:fld id="{A83EAA7F-C62B-F246-A793-9ED832A9CCAD}" type="slidenum">
              <a:rPr lang="hu-HU" smtClean="0"/>
              <a:t>1</a:t>
            </a:fld>
            <a:endParaRPr lang="hu-HU"/>
          </a:p>
        </p:txBody>
      </p:sp>
    </p:spTree>
    <p:extLst>
      <p:ext uri="{BB962C8B-B14F-4D97-AF65-F5344CB8AC3E}">
        <p14:creationId xmlns:p14="http://schemas.microsoft.com/office/powerpoint/2010/main" val="222218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677662" y="399496"/>
            <a:ext cx="11007237" cy="523220"/>
          </a:xfrm>
          <a:prstGeom prst="rect">
            <a:avLst/>
          </a:prstGeom>
          <a:noFill/>
        </p:spPr>
        <p:txBody>
          <a:bodyPr wrap="square" rtlCol="0">
            <a:spAutoFit/>
          </a:bodyPr>
          <a:lstStyle/>
          <a:p>
            <a:r>
              <a:rPr lang="en-US" sz="2800" dirty="0">
                <a:solidFill>
                  <a:srgbClr val="012851"/>
                </a:solidFill>
                <a:latin typeface="Open Sans" panose="020B0606030504020204" pitchFamily="34" charset="0"/>
                <a:ea typeface="Open Sans" panose="020B0606030504020204" pitchFamily="34" charset="0"/>
                <a:cs typeface="Open Sans" panose="020B0606030504020204" pitchFamily="34" charset="0"/>
              </a:rPr>
              <a:t>Degree Correlation Function (kᵢₙₙ)</a:t>
            </a:r>
            <a:endParaRPr lang="hu-HU" sz="28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2">
            <a:extLst>
              <a:ext uri="{FF2B5EF4-FFF2-40B4-BE49-F238E27FC236}">
                <a16:creationId xmlns:a16="http://schemas.microsoft.com/office/drawing/2014/main" id="{582B3368-C748-8A08-FB21-BCCCD7CD496E}"/>
              </a:ext>
            </a:extLst>
          </p:cNvPr>
          <p:cNvSpPr>
            <a:spLocks noGrp="1"/>
          </p:cNvSpPr>
          <p:nvPr>
            <p:ph idx="1"/>
          </p:nvPr>
        </p:nvSpPr>
        <p:spPr>
          <a:xfrm>
            <a:off x="57149" y="1403340"/>
            <a:ext cx="12042321" cy="4346148"/>
          </a:xfrm>
        </p:spPr>
        <p:txBody>
          <a:bodyPr>
            <a:normAutofit/>
          </a:bodyPr>
          <a:lstStyle/>
          <a:p>
            <a:pPr marL="0" indent="0" algn="just">
              <a:lnSpc>
                <a:spcPct val="150000"/>
              </a:lnSpc>
              <a:buNone/>
            </a:pPr>
            <a:r>
              <a:rPr lang="en-US" sz="2600" dirty="0"/>
              <a:t>•	Description of the degree correlation function and its calculation.</a:t>
            </a:r>
          </a:p>
          <a:p>
            <a:pPr marL="0" indent="0" algn="just">
              <a:lnSpc>
                <a:spcPct val="150000"/>
              </a:lnSpc>
              <a:buNone/>
            </a:pPr>
            <a:r>
              <a:rPr lang="en-US" sz="2600" dirty="0"/>
              <a:t>•	How kᵢₙₙ varies with node degree in assortative vs. disassortative networks.</a:t>
            </a:r>
          </a:p>
          <a:p>
            <a:pPr marL="0" indent="0" algn="just">
              <a:lnSpc>
                <a:spcPct val="150000"/>
              </a:lnSpc>
              <a:buNone/>
            </a:pPr>
            <a:r>
              <a:rPr lang="en-US" sz="2600" dirty="0"/>
              <a:t>•	Implications of kᵢₙₙ for predicting network behavior.</a:t>
            </a:r>
          </a:p>
          <a:p>
            <a:pPr marL="0" indent="0" algn="just">
              <a:lnSpc>
                <a:spcPct val="150000"/>
              </a:lnSpc>
              <a:buNone/>
            </a:pPr>
            <a:r>
              <a:rPr lang="en-US" sz="2600" dirty="0"/>
              <a:t>•	Visualization of kᵢₙₙ trends in assortative and disassortative networks.</a:t>
            </a:r>
          </a:p>
          <a:p>
            <a:pPr marL="0" indent="0" algn="just">
              <a:lnSpc>
                <a:spcPct val="150000"/>
              </a:lnSpc>
              <a:buNone/>
            </a:pPr>
            <a:r>
              <a:rPr lang="en-US" sz="2600" dirty="0"/>
              <a:t>•	Practical use cases of kᵢₙₙ in network science.</a:t>
            </a:r>
          </a:p>
          <a:p>
            <a:pPr marL="0" indent="0" algn="just">
              <a:lnSpc>
                <a:spcPct val="150000"/>
              </a:lnSpc>
              <a:buNone/>
            </a:pPr>
            <a:endParaRPr lang="en-US" sz="2600" dirty="0"/>
          </a:p>
        </p:txBody>
      </p:sp>
      <p:sp>
        <p:nvSpPr>
          <p:cNvPr id="10" name="Dia számának helye 9">
            <a:extLst>
              <a:ext uri="{FF2B5EF4-FFF2-40B4-BE49-F238E27FC236}">
                <a16:creationId xmlns:a16="http://schemas.microsoft.com/office/drawing/2014/main" id="{C697D75F-C439-7AA6-DD8B-CD516B98A098}"/>
              </a:ext>
            </a:extLst>
          </p:cNvPr>
          <p:cNvSpPr>
            <a:spLocks noGrp="1"/>
          </p:cNvSpPr>
          <p:nvPr>
            <p:ph type="sldNum" sz="quarter" idx="12"/>
          </p:nvPr>
        </p:nvSpPr>
        <p:spPr/>
        <p:txBody>
          <a:bodyPr/>
          <a:lstStyle/>
          <a:p>
            <a:fld id="{A83EAA7F-C62B-F246-A793-9ED832A9CCAD}" type="slidenum">
              <a:rPr lang="hu-HU" smtClean="0"/>
              <a:t>10</a:t>
            </a:fld>
            <a:endParaRPr lang="hu-HU"/>
          </a:p>
        </p:txBody>
      </p:sp>
      <p:sp>
        <p:nvSpPr>
          <p:cNvPr id="12" name="Cím 1">
            <a:extLst>
              <a:ext uri="{FF2B5EF4-FFF2-40B4-BE49-F238E27FC236}">
                <a16:creationId xmlns:a16="http://schemas.microsoft.com/office/drawing/2014/main" id="{68A8FC4F-D83F-81D1-6E41-A8836653971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45948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Real-World Examples of Degree Correlations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2">
            <a:extLst>
              <a:ext uri="{FF2B5EF4-FFF2-40B4-BE49-F238E27FC236}">
                <a16:creationId xmlns:a16="http://schemas.microsoft.com/office/drawing/2014/main" id="{D3FD03B2-657A-3D85-B9A3-A78FDBFCBF4F}"/>
              </a:ext>
            </a:extLst>
          </p:cNvPr>
          <p:cNvSpPr txBox="1">
            <a:spLocks/>
          </p:cNvSpPr>
          <p:nvPr/>
        </p:nvSpPr>
        <p:spPr>
          <a:xfrm>
            <a:off x="990600" y="140349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600" dirty="0">
                <a:latin typeface="Bitter-Regular"/>
              </a:rPr>
              <a:t>•</a:t>
            </a:r>
            <a:r>
              <a:rPr lang="hu-HU" sz="2600" dirty="0">
                <a:latin typeface="Bitter-Regular"/>
              </a:rPr>
              <a:t> </a:t>
            </a:r>
            <a:r>
              <a:rPr lang="en-US" sz="2600" dirty="0">
                <a:latin typeface="Bitter-Regular"/>
              </a:rPr>
              <a:t>Real-world networks displaying assortative mixing (e.g., scientific collaborations).</a:t>
            </a:r>
          </a:p>
          <a:p>
            <a:pPr marL="0" indent="0" algn="just">
              <a:lnSpc>
                <a:spcPct val="100000"/>
              </a:lnSpc>
              <a:buFont typeface="Arial" panose="020B0604020202020204" pitchFamily="34" charset="0"/>
              <a:buNone/>
            </a:pPr>
            <a:r>
              <a:rPr lang="en-US" sz="2600" dirty="0">
                <a:latin typeface="Bitter-Regular"/>
              </a:rPr>
              <a:t>•</a:t>
            </a:r>
            <a:r>
              <a:rPr lang="hu-HU" sz="2600" dirty="0">
                <a:latin typeface="Bitter-Regular"/>
              </a:rPr>
              <a:t> </a:t>
            </a:r>
            <a:r>
              <a:rPr lang="en-US" sz="2600" dirty="0">
                <a:latin typeface="Bitter-Regular"/>
              </a:rPr>
              <a:t>Networks with disassortative mixing (e.g., biological networks).</a:t>
            </a:r>
          </a:p>
          <a:p>
            <a:pPr marL="0" indent="0" algn="just">
              <a:lnSpc>
                <a:spcPct val="100000"/>
              </a:lnSpc>
              <a:buFont typeface="Arial" panose="020B0604020202020204" pitchFamily="34" charset="0"/>
              <a:buNone/>
            </a:pPr>
            <a:r>
              <a:rPr lang="en-US" sz="2600" dirty="0">
                <a:latin typeface="Bitter-Regular"/>
              </a:rPr>
              <a:t>•</a:t>
            </a:r>
            <a:r>
              <a:rPr lang="hu-HU" sz="2600" dirty="0">
                <a:latin typeface="Bitter-Regular"/>
              </a:rPr>
              <a:t> </a:t>
            </a:r>
            <a:r>
              <a:rPr lang="en-US" sz="2600" dirty="0">
                <a:latin typeface="Bitter-Regular"/>
              </a:rPr>
              <a:t>Neutral networks in practical applications (e.g., power grids).</a:t>
            </a:r>
          </a:p>
          <a:p>
            <a:pPr marL="0" indent="0" algn="just">
              <a:lnSpc>
                <a:spcPct val="100000"/>
              </a:lnSpc>
              <a:buFont typeface="Arial" panose="020B0604020202020204" pitchFamily="34" charset="0"/>
              <a:buNone/>
            </a:pPr>
            <a:r>
              <a:rPr lang="en-US" sz="2600" dirty="0">
                <a:latin typeface="Bitter-Regular"/>
              </a:rPr>
              <a:t>•</a:t>
            </a:r>
            <a:r>
              <a:rPr lang="hu-HU" sz="2600" dirty="0">
                <a:latin typeface="Bitter-Regular"/>
              </a:rPr>
              <a:t> </a:t>
            </a:r>
            <a:r>
              <a:rPr lang="en-US" sz="2600" dirty="0">
                <a:latin typeface="Bitter-Regular"/>
              </a:rPr>
              <a:t>Degree correlation as a predictor of network behavior in various domains.</a:t>
            </a:r>
            <a:endParaRPr lang="hu-HU" sz="2600" dirty="0">
              <a:latin typeface="Bitter-Regular"/>
            </a:endParaRPr>
          </a:p>
          <a:p>
            <a:pPr marL="0" indent="0" algn="just">
              <a:lnSpc>
                <a:spcPct val="100000"/>
              </a:lnSpc>
              <a:buFont typeface="Arial" panose="020B0604020202020204" pitchFamily="34" charset="0"/>
              <a:buNone/>
            </a:pPr>
            <a:r>
              <a:rPr lang="en-US" sz="2600" dirty="0">
                <a:latin typeface="Bitter-Regular"/>
              </a:rPr>
              <a:t>•</a:t>
            </a:r>
            <a:r>
              <a:rPr lang="hu-HU" sz="2600" dirty="0">
                <a:latin typeface="Bitter-Regular"/>
              </a:rPr>
              <a:t> </a:t>
            </a:r>
            <a:r>
              <a:rPr lang="en-US" sz="2600" dirty="0">
                <a:latin typeface="Bitter-Regular"/>
              </a:rPr>
              <a:t>Significance of these patterns for network stability and resilience</a:t>
            </a:r>
          </a:p>
          <a:p>
            <a:pPr marL="0" indent="0" algn="just">
              <a:lnSpc>
                <a:spcPct val="100000"/>
              </a:lnSpc>
              <a:buFont typeface="Arial" panose="020B0604020202020204" pitchFamily="34" charset="0"/>
              <a:buNone/>
            </a:pPr>
            <a:endParaRPr lang="hu-HU" sz="2600" b="1" dirty="0">
              <a:latin typeface="Bitter-Regular"/>
            </a:endParaRPr>
          </a:p>
          <a:p>
            <a:pPr marL="0" indent="0" algn="just">
              <a:lnSpc>
                <a:spcPct val="150000"/>
              </a:lnSpc>
              <a:buFont typeface="Arial" panose="020B0604020202020204" pitchFamily="34" charset="0"/>
              <a:buNone/>
            </a:pPr>
            <a:endParaRPr lang="hu-HU" sz="2600" dirty="0">
              <a:latin typeface="Bitter-Regular"/>
            </a:endParaRPr>
          </a:p>
          <a:p>
            <a:pPr marL="0" indent="0" algn="just">
              <a:lnSpc>
                <a:spcPct val="150000"/>
              </a:lnSpc>
              <a:buFont typeface="Arial" panose="020B0604020202020204" pitchFamily="34" charset="0"/>
              <a:buNone/>
            </a:pPr>
            <a:endParaRPr lang="hu-HU" sz="2600" dirty="0">
              <a:latin typeface="Bitter-Regular"/>
            </a:endParaRPr>
          </a:p>
        </p:txBody>
      </p:sp>
      <p:sp>
        <p:nvSpPr>
          <p:cNvPr id="10" name="Dia számának helye 9">
            <a:extLst>
              <a:ext uri="{FF2B5EF4-FFF2-40B4-BE49-F238E27FC236}">
                <a16:creationId xmlns:a16="http://schemas.microsoft.com/office/drawing/2014/main" id="{9FCCF9B7-E7AE-7B5E-8648-A29CD332F5BF}"/>
              </a:ext>
            </a:extLst>
          </p:cNvPr>
          <p:cNvSpPr>
            <a:spLocks noGrp="1"/>
          </p:cNvSpPr>
          <p:nvPr>
            <p:ph type="sldNum" sz="quarter" idx="12"/>
          </p:nvPr>
        </p:nvSpPr>
        <p:spPr/>
        <p:txBody>
          <a:bodyPr/>
          <a:lstStyle/>
          <a:p>
            <a:fld id="{A83EAA7F-C62B-F246-A793-9ED832A9CCAD}" type="slidenum">
              <a:rPr lang="hu-HU" smtClean="0"/>
              <a:t>11</a:t>
            </a:fld>
            <a:endParaRPr lang="hu-HU"/>
          </a:p>
        </p:txBody>
      </p:sp>
      <p:sp>
        <p:nvSpPr>
          <p:cNvPr id="12" name="Cím 1">
            <a:extLst>
              <a:ext uri="{FF2B5EF4-FFF2-40B4-BE49-F238E27FC236}">
                <a16:creationId xmlns:a16="http://schemas.microsoft.com/office/drawing/2014/main" id="{160C34E3-3A9B-75FE-4298-3997AB64316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55314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Assortative Mixing Patterns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Tartalom helye 2">
            <a:extLst>
              <a:ext uri="{FF2B5EF4-FFF2-40B4-BE49-F238E27FC236}">
                <a16:creationId xmlns:a16="http://schemas.microsoft.com/office/drawing/2014/main" id="{DE29E6B2-BA02-D260-5F9F-E9AAEC292A70}"/>
              </a:ext>
            </a:extLst>
          </p:cNvPr>
          <p:cNvSpPr>
            <a:spLocks noGrp="1"/>
          </p:cNvSpPr>
          <p:nvPr>
            <p:ph idx="1"/>
          </p:nvPr>
        </p:nvSpPr>
        <p:spPr>
          <a:xfrm>
            <a:off x="115985" y="1045826"/>
            <a:ext cx="11960029" cy="4643522"/>
          </a:xfrm>
        </p:spPr>
        <p:txBody>
          <a:bodyPr>
            <a:normAutofit/>
          </a:bodyPr>
          <a:lstStyle/>
          <a:p>
            <a:pPr marL="0" indent="0" algn="just">
              <a:lnSpc>
                <a:spcPct val="120000"/>
              </a:lnSpc>
              <a:buNone/>
            </a:pPr>
            <a:r>
              <a:rPr lang="en-US" sz="2400" b="1" dirty="0"/>
              <a:t>•	Assortative mixing in networks: Hubs prefer connecting to hubs.</a:t>
            </a:r>
          </a:p>
          <a:p>
            <a:pPr marL="0" indent="0" algn="just">
              <a:lnSpc>
                <a:spcPct val="120000"/>
              </a:lnSpc>
              <a:buNone/>
            </a:pPr>
            <a:r>
              <a:rPr lang="en-US" sz="2400" b="1" dirty="0"/>
              <a:t>•	Impact on network cohesion and robustness.</a:t>
            </a:r>
          </a:p>
          <a:p>
            <a:pPr marL="0" indent="0" algn="just">
              <a:lnSpc>
                <a:spcPct val="120000"/>
              </a:lnSpc>
              <a:buNone/>
            </a:pPr>
            <a:r>
              <a:rPr lang="en-US" sz="2400" b="1" dirty="0"/>
              <a:t>•	Observed in social networks and collaboration networks.</a:t>
            </a:r>
          </a:p>
          <a:p>
            <a:pPr marL="0" indent="0" algn="just">
              <a:lnSpc>
                <a:spcPct val="120000"/>
              </a:lnSpc>
              <a:buNone/>
            </a:pPr>
            <a:r>
              <a:rPr lang="en-US" sz="2400" b="1" dirty="0"/>
              <a:t>•	Allows clusters or communities to form naturally.</a:t>
            </a:r>
          </a:p>
          <a:p>
            <a:pPr marL="0" indent="0" algn="just">
              <a:lnSpc>
                <a:spcPct val="120000"/>
              </a:lnSpc>
              <a:buNone/>
            </a:pPr>
            <a:r>
              <a:rPr lang="en-US" sz="2400" b="1" dirty="0"/>
              <a:t>•	Enhances network resilience to random failures.</a:t>
            </a:r>
          </a:p>
          <a:p>
            <a:pPr marL="0" indent="0" algn="just">
              <a:lnSpc>
                <a:spcPct val="120000"/>
              </a:lnSpc>
              <a:buNone/>
            </a:pPr>
            <a:endParaRPr lang="en-US" sz="2400" b="1" dirty="0"/>
          </a:p>
        </p:txBody>
      </p:sp>
      <p:sp>
        <p:nvSpPr>
          <p:cNvPr id="8" name="Dia számának helye 7">
            <a:extLst>
              <a:ext uri="{FF2B5EF4-FFF2-40B4-BE49-F238E27FC236}">
                <a16:creationId xmlns:a16="http://schemas.microsoft.com/office/drawing/2014/main" id="{47261147-2492-EFA7-FE3B-5214CA383049}"/>
              </a:ext>
            </a:extLst>
          </p:cNvPr>
          <p:cNvSpPr>
            <a:spLocks noGrp="1"/>
          </p:cNvSpPr>
          <p:nvPr>
            <p:ph type="sldNum" sz="quarter" idx="12"/>
          </p:nvPr>
        </p:nvSpPr>
        <p:spPr/>
        <p:txBody>
          <a:bodyPr/>
          <a:lstStyle/>
          <a:p>
            <a:fld id="{A83EAA7F-C62B-F246-A793-9ED832A9CCAD}" type="slidenum">
              <a:rPr lang="hu-HU" smtClean="0"/>
              <a:t>12</a:t>
            </a:fld>
            <a:endParaRPr lang="hu-HU"/>
          </a:p>
        </p:txBody>
      </p:sp>
      <p:sp>
        <p:nvSpPr>
          <p:cNvPr id="9" name="Cím 1">
            <a:extLst>
              <a:ext uri="{FF2B5EF4-FFF2-40B4-BE49-F238E27FC236}">
                <a16:creationId xmlns:a16="http://schemas.microsoft.com/office/drawing/2014/main" id="{B87CDA11-3251-9FAE-2321-C978308AAE9C}"/>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404437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Disassortative Mixing Patterns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7F934168-E64D-D022-47D8-3FD6DC51A4FF}"/>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2400" dirty="0"/>
              <a:t>•	Disassortative mixing: Hubs avoid connecting to each other.</a:t>
            </a:r>
          </a:p>
          <a:p>
            <a:pPr marL="0" indent="0" algn="just">
              <a:lnSpc>
                <a:spcPct val="100000"/>
              </a:lnSpc>
              <a:buNone/>
            </a:pPr>
            <a:r>
              <a:rPr lang="en-US" sz="2400" dirty="0"/>
              <a:t>•	Leads to a "hub and spoke" network structure.</a:t>
            </a:r>
          </a:p>
          <a:p>
            <a:pPr marL="0" indent="0" algn="just">
              <a:lnSpc>
                <a:spcPct val="100000"/>
              </a:lnSpc>
              <a:buNone/>
            </a:pPr>
            <a:r>
              <a:rPr lang="en-US" sz="2400" dirty="0"/>
              <a:t>•	Common in biological and technological networks.</a:t>
            </a:r>
          </a:p>
          <a:p>
            <a:pPr marL="0" indent="0" algn="just">
              <a:lnSpc>
                <a:spcPct val="100000"/>
              </a:lnSpc>
              <a:buNone/>
            </a:pPr>
            <a:r>
              <a:rPr lang="en-US" sz="2400" dirty="0"/>
              <a:t>•	Helps distribute load across the network efficiently.</a:t>
            </a:r>
          </a:p>
          <a:p>
            <a:pPr marL="0" indent="0" algn="just">
              <a:lnSpc>
                <a:spcPct val="100000"/>
              </a:lnSpc>
              <a:buNone/>
            </a:pPr>
            <a:r>
              <a:rPr lang="en-US" sz="2400" dirty="0"/>
              <a:t>•	Increased vulnerability to targeted hub removal.</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31A749CF-BFF6-6DA1-D555-71D48ECBCC2A}"/>
              </a:ext>
            </a:extLst>
          </p:cNvPr>
          <p:cNvSpPr>
            <a:spLocks noGrp="1"/>
          </p:cNvSpPr>
          <p:nvPr>
            <p:ph type="sldNum" sz="quarter" idx="12"/>
          </p:nvPr>
        </p:nvSpPr>
        <p:spPr/>
        <p:txBody>
          <a:bodyPr/>
          <a:lstStyle/>
          <a:p>
            <a:fld id="{A83EAA7F-C62B-F246-A793-9ED832A9CCAD}" type="slidenum">
              <a:rPr lang="hu-HU" smtClean="0"/>
              <a:t>13</a:t>
            </a:fld>
            <a:endParaRPr lang="hu-HU"/>
          </a:p>
        </p:txBody>
      </p:sp>
      <p:sp>
        <p:nvSpPr>
          <p:cNvPr id="12" name="Cím 1">
            <a:extLst>
              <a:ext uri="{FF2B5EF4-FFF2-40B4-BE49-F238E27FC236}">
                <a16:creationId xmlns:a16="http://schemas.microsoft.com/office/drawing/2014/main" id="{13C04F7E-4A81-1DEC-A448-FB9549A3A69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55487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1E9A6-AB89-B991-74EF-E8A69840892C}"/>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25A95B67-37A3-D77F-30AA-51170A63FA6B}"/>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5CE719F3-A2A2-F3C6-4823-BAA1BFF0F13D}"/>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Neutral Mixing Patterns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8D334DD5-ADC0-A3C1-8CBA-DE6C2937A942}"/>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9AFBFAEF-7F46-066A-6A98-E34E83753641}"/>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	No preference in connection patterns by degree.</a:t>
            </a:r>
          </a:p>
          <a:p>
            <a:pPr marL="0" indent="0" algn="just">
              <a:lnSpc>
                <a:spcPct val="100000"/>
              </a:lnSpc>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	Network structure remains random and unbiased.</a:t>
            </a:r>
          </a:p>
          <a:p>
            <a:pPr marL="0" indent="0" algn="just">
              <a:lnSpc>
                <a:spcPct val="100000"/>
              </a:lnSpc>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	Observed in infrastructure networks, e.g., power grids.</a:t>
            </a:r>
          </a:p>
          <a:p>
            <a:pPr marL="0" indent="0" algn="just">
              <a:lnSpc>
                <a:spcPct val="100000"/>
              </a:lnSpc>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	Neutral networks offer a baseline for theoretical analysis.</a:t>
            </a:r>
          </a:p>
          <a:p>
            <a:pPr marL="0" indent="0" algn="just">
              <a:lnSpc>
                <a:spcPct val="100000"/>
              </a:lnSpc>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	Insights into the impact of non-assortative configurations.</a:t>
            </a:r>
          </a:p>
        </p:txBody>
      </p:sp>
      <p:sp>
        <p:nvSpPr>
          <p:cNvPr id="10" name="Dia számának helye 9">
            <a:extLst>
              <a:ext uri="{FF2B5EF4-FFF2-40B4-BE49-F238E27FC236}">
                <a16:creationId xmlns:a16="http://schemas.microsoft.com/office/drawing/2014/main" id="{DAD01C6A-D612-979A-6AE1-9813A41C3B32}"/>
              </a:ext>
            </a:extLst>
          </p:cNvPr>
          <p:cNvSpPr>
            <a:spLocks noGrp="1"/>
          </p:cNvSpPr>
          <p:nvPr>
            <p:ph type="sldNum" sz="quarter" idx="12"/>
          </p:nvPr>
        </p:nvSpPr>
        <p:spPr/>
        <p:txBody>
          <a:bodyPr/>
          <a:lstStyle/>
          <a:p>
            <a:fld id="{A83EAA7F-C62B-F246-A793-9ED832A9CCAD}" type="slidenum">
              <a:rPr lang="hu-HU" smtClean="0"/>
              <a:t>14</a:t>
            </a:fld>
            <a:endParaRPr lang="hu-HU"/>
          </a:p>
        </p:txBody>
      </p:sp>
      <p:sp>
        <p:nvSpPr>
          <p:cNvPr id="12" name="Cím 1">
            <a:extLst>
              <a:ext uri="{FF2B5EF4-FFF2-40B4-BE49-F238E27FC236}">
                <a16:creationId xmlns:a16="http://schemas.microsoft.com/office/drawing/2014/main" id="{B46CF886-D836-ECC5-3FB4-4BD181D68E4F}"/>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48447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03DE7-F80A-5226-EF86-D396EE8AFF2D}"/>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1B0740F3-E1B5-BC0A-014E-BCAA32155902}"/>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30FB9E8A-B494-AFF3-D300-590CE642A683}"/>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800" b="1" dirty="0">
                <a:effectLst/>
                <a:latin typeface="Aptos" panose="020B0004020202020204" pitchFamily="34" charset="0"/>
                <a:ea typeface="Aptos" panose="020B0004020202020204" pitchFamily="34" charset="0"/>
                <a:cs typeface="Times New Roman" panose="02020603050405020304" pitchFamily="18" charset="0"/>
              </a:rPr>
              <a:t> in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BC04440C-2799-3845-F334-5A489A9F5760}"/>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FDF15427-2339-C473-38DC-121C662FBAD2}"/>
              </a:ext>
            </a:extLst>
          </p:cNvPr>
          <p:cNvSpPr>
            <a:spLocks noGrp="1"/>
          </p:cNvSpPr>
          <p:nvPr>
            <p:ph idx="1"/>
          </p:nvPr>
        </p:nvSpPr>
        <p:spPr>
          <a:xfrm>
            <a:off x="928076" y="1263513"/>
            <a:ext cx="10515600" cy="4498508"/>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Concept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of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cutoff</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theory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When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hub</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is limited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design.</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cutoffs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more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common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simple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Effect on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mixing.</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Practical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examples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actor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certain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a:t>
            </a:r>
          </a:p>
        </p:txBody>
      </p:sp>
      <p:sp>
        <p:nvSpPr>
          <p:cNvPr id="10" name="Dia számának helye 9">
            <a:extLst>
              <a:ext uri="{FF2B5EF4-FFF2-40B4-BE49-F238E27FC236}">
                <a16:creationId xmlns:a16="http://schemas.microsoft.com/office/drawing/2014/main" id="{2F8FCB6A-1EA5-F74A-7126-AFBEC9892602}"/>
              </a:ext>
            </a:extLst>
          </p:cNvPr>
          <p:cNvSpPr>
            <a:spLocks noGrp="1"/>
          </p:cNvSpPr>
          <p:nvPr>
            <p:ph type="sldNum" sz="quarter" idx="12"/>
          </p:nvPr>
        </p:nvSpPr>
        <p:spPr/>
        <p:txBody>
          <a:bodyPr/>
          <a:lstStyle/>
          <a:p>
            <a:fld id="{A83EAA7F-C62B-F246-A793-9ED832A9CCAD}" type="slidenum">
              <a:rPr lang="hu-HU" smtClean="0"/>
              <a:t>15</a:t>
            </a:fld>
            <a:endParaRPr lang="hu-HU"/>
          </a:p>
        </p:txBody>
      </p:sp>
      <p:sp>
        <p:nvSpPr>
          <p:cNvPr id="12" name="Cím 1">
            <a:extLst>
              <a:ext uri="{FF2B5EF4-FFF2-40B4-BE49-F238E27FC236}">
                <a16:creationId xmlns:a16="http://schemas.microsoft.com/office/drawing/2014/main" id="{EE208A37-A62E-D22B-A5AD-80AA4E7D3DDF}"/>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10352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5896B-5727-94EB-F82F-16A28A7C690B}"/>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8531629C-34AF-618B-92A9-B62CB853156A}"/>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DE1FF379-7AC3-FAEA-36DC-6E14D7C54679}"/>
              </a:ext>
            </a:extLst>
          </p:cNvPr>
          <p:cNvSpPr txBox="1"/>
          <p:nvPr/>
        </p:nvSpPr>
        <p:spPr>
          <a:xfrm>
            <a:off x="838200" y="399495"/>
            <a:ext cx="10515600" cy="369332"/>
          </a:xfrm>
          <a:prstGeom prst="rect">
            <a:avLst/>
          </a:prstGeom>
          <a:noFill/>
        </p:spPr>
        <p:txBody>
          <a:bodyPr wrap="square" rtlCol="0">
            <a:spAutoFit/>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Degree Correlation and Structural Constraints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AA2CCB76-9573-88AA-425D-8CB16A422FDB}"/>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6848F0A5-B345-74A8-A2DD-21CE0B569DA6}"/>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2400" dirty="0"/>
              <a:t>•	Constraints in network topology impact correlation.</a:t>
            </a:r>
          </a:p>
          <a:p>
            <a:pPr marL="0" indent="0" algn="just">
              <a:lnSpc>
                <a:spcPct val="100000"/>
              </a:lnSpc>
              <a:buNone/>
            </a:pPr>
            <a:r>
              <a:rPr lang="en-US" sz="2400" dirty="0"/>
              <a:t>•	Structural cutoffs limit possible hub connections.</a:t>
            </a:r>
          </a:p>
          <a:p>
            <a:pPr marL="0" indent="0" algn="just">
              <a:lnSpc>
                <a:spcPct val="100000"/>
              </a:lnSpc>
              <a:buNone/>
            </a:pPr>
            <a:r>
              <a:rPr lang="en-US" sz="2400" dirty="0"/>
              <a:t>•	Degree correlation may be influenced by physical or design limits.</a:t>
            </a:r>
          </a:p>
          <a:p>
            <a:pPr marL="0" indent="0" algn="just">
              <a:lnSpc>
                <a:spcPct val="100000"/>
              </a:lnSpc>
              <a:buNone/>
            </a:pPr>
            <a:r>
              <a:rPr lang="en-US" sz="2400" dirty="0"/>
              <a:t>•	Consequences for network resilience and vulnerability.</a:t>
            </a:r>
          </a:p>
          <a:p>
            <a:pPr marL="0" indent="0" algn="just">
              <a:lnSpc>
                <a:spcPct val="100000"/>
              </a:lnSpc>
              <a:buNone/>
            </a:pPr>
            <a:r>
              <a:rPr lang="en-US" sz="2400" dirty="0"/>
              <a:t>•	Strategies to analyze networks with structural constraints.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37976C96-7181-ABBB-22AE-AC1A7B1B932C}"/>
              </a:ext>
            </a:extLst>
          </p:cNvPr>
          <p:cNvSpPr>
            <a:spLocks noGrp="1"/>
          </p:cNvSpPr>
          <p:nvPr>
            <p:ph type="sldNum" sz="quarter" idx="12"/>
          </p:nvPr>
        </p:nvSpPr>
        <p:spPr/>
        <p:txBody>
          <a:bodyPr/>
          <a:lstStyle/>
          <a:p>
            <a:fld id="{A83EAA7F-C62B-F246-A793-9ED832A9CCAD}" type="slidenum">
              <a:rPr lang="hu-HU" smtClean="0"/>
              <a:t>16</a:t>
            </a:fld>
            <a:endParaRPr lang="hu-HU"/>
          </a:p>
        </p:txBody>
      </p:sp>
      <p:sp>
        <p:nvSpPr>
          <p:cNvPr id="12" name="Cím 1">
            <a:extLst>
              <a:ext uri="{FF2B5EF4-FFF2-40B4-BE49-F238E27FC236}">
                <a16:creationId xmlns:a16="http://schemas.microsoft.com/office/drawing/2014/main" id="{2021D04B-AEF0-E7B3-CF47-D8B32397C334}"/>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51945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62FEB-2C55-3545-DB95-154DEDC8A269}"/>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87696FCE-7B2C-4A0B-969B-E29CEC309198}"/>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540321C9-E6D6-AEC4-C92D-CAD1F21000B4}"/>
              </a:ext>
            </a:extLst>
          </p:cNvPr>
          <p:cNvSpPr txBox="1"/>
          <p:nvPr/>
        </p:nvSpPr>
        <p:spPr>
          <a:xfrm>
            <a:off x="838200" y="399495"/>
            <a:ext cx="10515600" cy="369332"/>
          </a:xfrm>
          <a:prstGeom prst="rect">
            <a:avLst/>
          </a:prstGeom>
          <a:noFill/>
        </p:spPr>
        <p:txBody>
          <a:bodyPr wrap="square" rtlCol="0">
            <a:spAutoFit/>
          </a:bodyPr>
          <a:lstStyle/>
          <a:p>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A0365FF1-C037-2EF7-741D-167DEC3834DF}"/>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456C450F-B547-051D-5DF4-907D8659029C}"/>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High degree of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assortativity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social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(high-degree nodes) form closely knit communities.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Examples: friendship networks, professional collaborations.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Implications for information spread and community resilience.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Social networks as a model for robust communication systems.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930CEF59-DAD1-0E2E-CF9E-1D7E4EEBF653}"/>
              </a:ext>
            </a:extLst>
          </p:cNvPr>
          <p:cNvSpPr>
            <a:spLocks noGrp="1"/>
          </p:cNvSpPr>
          <p:nvPr>
            <p:ph type="sldNum" sz="quarter" idx="12"/>
          </p:nvPr>
        </p:nvSpPr>
        <p:spPr/>
        <p:txBody>
          <a:bodyPr/>
          <a:lstStyle/>
          <a:p>
            <a:fld id="{A83EAA7F-C62B-F246-A793-9ED832A9CCAD}" type="slidenum">
              <a:rPr lang="hu-HU" smtClean="0"/>
              <a:t>17</a:t>
            </a:fld>
            <a:endParaRPr lang="hu-HU"/>
          </a:p>
        </p:txBody>
      </p:sp>
      <p:sp>
        <p:nvSpPr>
          <p:cNvPr id="12" name="Cím 1">
            <a:extLst>
              <a:ext uri="{FF2B5EF4-FFF2-40B4-BE49-F238E27FC236}">
                <a16:creationId xmlns:a16="http://schemas.microsoft.com/office/drawing/2014/main" id="{660CA87D-304E-6877-AA47-7DB427732C6D}"/>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23457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C848B-DC09-BA2F-DD60-9B02225C8ECC}"/>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8509B2ED-A5E2-81CB-D575-B98F1EB22646}"/>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57B0F5C3-5275-0F46-33B4-4071B1D89B83}"/>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0BDF8A22-25BA-31F3-8BFC-3439F624D177}"/>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E96528A1-C525-12DA-B9B3-06BFBB923336}"/>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Biological networks often display disassortative patterns.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connect to low-degree nodes, avoiding other hubs.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structure helps manage biological stress and load.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Examples: protein interaction networks, metabolic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structure aids in stability under targeted disruptions.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BDF22F4A-0979-49A5-1AD3-EC7F6ADD10AA}"/>
              </a:ext>
            </a:extLst>
          </p:cNvPr>
          <p:cNvSpPr>
            <a:spLocks noGrp="1"/>
          </p:cNvSpPr>
          <p:nvPr>
            <p:ph type="sldNum" sz="quarter" idx="12"/>
          </p:nvPr>
        </p:nvSpPr>
        <p:spPr/>
        <p:txBody>
          <a:bodyPr/>
          <a:lstStyle/>
          <a:p>
            <a:fld id="{A83EAA7F-C62B-F246-A793-9ED832A9CCAD}" type="slidenum">
              <a:rPr lang="hu-HU" smtClean="0"/>
              <a:t>18</a:t>
            </a:fld>
            <a:endParaRPr lang="hu-HU"/>
          </a:p>
        </p:txBody>
      </p:sp>
      <p:sp>
        <p:nvSpPr>
          <p:cNvPr id="12" name="Cím 1">
            <a:extLst>
              <a:ext uri="{FF2B5EF4-FFF2-40B4-BE49-F238E27FC236}">
                <a16:creationId xmlns:a16="http://schemas.microsoft.com/office/drawing/2014/main" id="{2AE39C28-DE9C-1E0A-F56C-C302CA66C051}"/>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93483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9F69D-6675-7B5B-1B44-59969099058F}"/>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266FE869-6CF0-53A5-794E-A385E2B4CA67}"/>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AB6A016E-3A56-C637-96C5-5F90AD88A96E}"/>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Technological</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EEFC05A6-FA8C-0150-60F5-2127945B6809}"/>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BBA8C4AD-E42D-2484-DCAE-7BC8D57068A9}"/>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Technological networks often disassortative by design.</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maintain connectivity with peripheral nodes, not other hubs.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 the Internet, power grids.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Load balancing and fault tolerance in disassortative tech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Role in protecting critical hubs in network infrastructure.</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D092B5DE-7B84-6E0E-8C30-D1CB26B7B965}"/>
              </a:ext>
            </a:extLst>
          </p:cNvPr>
          <p:cNvSpPr>
            <a:spLocks noGrp="1"/>
          </p:cNvSpPr>
          <p:nvPr>
            <p:ph type="sldNum" sz="quarter" idx="12"/>
          </p:nvPr>
        </p:nvSpPr>
        <p:spPr/>
        <p:txBody>
          <a:bodyPr/>
          <a:lstStyle/>
          <a:p>
            <a:fld id="{A83EAA7F-C62B-F246-A793-9ED832A9CCAD}" type="slidenum">
              <a:rPr lang="hu-HU" smtClean="0"/>
              <a:t>19</a:t>
            </a:fld>
            <a:endParaRPr lang="hu-HU"/>
          </a:p>
        </p:txBody>
      </p:sp>
      <p:sp>
        <p:nvSpPr>
          <p:cNvPr id="12" name="Cím 1">
            <a:extLst>
              <a:ext uri="{FF2B5EF4-FFF2-40B4-BE49-F238E27FC236}">
                <a16:creationId xmlns:a16="http://schemas.microsoft.com/office/drawing/2014/main" id="{06BC3570-AA00-3CA9-1893-F34374E9E98F}"/>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6951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584775"/>
          </a:xfrm>
          <a:prstGeom prst="rect">
            <a:avLst/>
          </a:prstGeom>
          <a:noFill/>
        </p:spPr>
        <p:txBody>
          <a:bodyPr wrap="square" rtlCol="0">
            <a:spAutoFit/>
          </a:bodyPr>
          <a:lstStyle/>
          <a:p>
            <a:pPr algn="ctr"/>
            <a:r>
              <a:rPr lang="en-US" sz="3200" dirty="0">
                <a:solidFill>
                  <a:srgbClr val="012851"/>
                </a:solidFill>
                <a:latin typeface="Open Sans" panose="020B0606030504020204" pitchFamily="34" charset="0"/>
                <a:ea typeface="Open Sans" panose="020B0606030504020204" pitchFamily="34" charset="0"/>
                <a:cs typeface="Open Sans" panose="020B0606030504020204" pitchFamily="34" charset="0"/>
              </a:rPr>
              <a:t>Introduction to Degree Correlation in Network Science</a:t>
            </a:r>
            <a:endParaRPr lang="hu-HU" sz="32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1" name="Cím 1">
            <a:extLst>
              <a:ext uri="{FF2B5EF4-FFF2-40B4-BE49-F238E27FC236}">
                <a16:creationId xmlns:a16="http://schemas.microsoft.com/office/drawing/2014/main" id="{0B2E556E-3FCC-469A-9020-E74E90D6BEA0}"/>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2" name="Tartalom helye 2">
            <a:extLst>
              <a:ext uri="{FF2B5EF4-FFF2-40B4-BE49-F238E27FC236}">
                <a16:creationId xmlns:a16="http://schemas.microsoft.com/office/drawing/2014/main" id="{50A7F888-1743-02B1-9086-AEED9C5ED553}"/>
              </a:ext>
            </a:extLst>
          </p:cNvPr>
          <p:cNvSpPr>
            <a:spLocks noGrp="1"/>
          </p:cNvSpPr>
          <p:nvPr>
            <p:ph idx="1"/>
          </p:nvPr>
        </p:nvSpPr>
        <p:spPr>
          <a:xfrm>
            <a:off x="838200" y="1306287"/>
            <a:ext cx="10676138" cy="4601926"/>
          </a:xfrm>
        </p:spPr>
        <p:txBody>
          <a:bodyPr>
            <a:normAutofit/>
          </a:bodyPr>
          <a:lstStyle/>
          <a:p>
            <a:pPr algn="just">
              <a:lnSpc>
                <a:spcPct val="150000"/>
              </a:lnSpc>
            </a:pPr>
            <a:r>
              <a:rPr lang="en-US" sz="2400" dirty="0"/>
              <a:t>Definition and importance of degree correlation in network science.</a:t>
            </a:r>
          </a:p>
          <a:p>
            <a:pPr algn="just">
              <a:lnSpc>
                <a:spcPct val="150000"/>
              </a:lnSpc>
            </a:pPr>
            <a:r>
              <a:rPr lang="en-US" sz="2400" dirty="0"/>
              <a:t>Relationship between nodes based on degree connectivity.</a:t>
            </a:r>
          </a:p>
          <a:p>
            <a:pPr algn="just">
              <a:lnSpc>
                <a:spcPct val="150000"/>
              </a:lnSpc>
            </a:pPr>
            <a:r>
              <a:rPr lang="en-US" sz="2400" dirty="0"/>
              <a:t>Degree correlation as a measure of network structure.</a:t>
            </a:r>
          </a:p>
          <a:p>
            <a:pPr algn="just">
              <a:lnSpc>
                <a:spcPct val="150000"/>
              </a:lnSpc>
            </a:pPr>
            <a:r>
              <a:rPr lang="en-US" sz="2400" dirty="0"/>
              <a:t>Importance of understanding assortative and disassortative mixing in networks.</a:t>
            </a:r>
          </a:p>
          <a:p>
            <a:pPr algn="just">
              <a:lnSpc>
                <a:spcPct val="150000"/>
              </a:lnSpc>
            </a:pPr>
            <a:r>
              <a:rPr lang="en-US" sz="2400" dirty="0"/>
              <a:t>Brief outline of topics: </a:t>
            </a:r>
            <a:r>
              <a:rPr lang="en-US" sz="2400" dirty="0" err="1"/>
              <a:t>assortativity</a:t>
            </a:r>
            <a:r>
              <a:rPr lang="en-US" sz="2400" dirty="0"/>
              <a:t>, measuring correlations, structural cutoffs, and impact on real networks</a:t>
            </a:r>
          </a:p>
        </p:txBody>
      </p:sp>
      <p:sp>
        <p:nvSpPr>
          <p:cNvPr id="8" name="Dia számának helye 7">
            <a:extLst>
              <a:ext uri="{FF2B5EF4-FFF2-40B4-BE49-F238E27FC236}">
                <a16:creationId xmlns:a16="http://schemas.microsoft.com/office/drawing/2014/main" id="{4590482F-BE5C-0B65-6479-2D47092ABB4F}"/>
              </a:ext>
            </a:extLst>
          </p:cNvPr>
          <p:cNvSpPr>
            <a:spLocks noGrp="1"/>
          </p:cNvSpPr>
          <p:nvPr>
            <p:ph type="sldNum" sz="quarter" idx="12"/>
          </p:nvPr>
        </p:nvSpPr>
        <p:spPr/>
        <p:txBody>
          <a:bodyPr/>
          <a:lstStyle/>
          <a:p>
            <a:fld id="{A83EAA7F-C62B-F246-A793-9ED832A9CCAD}" type="slidenum">
              <a:rPr lang="hu-HU" smtClean="0"/>
              <a:t>2</a:t>
            </a:fld>
            <a:endParaRPr lang="hu-HU"/>
          </a:p>
        </p:txBody>
      </p:sp>
    </p:spTree>
    <p:extLst>
      <p:ext uri="{BB962C8B-B14F-4D97-AF65-F5344CB8AC3E}">
        <p14:creationId xmlns:p14="http://schemas.microsoft.com/office/powerpoint/2010/main" val="65835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A2DAB-C771-AD10-D356-89A7BD40F0B0}"/>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B634085A-4686-8F06-9A80-7F06B66BF27F}"/>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768A2F6-2F69-740A-9B81-3BB9869BF61C}"/>
              </a:ext>
            </a:extLst>
          </p:cNvPr>
          <p:cNvSpPr txBox="1"/>
          <p:nvPr/>
        </p:nvSpPr>
        <p:spPr>
          <a:xfrm>
            <a:off x="838200" y="399495"/>
            <a:ext cx="10515600" cy="369332"/>
          </a:xfrm>
          <a:prstGeom prst="rect">
            <a:avLst/>
          </a:prstGeom>
          <a:noFill/>
        </p:spPr>
        <p:txBody>
          <a:bodyPr wrap="square" rtlCol="0">
            <a:spAutoFit/>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Measuring </a:t>
            </a:r>
            <a:r>
              <a:rPr lang="en-US" sz="1800" b="1" dirty="0" err="1">
                <a:effectLst/>
                <a:latin typeface="Aptos" panose="020B0004020202020204" pitchFamily="34" charset="0"/>
                <a:ea typeface="Aptos" panose="020B0004020202020204" pitchFamily="34" charset="0"/>
                <a:cs typeface="Times New Roman" panose="02020603050405020304" pitchFamily="18" charset="0"/>
              </a:rPr>
              <a:t>Assortativity</a:t>
            </a:r>
            <a:r>
              <a:rPr lang="en-US" sz="1800" b="1" dirty="0">
                <a:effectLst/>
                <a:latin typeface="Aptos" panose="020B0004020202020204" pitchFamily="34" charset="0"/>
                <a:ea typeface="Aptos" panose="020B0004020202020204" pitchFamily="34" charset="0"/>
                <a:cs typeface="Times New Roman" panose="02020603050405020304" pitchFamily="18" charset="0"/>
              </a:rPr>
              <a:t> with Pearson’s Coefficient</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77204C41-0520-5D05-3451-5F88335B0458}"/>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2607AFF1-DB6D-528A-5E5A-CFD0E0378139}"/>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Pearson's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quantifies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Positive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values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indicate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negative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r = 0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implies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Helps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classify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predict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structural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Important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comparing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different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types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64FAF9C-C23E-851E-BF3C-17DE33E5861C}"/>
              </a:ext>
            </a:extLst>
          </p:cNvPr>
          <p:cNvSpPr>
            <a:spLocks noGrp="1"/>
          </p:cNvSpPr>
          <p:nvPr>
            <p:ph type="sldNum" sz="quarter" idx="12"/>
          </p:nvPr>
        </p:nvSpPr>
        <p:spPr/>
        <p:txBody>
          <a:bodyPr/>
          <a:lstStyle/>
          <a:p>
            <a:fld id="{A83EAA7F-C62B-F246-A793-9ED832A9CCAD}" type="slidenum">
              <a:rPr lang="hu-HU" smtClean="0"/>
              <a:t>20</a:t>
            </a:fld>
            <a:endParaRPr lang="hu-HU"/>
          </a:p>
        </p:txBody>
      </p:sp>
      <p:sp>
        <p:nvSpPr>
          <p:cNvPr id="12" name="Cím 1">
            <a:extLst>
              <a:ext uri="{FF2B5EF4-FFF2-40B4-BE49-F238E27FC236}">
                <a16:creationId xmlns:a16="http://schemas.microsoft.com/office/drawing/2014/main" id="{83360D22-AD53-359C-D7C2-3052266E2119}"/>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4823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EE845-57D3-0C80-6671-9EF83B03395F}"/>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DBA87BF6-D01B-5032-AC05-6927568D4141}"/>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92D0D128-3FD5-72A5-31C3-CA4404F71B35}"/>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8CE7AEE3-A77D-42AC-EDDF-6DD1BAD6DFB5}"/>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A20DF6D7-DFCF-8C38-94AC-E883241F47AA}"/>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measures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average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neighbor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knn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(k)k_{</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knn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increases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with</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k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decreases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Indicator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of clustering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mixing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of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nature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Practical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applications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epidemiology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traffic</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4C838565-DBE5-304A-060A-B6AB87249ADF}"/>
              </a:ext>
            </a:extLst>
          </p:cNvPr>
          <p:cNvSpPr>
            <a:spLocks noGrp="1"/>
          </p:cNvSpPr>
          <p:nvPr>
            <p:ph type="sldNum" sz="quarter" idx="12"/>
          </p:nvPr>
        </p:nvSpPr>
        <p:spPr/>
        <p:txBody>
          <a:bodyPr/>
          <a:lstStyle/>
          <a:p>
            <a:fld id="{A83EAA7F-C62B-F246-A793-9ED832A9CCAD}" type="slidenum">
              <a:rPr lang="hu-HU" smtClean="0"/>
              <a:t>21</a:t>
            </a:fld>
            <a:endParaRPr lang="hu-HU"/>
          </a:p>
        </p:txBody>
      </p:sp>
      <p:sp>
        <p:nvSpPr>
          <p:cNvPr id="12" name="Cím 1">
            <a:extLst>
              <a:ext uri="{FF2B5EF4-FFF2-40B4-BE49-F238E27FC236}">
                <a16:creationId xmlns:a16="http://schemas.microsoft.com/office/drawing/2014/main" id="{1F66A270-6AB2-8DD1-00EA-BB2D679DA14F}"/>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37920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D340F-97BD-1E29-43A6-C4311C78A53E}"/>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437C34EA-EF2C-36BB-0C16-EE0DDEF9A267}"/>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E0637650-34EC-2D8A-9EFA-7013AFE8DE32}"/>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Community</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Formation</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C81C0DF1-CDE1-4AEC-4DA5-FCDC989EA2B6}"/>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8B046210-2B86-27E0-FBF7-71D687660334}"/>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facilitate natural clustering.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Clusters form around hubs, strengthening local connections.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Enhances robustness through tightly-knit community structures.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Examples: scientific collaboration networks, school social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Role in promoting resilience and knowledge-sharing.</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EA408FF-A2A0-6DAB-F430-120936E5DF85}"/>
              </a:ext>
            </a:extLst>
          </p:cNvPr>
          <p:cNvSpPr>
            <a:spLocks noGrp="1"/>
          </p:cNvSpPr>
          <p:nvPr>
            <p:ph type="sldNum" sz="quarter" idx="12"/>
          </p:nvPr>
        </p:nvSpPr>
        <p:spPr/>
        <p:txBody>
          <a:bodyPr/>
          <a:lstStyle/>
          <a:p>
            <a:fld id="{A83EAA7F-C62B-F246-A793-9ED832A9CCAD}" type="slidenum">
              <a:rPr lang="hu-HU" smtClean="0"/>
              <a:t>22</a:t>
            </a:fld>
            <a:endParaRPr lang="hu-HU"/>
          </a:p>
        </p:txBody>
      </p:sp>
      <p:sp>
        <p:nvSpPr>
          <p:cNvPr id="12" name="Cím 1">
            <a:extLst>
              <a:ext uri="{FF2B5EF4-FFF2-40B4-BE49-F238E27FC236}">
                <a16:creationId xmlns:a16="http://schemas.microsoft.com/office/drawing/2014/main" id="{B8AA0FC9-A04B-D579-BA97-40BD604E2826}"/>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48868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DC2A8-0A97-62CA-4050-96CD963AEE6E}"/>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37A71872-FEA4-F4B2-1690-FFB10960A672}"/>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DF65DC70-2F91-36A2-1EBA-F2BAA1F23564}"/>
              </a:ext>
            </a:extLst>
          </p:cNvPr>
          <p:cNvSpPr txBox="1"/>
          <p:nvPr/>
        </p:nvSpPr>
        <p:spPr>
          <a:xfrm>
            <a:off x="838200" y="399495"/>
            <a:ext cx="10515600" cy="378565"/>
          </a:xfrm>
          <a:prstGeom prst="rect">
            <a:avLst/>
          </a:prstGeom>
          <a:noFill/>
        </p:spPr>
        <p:txBody>
          <a:bodyPr wrap="square" rtlCol="0">
            <a:spAutoFit/>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Networks and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Hierarchical</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Structure</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6" name="Egyenes összekötő 5">
            <a:extLst>
              <a:ext uri="{FF2B5EF4-FFF2-40B4-BE49-F238E27FC236}">
                <a16:creationId xmlns:a16="http://schemas.microsoft.com/office/drawing/2014/main" id="{3CBC3F73-3F22-F481-D11F-1760EDE368D3}"/>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5B4E7F91-4C87-D175-5560-FAABBD7D1E20}"/>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networks often have a hierarchical structure.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Central hubs link to numerous low-degree nodes.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Creates a hub-and-spoke topology ideal for control and distribution.</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Typical in transportation and power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Vulnerability in case of targeted attacks on hubs.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AB43A7B5-1939-7193-1940-4E8953E534BD}"/>
              </a:ext>
            </a:extLst>
          </p:cNvPr>
          <p:cNvSpPr>
            <a:spLocks noGrp="1"/>
          </p:cNvSpPr>
          <p:nvPr>
            <p:ph type="sldNum" sz="quarter" idx="12"/>
          </p:nvPr>
        </p:nvSpPr>
        <p:spPr/>
        <p:txBody>
          <a:bodyPr/>
          <a:lstStyle/>
          <a:p>
            <a:fld id="{A83EAA7F-C62B-F246-A793-9ED832A9CCAD}" type="slidenum">
              <a:rPr lang="hu-HU" smtClean="0"/>
              <a:t>23</a:t>
            </a:fld>
            <a:endParaRPr lang="hu-HU"/>
          </a:p>
        </p:txBody>
      </p:sp>
      <p:sp>
        <p:nvSpPr>
          <p:cNvPr id="12" name="Cím 1">
            <a:extLst>
              <a:ext uri="{FF2B5EF4-FFF2-40B4-BE49-F238E27FC236}">
                <a16:creationId xmlns:a16="http://schemas.microsoft.com/office/drawing/2014/main" id="{63252A80-3361-5BC4-30D2-C8BD753DD19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44373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2FB62-D159-CE7A-87E2-9738A2D3D915}"/>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A8DEE66F-AA19-AA94-2533-DB6DC1E7F46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BC91E615-D483-5822-4882-7A83E388CD50}"/>
              </a:ext>
            </a:extLst>
          </p:cNvPr>
          <p:cNvSpPr txBox="1"/>
          <p:nvPr/>
        </p:nvSpPr>
        <p:spPr>
          <a:xfrm>
            <a:off x="838200" y="399495"/>
            <a:ext cx="10515600" cy="369332"/>
          </a:xfrm>
          <a:prstGeom prst="rect">
            <a:avLst/>
          </a:prstGeom>
          <a:noFill/>
        </p:spPr>
        <p:txBody>
          <a:bodyPr wrap="square" rtlCol="0">
            <a:spAutoFit/>
          </a:bodyPr>
          <a:lstStyle/>
          <a:p>
            <a:r>
              <a:rPr lang="hu-HU" b="1" dirty="0" err="1">
                <a:latin typeface="Aptos" panose="020B0004020202020204" pitchFamily="34" charset="0"/>
                <a:ea typeface="Aptos" panose="020B0004020202020204" pitchFamily="34" charset="0"/>
                <a:cs typeface="Times New Roman" panose="02020603050405020304" pitchFamily="18" charset="0"/>
              </a:rPr>
              <a:t>I</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mplications</a:t>
            </a:r>
            <a:r>
              <a:rPr lang="hu-HU" sz="1800" b="1"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800" b="1" dirty="0">
                <a:effectLst/>
                <a:latin typeface="Aptos" panose="020B0004020202020204" pitchFamily="34" charset="0"/>
                <a:ea typeface="Aptos" panose="020B0004020202020204" pitchFamily="34" charset="0"/>
                <a:cs typeface="Times New Roman" panose="02020603050405020304" pitchFamily="18" charset="0"/>
              </a:rPr>
              <a:t> Mixing on Network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Stability</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94B36CF6-6A4E-1CB7-D15B-B9D78F539650}"/>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D2F7F72-AB05-7F7A-4C41-6CDA8DA1686C}"/>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mixing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yields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random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lacking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bias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Stabilizes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without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preferential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connection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Less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prone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to clustering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or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hierarchical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tendencies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Neutral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are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typical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randomized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theoretical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studies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Useful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fundamental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7CFE1CE-26DD-96AB-0939-FED291B45D6A}"/>
              </a:ext>
            </a:extLst>
          </p:cNvPr>
          <p:cNvSpPr>
            <a:spLocks noGrp="1"/>
          </p:cNvSpPr>
          <p:nvPr>
            <p:ph type="sldNum" sz="quarter" idx="12"/>
          </p:nvPr>
        </p:nvSpPr>
        <p:spPr/>
        <p:txBody>
          <a:bodyPr/>
          <a:lstStyle/>
          <a:p>
            <a:fld id="{A83EAA7F-C62B-F246-A793-9ED832A9CCAD}" type="slidenum">
              <a:rPr lang="hu-HU" smtClean="0"/>
              <a:t>24</a:t>
            </a:fld>
            <a:endParaRPr lang="hu-HU"/>
          </a:p>
        </p:txBody>
      </p:sp>
      <p:sp>
        <p:nvSpPr>
          <p:cNvPr id="12" name="Cím 1">
            <a:extLst>
              <a:ext uri="{FF2B5EF4-FFF2-40B4-BE49-F238E27FC236}">
                <a16:creationId xmlns:a16="http://schemas.microsoft.com/office/drawing/2014/main" id="{5F1CAE3E-D81B-1002-9A42-4B14767B0C2D}"/>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7003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AA8A6-4F33-2BF9-CFF3-1E0878D4CBD0}"/>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1F13D37E-2D53-5D8D-BBA0-23107B7BA156}"/>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D796362-B018-E064-E4FB-AAC6BC88311A}"/>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Visualizing</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Correlations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5CB8046F-97DD-8052-9A2D-C7B7A74A245F}"/>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BB37BF83-0850-D489-613E-8941D2ACFFE9}"/>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Graphs and heat maps used to display degree correlations.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Visualization aids in identifying assortative or disassortative tendencies.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matrix helps map connection likelihoods.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Clusters on heat maps reveal assortative connections.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Visualization as a critical tool in network analysis.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00858C8F-7EC6-678D-8AFD-F063B7DCF459}"/>
              </a:ext>
            </a:extLst>
          </p:cNvPr>
          <p:cNvSpPr>
            <a:spLocks noGrp="1"/>
          </p:cNvSpPr>
          <p:nvPr>
            <p:ph type="sldNum" sz="quarter" idx="12"/>
          </p:nvPr>
        </p:nvSpPr>
        <p:spPr/>
        <p:txBody>
          <a:bodyPr/>
          <a:lstStyle/>
          <a:p>
            <a:fld id="{A83EAA7F-C62B-F246-A793-9ED832A9CCAD}" type="slidenum">
              <a:rPr lang="hu-HU" smtClean="0"/>
              <a:t>25</a:t>
            </a:fld>
            <a:endParaRPr lang="hu-HU"/>
          </a:p>
        </p:txBody>
      </p:sp>
      <p:sp>
        <p:nvSpPr>
          <p:cNvPr id="12" name="Cím 1">
            <a:extLst>
              <a:ext uri="{FF2B5EF4-FFF2-40B4-BE49-F238E27FC236}">
                <a16:creationId xmlns:a16="http://schemas.microsoft.com/office/drawing/2014/main" id="{7622C246-1EC7-E557-89E1-7A3B76603345}"/>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46442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21042-6B7D-58FE-165B-38C963AEB200}"/>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E6015330-DFE1-23A6-3778-E266C0947D50}"/>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8E7E826F-B4D7-6D03-886D-B268A0B0DDBE}"/>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Matrix (eᵢⱼ)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Analysis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0D4A12CC-A5AE-56E4-FFB8-784524471DD3}"/>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CF23A31A-FAC2-0E26-A8F5-BFFF5F6EE3E1}"/>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matrix represents link probabilities.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eᵢⱼ values show probability of connection between nodes of degrees i and j.</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High values along the diagonal indicate assortative mixing.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Off-diagonal high values suggest disassortative mixing.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Matrix insights aid in understanding complex network structures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0D051CC-01E8-C3BC-7849-ED1A856210CA}"/>
              </a:ext>
            </a:extLst>
          </p:cNvPr>
          <p:cNvSpPr>
            <a:spLocks noGrp="1"/>
          </p:cNvSpPr>
          <p:nvPr>
            <p:ph type="sldNum" sz="quarter" idx="12"/>
          </p:nvPr>
        </p:nvSpPr>
        <p:spPr/>
        <p:txBody>
          <a:bodyPr/>
          <a:lstStyle/>
          <a:p>
            <a:fld id="{A83EAA7F-C62B-F246-A793-9ED832A9CCAD}" type="slidenum">
              <a:rPr lang="hu-HU" smtClean="0"/>
              <a:t>26</a:t>
            </a:fld>
            <a:endParaRPr lang="hu-HU"/>
          </a:p>
        </p:txBody>
      </p:sp>
      <p:sp>
        <p:nvSpPr>
          <p:cNvPr id="12" name="Cím 1">
            <a:extLst>
              <a:ext uri="{FF2B5EF4-FFF2-40B4-BE49-F238E27FC236}">
                <a16:creationId xmlns:a16="http://schemas.microsoft.com/office/drawing/2014/main" id="{FF701AF9-1C39-FBD1-B415-22698C8BDA1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414031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E0D1-1E97-5EDF-37CF-2DFC23E60377}"/>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111945DA-AF87-0E6F-6A90-32A413BE36D8}"/>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63F64E2A-D416-23E4-A54B-F7393F989DC7}"/>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Matrix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54D5BE68-D720-A788-0DE7-9F45822CBADE}"/>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DC5C64F-9374-2BAE-CE0E-7913D321BC2F}"/>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assortative social networks, hubs tend to link to each other.</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matrix shows strong diagonal patterns.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Facilitates community formation and resilient social structures.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Practical use in studying collaborative and friendship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Enables targeted network intervention strategies.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A6914A7D-7F14-30E4-378C-19740DDF9CC6}"/>
              </a:ext>
            </a:extLst>
          </p:cNvPr>
          <p:cNvSpPr>
            <a:spLocks noGrp="1"/>
          </p:cNvSpPr>
          <p:nvPr>
            <p:ph type="sldNum" sz="quarter" idx="12"/>
          </p:nvPr>
        </p:nvSpPr>
        <p:spPr/>
        <p:txBody>
          <a:bodyPr/>
          <a:lstStyle/>
          <a:p>
            <a:fld id="{A83EAA7F-C62B-F246-A793-9ED832A9CCAD}" type="slidenum">
              <a:rPr lang="hu-HU" smtClean="0"/>
              <a:t>27</a:t>
            </a:fld>
            <a:endParaRPr lang="hu-HU"/>
          </a:p>
        </p:txBody>
      </p:sp>
      <p:sp>
        <p:nvSpPr>
          <p:cNvPr id="12" name="Cím 1">
            <a:extLst>
              <a:ext uri="{FF2B5EF4-FFF2-40B4-BE49-F238E27FC236}">
                <a16:creationId xmlns:a16="http://schemas.microsoft.com/office/drawing/2014/main" id="{6BA50C21-9AFE-AEF7-2F48-A11A2F2F9548}"/>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03826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84046-3B54-3F7F-673C-D7F8D07DAE6B}"/>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F958634E-7A18-7D8B-04E0-F9A831A5919F}"/>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2763D242-89E3-C4AD-044E-B755527752BE}"/>
              </a:ext>
            </a:extLst>
          </p:cNvPr>
          <p:cNvSpPr txBox="1"/>
          <p:nvPr/>
        </p:nvSpPr>
        <p:spPr>
          <a:xfrm>
            <a:off x="838200" y="399495"/>
            <a:ext cx="10515600" cy="369332"/>
          </a:xfrm>
          <a:prstGeom prst="rect">
            <a:avLst/>
          </a:prstGeom>
          <a:noFill/>
        </p:spPr>
        <p:txBody>
          <a:bodyPr wrap="square" rtlCol="0">
            <a:spAutoFit/>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Correlation Matrix in Biological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744E6FF3-AF38-199F-2F73-6BF70545D256}"/>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54FCDDE-1F9F-FBAB-AACC-63CA96D7AE7B}"/>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patterns in biological networks show off-diagonal clustering.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avoid each other, connecting to low-degree nodes.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Matrix reveals distribution and interaction patterns of proteins or cells.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Highlights resilience against random node failures.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Useful for predicting biological network stability.</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FD3DFA79-6229-D2C6-813A-44D9F5F1A2BB}"/>
              </a:ext>
            </a:extLst>
          </p:cNvPr>
          <p:cNvSpPr>
            <a:spLocks noGrp="1"/>
          </p:cNvSpPr>
          <p:nvPr>
            <p:ph type="sldNum" sz="quarter" idx="12"/>
          </p:nvPr>
        </p:nvSpPr>
        <p:spPr/>
        <p:txBody>
          <a:bodyPr/>
          <a:lstStyle/>
          <a:p>
            <a:fld id="{A83EAA7F-C62B-F246-A793-9ED832A9CCAD}" type="slidenum">
              <a:rPr lang="hu-HU" smtClean="0"/>
              <a:t>28</a:t>
            </a:fld>
            <a:endParaRPr lang="hu-HU"/>
          </a:p>
        </p:txBody>
      </p:sp>
      <p:sp>
        <p:nvSpPr>
          <p:cNvPr id="12" name="Cím 1">
            <a:extLst>
              <a:ext uri="{FF2B5EF4-FFF2-40B4-BE49-F238E27FC236}">
                <a16:creationId xmlns:a16="http://schemas.microsoft.com/office/drawing/2014/main" id="{718B7412-B081-8985-D1A8-B70F58183E5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746420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8168B-181F-ECF9-735C-05AF18A68652}"/>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4EEE32EE-B8AA-A98B-C69B-DAEFFA8AA261}"/>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D521870D-23D7-D3C9-8665-90214B7AB4CF}"/>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800" b="1"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Assortativity</a:t>
            </a:r>
            <a:r>
              <a:rPr lang="hu-HU" sz="1800" b="1" dirty="0">
                <a:effectLst/>
                <a:latin typeface="Aptos" panose="020B0004020202020204" pitchFamily="34" charset="0"/>
                <a:ea typeface="Aptos" panose="020B0004020202020204" pitchFamily="34" charset="0"/>
                <a:cs typeface="Times New Roman" panose="02020603050405020304" pitchFamily="18" charset="0"/>
              </a:rPr>
              <a:t> on Information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Spread</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C4C2981B-A896-05C3-0425-A759EEBEF407}"/>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7E870B57-619A-0B40-25ED-A5AE3953FAF9}"/>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enhance rapid information spread.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Clusters and hubs support efficient communication within groups.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Resilient to information isolation or disruption.</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Examples in social media and professional collaboration.</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Important for strategies in public health and marketing.</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CC3F4207-3E91-F0F6-93DF-FFDDA797344F}"/>
              </a:ext>
            </a:extLst>
          </p:cNvPr>
          <p:cNvSpPr>
            <a:spLocks noGrp="1"/>
          </p:cNvSpPr>
          <p:nvPr>
            <p:ph type="sldNum" sz="quarter" idx="12"/>
          </p:nvPr>
        </p:nvSpPr>
        <p:spPr/>
        <p:txBody>
          <a:bodyPr/>
          <a:lstStyle/>
          <a:p>
            <a:fld id="{A83EAA7F-C62B-F246-A793-9ED832A9CCAD}" type="slidenum">
              <a:rPr lang="hu-HU" smtClean="0"/>
              <a:t>29</a:t>
            </a:fld>
            <a:endParaRPr lang="hu-HU"/>
          </a:p>
        </p:txBody>
      </p:sp>
      <p:sp>
        <p:nvSpPr>
          <p:cNvPr id="12" name="Cím 1">
            <a:extLst>
              <a:ext uri="{FF2B5EF4-FFF2-40B4-BE49-F238E27FC236}">
                <a16:creationId xmlns:a16="http://schemas.microsoft.com/office/drawing/2014/main" id="{640AD924-A22D-14E1-42E7-F5190F6293E3}"/>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91664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hu-HU" sz="3600" dirty="0" err="1">
                <a:solidFill>
                  <a:srgbClr val="012851"/>
                </a:solidFill>
                <a:latin typeface="Open Sans" panose="020B0606030504020204" pitchFamily="34" charset="0"/>
                <a:ea typeface="Open Sans" panose="020B0606030504020204" pitchFamily="34" charset="0"/>
                <a:cs typeface="Open Sans" panose="020B0606030504020204" pitchFamily="34" charset="0"/>
              </a:rPr>
              <a:t>Degree</a:t>
            </a:r>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a:t>
            </a:r>
            <a:r>
              <a:rPr lang="hu-HU" sz="3600" dirty="0" err="1">
                <a:solidFill>
                  <a:srgbClr val="012851"/>
                </a:solidFill>
                <a:latin typeface="Open Sans" panose="020B0606030504020204" pitchFamily="34" charset="0"/>
                <a:ea typeface="Open Sans" panose="020B0606030504020204" pitchFamily="34" charset="0"/>
                <a:cs typeface="Open Sans" panose="020B0606030504020204" pitchFamily="34" charset="0"/>
              </a:rPr>
              <a:t>Correlation</a:t>
            </a:r>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a:t>
            </a:r>
            <a:r>
              <a:rPr lang="hu-HU" sz="3600" dirty="0" err="1">
                <a:solidFill>
                  <a:srgbClr val="012851"/>
                </a:solidFill>
                <a:latin typeface="Open Sans" panose="020B0606030504020204" pitchFamily="34" charset="0"/>
                <a:ea typeface="Open Sans" panose="020B0606030504020204" pitchFamily="34" charset="0"/>
                <a:cs typeface="Open Sans" panose="020B0606030504020204" pitchFamily="34" charset="0"/>
              </a:rPr>
              <a:t>Types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CFBBD31F-1F30-AF11-68AC-349EB7CE1585}"/>
              </a:ext>
            </a:extLst>
          </p:cNvPr>
          <p:cNvSpPr>
            <a:spLocks noGrp="1"/>
          </p:cNvSpPr>
          <p:nvPr>
            <p:ph idx="1"/>
          </p:nvPr>
        </p:nvSpPr>
        <p:spPr>
          <a:xfrm>
            <a:off x="301861" y="1083900"/>
            <a:ext cx="11552465" cy="4847364"/>
          </a:xfrm>
        </p:spPr>
        <p:txBody>
          <a:bodyPr>
            <a:normAutofit/>
          </a:bodyPr>
          <a:lstStyle/>
          <a:p>
            <a:pPr algn="just">
              <a:lnSpc>
                <a:spcPct val="160000"/>
              </a:lnSpc>
            </a:pPr>
            <a:r>
              <a:rPr lang="en-US" sz="2400" dirty="0"/>
              <a:t>Assortative Networks: Hubs link to other hubs; small-degree nodes link to small-degree nodes.</a:t>
            </a:r>
          </a:p>
          <a:p>
            <a:pPr algn="just">
              <a:lnSpc>
                <a:spcPct val="160000"/>
              </a:lnSpc>
            </a:pPr>
            <a:r>
              <a:rPr lang="en-US" sz="2400" dirty="0"/>
              <a:t>Disassortative Networks: Hubs avoid linking to each other, preferring small-degree nodes.</a:t>
            </a:r>
          </a:p>
          <a:p>
            <a:pPr algn="just">
              <a:lnSpc>
                <a:spcPct val="160000"/>
              </a:lnSpc>
            </a:pPr>
            <a:r>
              <a:rPr lang="en-US" sz="2400" dirty="0"/>
              <a:t>Neutral Networks: No specific tendency for nodes to connect by degree.</a:t>
            </a:r>
          </a:p>
          <a:p>
            <a:pPr algn="just">
              <a:lnSpc>
                <a:spcPct val="160000"/>
              </a:lnSpc>
            </a:pPr>
            <a:r>
              <a:rPr lang="en-US" sz="2400" dirty="0"/>
              <a:t>Examples of each type in real-world networks (e.g., social networks, biological networks).</a:t>
            </a:r>
          </a:p>
        </p:txBody>
      </p:sp>
      <p:sp>
        <p:nvSpPr>
          <p:cNvPr id="10" name="Dia számának helye 9">
            <a:extLst>
              <a:ext uri="{FF2B5EF4-FFF2-40B4-BE49-F238E27FC236}">
                <a16:creationId xmlns:a16="http://schemas.microsoft.com/office/drawing/2014/main" id="{E214AC3E-91C1-7A9F-1EC3-ABACF17151F3}"/>
              </a:ext>
            </a:extLst>
          </p:cNvPr>
          <p:cNvSpPr>
            <a:spLocks noGrp="1"/>
          </p:cNvSpPr>
          <p:nvPr>
            <p:ph type="sldNum" sz="quarter" idx="12"/>
          </p:nvPr>
        </p:nvSpPr>
        <p:spPr/>
        <p:txBody>
          <a:bodyPr/>
          <a:lstStyle/>
          <a:p>
            <a:fld id="{A83EAA7F-C62B-F246-A793-9ED832A9CCAD}" type="slidenum">
              <a:rPr lang="hu-HU" smtClean="0"/>
              <a:t>3</a:t>
            </a:fld>
            <a:endParaRPr lang="hu-HU"/>
          </a:p>
        </p:txBody>
      </p:sp>
      <p:pic>
        <p:nvPicPr>
          <p:cNvPr id="14" name="Kép 13">
            <a:extLst>
              <a:ext uri="{FF2B5EF4-FFF2-40B4-BE49-F238E27FC236}">
                <a16:creationId xmlns:a16="http://schemas.microsoft.com/office/drawing/2014/main" id="{81CAD4E8-2F07-FC4C-7D34-2825C960FA98}"/>
              </a:ext>
            </a:extLst>
          </p:cNvPr>
          <p:cNvPicPr>
            <a:picLocks noChangeAspect="1"/>
          </p:cNvPicPr>
          <p:nvPr/>
        </p:nvPicPr>
        <p:blipFill>
          <a:blip r:embed="rId3"/>
          <a:stretch>
            <a:fillRect/>
          </a:stretch>
        </p:blipFill>
        <p:spPr>
          <a:xfrm>
            <a:off x="0" y="6039976"/>
            <a:ext cx="12192000" cy="850392"/>
          </a:xfrm>
          <a:prstGeom prst="rect">
            <a:avLst/>
          </a:prstGeom>
        </p:spPr>
      </p:pic>
      <p:sp>
        <p:nvSpPr>
          <p:cNvPr id="15" name="Cím 1">
            <a:extLst>
              <a:ext uri="{FF2B5EF4-FFF2-40B4-BE49-F238E27FC236}">
                <a16:creationId xmlns:a16="http://schemas.microsoft.com/office/drawing/2014/main" id="{F70B43D4-6403-ACA4-9B61-993EB7648266}"/>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426934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9AC37-2DC3-784C-8224-4B4C418F7874}"/>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C937EE45-1A23-509B-ED4D-480D33400731}"/>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3A69C59F-6014-2126-1AE0-A5E206854E56}"/>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800" b="1"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Disassortativity</a:t>
            </a:r>
            <a:r>
              <a:rPr lang="hu-HU" sz="1800" b="1" dirty="0">
                <a:effectLst/>
                <a:latin typeface="Aptos" panose="020B0004020202020204" pitchFamily="34" charset="0"/>
                <a:ea typeface="Aptos" panose="020B0004020202020204" pitchFamily="34" charset="0"/>
                <a:cs typeface="Times New Roman" panose="02020603050405020304" pitchFamily="18" charset="0"/>
              </a:rPr>
              <a:t> on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Containment</a:t>
            </a:r>
            <a:r>
              <a:rPr lang="hu-HU" sz="1800" b="1" dirty="0">
                <a:effectLst/>
                <a:latin typeface="Aptos" panose="020B0004020202020204" pitchFamily="34" charset="0"/>
                <a:ea typeface="Aptos" panose="020B0004020202020204" pitchFamily="34" charset="0"/>
                <a:cs typeface="Times New Roman" panose="02020603050405020304" pitchFamily="18" charset="0"/>
              </a:rPr>
              <a:t> and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Control</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5108C939-ACC8-448A-299D-E148EFEFA959}"/>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F0F5C019-ACEC-95EA-F74D-8D9834997204}"/>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networks help control spread by isolating hubs.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with few inter-hub connections slow down transmission.</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Useful in managing epidemics or controlling information flow.</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 Limiting high-risk interaction in biological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Important for containment strategies and infrastructure stability.</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9A99A119-3A42-E131-445C-EE844BDA5ADC}"/>
              </a:ext>
            </a:extLst>
          </p:cNvPr>
          <p:cNvSpPr>
            <a:spLocks noGrp="1"/>
          </p:cNvSpPr>
          <p:nvPr>
            <p:ph type="sldNum" sz="quarter" idx="12"/>
          </p:nvPr>
        </p:nvSpPr>
        <p:spPr/>
        <p:txBody>
          <a:bodyPr/>
          <a:lstStyle/>
          <a:p>
            <a:fld id="{A83EAA7F-C62B-F246-A793-9ED832A9CCAD}" type="slidenum">
              <a:rPr lang="hu-HU" smtClean="0"/>
              <a:t>30</a:t>
            </a:fld>
            <a:endParaRPr lang="hu-HU"/>
          </a:p>
        </p:txBody>
      </p:sp>
      <p:sp>
        <p:nvSpPr>
          <p:cNvPr id="12" name="Cím 1">
            <a:extLst>
              <a:ext uri="{FF2B5EF4-FFF2-40B4-BE49-F238E27FC236}">
                <a16:creationId xmlns:a16="http://schemas.microsoft.com/office/drawing/2014/main" id="{9ED7C411-EF66-59F2-67F6-9EC670A9949D}"/>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4071566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A7FA-610B-A5D3-F385-EE9EA20C6BC3}"/>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92AB7175-0FA6-1085-E2E0-700F872C7C2E}"/>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EC8455AD-190E-4423-E261-758DCF927BAD}"/>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Function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Visualization</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ACB62A93-EEDC-E9FE-32CC-C6A959DC606D}"/>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420E07B2-8ECE-5782-F4AD-EC18F453C18F}"/>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Visualization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of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knn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(k)k_{</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knn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(k)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reveals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node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Upward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trend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networks,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downward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disassortative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Highlights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of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connectivity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across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Valuable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biological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studies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Practical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clustering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A4697EB4-51EA-6780-0A6D-7B3F7EA3963F}"/>
              </a:ext>
            </a:extLst>
          </p:cNvPr>
          <p:cNvSpPr>
            <a:spLocks noGrp="1"/>
          </p:cNvSpPr>
          <p:nvPr>
            <p:ph type="sldNum" sz="quarter" idx="12"/>
          </p:nvPr>
        </p:nvSpPr>
        <p:spPr/>
        <p:txBody>
          <a:bodyPr/>
          <a:lstStyle/>
          <a:p>
            <a:fld id="{A83EAA7F-C62B-F246-A793-9ED832A9CCAD}" type="slidenum">
              <a:rPr lang="hu-HU" smtClean="0"/>
              <a:t>31</a:t>
            </a:fld>
            <a:endParaRPr lang="hu-HU"/>
          </a:p>
        </p:txBody>
      </p:sp>
      <p:sp>
        <p:nvSpPr>
          <p:cNvPr id="12" name="Cím 1">
            <a:extLst>
              <a:ext uri="{FF2B5EF4-FFF2-40B4-BE49-F238E27FC236}">
                <a16:creationId xmlns:a16="http://schemas.microsoft.com/office/drawing/2014/main" id="{A5C2C54A-269A-CCB9-E847-F6B04930FCAA}"/>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877647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48035-E0E8-02EC-7D72-EF61DD446607}"/>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1157F5C3-E507-D304-9E69-FE1775EC5E6A}"/>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C44FEF11-898D-C5EF-8C80-A64A502298F1}"/>
              </a:ext>
            </a:extLst>
          </p:cNvPr>
          <p:cNvSpPr txBox="1"/>
          <p:nvPr/>
        </p:nvSpPr>
        <p:spPr>
          <a:xfrm>
            <a:off x="838200" y="399495"/>
            <a:ext cx="10515600" cy="378565"/>
          </a:xfrm>
          <a:prstGeom prst="rect">
            <a:avLst/>
          </a:prstGeom>
          <a:noFill/>
        </p:spPr>
        <p:txBody>
          <a:bodyPr wrap="square" rtlCol="0">
            <a:spAutoFit/>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Friendship</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Paradox in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6" name="Egyenes összekötő 5">
            <a:extLst>
              <a:ext uri="{FF2B5EF4-FFF2-40B4-BE49-F238E27FC236}">
                <a16:creationId xmlns:a16="http://schemas.microsoft.com/office/drawing/2014/main" id="{0CB06EEF-AEA5-4B6C-7F2B-792A4DF77E93}"/>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32488456-4942-640B-5695-927CEEED81E0}"/>
              </a:ext>
            </a:extLst>
          </p:cNvPr>
          <p:cNvSpPr>
            <a:spLocks noGrp="1"/>
          </p:cNvSpPr>
          <p:nvPr>
            <p:ph idx="1"/>
          </p:nvPr>
        </p:nvSpPr>
        <p:spPr>
          <a:xfrm>
            <a:off x="560717" y="1235844"/>
            <a:ext cx="10882959" cy="4526177"/>
          </a:xfrm>
        </p:spPr>
        <p:txBody>
          <a:bodyPr>
            <a:noAutofit/>
          </a:bodyPr>
          <a:lstStyle/>
          <a:p>
            <a:pPr marL="0" indent="0" algn="just">
              <a:lnSpc>
                <a:spcPct val="100000"/>
              </a:lnSpc>
              <a:buNone/>
            </a:pPr>
            <a:r>
              <a:rPr lang="en-US" sz="2400" dirty="0"/>
              <a:t>•</a:t>
            </a:r>
            <a:r>
              <a:rPr lang="hu-HU" sz="2400" dirty="0"/>
              <a:t> </a:t>
            </a:r>
            <a:r>
              <a:rPr lang="en-US" sz="2400" dirty="0"/>
              <a:t>Friendship Paradox: On average, your friends have more connections than you do.</a:t>
            </a:r>
          </a:p>
          <a:p>
            <a:pPr marL="0" indent="0" algn="just">
              <a:lnSpc>
                <a:spcPct val="100000"/>
              </a:lnSpc>
              <a:buNone/>
            </a:pPr>
            <a:r>
              <a:rPr lang="en-US" sz="2400" dirty="0"/>
              <a:t>•</a:t>
            </a:r>
            <a:r>
              <a:rPr lang="hu-HU" sz="2400" dirty="0"/>
              <a:t> </a:t>
            </a:r>
            <a:r>
              <a:rPr lang="en-US" sz="2400" dirty="0"/>
              <a:t>Common in social networks where hubs have many connections.</a:t>
            </a:r>
          </a:p>
          <a:p>
            <a:pPr marL="0" indent="0" algn="just">
              <a:lnSpc>
                <a:spcPct val="100000"/>
              </a:lnSpc>
              <a:buNone/>
            </a:pPr>
            <a:r>
              <a:rPr lang="en-US" sz="2400" dirty="0"/>
              <a:t>•</a:t>
            </a:r>
            <a:r>
              <a:rPr lang="hu-HU" sz="2400" dirty="0"/>
              <a:t> </a:t>
            </a:r>
            <a:r>
              <a:rPr lang="en-US" sz="2400" dirty="0"/>
              <a:t>Indicates clustering around high-degree nodes.</a:t>
            </a:r>
          </a:p>
          <a:p>
            <a:pPr marL="0" indent="0" algn="just">
              <a:lnSpc>
                <a:spcPct val="100000"/>
              </a:lnSpc>
              <a:buNone/>
            </a:pPr>
            <a:r>
              <a:rPr lang="en-US" sz="2400" dirty="0"/>
              <a:t>•</a:t>
            </a:r>
            <a:r>
              <a:rPr lang="hu-HU" sz="2400" dirty="0"/>
              <a:t> </a:t>
            </a:r>
            <a:r>
              <a:rPr lang="en-US" sz="2400" dirty="0"/>
              <a:t>Highlights the social advantage of being connected to hubs.</a:t>
            </a:r>
          </a:p>
          <a:p>
            <a:pPr marL="0" indent="0" algn="just">
              <a:lnSpc>
                <a:spcPct val="100000"/>
              </a:lnSpc>
              <a:buNone/>
            </a:pPr>
            <a:r>
              <a:rPr lang="en-US" sz="2400" dirty="0"/>
              <a:t>•</a:t>
            </a:r>
            <a:r>
              <a:rPr lang="hu-HU" sz="2400" dirty="0"/>
              <a:t> </a:t>
            </a:r>
            <a:r>
              <a:rPr lang="en-US" sz="2400" dirty="0"/>
              <a:t>Important for understanding social influence and network dynamics.</a:t>
            </a:r>
          </a:p>
          <a:p>
            <a:pPr marL="0" indent="0" algn="just">
              <a:lnSpc>
                <a:spcPct val="100000"/>
              </a:lnSpc>
              <a:buNone/>
            </a:pPr>
            <a:endParaRPr lang="en-US" sz="2400" b="1" dirty="0"/>
          </a:p>
        </p:txBody>
      </p:sp>
      <p:sp>
        <p:nvSpPr>
          <p:cNvPr id="10" name="Dia számának helye 9">
            <a:extLst>
              <a:ext uri="{FF2B5EF4-FFF2-40B4-BE49-F238E27FC236}">
                <a16:creationId xmlns:a16="http://schemas.microsoft.com/office/drawing/2014/main" id="{F8A178F8-C6D2-2E0E-C417-F59A880ACE0B}"/>
              </a:ext>
            </a:extLst>
          </p:cNvPr>
          <p:cNvSpPr>
            <a:spLocks noGrp="1"/>
          </p:cNvSpPr>
          <p:nvPr>
            <p:ph type="sldNum" sz="quarter" idx="12"/>
          </p:nvPr>
        </p:nvSpPr>
        <p:spPr/>
        <p:txBody>
          <a:bodyPr/>
          <a:lstStyle/>
          <a:p>
            <a:fld id="{A83EAA7F-C62B-F246-A793-9ED832A9CCAD}" type="slidenum">
              <a:rPr lang="hu-HU" smtClean="0"/>
              <a:t>32</a:t>
            </a:fld>
            <a:endParaRPr lang="hu-HU"/>
          </a:p>
        </p:txBody>
      </p:sp>
      <p:sp>
        <p:nvSpPr>
          <p:cNvPr id="12" name="Cím 1">
            <a:extLst>
              <a:ext uri="{FF2B5EF4-FFF2-40B4-BE49-F238E27FC236}">
                <a16:creationId xmlns:a16="http://schemas.microsoft.com/office/drawing/2014/main" id="{E208BF7D-7392-0021-44D2-0EE6F406FFB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54648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57A14-F807-C5DB-EA88-3F31245D6BC2}"/>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FFF548DD-4B2D-4938-37FF-DF610172A8C4}"/>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3368E0BA-6774-B1DC-BAA0-BC8E09891174}"/>
              </a:ext>
            </a:extLst>
          </p:cNvPr>
          <p:cNvSpPr txBox="1"/>
          <p:nvPr/>
        </p:nvSpPr>
        <p:spPr>
          <a:xfrm>
            <a:off x="838200" y="399495"/>
            <a:ext cx="10515600" cy="378565"/>
          </a:xfrm>
          <a:prstGeom prst="rect">
            <a:avLst/>
          </a:prstGeom>
          <a:noFill/>
        </p:spPr>
        <p:txBody>
          <a:bodyPr wrap="square" rtlCol="0">
            <a:spAutoFit/>
          </a:bodyPr>
          <a:lstStyle/>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Network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Robustness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Correlation</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6" name="Egyenes összekötő 5">
            <a:extLst>
              <a:ext uri="{FF2B5EF4-FFF2-40B4-BE49-F238E27FC236}">
                <a16:creationId xmlns:a16="http://schemas.microsoft.com/office/drawing/2014/main" id="{84E87890-9824-776F-40A4-CEF5B7AD08D1}"/>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61AA4B49-C8AA-D449-B549-794E5A7A2FE1}"/>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show robustness to random failures.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networks are vulnerable if hubs are targeted.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impacts network resilience.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Structural planning benefits from understanding correlation effects.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Applications in network design and infrastructure protection.</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CFDF194A-ABCE-889C-F57F-3D7E7393BF7A}"/>
              </a:ext>
            </a:extLst>
          </p:cNvPr>
          <p:cNvSpPr>
            <a:spLocks noGrp="1"/>
          </p:cNvSpPr>
          <p:nvPr>
            <p:ph type="sldNum" sz="quarter" idx="12"/>
          </p:nvPr>
        </p:nvSpPr>
        <p:spPr/>
        <p:txBody>
          <a:bodyPr/>
          <a:lstStyle/>
          <a:p>
            <a:fld id="{A83EAA7F-C62B-F246-A793-9ED832A9CCAD}" type="slidenum">
              <a:rPr lang="hu-HU" smtClean="0"/>
              <a:t>33</a:t>
            </a:fld>
            <a:endParaRPr lang="hu-HU"/>
          </a:p>
        </p:txBody>
      </p:sp>
      <p:sp>
        <p:nvSpPr>
          <p:cNvPr id="12" name="Cím 1">
            <a:extLst>
              <a:ext uri="{FF2B5EF4-FFF2-40B4-BE49-F238E27FC236}">
                <a16:creationId xmlns:a16="http://schemas.microsoft.com/office/drawing/2014/main" id="{0B02C803-CA8E-33E7-4819-2F9B21C71335}"/>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4051382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617C3-8EDA-D0F8-5366-1143DC27DD06}"/>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BB46608B-9876-E293-7969-52D5296F5D87}"/>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E972889B-87EF-8154-861F-BA13405E9F66}"/>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Impact</a:t>
            </a:r>
            <a:r>
              <a:rPr lang="hu-HU" sz="1800" b="1"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on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Epidemic</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Spread</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CA9C3FF0-E554-68F7-511B-CC4FFBD879F9}"/>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9966CA73-778C-610A-DDA4-2B71EA603C22}"/>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can speed up epidemic spread.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Clustering aids rapid transmission among connected nodes.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networks can slow spread, isolating high-degree nodes.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Practical for epidemiology and disease modeling.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Network structure guides containment strategies.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0B77ACF1-8584-3AA9-4EB2-06995FFCF7B7}"/>
              </a:ext>
            </a:extLst>
          </p:cNvPr>
          <p:cNvSpPr>
            <a:spLocks noGrp="1"/>
          </p:cNvSpPr>
          <p:nvPr>
            <p:ph type="sldNum" sz="quarter" idx="12"/>
          </p:nvPr>
        </p:nvSpPr>
        <p:spPr/>
        <p:txBody>
          <a:bodyPr/>
          <a:lstStyle/>
          <a:p>
            <a:fld id="{A83EAA7F-C62B-F246-A793-9ED832A9CCAD}" type="slidenum">
              <a:rPr lang="hu-HU" smtClean="0"/>
              <a:t>34</a:t>
            </a:fld>
            <a:endParaRPr lang="hu-HU"/>
          </a:p>
        </p:txBody>
      </p:sp>
      <p:sp>
        <p:nvSpPr>
          <p:cNvPr id="12" name="Cím 1">
            <a:extLst>
              <a:ext uri="{FF2B5EF4-FFF2-40B4-BE49-F238E27FC236}">
                <a16:creationId xmlns:a16="http://schemas.microsoft.com/office/drawing/2014/main" id="{C60C95C9-870E-A84A-5067-E893466C005A}"/>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982458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449B5-E123-6C0C-4225-F16DFE5EC3F7}"/>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8AE7E561-2BAD-06F7-4CA7-349F16E16C43}"/>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8D839671-4501-4D38-C4A8-B7C9FC325070}"/>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Coefficient</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Applications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BE98B02B-99F7-1531-A063-18AF88A2DDC7}"/>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74055F36-0F05-F249-4151-519C63070E03}"/>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coefficient helps classify network types.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Positive values (assortative) vs. negative (disassortative).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Key metric in social, biological, and technological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Used for predictive analysis and structural insights.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Supports targeted interventions and resilience planning.</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24D1FB38-B167-B761-4C95-62DB363C732A}"/>
              </a:ext>
            </a:extLst>
          </p:cNvPr>
          <p:cNvSpPr>
            <a:spLocks noGrp="1"/>
          </p:cNvSpPr>
          <p:nvPr>
            <p:ph type="sldNum" sz="quarter" idx="12"/>
          </p:nvPr>
        </p:nvSpPr>
        <p:spPr/>
        <p:txBody>
          <a:bodyPr/>
          <a:lstStyle/>
          <a:p>
            <a:fld id="{A83EAA7F-C62B-F246-A793-9ED832A9CCAD}" type="slidenum">
              <a:rPr lang="hu-HU" smtClean="0"/>
              <a:t>35</a:t>
            </a:fld>
            <a:endParaRPr lang="hu-HU"/>
          </a:p>
        </p:txBody>
      </p:sp>
      <p:sp>
        <p:nvSpPr>
          <p:cNvPr id="12" name="Cím 1">
            <a:extLst>
              <a:ext uri="{FF2B5EF4-FFF2-40B4-BE49-F238E27FC236}">
                <a16:creationId xmlns:a16="http://schemas.microsoft.com/office/drawing/2014/main" id="{FE2678A0-964A-F9FE-5A0A-4795A8244188}"/>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89825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9A805-2908-86FC-F55C-D176D046AD86}"/>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6EB2016E-3EA8-CB1B-1EE4-DAC669431831}"/>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2CD4453C-0FE8-E7FC-AE82-F800EA32CCF8}"/>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Scientific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Collaboration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4D11EA71-8DC3-C445-0505-5CF77598424B}"/>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4C304C22-C338-3D4B-146A-E47465FF83EC}"/>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Collaboration networks often assortative: high-degree nodes link.</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represent prolific collaborators or institutions.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Clustering promotes efficient knowledge sharing.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Increases resilience to member turnover.</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Assortativity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encourages formation of research communities.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A1F3E18-5D33-6BEA-5234-F5EFD3F4D084}"/>
              </a:ext>
            </a:extLst>
          </p:cNvPr>
          <p:cNvSpPr>
            <a:spLocks noGrp="1"/>
          </p:cNvSpPr>
          <p:nvPr>
            <p:ph type="sldNum" sz="quarter" idx="12"/>
          </p:nvPr>
        </p:nvSpPr>
        <p:spPr/>
        <p:txBody>
          <a:bodyPr/>
          <a:lstStyle/>
          <a:p>
            <a:fld id="{A83EAA7F-C62B-F246-A793-9ED832A9CCAD}" type="slidenum">
              <a:rPr lang="hu-HU" smtClean="0"/>
              <a:t>36</a:t>
            </a:fld>
            <a:endParaRPr lang="hu-HU"/>
          </a:p>
        </p:txBody>
      </p:sp>
      <p:sp>
        <p:nvSpPr>
          <p:cNvPr id="12" name="Cím 1">
            <a:extLst>
              <a:ext uri="{FF2B5EF4-FFF2-40B4-BE49-F238E27FC236}">
                <a16:creationId xmlns:a16="http://schemas.microsoft.com/office/drawing/2014/main" id="{9F0CB42E-F258-0CBF-F5B4-39BD930E2EF7}"/>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961770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83655-B5A3-E1BE-1360-8CACC37CD5A8}"/>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DB732197-2929-C1D1-82D3-32E0762489F3}"/>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561512F8-6A58-1114-1464-F1677403FE90}"/>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Infrastructure</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3444C022-9131-B849-1207-2F44DBFD8018}"/>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4F6D743D-6E71-377B-DB34-2168766BE8ED}"/>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Infrastructure networks often disassortative for stability.</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Hubs connect to low-degree nodes, minimizing inter-hub links.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Limits damage in case of targeted attacks.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Typical in power grids, transportation, and telecoms.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Ensures stable operation with high resilience to overload.</a:t>
            </a:r>
          </a:p>
        </p:txBody>
      </p:sp>
      <p:sp>
        <p:nvSpPr>
          <p:cNvPr id="10" name="Dia számának helye 9">
            <a:extLst>
              <a:ext uri="{FF2B5EF4-FFF2-40B4-BE49-F238E27FC236}">
                <a16:creationId xmlns:a16="http://schemas.microsoft.com/office/drawing/2014/main" id="{7C4D35FF-6487-E44B-A9FE-40B667F09659}"/>
              </a:ext>
            </a:extLst>
          </p:cNvPr>
          <p:cNvSpPr>
            <a:spLocks noGrp="1"/>
          </p:cNvSpPr>
          <p:nvPr>
            <p:ph type="sldNum" sz="quarter" idx="12"/>
          </p:nvPr>
        </p:nvSpPr>
        <p:spPr/>
        <p:txBody>
          <a:bodyPr/>
          <a:lstStyle/>
          <a:p>
            <a:fld id="{A83EAA7F-C62B-F246-A793-9ED832A9CCAD}" type="slidenum">
              <a:rPr lang="hu-HU" smtClean="0"/>
              <a:t>37</a:t>
            </a:fld>
            <a:endParaRPr lang="hu-HU"/>
          </a:p>
        </p:txBody>
      </p:sp>
      <p:sp>
        <p:nvSpPr>
          <p:cNvPr id="12" name="Cím 1">
            <a:extLst>
              <a:ext uri="{FF2B5EF4-FFF2-40B4-BE49-F238E27FC236}">
                <a16:creationId xmlns:a16="http://schemas.microsoft.com/office/drawing/2014/main" id="{557AB78A-BF9F-85FD-3149-4ADE6CF62D67}"/>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661090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13830-3F2D-5499-4F27-78E3497B3862}"/>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BA639EC5-2735-1938-A6E8-4701790250D3}"/>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F18E8C9E-911F-E65B-5DE5-BE59BD63BF47}"/>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Role</a:t>
            </a:r>
            <a:r>
              <a:rPr lang="hu-HU" sz="1800" b="1"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Network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Evolution</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B172D15E-838A-B99E-317D-C7A5411668F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B9BB362E-3D98-0CD4-A52D-1BFB32AB794F}"/>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Network growth affects degree correlation over time.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Preferential attachment increases assortative tendencies.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Natural evolution can lead to distinct assortative/disassortative patterns.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Studying evolution helps understand structural stability.</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Applications in predicting future network behaviors.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9EDD3586-2D61-6092-FC21-FF6B720D1786}"/>
              </a:ext>
            </a:extLst>
          </p:cNvPr>
          <p:cNvSpPr>
            <a:spLocks noGrp="1"/>
          </p:cNvSpPr>
          <p:nvPr>
            <p:ph type="sldNum" sz="quarter" idx="12"/>
          </p:nvPr>
        </p:nvSpPr>
        <p:spPr/>
        <p:txBody>
          <a:bodyPr/>
          <a:lstStyle/>
          <a:p>
            <a:fld id="{A83EAA7F-C62B-F246-A793-9ED832A9CCAD}" type="slidenum">
              <a:rPr lang="hu-HU" smtClean="0"/>
              <a:t>38</a:t>
            </a:fld>
            <a:endParaRPr lang="hu-HU"/>
          </a:p>
        </p:txBody>
      </p:sp>
      <p:sp>
        <p:nvSpPr>
          <p:cNvPr id="12" name="Cím 1">
            <a:extLst>
              <a:ext uri="{FF2B5EF4-FFF2-40B4-BE49-F238E27FC236}">
                <a16:creationId xmlns:a16="http://schemas.microsoft.com/office/drawing/2014/main" id="{F3B80B7A-5267-1552-14E3-21A3F60032EE}"/>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99552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1346D-58AA-16C3-F336-25AF00553A02}"/>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A981341F-13F7-3257-C55F-78E6103D65EC}"/>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A50CE2D-D975-12E3-EE97-A8804D8BD661}"/>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Generating</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Correlated</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Networks for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Analysis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CC9D66DC-0885-EBF8-942F-E83F68BC92D7}"/>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506F0743-55FA-587D-0FFF-DAF7E18CF0E3}"/>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Algorithms simulate assortative and disassortative structures.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Generated networks help test correlation theories.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Tools for modeling network resilience and failure responses.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Enables custom network analysis for targeted research.</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Important for theoretical and applied network science.</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7FA5CE5E-CA88-CD26-3A33-777670382E3E}"/>
              </a:ext>
            </a:extLst>
          </p:cNvPr>
          <p:cNvSpPr>
            <a:spLocks noGrp="1"/>
          </p:cNvSpPr>
          <p:nvPr>
            <p:ph type="sldNum" sz="quarter" idx="12"/>
          </p:nvPr>
        </p:nvSpPr>
        <p:spPr/>
        <p:txBody>
          <a:bodyPr/>
          <a:lstStyle/>
          <a:p>
            <a:fld id="{A83EAA7F-C62B-F246-A793-9ED832A9CCAD}" type="slidenum">
              <a:rPr lang="hu-HU" smtClean="0"/>
              <a:t>39</a:t>
            </a:fld>
            <a:endParaRPr lang="hu-HU"/>
          </a:p>
        </p:txBody>
      </p:sp>
      <p:sp>
        <p:nvSpPr>
          <p:cNvPr id="12" name="Cím 1">
            <a:extLst>
              <a:ext uri="{FF2B5EF4-FFF2-40B4-BE49-F238E27FC236}">
                <a16:creationId xmlns:a16="http://schemas.microsoft.com/office/drawing/2014/main" id="{056586E8-2E15-3011-599E-B71E455068B8}"/>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33157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Kép 9">
            <a:extLst>
              <a:ext uri="{FF2B5EF4-FFF2-40B4-BE49-F238E27FC236}">
                <a16:creationId xmlns:a16="http://schemas.microsoft.com/office/drawing/2014/main" id="{AE09ED82-B854-4B03-8C6B-8FB168E40604}"/>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Measuring Degree Correlations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4" name="Tartalom helye 2">
            <a:extLst>
              <a:ext uri="{FF2B5EF4-FFF2-40B4-BE49-F238E27FC236}">
                <a16:creationId xmlns:a16="http://schemas.microsoft.com/office/drawing/2014/main" id="{6C2792D1-C80D-13A9-56A7-06FAC8B0AB17}"/>
              </a:ext>
            </a:extLst>
          </p:cNvPr>
          <p:cNvSpPr>
            <a:spLocks noGrp="1"/>
          </p:cNvSpPr>
          <p:nvPr>
            <p:ph idx="1"/>
          </p:nvPr>
        </p:nvSpPr>
        <p:spPr/>
        <p:txBody>
          <a:bodyPr>
            <a:normAutofit fontScale="70000" lnSpcReduction="20000"/>
          </a:bodyPr>
          <a:lstStyle/>
          <a:p>
            <a:pPr algn="just">
              <a:lnSpc>
                <a:spcPct val="150000"/>
              </a:lnSpc>
            </a:pPr>
            <a:r>
              <a:rPr lang="en-US" sz="3600" dirty="0"/>
              <a:t>Explanation of the Degree Correlation Matrix (eᵢⱼ).</a:t>
            </a:r>
          </a:p>
          <a:p>
            <a:pPr algn="just">
              <a:lnSpc>
                <a:spcPct val="150000"/>
              </a:lnSpc>
            </a:pPr>
            <a:r>
              <a:rPr lang="en-US" sz="3600" dirty="0"/>
              <a:t>The role of matrix analysis in identifying correlation types.</a:t>
            </a:r>
          </a:p>
          <a:p>
            <a:pPr algn="just">
              <a:lnSpc>
                <a:spcPct val="150000"/>
              </a:lnSpc>
            </a:pPr>
            <a:r>
              <a:rPr lang="en-US" sz="3600" dirty="0"/>
              <a:t>How the degree correlation function (kᵢₙₙ) measures connectivity tendencies.</a:t>
            </a:r>
          </a:p>
          <a:p>
            <a:pPr algn="just">
              <a:lnSpc>
                <a:spcPct val="150000"/>
              </a:lnSpc>
            </a:pPr>
            <a:r>
              <a:rPr lang="en-US" sz="3600" dirty="0"/>
              <a:t>Use of correlation coefficients to quantify assortative or disassortative trends.</a:t>
            </a:r>
          </a:p>
          <a:p>
            <a:pPr algn="just">
              <a:lnSpc>
                <a:spcPct val="150000"/>
              </a:lnSpc>
            </a:pPr>
            <a:r>
              <a:rPr lang="en-US" sz="3600" dirty="0"/>
              <a:t>Importance of visual and mathematical tools for correlation measurement.</a:t>
            </a:r>
          </a:p>
        </p:txBody>
      </p:sp>
      <p:sp>
        <p:nvSpPr>
          <p:cNvPr id="13" name="Dia számának helye 12">
            <a:extLst>
              <a:ext uri="{FF2B5EF4-FFF2-40B4-BE49-F238E27FC236}">
                <a16:creationId xmlns:a16="http://schemas.microsoft.com/office/drawing/2014/main" id="{A23CCDFF-3746-92DA-C419-F652C088B5C5}"/>
              </a:ext>
            </a:extLst>
          </p:cNvPr>
          <p:cNvSpPr>
            <a:spLocks noGrp="1"/>
          </p:cNvSpPr>
          <p:nvPr>
            <p:ph type="sldNum" sz="quarter" idx="12"/>
          </p:nvPr>
        </p:nvSpPr>
        <p:spPr/>
        <p:txBody>
          <a:bodyPr/>
          <a:lstStyle/>
          <a:p>
            <a:fld id="{A83EAA7F-C62B-F246-A793-9ED832A9CCAD}" type="slidenum">
              <a:rPr lang="hu-HU" smtClean="0"/>
              <a:t>4</a:t>
            </a:fld>
            <a:endParaRPr lang="hu-HU"/>
          </a:p>
        </p:txBody>
      </p:sp>
      <p:sp>
        <p:nvSpPr>
          <p:cNvPr id="14" name="Cím 1">
            <a:extLst>
              <a:ext uri="{FF2B5EF4-FFF2-40B4-BE49-F238E27FC236}">
                <a16:creationId xmlns:a16="http://schemas.microsoft.com/office/drawing/2014/main" id="{53901915-12AC-73C0-B984-51FCDDAFE6C1}"/>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12114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B4A53-73BA-F51E-DD1C-EFA52A5F26F3}"/>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5876ACEF-968D-E3D6-370B-9DD2900F7898}"/>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C53E3C12-48A2-8310-5133-410036D0CE91}"/>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Modeling</a:t>
            </a:r>
            <a:r>
              <a:rPr lang="hu-HU" sz="1800" b="1" dirty="0">
                <a:effectLst/>
                <a:latin typeface="Aptos" panose="020B0004020202020204" pitchFamily="34" charset="0"/>
                <a:ea typeface="Aptos" panose="020B0004020202020204" pitchFamily="34" charset="0"/>
                <a:cs typeface="Times New Roman" panose="02020603050405020304" pitchFamily="18" charset="0"/>
              </a:rPr>
              <a:t> Real-World Networks Using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Data</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D1ECEEE-7C52-D5A6-3647-E8F3DA031B02}"/>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7AB4DE02-CF62-5A83-0C67-61283D97FC7C}"/>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Real-</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world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models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use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observed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patterns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data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aids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in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accurate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simulations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Model-based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insights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into</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under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stress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Enables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predictive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resilience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adaptation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	Key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infrastructural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network</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planning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B6577759-9511-6334-A41F-74272CB486DD}"/>
              </a:ext>
            </a:extLst>
          </p:cNvPr>
          <p:cNvSpPr>
            <a:spLocks noGrp="1"/>
          </p:cNvSpPr>
          <p:nvPr>
            <p:ph type="sldNum" sz="quarter" idx="12"/>
          </p:nvPr>
        </p:nvSpPr>
        <p:spPr/>
        <p:txBody>
          <a:bodyPr/>
          <a:lstStyle/>
          <a:p>
            <a:fld id="{A83EAA7F-C62B-F246-A793-9ED832A9CCAD}" type="slidenum">
              <a:rPr lang="hu-HU" smtClean="0"/>
              <a:t>40</a:t>
            </a:fld>
            <a:endParaRPr lang="hu-HU"/>
          </a:p>
        </p:txBody>
      </p:sp>
      <p:sp>
        <p:nvSpPr>
          <p:cNvPr id="12" name="Cím 1">
            <a:extLst>
              <a:ext uri="{FF2B5EF4-FFF2-40B4-BE49-F238E27FC236}">
                <a16:creationId xmlns:a16="http://schemas.microsoft.com/office/drawing/2014/main" id="{17224180-D66F-5C13-3E5C-33DF850CD05A}"/>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668137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EE6F9-586E-56AA-2A45-5080ADDBDA8A}"/>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88A1A96C-249B-E00A-E204-89F0119F90EF}"/>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C0F41A66-3331-11E9-C534-35E66ECE1187}"/>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Challenges</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Measuring</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Correlations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BF32A73B-AD4A-67F6-6333-97F9A0E7C76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FA34B15E-B5BD-A65E-DE86-6CDA2B9B314C}"/>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Accurate measurement requires comprehensive data.</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Limitations in visual and mathematical correlation tools.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Structural complexity affects precision of correlation metrics.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Ongoing research aims to refine measurement techniques.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Importance of advanced tools in large-scale network studies.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08320ACB-B05E-0664-F25F-17A28E54BFB6}"/>
              </a:ext>
            </a:extLst>
          </p:cNvPr>
          <p:cNvSpPr>
            <a:spLocks noGrp="1"/>
          </p:cNvSpPr>
          <p:nvPr>
            <p:ph type="sldNum" sz="quarter" idx="12"/>
          </p:nvPr>
        </p:nvSpPr>
        <p:spPr/>
        <p:txBody>
          <a:bodyPr/>
          <a:lstStyle/>
          <a:p>
            <a:fld id="{A83EAA7F-C62B-F246-A793-9ED832A9CCAD}" type="slidenum">
              <a:rPr lang="hu-HU" smtClean="0"/>
              <a:t>41</a:t>
            </a:fld>
            <a:endParaRPr lang="hu-HU"/>
          </a:p>
        </p:txBody>
      </p:sp>
      <p:sp>
        <p:nvSpPr>
          <p:cNvPr id="12" name="Cím 1">
            <a:extLst>
              <a:ext uri="{FF2B5EF4-FFF2-40B4-BE49-F238E27FC236}">
                <a16:creationId xmlns:a16="http://schemas.microsoft.com/office/drawing/2014/main" id="{771000EF-D32B-AB0A-452D-DA7C847DCCFD}"/>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076933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F85F1-62D6-7774-CD90-55C6C746BBB0}"/>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0B69F06A-2332-AA89-DBDF-CF16B54A0F82}"/>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7B8D0C91-5C25-59A8-54A7-701E9990E3C3}"/>
              </a:ext>
            </a:extLst>
          </p:cNvPr>
          <p:cNvSpPr txBox="1"/>
          <p:nvPr/>
        </p:nvSpPr>
        <p:spPr>
          <a:xfrm>
            <a:off x="838200" y="399495"/>
            <a:ext cx="10515600" cy="369332"/>
          </a:xfrm>
          <a:prstGeom prst="rect">
            <a:avLst/>
          </a:prstGeom>
          <a:noFill/>
        </p:spPr>
        <p:txBody>
          <a:bodyPr wrap="square" rtlCol="0">
            <a:spAutoFit/>
          </a:bodyPr>
          <a:lstStyle/>
          <a:p>
            <a:r>
              <a:rPr lang="hu-HU" sz="1800" b="1" dirty="0">
                <a:effectLst/>
                <a:latin typeface="Aptos" panose="020B0004020202020204" pitchFamily="34" charset="0"/>
                <a:ea typeface="Aptos" panose="020B0004020202020204" pitchFamily="34" charset="0"/>
                <a:cs typeface="Times New Roman" panose="02020603050405020304" pitchFamily="18" charset="0"/>
              </a:rPr>
              <a:t>Advanced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Techniques</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Analysis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2D049CAE-EF00-9C0E-A010-EE49671CF41F}"/>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A4A18120-4A4F-9C14-D928-8A0FF634A557}"/>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Statistical models for more precise correlation measurement.</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 of machine learning for pattern recognition in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Network simulation tools to model hypothetical changes.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Importance of advanced techniques in complex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Key for analyzing large, evolving networks like social media.</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A3EA6DAB-B575-C92D-3039-97CCAFB468C8}"/>
              </a:ext>
            </a:extLst>
          </p:cNvPr>
          <p:cNvSpPr>
            <a:spLocks noGrp="1"/>
          </p:cNvSpPr>
          <p:nvPr>
            <p:ph type="sldNum" sz="quarter" idx="12"/>
          </p:nvPr>
        </p:nvSpPr>
        <p:spPr/>
        <p:txBody>
          <a:bodyPr/>
          <a:lstStyle/>
          <a:p>
            <a:fld id="{A83EAA7F-C62B-F246-A793-9ED832A9CCAD}" type="slidenum">
              <a:rPr lang="hu-HU" smtClean="0"/>
              <a:t>42</a:t>
            </a:fld>
            <a:endParaRPr lang="hu-HU"/>
          </a:p>
        </p:txBody>
      </p:sp>
      <p:sp>
        <p:nvSpPr>
          <p:cNvPr id="12" name="Cím 1">
            <a:extLst>
              <a:ext uri="{FF2B5EF4-FFF2-40B4-BE49-F238E27FC236}">
                <a16:creationId xmlns:a16="http://schemas.microsoft.com/office/drawing/2014/main" id="{803C316A-4658-CAAD-241E-5889C5AD073F}"/>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897565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0BCDD-AFC0-1057-4631-5432818083F6}"/>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EF852FB1-CD9A-B98F-5F99-53001BAAB819}"/>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BD385B17-77C5-00CB-C01F-623F5D4A5104}"/>
              </a:ext>
            </a:extLst>
          </p:cNvPr>
          <p:cNvSpPr txBox="1"/>
          <p:nvPr/>
        </p:nvSpPr>
        <p:spPr>
          <a:xfrm>
            <a:off x="838200" y="399495"/>
            <a:ext cx="10515600" cy="378565"/>
          </a:xfrm>
          <a:prstGeom prst="rect">
            <a:avLst/>
          </a:prstGeom>
          <a:noFill/>
        </p:spPr>
        <p:txBody>
          <a:bodyPr wrap="square" rtlCol="0">
            <a:spAutoFit/>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of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on Network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Robustness</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6" name="Egyenes összekötő 5">
            <a:extLst>
              <a:ext uri="{FF2B5EF4-FFF2-40B4-BE49-F238E27FC236}">
                <a16:creationId xmlns:a16="http://schemas.microsoft.com/office/drawing/2014/main" id="{A7DECEE3-22BE-CE76-C509-C48A15BD6CAE}"/>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E2149B3-F0B5-F680-27CB-56DBD355FDA2}"/>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more resilient to random failures.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networks vulnerable to targeted attacks on hubs.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informs network stability strategies.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Vital for designing resilient communication and utility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Robustness influenced by degree correlation structure.</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CCFB2E46-27F3-EBE2-B5FF-40311FE4DA9A}"/>
              </a:ext>
            </a:extLst>
          </p:cNvPr>
          <p:cNvSpPr>
            <a:spLocks noGrp="1"/>
          </p:cNvSpPr>
          <p:nvPr>
            <p:ph type="sldNum" sz="quarter" idx="12"/>
          </p:nvPr>
        </p:nvSpPr>
        <p:spPr/>
        <p:txBody>
          <a:bodyPr/>
          <a:lstStyle/>
          <a:p>
            <a:fld id="{A83EAA7F-C62B-F246-A793-9ED832A9CCAD}" type="slidenum">
              <a:rPr lang="hu-HU" smtClean="0"/>
              <a:t>43</a:t>
            </a:fld>
            <a:endParaRPr lang="hu-HU"/>
          </a:p>
        </p:txBody>
      </p:sp>
      <p:sp>
        <p:nvSpPr>
          <p:cNvPr id="12" name="Cím 1">
            <a:extLst>
              <a:ext uri="{FF2B5EF4-FFF2-40B4-BE49-F238E27FC236}">
                <a16:creationId xmlns:a16="http://schemas.microsoft.com/office/drawing/2014/main" id="{5115DEB7-F189-4F08-3E4E-AF1C48CD5745}"/>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648223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AC080-2CAA-2243-430C-83306633DBB2}"/>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4259A3F6-A974-DE7E-2A76-A453A91DF6A6}"/>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2F3DE432-2044-B692-FA73-BD110E39A77D}"/>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Predicting</a:t>
            </a:r>
            <a:r>
              <a:rPr lang="hu-HU" sz="1800" b="1" dirty="0">
                <a:effectLst/>
                <a:latin typeface="Aptos" panose="020B0004020202020204" pitchFamily="34" charset="0"/>
                <a:ea typeface="Aptos" panose="020B0004020202020204" pitchFamily="34" charset="0"/>
                <a:cs typeface="Times New Roman" panose="02020603050405020304" pitchFamily="18" charset="0"/>
              </a:rPr>
              <a:t> Network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Behavior</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with</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Data</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E3C2B0DE-6E3C-77AD-F141-370B6F70BB66}"/>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B38E21E6-3E6A-179E-E21B-F464C7779FF4}"/>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Degree correlation helps forecast network response to disruptions.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Example: Predicting epidemic spread in social networks.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Models based on correlation data inform public health policies.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Practical uses in risk management and infrastructure.</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Importance in proactive network maintenance.</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5C55F55D-A89D-2B92-DFCE-94289617F7B7}"/>
              </a:ext>
            </a:extLst>
          </p:cNvPr>
          <p:cNvSpPr>
            <a:spLocks noGrp="1"/>
          </p:cNvSpPr>
          <p:nvPr>
            <p:ph type="sldNum" sz="quarter" idx="12"/>
          </p:nvPr>
        </p:nvSpPr>
        <p:spPr/>
        <p:txBody>
          <a:bodyPr/>
          <a:lstStyle/>
          <a:p>
            <a:fld id="{A83EAA7F-C62B-F246-A793-9ED832A9CCAD}" type="slidenum">
              <a:rPr lang="hu-HU" smtClean="0"/>
              <a:t>44</a:t>
            </a:fld>
            <a:endParaRPr lang="hu-HU"/>
          </a:p>
        </p:txBody>
      </p:sp>
      <p:sp>
        <p:nvSpPr>
          <p:cNvPr id="12" name="Cím 1">
            <a:extLst>
              <a:ext uri="{FF2B5EF4-FFF2-40B4-BE49-F238E27FC236}">
                <a16:creationId xmlns:a16="http://schemas.microsoft.com/office/drawing/2014/main" id="{64A4F3F9-401A-E3B8-B0C5-CE1E2E21F10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1758452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35799-7A79-E0DA-0E42-153873103F45}"/>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D7661876-6192-2B84-4E2D-367B477D835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A876D559-2B6B-0523-EE13-DE8AF31A3705}"/>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Disease</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Modeling</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077EBC84-C63B-CFD1-2088-9A2A262ADC8B}"/>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47E1EED5-BA77-F826-893B-029447B250E3}"/>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Network structure affects pathogen transmission rates.</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Assortative networks facilitate rapid within-group spread.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Disassortative structures can slow disease spread.</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Applications in epidemic forecasting and intervention planning.</a:t>
            </a:r>
          </a:p>
          <a:p>
            <a:pPr marL="0" indent="0" algn="just">
              <a:lnSpc>
                <a:spcPct val="100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Importance for targeted containment efforts.</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481CEF95-A3EF-3FDC-9C71-6AD148A1ACC4}"/>
              </a:ext>
            </a:extLst>
          </p:cNvPr>
          <p:cNvSpPr>
            <a:spLocks noGrp="1"/>
          </p:cNvSpPr>
          <p:nvPr>
            <p:ph type="sldNum" sz="quarter" idx="12"/>
          </p:nvPr>
        </p:nvSpPr>
        <p:spPr/>
        <p:txBody>
          <a:bodyPr/>
          <a:lstStyle/>
          <a:p>
            <a:fld id="{A83EAA7F-C62B-F246-A793-9ED832A9CCAD}" type="slidenum">
              <a:rPr lang="hu-HU" smtClean="0"/>
              <a:t>45</a:t>
            </a:fld>
            <a:endParaRPr lang="hu-HU"/>
          </a:p>
        </p:txBody>
      </p:sp>
      <p:sp>
        <p:nvSpPr>
          <p:cNvPr id="12" name="Cím 1">
            <a:extLst>
              <a:ext uri="{FF2B5EF4-FFF2-40B4-BE49-F238E27FC236}">
                <a16:creationId xmlns:a16="http://schemas.microsoft.com/office/drawing/2014/main" id="{D3F6F13E-B531-1829-DE3C-A6BEC04D4331}"/>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287640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DD786-E1B2-2E19-FDD7-4997B287E2EB}"/>
            </a:ext>
          </a:extLst>
        </p:cNvPr>
        <p:cNvGrpSpPr/>
        <p:nvPr/>
      </p:nvGrpSpPr>
      <p:grpSpPr>
        <a:xfrm>
          <a:off x="0" y="0"/>
          <a:ext cx="0" cy="0"/>
          <a:chOff x="0" y="0"/>
          <a:chExt cx="0" cy="0"/>
        </a:xfrm>
      </p:grpSpPr>
      <p:pic>
        <p:nvPicPr>
          <p:cNvPr id="4" name="Kép 3">
            <a:extLst>
              <a:ext uri="{FF2B5EF4-FFF2-40B4-BE49-F238E27FC236}">
                <a16:creationId xmlns:a16="http://schemas.microsoft.com/office/drawing/2014/main" id="{753EA68D-B6F4-6C85-4E43-548CB90649F0}"/>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EE9B5FA3-51AF-86B0-08CB-86070F631108}"/>
              </a:ext>
            </a:extLst>
          </p:cNvPr>
          <p:cNvSpPr txBox="1"/>
          <p:nvPr/>
        </p:nvSpPr>
        <p:spPr>
          <a:xfrm>
            <a:off x="838200" y="399495"/>
            <a:ext cx="10515600" cy="369332"/>
          </a:xfrm>
          <a:prstGeom prst="rect">
            <a:avLst/>
          </a:prstGeom>
          <a:noFill/>
        </p:spPr>
        <p:txBody>
          <a:bodyPr wrap="square" rtlCol="0">
            <a:spAutoFit/>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b="1" dirty="0">
                <a:effectLst/>
                <a:latin typeface="Aptos" panose="020B0004020202020204" pitchFamily="34" charset="0"/>
                <a:ea typeface="Aptos" panose="020B0004020202020204" pitchFamily="34" charset="0"/>
                <a:cs typeface="Times New Roman" panose="02020603050405020304" pitchFamily="18" charset="0"/>
              </a:rPr>
              <a:t>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800" b="1" dirty="0">
                <a:effectLst/>
                <a:latin typeface="Aptos" panose="020B0004020202020204" pitchFamily="34" charset="0"/>
                <a:ea typeface="Aptos" panose="020B0004020202020204" pitchFamily="34" charset="0"/>
                <a:cs typeface="Times New Roman" panose="02020603050405020304" pitchFamily="18" charset="0"/>
              </a:rPr>
              <a:t> and </a:t>
            </a:r>
            <a:r>
              <a:rPr lang="hu-HU" sz="1800" b="1"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b="1" dirty="0">
                <a:effectLst/>
                <a:latin typeface="Aptos" panose="020B0004020202020204" pitchFamily="34" charset="0"/>
                <a:ea typeface="Aptos" panose="020B0004020202020204" pitchFamily="34" charset="0"/>
                <a:cs typeface="Times New Roman" panose="02020603050405020304" pitchFamily="18" charset="0"/>
              </a:rPr>
              <a:t> in Online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8E4906C4-C815-C3FF-8E70-9718A4DE1FAF}"/>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202A2B8D-B198-1D2F-2E88-8F4AFEE15E38}"/>
              </a:ext>
            </a:extLst>
          </p:cNvPr>
          <p:cNvSpPr>
            <a:spLocks noGrp="1"/>
          </p:cNvSpPr>
          <p:nvPr>
            <p:ph idx="1"/>
          </p:nvPr>
        </p:nvSpPr>
        <p:spPr>
          <a:xfrm>
            <a:off x="928076" y="1263513"/>
            <a:ext cx="10515600" cy="4498508"/>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Degree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correlation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affects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influence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dynamics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on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social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media</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amplify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trends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by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linking to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other</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hubs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Assortative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structure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creates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echo</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chambers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around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key</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topics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Analysis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useful</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understanding</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misinformation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spread</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Implications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for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content</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moderation</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and policy.</a:t>
            </a:r>
          </a:p>
          <a:p>
            <a:pPr marL="0" indent="0" algn="just">
              <a:lnSpc>
                <a:spcPct val="100000"/>
              </a:lnSpc>
              <a:buNone/>
            </a:pPr>
            <a:endParaRPr lang="en-US" sz="2400" dirty="0"/>
          </a:p>
        </p:txBody>
      </p:sp>
      <p:sp>
        <p:nvSpPr>
          <p:cNvPr id="10" name="Dia számának helye 9">
            <a:extLst>
              <a:ext uri="{FF2B5EF4-FFF2-40B4-BE49-F238E27FC236}">
                <a16:creationId xmlns:a16="http://schemas.microsoft.com/office/drawing/2014/main" id="{9E15897E-7B16-F921-57AA-CD57C50C23D4}"/>
              </a:ext>
            </a:extLst>
          </p:cNvPr>
          <p:cNvSpPr>
            <a:spLocks noGrp="1"/>
          </p:cNvSpPr>
          <p:nvPr>
            <p:ph type="sldNum" sz="quarter" idx="12"/>
          </p:nvPr>
        </p:nvSpPr>
        <p:spPr/>
        <p:txBody>
          <a:bodyPr/>
          <a:lstStyle/>
          <a:p>
            <a:fld id="{A83EAA7F-C62B-F246-A793-9ED832A9CCAD}" type="slidenum">
              <a:rPr lang="hu-HU" smtClean="0"/>
              <a:t>46</a:t>
            </a:fld>
            <a:endParaRPr lang="hu-HU"/>
          </a:p>
        </p:txBody>
      </p:sp>
      <p:sp>
        <p:nvSpPr>
          <p:cNvPr id="12" name="Cím 1">
            <a:extLst>
              <a:ext uri="{FF2B5EF4-FFF2-40B4-BE49-F238E27FC236}">
                <a16:creationId xmlns:a16="http://schemas.microsoft.com/office/drawing/2014/main" id="{D449AC2D-E468-85B2-692B-82D1439BDB2A}"/>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62791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err="1">
                <a:solidFill>
                  <a:srgbClr val="012851"/>
                </a:solidFill>
                <a:latin typeface="Open Sans" panose="020B0606030504020204" pitchFamily="34" charset="0"/>
                <a:ea typeface="Open Sans" panose="020B0606030504020204" pitchFamily="34" charset="0"/>
                <a:cs typeface="Open Sans" panose="020B0606030504020204" pitchFamily="34" charset="0"/>
              </a:rPr>
              <a:t>Assortativity</a:t>
            </a:r>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Coefficient</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5">
            <a:extLst>
              <a:ext uri="{FF2B5EF4-FFF2-40B4-BE49-F238E27FC236}">
                <a16:creationId xmlns:a16="http://schemas.microsoft.com/office/drawing/2014/main" id="{63600CBB-F1A2-8D87-7444-C3E6D9118D87}"/>
              </a:ext>
            </a:extLst>
          </p:cNvPr>
          <p:cNvSpPr>
            <a:spLocks noGrp="1"/>
          </p:cNvSpPr>
          <p:nvPr>
            <p:ph idx="1"/>
          </p:nvPr>
        </p:nvSpPr>
        <p:spPr>
          <a:xfrm>
            <a:off x="838200" y="1354819"/>
            <a:ext cx="10515600" cy="4351338"/>
          </a:xfrm>
        </p:spPr>
        <p:txBody>
          <a:bodyPr>
            <a:normAutofit fontScale="92500"/>
          </a:bodyPr>
          <a:lstStyle/>
          <a:p>
            <a:pPr>
              <a:lnSpc>
                <a:spcPct val="150000"/>
              </a:lnSpc>
            </a:pPr>
            <a:r>
              <a:rPr lang="en-US" dirty="0"/>
              <a:t>Definition and mathematical formula of the </a:t>
            </a:r>
            <a:r>
              <a:rPr lang="en-US" dirty="0" err="1"/>
              <a:t>assortativity</a:t>
            </a:r>
            <a:r>
              <a:rPr lang="en-US" dirty="0"/>
              <a:t> coefficient (r).</a:t>
            </a:r>
          </a:p>
          <a:p>
            <a:pPr>
              <a:lnSpc>
                <a:spcPct val="150000"/>
              </a:lnSpc>
            </a:pPr>
            <a:r>
              <a:rPr lang="en-US" dirty="0"/>
              <a:t>Range of r values: Positive for assortative, negative for disassortative.</a:t>
            </a:r>
          </a:p>
          <a:p>
            <a:pPr>
              <a:lnSpc>
                <a:spcPct val="150000"/>
              </a:lnSpc>
            </a:pPr>
            <a:r>
              <a:rPr lang="en-US" dirty="0" err="1"/>
              <a:t>Assortativity</a:t>
            </a:r>
            <a:r>
              <a:rPr lang="en-US" dirty="0"/>
              <a:t> coefficient as a summary measure for network type.</a:t>
            </a:r>
          </a:p>
          <a:p>
            <a:pPr>
              <a:lnSpc>
                <a:spcPct val="150000"/>
              </a:lnSpc>
            </a:pPr>
            <a:r>
              <a:rPr lang="en-US" dirty="0"/>
              <a:t>Examples of r values for common networks: social (positive), biological (negative).</a:t>
            </a:r>
          </a:p>
          <a:p>
            <a:pPr>
              <a:lnSpc>
                <a:spcPct val="150000"/>
              </a:lnSpc>
            </a:pPr>
            <a:r>
              <a:rPr lang="en-US" dirty="0"/>
              <a:t>Implications of high or low r values in network analysis.</a:t>
            </a:r>
          </a:p>
          <a:p>
            <a:pPr>
              <a:lnSpc>
                <a:spcPct val="150000"/>
              </a:lnSpc>
            </a:pPr>
            <a:endParaRPr lang="hu-HU" dirty="0"/>
          </a:p>
        </p:txBody>
      </p:sp>
      <p:sp>
        <p:nvSpPr>
          <p:cNvPr id="10" name="Dia számának helye 9">
            <a:extLst>
              <a:ext uri="{FF2B5EF4-FFF2-40B4-BE49-F238E27FC236}">
                <a16:creationId xmlns:a16="http://schemas.microsoft.com/office/drawing/2014/main" id="{86CDE48F-5B37-163D-14C2-DA7A90E069B6}"/>
              </a:ext>
            </a:extLst>
          </p:cNvPr>
          <p:cNvSpPr>
            <a:spLocks noGrp="1"/>
          </p:cNvSpPr>
          <p:nvPr>
            <p:ph type="sldNum" sz="quarter" idx="12"/>
          </p:nvPr>
        </p:nvSpPr>
        <p:spPr/>
        <p:txBody>
          <a:bodyPr/>
          <a:lstStyle/>
          <a:p>
            <a:fld id="{A83EAA7F-C62B-F246-A793-9ED832A9CCAD}" type="slidenum">
              <a:rPr lang="hu-HU" smtClean="0"/>
              <a:t>5</a:t>
            </a:fld>
            <a:endParaRPr lang="hu-HU"/>
          </a:p>
        </p:txBody>
      </p:sp>
      <p:sp>
        <p:nvSpPr>
          <p:cNvPr id="12" name="Cím 1">
            <a:extLst>
              <a:ext uri="{FF2B5EF4-FFF2-40B4-BE49-F238E27FC236}">
                <a16:creationId xmlns:a16="http://schemas.microsoft.com/office/drawing/2014/main" id="{FAD79310-F874-9B31-6684-C4B72EFD1FF6}"/>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7782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Assortative Networks in Depth</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223615C6-BD8B-37A1-B73E-BB29113EAC63}"/>
              </a:ext>
            </a:extLst>
          </p:cNvPr>
          <p:cNvSpPr>
            <a:spLocks noGrp="1"/>
          </p:cNvSpPr>
          <p:nvPr>
            <p:ph idx="1"/>
          </p:nvPr>
        </p:nvSpPr>
        <p:spPr>
          <a:xfrm>
            <a:off x="359229" y="1220021"/>
            <a:ext cx="11585121" cy="4637314"/>
          </a:xfrm>
        </p:spPr>
        <p:txBody>
          <a:bodyPr>
            <a:normAutofit/>
          </a:bodyPr>
          <a:lstStyle/>
          <a:p>
            <a:pPr algn="just">
              <a:lnSpc>
                <a:spcPct val="150000"/>
              </a:lnSpc>
            </a:pPr>
            <a:r>
              <a:rPr lang="en-US" sz="2400" dirty="0"/>
              <a:t>Characteristics of assortative networks.</a:t>
            </a:r>
          </a:p>
          <a:p>
            <a:pPr algn="just">
              <a:lnSpc>
                <a:spcPct val="150000"/>
              </a:lnSpc>
            </a:pPr>
            <a:r>
              <a:rPr lang="en-US" sz="2400" dirty="0"/>
              <a:t>Examples: Social networks where hubs link to other hubs.</a:t>
            </a:r>
          </a:p>
          <a:p>
            <a:pPr algn="just">
              <a:lnSpc>
                <a:spcPct val="150000"/>
              </a:lnSpc>
            </a:pPr>
            <a:r>
              <a:rPr lang="en-US" sz="2400" dirty="0"/>
              <a:t>Assortative mixing leads to increased robustness in network structure.</a:t>
            </a:r>
          </a:p>
          <a:p>
            <a:pPr algn="just">
              <a:lnSpc>
                <a:spcPct val="150000"/>
              </a:lnSpc>
            </a:pPr>
            <a:r>
              <a:rPr lang="en-US" sz="2400" dirty="0"/>
              <a:t>Impact on information or disease spread within assortative networks.</a:t>
            </a:r>
            <a:endParaRPr lang="hu-HU" sz="2400" dirty="0"/>
          </a:p>
          <a:p>
            <a:pPr algn="just">
              <a:lnSpc>
                <a:spcPct val="150000"/>
              </a:lnSpc>
            </a:pPr>
            <a:r>
              <a:rPr lang="en-US" sz="2400" dirty="0"/>
              <a:t>Contrast with disassortative structures and their vulnerability.</a:t>
            </a:r>
          </a:p>
        </p:txBody>
      </p:sp>
      <p:sp>
        <p:nvSpPr>
          <p:cNvPr id="10" name="Dia számának helye 9">
            <a:extLst>
              <a:ext uri="{FF2B5EF4-FFF2-40B4-BE49-F238E27FC236}">
                <a16:creationId xmlns:a16="http://schemas.microsoft.com/office/drawing/2014/main" id="{25618345-7C2B-DCC7-341E-14311E94F3AC}"/>
              </a:ext>
            </a:extLst>
          </p:cNvPr>
          <p:cNvSpPr>
            <a:spLocks noGrp="1"/>
          </p:cNvSpPr>
          <p:nvPr>
            <p:ph type="sldNum" sz="quarter" idx="12"/>
          </p:nvPr>
        </p:nvSpPr>
        <p:spPr/>
        <p:txBody>
          <a:bodyPr/>
          <a:lstStyle/>
          <a:p>
            <a:fld id="{A83EAA7F-C62B-F246-A793-9ED832A9CCAD}" type="slidenum">
              <a:rPr lang="hu-HU" smtClean="0"/>
              <a:t>6</a:t>
            </a:fld>
            <a:endParaRPr lang="hu-HU"/>
          </a:p>
        </p:txBody>
      </p:sp>
      <p:sp>
        <p:nvSpPr>
          <p:cNvPr id="12" name="Cím 1">
            <a:extLst>
              <a:ext uri="{FF2B5EF4-FFF2-40B4-BE49-F238E27FC236}">
                <a16:creationId xmlns:a16="http://schemas.microsoft.com/office/drawing/2014/main" id="{CFC6C75B-F1B7-CBA5-8CD8-AF5C84A642A3}"/>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56258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Kép 9">
            <a:extLst>
              <a:ext uri="{FF2B5EF4-FFF2-40B4-BE49-F238E27FC236}">
                <a16:creationId xmlns:a16="http://schemas.microsoft.com/office/drawing/2014/main" id="{AE09ED82-B854-4B03-8C6B-8FB168E40604}"/>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Disassortative Networks in Depth</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2">
            <a:extLst>
              <a:ext uri="{FF2B5EF4-FFF2-40B4-BE49-F238E27FC236}">
                <a16:creationId xmlns:a16="http://schemas.microsoft.com/office/drawing/2014/main" id="{DDC56679-81AC-54FF-B1CD-892CA2EF81F2}"/>
              </a:ext>
            </a:extLst>
          </p:cNvPr>
          <p:cNvSpPr>
            <a:spLocks noGrp="1"/>
          </p:cNvSpPr>
          <p:nvPr>
            <p:ph idx="1"/>
          </p:nvPr>
        </p:nvSpPr>
        <p:spPr/>
        <p:txBody>
          <a:bodyPr>
            <a:normAutofit/>
          </a:bodyPr>
          <a:lstStyle/>
          <a:p>
            <a:pPr algn="just">
              <a:lnSpc>
                <a:spcPct val="150000"/>
              </a:lnSpc>
            </a:pPr>
            <a:r>
              <a:rPr lang="en-US" sz="2600" b="0" i="0" u="none" strike="noStrike" baseline="0" dirty="0">
                <a:solidFill>
                  <a:srgbClr val="000000"/>
                </a:solidFill>
                <a:latin typeface="Bitter-Regular"/>
              </a:rPr>
              <a:t>Characteristics of disassortative networks.</a:t>
            </a:r>
          </a:p>
          <a:p>
            <a:pPr algn="just">
              <a:lnSpc>
                <a:spcPct val="150000"/>
              </a:lnSpc>
            </a:pPr>
            <a:r>
              <a:rPr lang="en-US" sz="2600" b="0" i="0" u="none" strike="noStrike" baseline="0" dirty="0">
                <a:solidFill>
                  <a:srgbClr val="000000"/>
                </a:solidFill>
                <a:latin typeface="Bitter-Regular"/>
              </a:rPr>
              <a:t>Examples: Biological and technological networks where hubs connect to low-degree nodes.</a:t>
            </a:r>
          </a:p>
          <a:p>
            <a:pPr algn="just">
              <a:lnSpc>
                <a:spcPct val="150000"/>
              </a:lnSpc>
            </a:pPr>
            <a:r>
              <a:rPr lang="en-US" sz="2600" b="0" i="0" u="none" strike="noStrike" baseline="0" dirty="0">
                <a:solidFill>
                  <a:srgbClr val="000000"/>
                </a:solidFill>
                <a:latin typeface="Bitter-Regular"/>
              </a:rPr>
              <a:t>Hub and spoke model in disassortative networks.</a:t>
            </a:r>
          </a:p>
          <a:p>
            <a:pPr algn="just">
              <a:lnSpc>
                <a:spcPct val="150000"/>
              </a:lnSpc>
            </a:pPr>
            <a:r>
              <a:rPr lang="en-US" sz="2600" b="0" i="0" u="none" strike="noStrike" baseline="0" dirty="0">
                <a:solidFill>
                  <a:srgbClr val="000000"/>
                </a:solidFill>
                <a:latin typeface="Bitter-Regular"/>
              </a:rPr>
              <a:t>Consequences on network vulnerability and resilience.</a:t>
            </a:r>
          </a:p>
          <a:p>
            <a:pPr algn="just">
              <a:lnSpc>
                <a:spcPct val="150000"/>
              </a:lnSpc>
            </a:pPr>
            <a:r>
              <a:rPr lang="en-US" sz="2600" b="0" i="0" u="none" strike="noStrike" baseline="0" dirty="0">
                <a:solidFill>
                  <a:srgbClr val="000000"/>
                </a:solidFill>
                <a:latin typeface="Bitter-Regular"/>
              </a:rPr>
              <a:t>How </a:t>
            </a:r>
            <a:r>
              <a:rPr lang="en-US" sz="2600" b="0" i="0" u="none" strike="noStrike" baseline="0" dirty="0" err="1">
                <a:solidFill>
                  <a:srgbClr val="000000"/>
                </a:solidFill>
                <a:latin typeface="Bitter-Regular"/>
              </a:rPr>
              <a:t>disassortativity</a:t>
            </a:r>
            <a:r>
              <a:rPr lang="en-US" sz="2600" b="0" i="0" u="none" strike="noStrike" baseline="0" dirty="0">
                <a:solidFill>
                  <a:srgbClr val="000000"/>
                </a:solidFill>
                <a:latin typeface="Bitter-Regular"/>
              </a:rPr>
              <a:t> affects information and resource flow.</a:t>
            </a:r>
          </a:p>
        </p:txBody>
      </p:sp>
      <p:sp>
        <p:nvSpPr>
          <p:cNvPr id="13" name="Dia számának helye 12">
            <a:extLst>
              <a:ext uri="{FF2B5EF4-FFF2-40B4-BE49-F238E27FC236}">
                <a16:creationId xmlns:a16="http://schemas.microsoft.com/office/drawing/2014/main" id="{F9FE574C-E6B1-5F87-9C8F-1134E0F5D29A}"/>
              </a:ext>
            </a:extLst>
          </p:cNvPr>
          <p:cNvSpPr>
            <a:spLocks noGrp="1"/>
          </p:cNvSpPr>
          <p:nvPr>
            <p:ph type="sldNum" sz="quarter" idx="12"/>
          </p:nvPr>
        </p:nvSpPr>
        <p:spPr/>
        <p:txBody>
          <a:bodyPr/>
          <a:lstStyle/>
          <a:p>
            <a:fld id="{A83EAA7F-C62B-F246-A793-9ED832A9CCAD}" type="slidenum">
              <a:rPr lang="hu-HU" smtClean="0"/>
              <a:t>7</a:t>
            </a:fld>
            <a:endParaRPr lang="hu-HU"/>
          </a:p>
        </p:txBody>
      </p:sp>
      <p:sp>
        <p:nvSpPr>
          <p:cNvPr id="14" name="Cím 1">
            <a:extLst>
              <a:ext uri="{FF2B5EF4-FFF2-40B4-BE49-F238E27FC236}">
                <a16:creationId xmlns:a16="http://schemas.microsoft.com/office/drawing/2014/main" id="{3FDF8693-B3EE-2CFA-C4B7-2D07670BA26E}"/>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72852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Neutral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4">
            <a:extLst>
              <a:ext uri="{FF2B5EF4-FFF2-40B4-BE49-F238E27FC236}">
                <a16:creationId xmlns:a16="http://schemas.microsoft.com/office/drawing/2014/main" id="{42AE55CA-871D-1BA9-944B-2915A3B91A86}"/>
              </a:ext>
            </a:extLst>
          </p:cNvPr>
          <p:cNvSpPr>
            <a:spLocks noGrp="1"/>
          </p:cNvSpPr>
          <p:nvPr>
            <p:ph idx="1"/>
          </p:nvPr>
        </p:nvSpPr>
        <p:spPr>
          <a:xfrm>
            <a:off x="274443" y="1359580"/>
            <a:ext cx="11079357" cy="4353189"/>
          </a:xfrm>
        </p:spPr>
        <p:txBody>
          <a:bodyPr>
            <a:noAutofit/>
          </a:bodyPr>
          <a:lstStyle/>
          <a:p>
            <a:pPr algn="just">
              <a:lnSpc>
                <a:spcPct val="120000"/>
              </a:lnSpc>
            </a:pPr>
            <a:r>
              <a:rPr lang="en-US" sz="2400" dirty="0"/>
              <a:t>Definition of neutral networks without correlation preference.</a:t>
            </a:r>
          </a:p>
          <a:p>
            <a:pPr algn="just">
              <a:lnSpc>
                <a:spcPct val="120000"/>
              </a:lnSpc>
            </a:pPr>
            <a:r>
              <a:rPr lang="en-US" sz="2400" dirty="0"/>
              <a:t>Role of randomness in node connections.</a:t>
            </a:r>
          </a:p>
          <a:p>
            <a:pPr algn="just">
              <a:lnSpc>
                <a:spcPct val="120000"/>
              </a:lnSpc>
            </a:pPr>
            <a:r>
              <a:rPr lang="en-US" sz="2400" dirty="0"/>
              <a:t>Examples: Certain power grids and infrastructure networks.</a:t>
            </a:r>
          </a:p>
          <a:p>
            <a:pPr algn="just">
              <a:lnSpc>
                <a:spcPct val="120000"/>
              </a:lnSpc>
            </a:pPr>
            <a:r>
              <a:rPr lang="en-US" sz="2400" dirty="0"/>
              <a:t>Importance of neutral networks in theoretical models.</a:t>
            </a:r>
          </a:p>
          <a:p>
            <a:pPr algn="just">
              <a:lnSpc>
                <a:spcPct val="120000"/>
              </a:lnSpc>
            </a:pPr>
            <a:r>
              <a:rPr lang="en-US" sz="2400" dirty="0"/>
              <a:t>Analysis methods for neutral networks and implications for resilience.</a:t>
            </a:r>
          </a:p>
          <a:p>
            <a:pPr algn="just">
              <a:lnSpc>
                <a:spcPct val="120000"/>
              </a:lnSpc>
            </a:pPr>
            <a:endParaRPr lang="en-US" sz="2400" dirty="0"/>
          </a:p>
        </p:txBody>
      </p:sp>
      <p:sp>
        <p:nvSpPr>
          <p:cNvPr id="10" name="Dia számának helye 9">
            <a:extLst>
              <a:ext uri="{FF2B5EF4-FFF2-40B4-BE49-F238E27FC236}">
                <a16:creationId xmlns:a16="http://schemas.microsoft.com/office/drawing/2014/main" id="{9478AB1C-1959-1788-5247-B3B3778E612B}"/>
              </a:ext>
            </a:extLst>
          </p:cNvPr>
          <p:cNvSpPr>
            <a:spLocks noGrp="1"/>
          </p:cNvSpPr>
          <p:nvPr>
            <p:ph type="sldNum" sz="quarter" idx="12"/>
          </p:nvPr>
        </p:nvSpPr>
        <p:spPr/>
        <p:txBody>
          <a:bodyPr/>
          <a:lstStyle/>
          <a:p>
            <a:fld id="{A83EAA7F-C62B-F246-A793-9ED832A9CCAD}" type="slidenum">
              <a:rPr lang="hu-HU" smtClean="0"/>
              <a:t>8</a:t>
            </a:fld>
            <a:endParaRPr lang="hu-HU"/>
          </a:p>
        </p:txBody>
      </p:sp>
      <p:sp>
        <p:nvSpPr>
          <p:cNvPr id="12" name="Cím 1">
            <a:extLst>
              <a:ext uri="{FF2B5EF4-FFF2-40B4-BE49-F238E27FC236}">
                <a16:creationId xmlns:a16="http://schemas.microsoft.com/office/drawing/2014/main" id="{9B3D0612-70E7-A937-21EF-D0C917F6619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297288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Degree Correlation Matrix (eᵢⱼ)</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EAC5B33-12FF-F478-40F7-3EFD5A816F1F}"/>
              </a:ext>
            </a:extLst>
          </p:cNvPr>
          <p:cNvSpPr>
            <a:spLocks noGrp="1"/>
          </p:cNvSpPr>
          <p:nvPr>
            <p:ph idx="1"/>
          </p:nvPr>
        </p:nvSpPr>
        <p:spPr>
          <a:xfrm>
            <a:off x="838200" y="1322615"/>
            <a:ext cx="10515600" cy="4179970"/>
          </a:xfrm>
        </p:spPr>
        <p:txBody>
          <a:bodyPr>
            <a:normAutofit/>
          </a:bodyPr>
          <a:lstStyle/>
          <a:p>
            <a:pPr algn="just">
              <a:lnSpc>
                <a:spcPct val="150000"/>
              </a:lnSpc>
            </a:pPr>
            <a:r>
              <a:rPr lang="en-US" b="1" dirty="0"/>
              <a:t>Purpose of the degree correlation matrix in identifying patterns.</a:t>
            </a:r>
          </a:p>
          <a:p>
            <a:pPr algn="just">
              <a:lnSpc>
                <a:spcPct val="150000"/>
              </a:lnSpc>
            </a:pPr>
            <a:r>
              <a:rPr lang="en-US" b="1" dirty="0"/>
              <a:t>Use of eᵢⱼ to predict connectivity likelihood between degrees.</a:t>
            </a:r>
          </a:p>
          <a:p>
            <a:pPr algn="just">
              <a:lnSpc>
                <a:spcPct val="150000"/>
              </a:lnSpc>
            </a:pPr>
            <a:r>
              <a:rPr lang="en-US" b="1" dirty="0"/>
              <a:t>Visualization techniques for matrix interpretation.</a:t>
            </a:r>
          </a:p>
          <a:p>
            <a:pPr algn="just">
              <a:lnSpc>
                <a:spcPct val="150000"/>
              </a:lnSpc>
            </a:pPr>
            <a:r>
              <a:rPr lang="en-US" b="1" dirty="0"/>
              <a:t>Application of matrix analysis in large network data.</a:t>
            </a:r>
          </a:p>
          <a:p>
            <a:pPr algn="just">
              <a:lnSpc>
                <a:spcPct val="150000"/>
              </a:lnSpc>
            </a:pPr>
            <a:r>
              <a:rPr lang="en-US" b="1" dirty="0"/>
              <a:t>Advantages and limitations of the degree correlation matrix.</a:t>
            </a:r>
          </a:p>
          <a:p>
            <a:pPr algn="just">
              <a:lnSpc>
                <a:spcPct val="150000"/>
              </a:lnSpc>
            </a:pPr>
            <a:endParaRPr lang="en-US" b="1" dirty="0"/>
          </a:p>
        </p:txBody>
      </p:sp>
      <p:sp>
        <p:nvSpPr>
          <p:cNvPr id="10" name="Dia számának helye 9">
            <a:extLst>
              <a:ext uri="{FF2B5EF4-FFF2-40B4-BE49-F238E27FC236}">
                <a16:creationId xmlns:a16="http://schemas.microsoft.com/office/drawing/2014/main" id="{FB02CD4F-E477-1283-C0B0-217A99925835}"/>
              </a:ext>
            </a:extLst>
          </p:cNvPr>
          <p:cNvSpPr>
            <a:spLocks noGrp="1"/>
          </p:cNvSpPr>
          <p:nvPr>
            <p:ph type="sldNum" sz="quarter" idx="12"/>
          </p:nvPr>
        </p:nvSpPr>
        <p:spPr/>
        <p:txBody>
          <a:bodyPr/>
          <a:lstStyle/>
          <a:p>
            <a:fld id="{A83EAA7F-C62B-F246-A793-9ED832A9CCAD}" type="slidenum">
              <a:rPr lang="hu-HU" smtClean="0"/>
              <a:t>9</a:t>
            </a:fld>
            <a:endParaRPr lang="hu-HU"/>
          </a:p>
        </p:txBody>
      </p:sp>
      <p:sp>
        <p:nvSpPr>
          <p:cNvPr id="12" name="Cím 1">
            <a:extLst>
              <a:ext uri="{FF2B5EF4-FFF2-40B4-BE49-F238E27FC236}">
                <a16:creationId xmlns:a16="http://schemas.microsoft.com/office/drawing/2014/main" id="{2AEC8617-EA28-3971-664A-F1E82D59E9F8}"/>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Tree>
    <p:extLst>
      <p:ext uri="{BB962C8B-B14F-4D97-AF65-F5344CB8AC3E}">
        <p14:creationId xmlns:p14="http://schemas.microsoft.com/office/powerpoint/2010/main" val="305391376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7892</Words>
  <Application>Microsoft Office PowerPoint</Application>
  <PresentationFormat>Szélesvásznú</PresentationFormat>
  <Paragraphs>503</Paragraphs>
  <Slides>46</Slides>
  <Notes>46</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46</vt:i4>
      </vt:variant>
    </vt:vector>
  </HeadingPairs>
  <TitlesOfParts>
    <vt:vector size="55" baseType="lpstr">
      <vt:lpstr>Aptos</vt:lpstr>
      <vt:lpstr>Arial</vt:lpstr>
      <vt:lpstr>Bitter-Regular</vt:lpstr>
      <vt:lpstr>Calibri</vt:lpstr>
      <vt:lpstr>Calibri Light</vt:lpstr>
      <vt:lpstr>Cambria Math</vt:lpstr>
      <vt:lpstr>Open Sans</vt:lpstr>
      <vt:lpstr>Symbol</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PREZENTÁCIÓ CÍME prezentáció alcíme</dc:title>
  <dc:creator>Tamás Orosz</dc:creator>
  <cp:lastModifiedBy>Orosz Tamás</cp:lastModifiedBy>
  <cp:revision>35</cp:revision>
  <dcterms:created xsi:type="dcterms:W3CDTF">2021-07-01T15:39:11Z</dcterms:created>
  <dcterms:modified xsi:type="dcterms:W3CDTF">2024-11-06T21:31:20Z</dcterms:modified>
</cp:coreProperties>
</file>