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37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8E051-E928-4885-9100-76D196EFB14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CC357-ECF4-462E-8BFF-0C55AC369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7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6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4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Sense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Amplifier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Amplifier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2&amp;5 Volt </a:t>
            </a:r>
            <a:r>
              <a:rPr lang="tr-TR" dirty="0" err="1"/>
              <a:t>Generator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PI Controller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PWM </a:t>
            </a:r>
            <a:r>
              <a:rPr lang="tr-TR" dirty="0" err="1"/>
              <a:t>Generator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Çalışma sıcaklığını 75 dereceye düşürmek için </a:t>
            </a:r>
            <a:r>
              <a:rPr lang="tr-TR" dirty="0" err="1"/>
              <a:t>heatsinkin</a:t>
            </a:r>
            <a:r>
              <a:rPr lang="tr-TR" dirty="0"/>
              <a:t> gerekli olan maksimum termal direnci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C357-ECF4-462E-8BFF-0C55AC3692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48F08-1CC4-4257-86F9-7EF53980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649F6C-5AAC-44C4-A58F-1F9359C07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2CF817-301B-418D-91D1-096D8E75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D2C9B1-9125-4D4F-BF80-402D8A9F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FC8C51-3510-48F1-B57F-94D6C44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79866E-F731-4C03-9B4C-EB622E97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B2B1BD-2921-415B-AE28-9FB0415B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052122-A7F0-4D19-8B52-34F2333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D10118-33EB-4A27-BCE3-011F91C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7F9DFF-24FB-4B63-A6E4-656AD8C9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F63C44-8DED-4B56-9E6E-F36E34E45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FACAD8-273A-436F-AC13-05DD5672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EACA39-8930-4A7E-8FA5-531F7C63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C3099F-24AE-4E77-871E-F36B4958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50EB20-67C5-44E6-93B2-B3280A39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CC9C83-FF22-427A-A22F-EC91CF18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452E7D-2A93-479E-BBA2-E5E3EE7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4140E0-81C7-43B1-84E0-7C4EECF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0EF359-FA20-45C2-AEA4-21A1C0C7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2A2D9F-F057-4A33-924A-FE053E1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4C473-B9A4-4D33-8DBC-8CBBBF4A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810672-891D-487C-B163-276384F9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B55FE2-0366-43B2-9B12-B52A7E75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0022D6-DCA3-45DF-92C4-68AAB1FC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EE83F5-1F22-464A-B67A-1F3B469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CD06D-FB9E-427F-9845-7C20C893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2C023D-EE4A-4BAD-B2AA-523625AA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ED3855-7B2F-403D-A70D-E60AF1FD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0FA8CD-8DD6-49C7-A0EE-C3021B4C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44F5BB-8EDB-42BF-B1C0-54B46346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ED6889-48AB-40A1-978D-081F39C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F1363F-2E14-4860-90EC-50842D48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3A50B2-AF83-4F3D-94F6-F0180DCD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76347F-1F45-4FA6-B93C-BDAA1B85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A7418A-C7FC-41E3-856D-3CB0EBC7F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C7B800-3B77-40CF-9B6D-75EBE1897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4E277C-B8B2-4462-86BD-ADB441B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E71C7A5-C9CA-41A1-84CE-33FF35C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9B943FB-D203-4E85-82F5-8061CFE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32272E-DBAC-4B3B-BB11-B2A44F19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7B67455-7425-41EB-865A-16E772A2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853ECC-3ECD-4A73-A55F-F102362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1A771E-1B5A-450E-A445-0BD85E50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2AA67C1-B3E7-4B26-B8CB-23274FF1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6A2F718-7844-451C-8F5E-FCC58DEA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F4C5E5-996C-4407-B8DE-D5F87F27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B1863-E55E-4FA0-8A81-C03BA3D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76A82C-ABEB-4931-B15B-E7CA1DB9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069B7D-C9A3-4261-9910-948328EB1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542D33-24A6-411B-9515-4C50E554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4003FA-B85A-4425-BC15-9D44F0F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1E9CAE-9873-4275-BE5E-C4D818BF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EE66CF-5B15-4665-B88D-8FF3C7EA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A88727E-0073-40B2-A40A-E70E39C2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ADE440-50FA-4602-A837-6A974D3E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5A2094-7558-4D13-97F1-AAF5395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9A0E7E-18E3-44A4-98FB-788EAB6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EA62E2-E268-4188-A6B9-25A467D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F53C09-BB2C-4BDF-BD24-CD5343FA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1CED8E-6351-4014-809D-D7163039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273CD8-2553-444B-BF89-9F156D3A9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CA88-6417-47DF-91DF-435AC3B9C6F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DC110-9DDA-42C7-B57D-6A2EC62D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95DB9B-63AE-4BDA-B6B8-44253EDD4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koa-speer-electronics-inc/CF1-4C102J/1353730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united-chemi-con/EKXJ221ELL101MK25S/35289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m/en/products/detail/yageo/CC0100KRX5R4BB102/1149037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71D808-9D4E-487E-A6A2-BA30C76D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4074074"/>
          </a:xfrm>
        </p:spPr>
        <p:txBody>
          <a:bodyPr>
            <a:normAutofit/>
          </a:bodyPr>
          <a:lstStyle/>
          <a:p>
            <a:pPr algn="l"/>
            <a:r>
              <a:rPr lang="tr-TR" sz="5500" dirty="0">
                <a:solidFill>
                  <a:srgbClr val="050607"/>
                </a:solidFill>
              </a:rPr>
              <a:t>EE463-Term Project</a:t>
            </a:r>
            <a:br>
              <a:rPr lang="tr-TR" sz="5500" dirty="0">
                <a:solidFill>
                  <a:srgbClr val="050607"/>
                </a:solidFill>
              </a:rPr>
            </a:br>
            <a:br>
              <a:rPr lang="tr-TR" sz="5500" dirty="0">
                <a:solidFill>
                  <a:srgbClr val="050607"/>
                </a:solidFill>
              </a:rPr>
            </a:br>
            <a:r>
              <a:rPr lang="tr-TR" sz="5500" dirty="0">
                <a:solidFill>
                  <a:srgbClr val="050607"/>
                </a:solidFill>
              </a:rPr>
              <a:t>Kardeşler Elektronik A.Ş. </a:t>
            </a:r>
            <a:br>
              <a:rPr lang="en-US" sz="5500" dirty="0">
                <a:solidFill>
                  <a:srgbClr val="050607"/>
                </a:solidFill>
              </a:rPr>
            </a:br>
            <a:endParaRPr lang="en-US" sz="5500" dirty="0">
              <a:solidFill>
                <a:srgbClr val="050607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BCA8B0-023B-46E0-9179-7544C5DC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50" y="4965613"/>
            <a:ext cx="5866189" cy="921039"/>
          </a:xfrm>
        </p:spPr>
        <p:txBody>
          <a:bodyPr>
            <a:normAutofit/>
          </a:bodyPr>
          <a:lstStyle/>
          <a:p>
            <a:pPr algn="l"/>
            <a:r>
              <a:rPr lang="tr-TR" sz="1300" dirty="0"/>
              <a:t>	</a:t>
            </a:r>
            <a:r>
              <a:rPr lang="tr-TR" sz="1300" dirty="0">
                <a:solidFill>
                  <a:srgbClr val="050607"/>
                </a:solidFill>
              </a:rPr>
              <a:t>Emin Ün 		2167476	</a:t>
            </a:r>
          </a:p>
          <a:p>
            <a:pPr algn="l"/>
            <a:r>
              <a:rPr lang="tr-TR" sz="1300" dirty="0">
                <a:solidFill>
                  <a:srgbClr val="050607"/>
                </a:solidFill>
              </a:rPr>
              <a:t>	Enes Canbolat 	2231546	</a:t>
            </a:r>
          </a:p>
          <a:p>
            <a:pPr algn="l"/>
            <a:r>
              <a:rPr lang="tr-TR" sz="1300" dirty="0">
                <a:solidFill>
                  <a:srgbClr val="050607"/>
                </a:solidFill>
              </a:rPr>
              <a:t>	Berkay Uzun 		2263812</a:t>
            </a:r>
            <a:r>
              <a:rPr lang="tr-TR" sz="1300" dirty="0"/>
              <a:t>	</a:t>
            </a:r>
            <a:endParaRPr lang="en-US" sz="1300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7333E937-8BE2-4875-B05C-F41CEA36F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66" y="3587960"/>
            <a:ext cx="2996453" cy="2374689"/>
          </a:xfrm>
          <a:prstGeom prst="rect">
            <a:avLst/>
          </a:prstGeom>
          <a:effectLst>
            <a:outerShdw sx="1000" sy="1000" rotWithShape="0">
              <a:prstClr val="black"/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BE446B7-3D97-4D16-BAD8-5B05502E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25" y="891540"/>
            <a:ext cx="2823604" cy="2385945"/>
          </a:xfrm>
          <a:prstGeom prst="rect">
            <a:avLst/>
          </a:prstGeom>
          <a:effectLst>
            <a:outerShdw sx="1000" sy="1000" rotWithShape="0">
              <a:prstClr val="black"/>
            </a:outerShdw>
          </a:effec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69C135BD-BBC9-4653-A4D3-3A8B246B93E8}"/>
              </a:ext>
            </a:extLst>
          </p:cNvPr>
          <p:cNvSpPr/>
          <p:nvPr/>
        </p:nvSpPr>
        <p:spPr>
          <a:xfrm>
            <a:off x="2455819" y="3690610"/>
            <a:ext cx="1619031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#since1998</a:t>
            </a:r>
            <a:endParaRPr lang="tr-TR" sz="2000" b="1" cap="none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81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5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COMPONENT SELECTION</a:t>
            </a:r>
            <a:endParaRPr lang="en-US" sz="25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3329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Heatsink Selection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26CEDC2-3F76-4B9E-80EA-F63CAE736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02" y="1505667"/>
            <a:ext cx="3505200" cy="143827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7497B97-4F89-444F-A855-FAAEB862C0C5}"/>
              </a:ext>
            </a:extLst>
          </p:cNvPr>
          <p:cNvSpPr txBox="1"/>
          <p:nvPr/>
        </p:nvSpPr>
        <p:spPr>
          <a:xfrm>
            <a:off x="4431310" y="3162609"/>
            <a:ext cx="687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50607"/>
                </a:solidFill>
              </a:rPr>
              <a:t>Thermal Resistance : 13</a:t>
            </a:r>
            <a:r>
              <a:rPr lang="en-US" sz="2400" dirty="0">
                <a:solidFill>
                  <a:srgbClr val="050607"/>
                </a:solidFill>
              </a:rPr>
              <a:t>⁰C/W</a:t>
            </a:r>
            <a:r>
              <a:rPr lang="en-US" dirty="0"/>
              <a:t> </a:t>
            </a:r>
            <a:endParaRPr lang="en-US" sz="2400" dirty="0">
              <a:solidFill>
                <a:srgbClr val="05060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50607"/>
                </a:solidFill>
              </a:rPr>
              <a:t>Size			: </a:t>
            </a:r>
            <a:r>
              <a:rPr lang="en-US" sz="2400" dirty="0">
                <a:solidFill>
                  <a:srgbClr val="050607"/>
                </a:solidFill>
              </a:rPr>
              <a:t>12.3x29x35mm (LxWxH)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0607"/>
                </a:solidFill>
              </a:rPr>
              <a:t>Suitable with TO220</a:t>
            </a:r>
            <a:r>
              <a:rPr lang="tr-TR" sz="2400" dirty="0">
                <a:solidFill>
                  <a:srgbClr val="050607"/>
                </a:solidFill>
              </a:rPr>
              <a:t>:</a:t>
            </a:r>
            <a:endParaRPr lang="en-US" sz="2400" dirty="0">
              <a:solidFill>
                <a:srgbClr val="050607"/>
              </a:solidFill>
            </a:endParaRPr>
          </a:p>
        </p:txBody>
      </p:sp>
      <p:pic>
        <p:nvPicPr>
          <p:cNvPr id="4" name="Grafik 3" descr="Onay işareti">
            <a:extLst>
              <a:ext uri="{FF2B5EF4-FFF2-40B4-BE49-F238E27FC236}">
                <a16:creationId xmlns:a16="http://schemas.microsoft.com/office/drawing/2014/main" id="{82DCEF0B-55C9-4F75-AE9B-134F78D70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90" y="3808739"/>
            <a:ext cx="635741" cy="63574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2B31C5-D76C-4B38-8C78-2F40D2E2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27" y="4877240"/>
            <a:ext cx="4048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5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COMPONENT SELECTION</a:t>
            </a:r>
            <a:endParaRPr lang="en-US" sz="25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345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Capacitor Selection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770E565-927D-413A-85DA-22EEC8E382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99" y="1398094"/>
            <a:ext cx="4428979" cy="228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406BFE7-BCBA-48A7-B1B9-4026A96859B1}"/>
              </a:ext>
            </a:extLst>
          </p:cNvPr>
          <p:cNvSpPr/>
          <p:nvPr/>
        </p:nvSpPr>
        <p:spPr>
          <a:xfrm>
            <a:off x="4541231" y="3687570"/>
            <a:ext cx="3303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Inductor Selection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77A7229-9CBF-461D-B1AF-9E3D511F2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99" y="4145962"/>
            <a:ext cx="4428979" cy="2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5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COMPONENT SELECTION</a:t>
            </a:r>
            <a:endParaRPr lang="en-US" sz="25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3284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Op-Amp Selection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406BFE7-BCBA-48A7-B1B9-4026A96859B1}"/>
              </a:ext>
            </a:extLst>
          </p:cNvPr>
          <p:cNvSpPr/>
          <p:nvPr/>
        </p:nvSpPr>
        <p:spPr>
          <a:xfrm>
            <a:off x="4541231" y="3687570"/>
            <a:ext cx="3221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Resistor Selection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8CC7423-4902-4902-97D0-774399BC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78" y="1285940"/>
            <a:ext cx="3009900" cy="240163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F20E613-3DC2-4708-BCB2-2BEC26857B24}"/>
              </a:ext>
            </a:extLst>
          </p:cNvPr>
          <p:cNvSpPr txBox="1"/>
          <p:nvPr/>
        </p:nvSpPr>
        <p:spPr>
          <a:xfrm>
            <a:off x="4541231" y="4371731"/>
            <a:ext cx="687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0607"/>
                </a:solidFill>
              </a:rPr>
              <a:t>Much Cheaper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0607"/>
                </a:solidFill>
              </a:rPr>
              <a:t>Physically Durable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0607"/>
                </a:solidFill>
              </a:rPr>
              <a:t>Variety of Resistance Value</a:t>
            </a:r>
          </a:p>
        </p:txBody>
      </p:sp>
    </p:spTree>
    <p:extLst>
      <p:ext uri="{BB962C8B-B14F-4D97-AF65-F5344CB8AC3E}">
        <p14:creationId xmlns:p14="http://schemas.microsoft.com/office/powerpoint/2010/main" val="189391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5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COMPONENT SELECTION</a:t>
            </a:r>
            <a:endParaRPr lang="en-US" sz="25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2922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Diode Selection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406BFE7-BCBA-48A7-B1B9-4026A96859B1}"/>
              </a:ext>
            </a:extLst>
          </p:cNvPr>
          <p:cNvSpPr/>
          <p:nvPr/>
        </p:nvSpPr>
        <p:spPr>
          <a:xfrm>
            <a:off x="4541231" y="3687570"/>
            <a:ext cx="2240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Box Design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19DF777-E3D3-49B6-9A66-35AA52FBA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39" y="1236815"/>
            <a:ext cx="4325581" cy="245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B9E7E56-424B-4CA6-B738-20919AF2CC9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t="24923" r="13664"/>
          <a:stretch/>
        </p:blipFill>
        <p:spPr bwMode="auto">
          <a:xfrm>
            <a:off x="5671227" y="4318478"/>
            <a:ext cx="4092094" cy="2292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20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0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PERFORMANCE OF DESIGN</a:t>
            </a:r>
            <a:endParaRPr lang="en-US" sz="20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1605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Before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406BFE7-BCBA-48A7-B1B9-4026A96859B1}"/>
              </a:ext>
            </a:extLst>
          </p:cNvPr>
          <p:cNvSpPr/>
          <p:nvPr/>
        </p:nvSpPr>
        <p:spPr>
          <a:xfrm>
            <a:off x="4541231" y="3687570"/>
            <a:ext cx="1383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AB739A5-AA5F-4606-AFCE-518E8B1875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99" y="1287000"/>
            <a:ext cx="5206049" cy="250678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4946F4E-3816-423C-A8A5-0BEF44D1B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65" y="4210790"/>
            <a:ext cx="5563142" cy="25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0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PERFORMANCE OF DESIGN</a:t>
            </a:r>
            <a:endParaRPr lang="en-US" sz="20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3422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High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D03AA82-E84A-450F-AE8D-FAF86C03CF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9083" y="1185419"/>
            <a:ext cx="5950471" cy="266597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F7B8424-8BAA-492D-9F9B-61D2642890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59083" y="3851389"/>
            <a:ext cx="6009889" cy="28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0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PERFORMANCE OF DESIGN</a:t>
            </a:r>
            <a:endParaRPr lang="en-US" sz="20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3354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Low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C2CBEE-4050-436E-81CD-1173F7216F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9892" y="1221957"/>
            <a:ext cx="5950800" cy="26676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BD5981B-16CD-4E6A-8122-D1A5E3A38D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19892" y="3889557"/>
            <a:ext cx="6008400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8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4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PCB DESIGN</a:t>
            </a:r>
            <a:endParaRPr lang="en-US" sz="24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A1E5B40-F140-45F8-8969-6DDCEEA0F4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72" y="300274"/>
            <a:ext cx="6397742" cy="2137898"/>
          </a:xfrm>
          <a:prstGeom prst="rect">
            <a:avLst/>
          </a:prstGeom>
        </p:spPr>
      </p:pic>
      <p:pic>
        <p:nvPicPr>
          <p:cNvPr id="11" name="Resim 10" descr="metin, skorbord içeren bir resim&#10;&#10;Açıklama otomatik olarak oluşturuldu">
            <a:extLst>
              <a:ext uri="{FF2B5EF4-FFF2-40B4-BE49-F238E27FC236}">
                <a16:creationId xmlns:a16="http://schemas.microsoft.com/office/drawing/2014/main" id="{5BAEA926-7EDE-4792-8341-46C0BC7B1E9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57" y="2832304"/>
            <a:ext cx="4203310" cy="3559871"/>
          </a:xfrm>
          <a:prstGeom prst="rect">
            <a:avLst/>
          </a:prstGeom>
        </p:spPr>
      </p:pic>
      <p:pic>
        <p:nvPicPr>
          <p:cNvPr id="12" name="Resim 11" descr="metin, devre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8E0B75B3-1926-4147-BDFE-F2CE8B17CA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96970" y="3191655"/>
            <a:ext cx="3559870" cy="28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4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COST ANALYSIS</a:t>
            </a:r>
            <a:endParaRPr lang="en-US" sz="24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89D3E86-9A48-4F9D-B6CF-AC300C0A6B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47" y="251852"/>
            <a:ext cx="5665907" cy="489452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52B38D8-9856-4096-B9E7-9B8F3FD71D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47" y="5267568"/>
            <a:ext cx="5759450" cy="13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4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COST ANALYSIS</a:t>
            </a:r>
            <a:endParaRPr lang="en-US" sz="24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5BEA5B1C-1D22-4F53-AA36-8A0351D2A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61970"/>
              </p:ext>
            </p:extLst>
          </p:nvPr>
        </p:nvGraphicFramePr>
        <p:xfrm>
          <a:off x="3560323" y="1253330"/>
          <a:ext cx="8443006" cy="43513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38808">
                  <a:extLst>
                    <a:ext uri="{9D8B030D-6E8A-4147-A177-3AD203B41FA5}">
                      <a16:colId xmlns:a16="http://schemas.microsoft.com/office/drawing/2014/main" val="2831923684"/>
                    </a:ext>
                  </a:extLst>
                </a:gridCol>
                <a:gridCol w="724864">
                  <a:extLst>
                    <a:ext uri="{9D8B030D-6E8A-4147-A177-3AD203B41FA5}">
                      <a16:colId xmlns:a16="http://schemas.microsoft.com/office/drawing/2014/main" val="2510617300"/>
                    </a:ext>
                  </a:extLst>
                </a:gridCol>
                <a:gridCol w="1500065">
                  <a:extLst>
                    <a:ext uri="{9D8B030D-6E8A-4147-A177-3AD203B41FA5}">
                      <a16:colId xmlns:a16="http://schemas.microsoft.com/office/drawing/2014/main" val="2619152921"/>
                    </a:ext>
                  </a:extLst>
                </a:gridCol>
                <a:gridCol w="1459796">
                  <a:extLst>
                    <a:ext uri="{9D8B030D-6E8A-4147-A177-3AD203B41FA5}">
                      <a16:colId xmlns:a16="http://schemas.microsoft.com/office/drawing/2014/main" val="955996958"/>
                    </a:ext>
                  </a:extLst>
                </a:gridCol>
                <a:gridCol w="1321368">
                  <a:extLst>
                    <a:ext uri="{9D8B030D-6E8A-4147-A177-3AD203B41FA5}">
                      <a16:colId xmlns:a16="http://schemas.microsoft.com/office/drawing/2014/main" val="665702709"/>
                    </a:ext>
                  </a:extLst>
                </a:gridCol>
                <a:gridCol w="1141485">
                  <a:extLst>
                    <a:ext uri="{9D8B030D-6E8A-4147-A177-3AD203B41FA5}">
                      <a16:colId xmlns:a16="http://schemas.microsoft.com/office/drawing/2014/main" val="737353822"/>
                    </a:ext>
                  </a:extLst>
                </a:gridCol>
                <a:gridCol w="679253">
                  <a:extLst>
                    <a:ext uri="{9D8B030D-6E8A-4147-A177-3AD203B41FA5}">
                      <a16:colId xmlns:a16="http://schemas.microsoft.com/office/drawing/2014/main" val="1801652926"/>
                    </a:ext>
                  </a:extLst>
                </a:gridCol>
                <a:gridCol w="877367">
                  <a:extLst>
                    <a:ext uri="{9D8B030D-6E8A-4147-A177-3AD203B41FA5}">
                      <a16:colId xmlns:a16="http://schemas.microsoft.com/office/drawing/2014/main" val="1587873766"/>
                    </a:ext>
                  </a:extLst>
                </a:gridCol>
              </a:tblGrid>
              <a:tr h="3160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>
                          <a:effectLst/>
                        </a:rPr>
                        <a:t>Component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>
                          <a:effectLst/>
                        </a:rPr>
                        <a:t>Rated Value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 dirty="0" err="1">
                          <a:effectLst/>
                        </a:rPr>
                        <a:t>Place</a:t>
                      </a:r>
                      <a:r>
                        <a:rPr lang="tr-TR" sz="1000" u="none" strike="noStrike" dirty="0">
                          <a:effectLst/>
                        </a:rPr>
                        <a:t> in </a:t>
                      </a:r>
                      <a:r>
                        <a:rPr lang="tr-TR" sz="1000" u="none" strike="noStrike" dirty="0" err="1">
                          <a:effectLst/>
                        </a:rPr>
                        <a:t>the</a:t>
                      </a:r>
                      <a:r>
                        <a:rPr lang="tr-TR" sz="1000" u="none" strike="noStrike" dirty="0">
                          <a:effectLst/>
                        </a:rPr>
                        <a:t> </a:t>
                      </a:r>
                      <a:r>
                        <a:rPr lang="tr-TR" sz="1000" u="none" strike="noStrike" dirty="0" err="1">
                          <a:effectLst/>
                        </a:rPr>
                        <a:t>Circuit</a:t>
                      </a:r>
                      <a:endParaRPr lang="tr-TR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>
                          <a:effectLst/>
                        </a:rPr>
                        <a:t>Type of the Component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noProof="0" dirty="0">
                          <a:effectLst/>
                        </a:rPr>
                        <a:t>Manufacturer</a:t>
                      </a:r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>
                          <a:effectLst/>
                        </a:rPr>
                        <a:t>Serial Number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>
                          <a:effectLst/>
                        </a:rPr>
                        <a:t>Unit Price ($)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000" u="none" strike="noStrike">
                          <a:effectLst/>
                        </a:rPr>
                        <a:t>Total Price ($)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090428474"/>
                  </a:ext>
                </a:extLst>
              </a:tr>
              <a:tr h="168470">
                <a:tc rowSpan="24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 dirty="0">
                          <a:effectLst/>
                        </a:rPr>
                        <a:t>Resistors (</a:t>
                      </a:r>
                      <a:r>
                        <a:rPr lang="el-GR" sz="900" u="none" strike="noStrike" dirty="0">
                          <a:effectLst/>
                        </a:rPr>
                        <a:t>Ω)</a:t>
                      </a:r>
                      <a:endParaRPr lang="el-GR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 dirty="0">
                          <a:effectLst/>
                        </a:rPr>
                        <a:t>0.25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Current Sense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Chip Resistor - Surface Mount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Venkel 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LCR0603-R250FT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0.03062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30.62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1414943932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2 Volt Generator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  <a:hlinkClick r:id="rId3"/>
                        </a:rPr>
                        <a:t>CF1/4C102J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878149676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5.1k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CFS1/4CT52R512J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375313451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CFS1/4CT52R512J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3499492658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12k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CF1/4CT52R123J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106106457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560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5 Volt Generator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CF1/2CT52R561J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17.38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767806911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2.7k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CF1/2CT52R272J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17.38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674982880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5.1k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CFS1/4CT52R512J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656058837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CFS1/4CT52R512J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515487454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240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Amplifier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CF1/2CT52R241J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17.38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1136504835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1.2k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CF1/4CT52R122J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1533383450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1.2k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Error Amplifier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CF1/4CT52R122J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765915779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3.3k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CF1/4CT52R332J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3455255845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5.1k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CFS1/4CT52R512J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501773318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CFS1/4CT52R512J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4189287643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680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PI Controller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CFS1/4CT52R681J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589771430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820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CF1/2CT52R821J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17.38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222406183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CF1/2CT52R821J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17.38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821063356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2.2k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CF1/2CT52R222J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17.38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2816323340"/>
                  </a:ext>
                </a:extLst>
              </a:tr>
              <a:tr h="16044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8.6k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Stackpole Electronics Inc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RNF18FTD8K60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0.0085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8.5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4202914257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5.6k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CF1/4CT52R562J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 dirty="0">
                          <a:effectLst/>
                        </a:rPr>
                        <a:t>11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3330414825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1.2k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 dirty="0" err="1">
                          <a:effectLst/>
                        </a:rPr>
                        <a:t>Timer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CFS1/4CT52R122J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0.00848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8.48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1617026150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3.3k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CF1/4CT52R332J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11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3461701086"/>
                  </a:ext>
                </a:extLst>
              </a:tr>
              <a:tr h="1684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 dirty="0">
                          <a:effectLst/>
                        </a:rPr>
                        <a:t>100k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 anchor="ctr"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CARBON FILM RESISTOR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KOA Speer Electronics, Inc.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CF1/2CT52R104J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>
                          <a:effectLst/>
                        </a:rPr>
                        <a:t>0.01738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900" u="none" strike="noStrike" dirty="0">
                          <a:effectLst/>
                        </a:rPr>
                        <a:t>17.38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022" marR="8022" marT="8022" marB="0"/>
                </a:tc>
                <a:extLst>
                  <a:ext uri="{0D108BD9-81ED-4DB2-BD59-A6C34878D82A}">
                    <a16:rowId xmlns:a16="http://schemas.microsoft.com/office/drawing/2014/main" val="423654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TOPOLOGY SELECTION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D3E6856-95C0-4AE3-AE15-4CFF10B2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0" y="2174592"/>
            <a:ext cx="6920873" cy="2508816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32806CBA-E0F5-43B3-A76D-19E9BB266D73}"/>
              </a:ext>
            </a:extLst>
          </p:cNvPr>
          <p:cNvSpPr/>
          <p:nvPr/>
        </p:nvSpPr>
        <p:spPr>
          <a:xfrm>
            <a:off x="4541232" y="763780"/>
            <a:ext cx="4430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Rectifier + Buck Converter</a:t>
            </a:r>
          </a:p>
        </p:txBody>
      </p:sp>
    </p:spTree>
    <p:extLst>
      <p:ext uri="{BB962C8B-B14F-4D97-AF65-F5344CB8AC3E}">
        <p14:creationId xmlns:p14="http://schemas.microsoft.com/office/powerpoint/2010/main" val="31527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4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COST ANALYSIS</a:t>
            </a:r>
            <a:endParaRPr lang="en-US" sz="24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1DEF176-6B07-4DF0-9EB1-E462CE2F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27075"/>
              </p:ext>
            </p:extLst>
          </p:nvPr>
        </p:nvGraphicFramePr>
        <p:xfrm>
          <a:off x="3667328" y="835785"/>
          <a:ext cx="8357609" cy="51864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54710">
                  <a:extLst>
                    <a:ext uri="{9D8B030D-6E8A-4147-A177-3AD203B41FA5}">
                      <a16:colId xmlns:a16="http://schemas.microsoft.com/office/drawing/2014/main" val="676345084"/>
                    </a:ext>
                  </a:extLst>
                </a:gridCol>
                <a:gridCol w="722820">
                  <a:extLst>
                    <a:ext uri="{9D8B030D-6E8A-4147-A177-3AD203B41FA5}">
                      <a16:colId xmlns:a16="http://schemas.microsoft.com/office/drawing/2014/main" val="3048830917"/>
                    </a:ext>
                  </a:extLst>
                </a:gridCol>
                <a:gridCol w="1073600">
                  <a:extLst>
                    <a:ext uri="{9D8B030D-6E8A-4147-A177-3AD203B41FA5}">
                      <a16:colId xmlns:a16="http://schemas.microsoft.com/office/drawing/2014/main" val="708485104"/>
                    </a:ext>
                  </a:extLst>
                </a:gridCol>
                <a:gridCol w="1456270">
                  <a:extLst>
                    <a:ext uri="{9D8B030D-6E8A-4147-A177-3AD203B41FA5}">
                      <a16:colId xmlns:a16="http://schemas.microsoft.com/office/drawing/2014/main" val="1844034795"/>
                    </a:ext>
                  </a:extLst>
                </a:gridCol>
                <a:gridCol w="1520048">
                  <a:extLst>
                    <a:ext uri="{9D8B030D-6E8A-4147-A177-3AD203B41FA5}">
                      <a16:colId xmlns:a16="http://schemas.microsoft.com/office/drawing/2014/main" val="2514448126"/>
                    </a:ext>
                  </a:extLst>
                </a:gridCol>
                <a:gridCol w="1243677">
                  <a:extLst>
                    <a:ext uri="{9D8B030D-6E8A-4147-A177-3AD203B41FA5}">
                      <a16:colId xmlns:a16="http://schemas.microsoft.com/office/drawing/2014/main" val="2509896747"/>
                    </a:ext>
                  </a:extLst>
                </a:gridCol>
                <a:gridCol w="765339">
                  <a:extLst>
                    <a:ext uri="{9D8B030D-6E8A-4147-A177-3AD203B41FA5}">
                      <a16:colId xmlns:a16="http://schemas.microsoft.com/office/drawing/2014/main" val="1587260290"/>
                    </a:ext>
                  </a:extLst>
                </a:gridCol>
                <a:gridCol w="821145">
                  <a:extLst>
                    <a:ext uri="{9D8B030D-6E8A-4147-A177-3AD203B41FA5}">
                      <a16:colId xmlns:a16="http://schemas.microsoft.com/office/drawing/2014/main" val="1243373841"/>
                    </a:ext>
                  </a:extLst>
                </a:gridCol>
              </a:tblGrid>
              <a:tr h="19086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Component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Rated Value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Place in the Circuit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Type of the Component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Manufacturer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Serial Number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Unit Price ($)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>
                          <a:effectLst/>
                        </a:rPr>
                        <a:t>Total Price ($)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3838761691"/>
                  </a:ext>
                </a:extLst>
              </a:tr>
              <a:tr h="1821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Capacitors (F)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100µF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Buck Converter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Aluminum Electrolytic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Illınois Capacitor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107RZM05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0.15351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153.51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470248973"/>
                  </a:ext>
                </a:extLst>
              </a:tr>
              <a:tr h="1821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100µF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Filter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Aluminum Electrolytic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United Chemi-Con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  <a:hlinkClick r:id="rId3"/>
                        </a:rPr>
                        <a:t>EKXJ221ELL101MK25S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0.71258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712.58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616222116"/>
                  </a:ext>
                </a:extLst>
              </a:tr>
              <a:tr h="1821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5µF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PI Controller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Aluminum Electrolytic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Vishay Sprague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TE1404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1.5636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1563.6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45581221"/>
                  </a:ext>
                </a:extLst>
              </a:tr>
              <a:tr h="1821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1nF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Timer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Ceramic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Yageo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  <a:hlinkClick r:id="rId4"/>
                        </a:rPr>
                        <a:t>CC0100KRX5R4BB102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0.01475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14.75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3777346234"/>
                  </a:ext>
                </a:extLst>
              </a:tr>
              <a:tr h="18219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Inductor (H)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15mH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Buck Converter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Fixed RING CORE CHOKE</a:t>
                      </a:r>
                      <a:endParaRPr lang="tr-TR" sz="8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EPCOS/TDK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871-B82724J8302N040</a:t>
                      </a:r>
                      <a:endParaRPr lang="tr-TR" sz="8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2.9524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2952.4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708750121"/>
                  </a:ext>
                </a:extLst>
              </a:tr>
              <a:tr h="702745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MOSFET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240V (max), 210V(Rated);  5A (max), 2A (Rated)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Buck Converter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N-MOSFET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Vishay Siliconix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tr-TR" sz="800" u="none" strike="noStrike">
                          <a:effectLst/>
                        </a:rPr>
                      </a:br>
                      <a:r>
                        <a:rPr lang="tr-TR" sz="800" u="none" strike="noStrike">
                          <a:effectLst/>
                        </a:rPr>
                        <a:t>IRFBC30APBF</a:t>
                      </a:r>
                      <a:endParaRPr lang="tr-TR" sz="8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1.386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1386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438028998"/>
                  </a:ext>
                </a:extLst>
              </a:tr>
              <a:tr h="3140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Diodes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Rectifier (6)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Bridge Rectifier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Micro Commercial Components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833-3GBJ3516-BP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16.8432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16843.2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3629326329"/>
                  </a:ext>
                </a:extLst>
              </a:tr>
              <a:tr h="1821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Buck Converter 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Schottky Diode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Wolfspeed / Cree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941-C6D04065E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0.89177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891.77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2352944074"/>
                  </a:ext>
                </a:extLst>
              </a:tr>
              <a:tr h="1821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Before the battery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Schottky Diode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Vishay General Semiconductor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78-V8PAM10S-M3/H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0.15246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152.46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1111406005"/>
                  </a:ext>
                </a:extLst>
              </a:tr>
              <a:tr h="1821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Timer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IC OSC SINGLE TIMER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Texas Instruments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296-1857-5-ND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0.3584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358.4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2505063279"/>
                  </a:ext>
                </a:extLst>
              </a:tr>
              <a:tr h="1396815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LM324 (x2)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 Volt Generator  (2 OP-APM)</a:t>
                      </a:r>
                      <a:br>
                        <a:rPr lang="tr-TR" sz="800" u="none" strike="noStrike">
                          <a:effectLst/>
                        </a:rPr>
                      </a:br>
                      <a:r>
                        <a:rPr lang="tr-TR" sz="800" u="none" strike="noStrike">
                          <a:effectLst/>
                        </a:rPr>
                        <a:t>5 Volt Generator (2 OP-APM)</a:t>
                      </a:r>
                      <a:br>
                        <a:rPr lang="tr-TR" sz="800" u="none" strike="noStrike">
                          <a:effectLst/>
                        </a:rPr>
                      </a:br>
                      <a:r>
                        <a:rPr lang="tr-TR" sz="800" u="none" strike="noStrike">
                          <a:effectLst/>
                        </a:rPr>
                        <a:t>PI Controller (3 OP-AMP)</a:t>
                      </a:r>
                      <a:br>
                        <a:rPr lang="tr-TR" sz="800" u="none" strike="noStrike">
                          <a:effectLst/>
                        </a:rPr>
                      </a:br>
                      <a:r>
                        <a:rPr lang="tr-TR" sz="800" u="none" strike="noStrike">
                          <a:effectLst/>
                        </a:rPr>
                        <a:t>Error Amplifier (1 OP-AMP)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 QUADRUPLE OP-AMP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Texas Instruments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595-LM324KADR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0.363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363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476862721"/>
                  </a:ext>
                </a:extLst>
              </a:tr>
              <a:tr h="3140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OP-AMP 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Timer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Operational-Amplifier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NJR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513-NJU7067M-TE2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0.09075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90.75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1222118856"/>
                  </a:ext>
                </a:extLst>
              </a:tr>
              <a:tr h="3140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OP-AMP 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Current Sense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Operational-Amplifier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Texas Instruments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595-OPA2990IDDFR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0.69454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694.54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4085773721"/>
                  </a:ext>
                </a:extLst>
              </a:tr>
              <a:tr h="3140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PCB</a:t>
                      </a:r>
                      <a:endParaRPr lang="tr-TR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Not </a:t>
                      </a:r>
                      <a:r>
                        <a:rPr lang="tr-TR" sz="800" u="none" strike="noStrike" dirty="0" err="1">
                          <a:effectLst/>
                        </a:rPr>
                        <a:t>Applicable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PCBWay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Not Applicable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1.022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1022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1562310450"/>
                  </a:ext>
                </a:extLst>
              </a:tr>
              <a:tr h="18219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r-TR" sz="1000" b="1" u="none" strike="noStrike" dirty="0">
                          <a:effectLst/>
                        </a:rPr>
                        <a:t>TOTAL COST =</a:t>
                      </a:r>
                      <a:endParaRPr lang="tr-TR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b="1" u="none" strike="noStrike" dirty="0">
                          <a:effectLst/>
                        </a:rPr>
                        <a:t>27.19896</a:t>
                      </a:r>
                      <a:endParaRPr lang="tr-TR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b="1" u="none" strike="noStrike" dirty="0">
                          <a:effectLst/>
                        </a:rPr>
                        <a:t>27198.96</a:t>
                      </a:r>
                      <a:endParaRPr lang="tr-TR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79" marR="7279" marT="7279" marB="0" anchor="ctr"/>
                </a:tc>
                <a:extLst>
                  <a:ext uri="{0D108BD9-81ED-4DB2-BD59-A6C34878D82A}">
                    <a16:rowId xmlns:a16="http://schemas.microsoft.com/office/drawing/2014/main" val="110757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1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 you, etiquette, business etiquette, etiquette expert, book, conference, speaker, Julie Blais Comeau, conférence, étiquette, étiquette professionnelle, training, formation, étiquette des affaires, livre">
            <a:extLst>
              <a:ext uri="{FF2B5EF4-FFF2-40B4-BE49-F238E27FC236}">
                <a16:creationId xmlns:a16="http://schemas.microsoft.com/office/drawing/2014/main" id="{06CA5F3C-272A-453C-8E9D-668E47E46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62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CIRCUIT DESIGN AND SIMULATION RESULTS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9DA5C61-E0DF-482D-A035-3723C129F8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7653" y="1730619"/>
            <a:ext cx="7212055" cy="4363601"/>
          </a:xfrm>
          <a:prstGeom prst="rect">
            <a:avLst/>
          </a:prstGeom>
          <a:noFill/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D73460FC-96BD-4C3D-B467-E57E2FD99BD9}"/>
              </a:ext>
            </a:extLst>
          </p:cNvPr>
          <p:cNvSpPr/>
          <p:nvPr/>
        </p:nvSpPr>
        <p:spPr>
          <a:xfrm>
            <a:off x="4541232" y="763780"/>
            <a:ext cx="2729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91290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CIRCUIT DESIGN AND SIMULATION RESULTS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C2529F-C047-4EC9-AF8F-1FE8299E13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66" y="1219199"/>
            <a:ext cx="8258990" cy="441960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B3F5A9A-A646-4873-98F9-47A2614367BB}"/>
              </a:ext>
            </a:extLst>
          </p:cNvPr>
          <p:cNvSpPr/>
          <p:nvPr/>
        </p:nvSpPr>
        <p:spPr>
          <a:xfrm>
            <a:off x="4541232" y="763780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Main Block</a:t>
            </a:r>
          </a:p>
        </p:txBody>
      </p:sp>
    </p:spTree>
    <p:extLst>
      <p:ext uri="{BB962C8B-B14F-4D97-AF65-F5344CB8AC3E}">
        <p14:creationId xmlns:p14="http://schemas.microsoft.com/office/powerpoint/2010/main" val="37282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CIRCUIT DESIGN AND SIMULATION RESULTS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41ED8C-78A7-496C-A04B-A4686CAEEA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19" y="1391056"/>
            <a:ext cx="6268720" cy="4838494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70E4B61B-2BCC-4871-9D9A-22AA1778565E}"/>
              </a:ext>
            </a:extLst>
          </p:cNvPr>
          <p:cNvSpPr/>
          <p:nvPr/>
        </p:nvSpPr>
        <p:spPr>
          <a:xfrm>
            <a:off x="4541232" y="763780"/>
            <a:ext cx="443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Current Sense &amp; Amplifier</a:t>
            </a:r>
          </a:p>
        </p:txBody>
      </p:sp>
    </p:spTree>
    <p:extLst>
      <p:ext uri="{BB962C8B-B14F-4D97-AF65-F5344CB8AC3E}">
        <p14:creationId xmlns:p14="http://schemas.microsoft.com/office/powerpoint/2010/main" val="42912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CIRCUIT DESIGN AND SIMULATION RESULTS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21EB313-B8FA-4BBB-863B-53987F4EC7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73" y="1217353"/>
            <a:ext cx="5760720" cy="203263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6D9372A-9FC5-4364-86A9-C9988E5920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74" y="3861881"/>
            <a:ext cx="5760720" cy="247054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4ED98A99-F540-4DE6-A468-AEB6DAABDE16}"/>
              </a:ext>
            </a:extLst>
          </p:cNvPr>
          <p:cNvSpPr/>
          <p:nvPr/>
        </p:nvSpPr>
        <p:spPr>
          <a:xfrm>
            <a:off x="4541232" y="763780"/>
            <a:ext cx="3800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2 &amp; 5 Volt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3ABEA34-1AD7-43D1-87A8-57A279262CE9}"/>
              </a:ext>
            </a:extLst>
          </p:cNvPr>
          <p:cNvSpPr/>
          <p:nvPr/>
        </p:nvSpPr>
        <p:spPr>
          <a:xfrm>
            <a:off x="4541232" y="3249988"/>
            <a:ext cx="280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Error Amplifier</a:t>
            </a:r>
          </a:p>
        </p:txBody>
      </p:sp>
    </p:spTree>
    <p:extLst>
      <p:ext uri="{BB962C8B-B14F-4D97-AF65-F5344CB8AC3E}">
        <p14:creationId xmlns:p14="http://schemas.microsoft.com/office/powerpoint/2010/main" val="200413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CIRCUIT DESIGN AND SIMULATION RESULTS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06DBF00-733E-4003-8D0F-274CAE6050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08" y="1588556"/>
            <a:ext cx="8285938" cy="4423879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3CEDAEF-6FBD-4EF2-BBCB-87108FC2872B}"/>
              </a:ext>
            </a:extLst>
          </p:cNvPr>
          <p:cNvSpPr/>
          <p:nvPr/>
        </p:nvSpPr>
        <p:spPr>
          <a:xfrm>
            <a:off x="4541232" y="763780"/>
            <a:ext cx="3328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PI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Controller Block</a:t>
            </a:r>
          </a:p>
        </p:txBody>
      </p:sp>
    </p:spTree>
    <p:extLst>
      <p:ext uri="{BB962C8B-B14F-4D97-AF65-F5344CB8AC3E}">
        <p14:creationId xmlns:p14="http://schemas.microsoft.com/office/powerpoint/2010/main" val="21770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CIRCUIT DESIGN AND SIMULATION RESULTS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B957EB-F4B7-4A54-B065-9742FDE01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73802"/>
            <a:ext cx="8302556" cy="4430241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990F4157-A3AF-496C-8509-17B197CCE25B}"/>
              </a:ext>
            </a:extLst>
          </p:cNvPr>
          <p:cNvSpPr/>
          <p:nvPr/>
        </p:nvSpPr>
        <p:spPr>
          <a:xfrm>
            <a:off x="4541232" y="763780"/>
            <a:ext cx="3028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PWM Generator</a:t>
            </a:r>
          </a:p>
        </p:txBody>
      </p:sp>
    </p:spTree>
    <p:extLst>
      <p:ext uri="{BB962C8B-B14F-4D97-AF65-F5344CB8AC3E}">
        <p14:creationId xmlns:p14="http://schemas.microsoft.com/office/powerpoint/2010/main" val="41626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5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COMPONENT SELECTION</a:t>
            </a:r>
            <a:endParaRPr lang="en-US" sz="25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844CFF3-1610-4FBF-82DB-7E207038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34" y="1561361"/>
            <a:ext cx="4314825" cy="1085850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1FDE67BC-AAEA-4307-A36B-F5D31E3758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28" y="4230472"/>
            <a:ext cx="6937768" cy="1130555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CCCCEF26-B80E-42A2-826B-F6B756A051D1}"/>
              </a:ext>
            </a:extLst>
          </p:cNvPr>
          <p:cNvSpPr/>
          <p:nvPr/>
        </p:nvSpPr>
        <p:spPr>
          <a:xfrm>
            <a:off x="4541232" y="763780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MOSFET Selection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D348036-531A-42FB-B27D-FE9DD80EA825}"/>
              </a:ext>
            </a:extLst>
          </p:cNvPr>
          <p:cNvSpPr/>
          <p:nvPr/>
        </p:nvSpPr>
        <p:spPr>
          <a:xfrm>
            <a:off x="4541231" y="3687570"/>
            <a:ext cx="3108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Thermal Analysis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BC52C9-7D65-46A8-BFC4-F8515304B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97" y="5711352"/>
            <a:ext cx="2724150" cy="5715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967B994-471D-4823-8612-BB038500A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646" y="5794051"/>
            <a:ext cx="3886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Özel 6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791</Words>
  <Application>Microsoft Office PowerPoint</Application>
  <PresentationFormat>Geniş ekran</PresentationFormat>
  <Paragraphs>346</Paragraphs>
  <Slides>21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Teması</vt:lpstr>
      <vt:lpstr>EE463-Term Project  Kardeşler Elektronik A.Ş.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EE463-Term Project  Kardeşler Elektronik A.Ş.  </dc:title>
  <dc:creator>asus gamer Q</dc:creator>
  <cp:lastModifiedBy>asus gamer Q</cp:lastModifiedBy>
  <cp:revision>11</cp:revision>
  <dcterms:created xsi:type="dcterms:W3CDTF">2021-01-22T18:20:15Z</dcterms:created>
  <dcterms:modified xsi:type="dcterms:W3CDTF">2021-01-22T19:30:37Z</dcterms:modified>
</cp:coreProperties>
</file>