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6"/>
  </p:notesMasterIdLst>
  <p:sldIdLst>
    <p:sldId id="256" r:id="rId2"/>
    <p:sldId id="276" r:id="rId3"/>
    <p:sldId id="257" r:id="rId4"/>
    <p:sldId id="261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1" r:id="rId18"/>
    <p:sldId id="289" r:id="rId19"/>
    <p:sldId id="290" r:id="rId20"/>
    <p:sldId id="300" r:id="rId21"/>
    <p:sldId id="258" r:id="rId22"/>
    <p:sldId id="301" r:id="rId23"/>
    <p:sldId id="260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259" r:id="rId32"/>
    <p:sldId id="262" r:id="rId33"/>
    <p:sldId id="264" r:id="rId34"/>
    <p:sldId id="263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309" r:id="rId47"/>
    <p:sldId id="310" r:id="rId48"/>
    <p:sldId id="311" r:id="rId49"/>
    <p:sldId id="312" r:id="rId50"/>
    <p:sldId id="313" r:id="rId51"/>
    <p:sldId id="295" r:id="rId52"/>
    <p:sldId id="294" r:id="rId53"/>
    <p:sldId id="296" r:id="rId54"/>
    <p:sldId id="29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1080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13:23:13.8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DDAB2-3BDF-4758-BEE9-D04A7882D73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E340-F4B3-452C-B212-05A931B1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Flyback: </a:t>
            </a:r>
            <a:r>
              <a:rPr lang="tr-TR" dirty="0" err="1"/>
              <a:t>Buck-boosttan</a:t>
            </a:r>
            <a:r>
              <a:rPr lang="tr-TR" dirty="0"/>
              <a:t> elde ediliyor. En yaygın olarak tercih edilen, dolayısıyla çok fazla kaynak ve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note</a:t>
            </a:r>
            <a:r>
              <a:rPr lang="tr-TR" dirty="0"/>
              <a:t> var. Düşük </a:t>
            </a:r>
            <a:r>
              <a:rPr lang="tr-TR" dirty="0" err="1"/>
              <a:t>powerlar</a:t>
            </a:r>
            <a:r>
              <a:rPr lang="tr-TR" dirty="0"/>
              <a:t> için uygun ama güzel dizayn edilmesi durumunda 10A’e kadar çalışıyor ki bu da uygun. </a:t>
            </a:r>
            <a:r>
              <a:rPr lang="tr-TR" dirty="0" err="1"/>
              <a:t>CCM’den</a:t>
            </a:r>
            <a:r>
              <a:rPr lang="tr-TR" dirty="0"/>
              <a:t> </a:t>
            </a:r>
            <a:r>
              <a:rPr lang="tr-TR" dirty="0" err="1"/>
              <a:t>DCM’ye</a:t>
            </a:r>
            <a:r>
              <a:rPr lang="tr-TR" dirty="0"/>
              <a:t> geçerken </a:t>
            </a:r>
            <a:r>
              <a:rPr lang="tr-TR" dirty="0" err="1"/>
              <a:t>gainde</a:t>
            </a:r>
            <a:r>
              <a:rPr lang="tr-TR" dirty="0"/>
              <a:t> ciddi bir kayıp yok.</a:t>
            </a:r>
            <a:br>
              <a:rPr lang="tr-TR" dirty="0"/>
            </a:br>
            <a:r>
              <a:rPr lang="tr-TR" dirty="0" err="1"/>
              <a:t>Forward</a:t>
            </a:r>
            <a:r>
              <a:rPr lang="tr-TR" dirty="0"/>
              <a:t>: Flyback gibi düşük </a:t>
            </a:r>
            <a:r>
              <a:rPr lang="tr-TR" dirty="0" err="1"/>
              <a:t>powerlar</a:t>
            </a:r>
            <a:r>
              <a:rPr lang="tr-TR" dirty="0"/>
              <a:t> için geçerli. Manyetik dizaynda </a:t>
            </a:r>
            <a:r>
              <a:rPr lang="tr-TR" dirty="0" err="1"/>
              <a:t>gappless</a:t>
            </a:r>
            <a:r>
              <a:rPr lang="tr-TR" dirty="0"/>
              <a:t> </a:t>
            </a:r>
            <a:r>
              <a:rPr lang="tr-TR" dirty="0" err="1"/>
              <a:t>core</a:t>
            </a:r>
            <a:r>
              <a:rPr lang="tr-TR" dirty="0"/>
              <a:t> kullanma avantajına sahip ama bu Lm ‘i artırır. Bu artış aslında </a:t>
            </a:r>
            <a:r>
              <a:rPr lang="tr-TR" dirty="0" err="1"/>
              <a:t>outputta</a:t>
            </a:r>
            <a:r>
              <a:rPr lang="tr-TR" dirty="0"/>
              <a:t> daha düşük </a:t>
            </a:r>
            <a:r>
              <a:rPr lang="tr-TR" dirty="0" err="1"/>
              <a:t>ripple</a:t>
            </a:r>
            <a:r>
              <a:rPr lang="tr-TR" dirty="0"/>
              <a:t> sağlar ama daha fazla </a:t>
            </a:r>
            <a:r>
              <a:rPr lang="tr-TR" dirty="0" err="1"/>
              <a:t>komponent</a:t>
            </a:r>
            <a:r>
              <a:rPr lang="tr-TR" dirty="0"/>
              <a:t> olduğu için daha pahalı olabilir. Ayrıca, </a:t>
            </a:r>
            <a:r>
              <a:rPr lang="tr-TR" dirty="0" err="1"/>
              <a:t>DCM’ye</a:t>
            </a:r>
            <a:r>
              <a:rPr lang="tr-TR" dirty="0"/>
              <a:t> geçtiğinde </a:t>
            </a:r>
            <a:r>
              <a:rPr lang="tr-TR" dirty="0" err="1"/>
              <a:t>gainde</a:t>
            </a:r>
            <a:r>
              <a:rPr lang="tr-TR" dirty="0"/>
              <a:t> ciddi bir düşüş oluyor bu da bizim için tercih edilesi değil. Sebebi bir sonraki slaytta. Ayrıca MOSFET çok daha dayanıklı ve büyük olmalı (size problem)</a:t>
            </a:r>
          </a:p>
          <a:p>
            <a:r>
              <a:rPr lang="tr-TR" dirty="0" err="1"/>
              <a:t>Push-Pull</a:t>
            </a:r>
            <a:r>
              <a:rPr lang="tr-TR" dirty="0"/>
              <a:t>: </a:t>
            </a:r>
            <a:r>
              <a:rPr lang="tr-TR" dirty="0" err="1"/>
              <a:t>Forwarda</a:t>
            </a:r>
            <a:r>
              <a:rPr lang="tr-TR" dirty="0"/>
              <a:t> benziyor iki trafolu hali. Bu </a:t>
            </a:r>
            <a:r>
              <a:rPr lang="tr-TR" dirty="0" err="1"/>
              <a:t>converter</a:t>
            </a:r>
            <a:r>
              <a:rPr lang="tr-TR" dirty="0"/>
              <a:t> tipi B-H </a:t>
            </a:r>
            <a:r>
              <a:rPr lang="tr-TR" dirty="0" err="1"/>
              <a:t>curve’ünün</a:t>
            </a:r>
            <a:r>
              <a:rPr lang="tr-TR" dirty="0"/>
              <a:t> 1 ve 3. </a:t>
            </a:r>
            <a:r>
              <a:rPr lang="tr-TR" dirty="0" err="1"/>
              <a:t>quadrantlarında</a:t>
            </a:r>
            <a:r>
              <a:rPr lang="tr-TR" dirty="0"/>
              <a:t> çalışmaya izin </a:t>
            </a:r>
            <a:r>
              <a:rPr lang="tr-TR" dirty="0" err="1"/>
              <a:t>veiyor</a:t>
            </a:r>
            <a:r>
              <a:rPr lang="tr-TR" dirty="0"/>
              <a:t> bu da manyetik dizayn için bir +. </a:t>
            </a:r>
            <a:r>
              <a:rPr lang="tr-TR" dirty="0" err="1"/>
              <a:t>Amaa</a:t>
            </a:r>
            <a:r>
              <a:rPr lang="tr-TR" dirty="0"/>
              <a:t> Burada kontrol etmemiz gereken daha fazla anahtar var ve bazıları kesinlikle aynı anda çalışmaması gerekiyor. Ayrıca çok yüksek </a:t>
            </a:r>
            <a:r>
              <a:rPr lang="tr-TR" dirty="0" err="1"/>
              <a:t>powerlar</a:t>
            </a:r>
            <a:r>
              <a:rPr lang="tr-TR" dirty="0"/>
              <a:t> için kullanılması tavsiye ediliyor. </a:t>
            </a:r>
            <a:br>
              <a:rPr lang="tr-TR" dirty="0"/>
            </a:br>
            <a:r>
              <a:rPr lang="tr-TR" dirty="0"/>
              <a:t>Bütün bu sebepler bir de </a:t>
            </a:r>
            <a:r>
              <a:rPr lang="tr-TR" dirty="0" err="1"/>
              <a:t>Martian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Solutions mühendislerinin geçmişte Flyback üzerine tecrübesi olduğu eklenince bizi </a:t>
            </a:r>
            <a:r>
              <a:rPr lang="tr-TR" dirty="0" err="1"/>
              <a:t>Flyback’e</a:t>
            </a:r>
            <a:r>
              <a:rPr lang="tr-TR" dirty="0"/>
              <a:t> itti.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3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Input</a:t>
            </a:r>
            <a:r>
              <a:rPr lang="tr-TR" dirty="0"/>
              <a:t> voltajına göre çok değişken bir </a:t>
            </a:r>
            <a:r>
              <a:rPr lang="tr-TR" dirty="0" err="1"/>
              <a:t>reverse</a:t>
            </a:r>
            <a:r>
              <a:rPr lang="tr-TR" dirty="0"/>
              <a:t> voltaj değeri var ve </a:t>
            </a:r>
            <a:r>
              <a:rPr lang="tr-TR" dirty="0" err="1"/>
              <a:t>input</a:t>
            </a:r>
            <a:r>
              <a:rPr lang="tr-TR" dirty="0"/>
              <a:t> 400V olduğunda diyotun 110V’a kadar dayanması gerekiyor.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5.1A civarında bir </a:t>
            </a:r>
            <a:r>
              <a:rPr lang="tr-TR" dirty="0" err="1"/>
              <a:t>peak</a:t>
            </a:r>
            <a:r>
              <a:rPr lang="tr-TR" dirty="0"/>
              <a:t> akım değeri gözlemledik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73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Ayrıca üzerinde 10V civarında bir gerilim tutuyor. Seçilen MOSFET bunlara dayanmalıydı.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3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Kontrolcünün </a:t>
            </a:r>
            <a:r>
              <a:rPr lang="tr-TR" dirty="0" err="1"/>
              <a:t>Bias</a:t>
            </a:r>
            <a:r>
              <a:rPr lang="tr-TR" dirty="0"/>
              <a:t> </a:t>
            </a:r>
            <a:r>
              <a:rPr lang="tr-TR" dirty="0" err="1"/>
              <a:t>pinine</a:t>
            </a:r>
            <a:r>
              <a:rPr lang="tr-TR" dirty="0"/>
              <a:t> giden yerdeki diyot. Akım çok fazla oynamıyor 50 60 </a:t>
            </a:r>
            <a:r>
              <a:rPr lang="tr-TR" dirty="0" err="1"/>
              <a:t>mA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değerinde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81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Ancak üzerinde tuttuğu voltaja baktığımızda biraz daha oynama </a:t>
            </a:r>
            <a:r>
              <a:rPr lang="tr-TR" dirty="0" err="1"/>
              <a:t>grüyoruz</a:t>
            </a:r>
            <a:r>
              <a:rPr lang="tr-TR" dirty="0"/>
              <a:t>. 220V için 63V civarındayken </a:t>
            </a:r>
            <a:r>
              <a:rPr lang="tr-TR" dirty="0" err="1"/>
              <a:t>input</a:t>
            </a:r>
            <a:r>
              <a:rPr lang="tr-TR" dirty="0"/>
              <a:t> 400 olduğunda 110V’a kadar dayanması gerekiyor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400Va kadar dayanması gerekiyor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4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Zener diyotlar daha az voltaj tutuyor üzerinde 30 V civarı. Sözü Hardware </a:t>
            </a:r>
            <a:r>
              <a:rPr lang="tr-TR" dirty="0" err="1"/>
              <a:t>Desginı</a:t>
            </a:r>
            <a:r>
              <a:rPr lang="tr-TR" dirty="0"/>
              <a:t> anlatması için Ceyhun’a devredeyim.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DCM: </a:t>
            </a:r>
            <a:r>
              <a:rPr lang="tr-TR" dirty="0" err="1"/>
              <a:t>diode</a:t>
            </a:r>
            <a:r>
              <a:rPr lang="tr-TR" dirty="0"/>
              <a:t> yeni </a:t>
            </a:r>
            <a:r>
              <a:rPr lang="tr-TR" dirty="0" err="1"/>
              <a:t>cycle</a:t>
            </a:r>
            <a:r>
              <a:rPr lang="tr-TR" dirty="0"/>
              <a:t> başlamadan hemen önce akım geçmiyor. Yüksek akım ve yüksek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kapasitör</a:t>
            </a:r>
            <a:r>
              <a:rPr lang="tr-TR" dirty="0"/>
              <a:t> üzerine çok daha fazla stres bindiriyor.</a:t>
            </a:r>
            <a:br>
              <a:rPr lang="tr-TR" dirty="0"/>
            </a:br>
            <a:r>
              <a:rPr lang="tr-TR" dirty="0"/>
              <a:t>CCM: Düşük </a:t>
            </a:r>
            <a:r>
              <a:rPr lang="tr-TR" dirty="0" err="1"/>
              <a:t>output</a:t>
            </a:r>
            <a:r>
              <a:rPr lang="tr-TR" dirty="0"/>
              <a:t> akımı verebildiği için yüksek akımlarda daha iyi çalışabiliyor.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145ms civarında 12V’a ulaşıyor.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4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Inputu</a:t>
            </a:r>
            <a:r>
              <a:rPr lang="tr-TR" dirty="0"/>
              <a:t> 5 </a:t>
            </a:r>
            <a:r>
              <a:rPr lang="tr-TR" dirty="0" err="1"/>
              <a:t>ms’de</a:t>
            </a:r>
            <a:r>
              <a:rPr lang="tr-TR" dirty="0"/>
              <a:t> 220den 400’e yükselttik ve sonucu gözlemledik.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Çok küçük oynamalarla 12V sabit kaldı diyebiliriz.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9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0.1Voltun altında (iki ekstrem durum için de geçerli)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0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0.05A civarında bir </a:t>
            </a:r>
            <a:r>
              <a:rPr lang="tr-TR" dirty="0" err="1"/>
              <a:t>ripple</a:t>
            </a:r>
            <a:r>
              <a:rPr lang="tr-TR" dirty="0"/>
              <a:t> var ve 8A civarında </a:t>
            </a:r>
            <a:r>
              <a:rPr lang="tr-TR" dirty="0" err="1"/>
              <a:t>average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Yaklaşık 20A civarında bir </a:t>
            </a:r>
            <a:r>
              <a:rPr lang="tr-TR" dirty="0" err="1"/>
              <a:t>ripple</a:t>
            </a:r>
            <a:r>
              <a:rPr lang="tr-TR" dirty="0"/>
              <a:t> var </a:t>
            </a:r>
            <a:r>
              <a:rPr lang="tr-TR" dirty="0" err="1"/>
              <a:t>kapasitör</a:t>
            </a:r>
            <a:r>
              <a:rPr lang="tr-TR" dirty="0"/>
              <a:t> voltajı da </a:t>
            </a:r>
            <a:r>
              <a:rPr lang="tr-TR" dirty="0" err="1"/>
              <a:t>output</a:t>
            </a:r>
            <a:r>
              <a:rPr lang="tr-TR" dirty="0"/>
              <a:t> voltajı ile aynı zaten.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22A civarında bir akım geçiyor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7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94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07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6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09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5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94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83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421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07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3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E3DF2B77-FAA8-4897-99FF-BC6F4E81E816}"/>
              </a:ext>
            </a:extLst>
          </p:cNvPr>
          <p:cNvSpPr txBox="1">
            <a:spLocks/>
          </p:cNvSpPr>
          <p:nvPr/>
        </p:nvSpPr>
        <p:spPr>
          <a:xfrm>
            <a:off x="5133976" y="639097"/>
            <a:ext cx="6409096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spcAft>
                <a:spcPts val="600"/>
              </a:spcAft>
            </a:pP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EE46</a:t>
            </a:r>
            <a:r>
              <a:rPr lang="tr-TR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-Term Project</a:t>
            </a: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tr-TR" sz="5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Martian</a:t>
            </a:r>
            <a:r>
              <a:rPr lang="tr-TR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5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Power</a:t>
            </a:r>
            <a:r>
              <a:rPr lang="tr-TR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Solutions</a:t>
            </a: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50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C97C9D81-6592-4FB8-8A34-A870ECE1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CEYHUN KOÇ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216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6833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Enes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Canbolat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2231546	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EREN ÖZKARA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22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32551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F65B766-073A-4756-B624-06F0EEB3C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82" y="620720"/>
            <a:ext cx="2918349" cy="2466005"/>
          </a:xfrm>
          <a:prstGeom prst="rect">
            <a:avLst/>
          </a:prstGeom>
        </p:spPr>
      </p:pic>
      <p:pic>
        <p:nvPicPr>
          <p:cNvPr id="5" name="Resim 4" descr="metin, küçük resim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F135B970-3DCC-4A1A-8780-FD64A190D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65" y="3247593"/>
            <a:ext cx="3087248" cy="2446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78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6DEA3AE-11A2-4278-A7BD-7929C3E79DD9}"/>
              </a:ext>
            </a:extLst>
          </p:cNvPr>
          <p:cNvSpPr txBox="1"/>
          <p:nvPr/>
        </p:nvSpPr>
        <p:spPr>
          <a:xfrm>
            <a:off x="663677" y="6334780"/>
            <a:ext cx="1116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</a:rPr>
              <a:t>Simulations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5B69177-1254-4AE1-A028-22CB3B0A5E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2709" y="560438"/>
            <a:ext cx="8406581" cy="51471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8E9D89D-6EBD-42FC-B0D5-86891398344C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4</a:t>
            </a:r>
            <a:r>
              <a:rPr lang="tr-TR" sz="1600" dirty="0"/>
              <a:t> </a:t>
            </a:r>
            <a:r>
              <a:rPr lang="tr-TR" sz="1200" dirty="0"/>
              <a:t>Switch </a:t>
            </a:r>
            <a:r>
              <a:rPr lang="tr-TR" sz="1200" dirty="0" err="1"/>
              <a:t>Voltage</a:t>
            </a:r>
            <a:r>
              <a:rPr lang="tr-TR" sz="1200" dirty="0"/>
              <a:t> of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091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4E113F-CC70-40ED-9E3A-5E462585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19"/>
            <a:ext cx="10113264" cy="1606099"/>
          </a:xfrm>
        </p:spPr>
        <p:txBody>
          <a:bodyPr/>
          <a:lstStyle/>
          <a:p>
            <a:pPr algn="ctr"/>
            <a:r>
              <a:rPr lang="tr-TR" sz="4800" dirty="0" err="1"/>
              <a:t>Magnetic</a:t>
            </a:r>
            <a:r>
              <a:rPr lang="tr-TR" sz="4800" dirty="0"/>
              <a:t> Design</a:t>
            </a:r>
            <a:endParaRPr lang="en-US" sz="4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2126D9-7EB4-449B-AFA4-31DCD4F211EF}"/>
              </a:ext>
            </a:extLst>
          </p:cNvPr>
          <p:cNvPicPr/>
          <p:nvPr/>
        </p:nvPicPr>
        <p:blipFill>
          <a:blip r:embed="rId2"/>
          <a:srcRect t="6068" b="7038"/>
          <a:stretch>
            <a:fillRect/>
          </a:stretch>
        </p:blipFill>
        <p:spPr bwMode="auto">
          <a:xfrm>
            <a:off x="3687097" y="457200"/>
            <a:ext cx="4382657" cy="3521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72FE9C0-72E6-4C73-92D9-EB032D516A49}"/>
              </a:ext>
            </a:extLst>
          </p:cNvPr>
          <p:cNvSpPr txBox="1"/>
          <p:nvPr/>
        </p:nvSpPr>
        <p:spPr>
          <a:xfrm>
            <a:off x="2829196" y="4372882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5 </a:t>
            </a:r>
            <a:r>
              <a:rPr lang="tr-TR" sz="1200" dirty="0" err="1"/>
              <a:t>Transformer</a:t>
            </a:r>
            <a:r>
              <a:rPr lang="tr-TR" sz="1200" dirty="0"/>
              <a:t> </a:t>
            </a:r>
            <a:r>
              <a:rPr lang="tr-TR" sz="1200" dirty="0" err="1"/>
              <a:t>Schematic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781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75A477-16CF-46B2-B765-DE7CFF4A114C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Magnetic</a:t>
            </a:r>
            <a:r>
              <a:rPr lang="tr-TR" sz="3600" dirty="0">
                <a:solidFill>
                  <a:schemeClr val="bg1"/>
                </a:solidFill>
              </a:rPr>
              <a:t> Design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2E335D64-C4CA-4838-8AE8-4D3661043A1F}"/>
                  </a:ext>
                </a:extLst>
              </p:cNvPr>
              <p:cNvSpPr txBox="1"/>
              <p:nvPr/>
            </p:nvSpPr>
            <p:spPr>
              <a:xfrm>
                <a:off x="3196712" y="982878"/>
                <a:ext cx="60984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=12+1=13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2E335D64-C4CA-4838-8AE8-4D3661043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712" y="982878"/>
                <a:ext cx="6098458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05E3AF7-EDEA-4FEA-960E-B6BB63356E5E}"/>
                  </a:ext>
                </a:extLst>
              </p:cNvPr>
              <p:cNvSpPr txBox="1"/>
              <p:nvPr/>
            </p:nvSpPr>
            <p:spPr>
              <a:xfrm>
                <a:off x="2446387" y="1935901"/>
                <a:ext cx="7599107" cy="78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𝑉𝑂𝑅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𝑁𝑝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𝑉𝑂𝑅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=13∗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=56.333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05E3AF7-EDEA-4FEA-960E-B6BB63356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387" y="1935901"/>
                <a:ext cx="7599107" cy="786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58832138-B27D-4366-8FAE-626B18AA5C8F}"/>
                  </a:ext>
                </a:extLst>
              </p:cNvPr>
              <p:cNvSpPr txBox="1"/>
              <p:nvPr/>
            </p:nvSpPr>
            <p:spPr>
              <a:xfrm>
                <a:off x="2579122" y="3241604"/>
                <a:ext cx="7333636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𝐷𝑚𝑎𝑥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𝑉𝑂𝑅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𝑉𝑖𝑛</m:t>
                              </m:r>
                              <m:r>
                                <m:rPr>
                                  <m:lit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𝑉𝑂𝑅</m:t>
                              </m:r>
                            </m:e>
                          </m:d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𝐷𝑚𝑎𝑥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=0.204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58832138-B27D-4366-8FAE-626B18AA5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122" y="3241604"/>
                <a:ext cx="7333636" cy="838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2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EF7122-7DEC-4269-8CAC-8C64EA821BD4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Magnetic</a:t>
            </a:r>
            <a:r>
              <a:rPr lang="tr-TR" sz="3600" dirty="0">
                <a:solidFill>
                  <a:schemeClr val="bg1"/>
                </a:solidFill>
              </a:rPr>
              <a:t> Design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7040FA95-5BB5-4CCC-901F-C51E3218872E}"/>
                  </a:ext>
                </a:extLst>
              </p:cNvPr>
              <p:cNvSpPr txBox="1"/>
              <p:nvPr/>
            </p:nvSpPr>
            <p:spPr>
              <a:xfrm>
                <a:off x="3046771" y="576363"/>
                <a:ext cx="6098458" cy="783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𝐼𝑜𝑢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𝑃𝑜𝑢𝑡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𝑉𝑜𝑢𝑡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𝐼𝑜𝑢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=8.333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7040FA95-5BB5-4CCC-901F-C51E3218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576363"/>
                <a:ext cx="6098458" cy="783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85B61E1-6708-47D9-8777-D9B29D44A61D}"/>
                  </a:ext>
                </a:extLst>
              </p:cNvPr>
              <p:cNvSpPr txBox="1"/>
              <p:nvPr/>
            </p:nvSpPr>
            <p:spPr>
              <a:xfrm>
                <a:off x="1302774" y="1601706"/>
                <a:ext cx="9586452" cy="898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𝑉𝑜𝑢𝑡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𝐼𝑜𝑢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≤4.9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=4.34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85B61E1-6708-47D9-8777-D9B29D44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774" y="1601706"/>
                <a:ext cx="9586452" cy="898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D89CEA3-6028-4693-BF4F-B1E1DFD335DB}"/>
                  </a:ext>
                </a:extLst>
              </p:cNvPr>
              <p:cNvSpPr txBox="1"/>
              <p:nvPr/>
            </p:nvSpPr>
            <p:spPr>
              <a:xfrm>
                <a:off x="3104683" y="2827437"/>
                <a:ext cx="609845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𝐼𝑠𝑝𝑘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𝐼𝑜𝑢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=20.1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D89CEA3-6028-4693-BF4F-B1E1DFD3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83" y="2827437"/>
                <a:ext cx="6098458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A6186F8E-0FF8-4A47-BD9E-77191462C071}"/>
                  </a:ext>
                </a:extLst>
              </p:cNvPr>
              <p:cNvSpPr txBox="1"/>
              <p:nvPr/>
            </p:nvSpPr>
            <p:spPr>
              <a:xfrm>
                <a:off x="3046771" y="3967042"/>
                <a:ext cx="6098458" cy="864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𝑁𝑝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=81.5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A6186F8E-0FF8-4A47-BD9E-77191462C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3967042"/>
                <a:ext cx="6098458" cy="864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C579A98-D3EB-4383-BE47-7BD1FA542091}"/>
                  </a:ext>
                </a:extLst>
              </p:cNvPr>
              <p:cNvSpPr txBox="1"/>
              <p:nvPr/>
            </p:nvSpPr>
            <p:spPr>
              <a:xfrm>
                <a:off x="3046771" y="5106647"/>
                <a:ext cx="6098458" cy="855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𝐼𝑝𝑝𝑘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𝐼𝑠𝑝𝑘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=4.83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C579A98-D3EB-4383-BE47-7BD1FA542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5106647"/>
                <a:ext cx="6098458" cy="8558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44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DC4EF-9A23-4A4B-9E0C-E034CFCBCB71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Magnetic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Metarial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and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Core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Selection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D8894AAC-7039-4F9E-ADC2-FB77E6653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72870"/>
              </p:ext>
            </p:extLst>
          </p:nvPr>
        </p:nvGraphicFramePr>
        <p:xfrm>
          <a:off x="3380382" y="549090"/>
          <a:ext cx="6279812" cy="136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703">
                  <a:extLst>
                    <a:ext uri="{9D8B030D-6E8A-4147-A177-3AD203B41FA5}">
                      <a16:colId xmlns:a16="http://schemas.microsoft.com/office/drawing/2014/main" val="2927263641"/>
                    </a:ext>
                  </a:extLst>
                </a:gridCol>
                <a:gridCol w="1864817">
                  <a:extLst>
                    <a:ext uri="{9D8B030D-6E8A-4147-A177-3AD203B41FA5}">
                      <a16:colId xmlns:a16="http://schemas.microsoft.com/office/drawing/2014/main" val="1735209656"/>
                    </a:ext>
                  </a:extLst>
                </a:gridCol>
                <a:gridCol w="1573071">
                  <a:extLst>
                    <a:ext uri="{9D8B030D-6E8A-4147-A177-3AD203B41FA5}">
                      <a16:colId xmlns:a16="http://schemas.microsoft.com/office/drawing/2014/main" val="2575241096"/>
                    </a:ext>
                  </a:extLst>
                </a:gridCol>
                <a:gridCol w="1568221">
                  <a:extLst>
                    <a:ext uri="{9D8B030D-6E8A-4147-A177-3AD203B41FA5}">
                      <a16:colId xmlns:a16="http://schemas.microsoft.com/office/drawing/2014/main" val="4019744398"/>
                    </a:ext>
                  </a:extLst>
                </a:gridCol>
              </a:tblGrid>
              <a:tr h="1034739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Core Type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Effective Cross-Sectional Area Ae (mm2)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Maximum Magnetic Flux Density (T)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AL-Value with Air Gap (nH/N^2)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3636179"/>
                  </a:ext>
                </a:extLst>
              </a:tr>
              <a:tr h="33346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PC47EI25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41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0.42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125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8713053"/>
                  </a:ext>
                </a:extLst>
              </a:tr>
            </a:tbl>
          </a:graphicData>
        </a:graphic>
      </p:graphicFrame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1ABA13BC-8314-4F6B-8DE9-16B5251B5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37037"/>
              </p:ext>
            </p:extLst>
          </p:nvPr>
        </p:nvGraphicFramePr>
        <p:xfrm>
          <a:off x="3380381" y="2348237"/>
          <a:ext cx="6279810" cy="748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711">
                  <a:extLst>
                    <a:ext uri="{9D8B030D-6E8A-4147-A177-3AD203B41FA5}">
                      <a16:colId xmlns:a16="http://schemas.microsoft.com/office/drawing/2014/main" val="3063846538"/>
                    </a:ext>
                  </a:extLst>
                </a:gridCol>
                <a:gridCol w="1060264">
                  <a:extLst>
                    <a:ext uri="{9D8B030D-6E8A-4147-A177-3AD203B41FA5}">
                      <a16:colId xmlns:a16="http://schemas.microsoft.com/office/drawing/2014/main" val="1200121520"/>
                    </a:ext>
                  </a:extLst>
                </a:gridCol>
                <a:gridCol w="1041553">
                  <a:extLst>
                    <a:ext uri="{9D8B030D-6E8A-4147-A177-3AD203B41FA5}">
                      <a16:colId xmlns:a16="http://schemas.microsoft.com/office/drawing/2014/main" val="2229650515"/>
                    </a:ext>
                  </a:extLst>
                </a:gridCol>
                <a:gridCol w="1050562">
                  <a:extLst>
                    <a:ext uri="{9D8B030D-6E8A-4147-A177-3AD203B41FA5}">
                      <a16:colId xmlns:a16="http://schemas.microsoft.com/office/drawing/2014/main" val="134200902"/>
                    </a:ext>
                  </a:extLst>
                </a:gridCol>
                <a:gridCol w="1007597">
                  <a:extLst>
                    <a:ext uri="{9D8B030D-6E8A-4147-A177-3AD203B41FA5}">
                      <a16:colId xmlns:a16="http://schemas.microsoft.com/office/drawing/2014/main" val="3986779299"/>
                    </a:ext>
                  </a:extLst>
                </a:gridCol>
                <a:gridCol w="1074123">
                  <a:extLst>
                    <a:ext uri="{9D8B030D-6E8A-4147-A177-3AD203B41FA5}">
                      <a16:colId xmlns:a16="http://schemas.microsoft.com/office/drawing/2014/main" val="2757323975"/>
                    </a:ext>
                  </a:extLst>
                </a:gridCol>
              </a:tblGrid>
              <a:tr h="374462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 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 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F 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90882"/>
                  </a:ext>
                </a:extLst>
              </a:tr>
              <a:tr h="374462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EI25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25.3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5.75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6.5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12.35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794209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F360B044-FA54-48A3-A3B5-946D84BBE013}"/>
              </a:ext>
            </a:extLst>
          </p:cNvPr>
          <p:cNvPicPr/>
          <p:nvPr/>
        </p:nvPicPr>
        <p:blipFill>
          <a:blip r:embed="rId2"/>
          <a:srcRect t="5491" b="3137"/>
          <a:stretch>
            <a:fillRect/>
          </a:stretch>
        </p:blipFill>
        <p:spPr bwMode="auto">
          <a:xfrm>
            <a:off x="4321278" y="3475761"/>
            <a:ext cx="4807974" cy="25415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B28B235-D9F3-441E-807F-49305BAF2E91}"/>
              </a:ext>
            </a:extLst>
          </p:cNvPr>
          <p:cNvSpPr txBox="1"/>
          <p:nvPr/>
        </p:nvSpPr>
        <p:spPr>
          <a:xfrm>
            <a:off x="699007" y="1937377"/>
            <a:ext cx="2225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𝐹𝑖𝑙𝑙</a:t>
            </a:r>
            <a:r>
              <a:rPr lang="tr-TR" sz="2400" dirty="0"/>
              <a:t> </a:t>
            </a:r>
            <a:r>
              <a:rPr lang="en-GB" sz="2400" dirty="0"/>
              <a:t>𝐹𝑎𝑐𝑡𝑜𝑟 </a:t>
            </a:r>
            <a:r>
              <a:rPr lang="tr-TR" sz="2400" dirty="0"/>
              <a:t>: EI40, EI30 &lt; 0.4, </a:t>
            </a:r>
          </a:p>
          <a:p>
            <a:r>
              <a:rPr lang="tr-TR" sz="2400" dirty="0"/>
              <a:t>EI25 = 0.41</a:t>
            </a:r>
            <a:endParaRPr lang="en-US" sz="24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90B10DD-3F22-4E45-B8C6-C6B3B56F1716}"/>
              </a:ext>
            </a:extLst>
          </p:cNvPr>
          <p:cNvSpPr txBox="1"/>
          <p:nvPr/>
        </p:nvSpPr>
        <p:spPr>
          <a:xfrm>
            <a:off x="3314552" y="241313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Table</a:t>
            </a:r>
            <a:r>
              <a:rPr lang="tr-TR" sz="1400" dirty="0"/>
              <a:t>. 1 </a:t>
            </a:r>
            <a:r>
              <a:rPr lang="tr-TR" sz="1200" dirty="0" err="1"/>
              <a:t>Magnetic</a:t>
            </a:r>
            <a:r>
              <a:rPr lang="tr-TR" sz="1200" dirty="0"/>
              <a:t> </a:t>
            </a:r>
            <a:r>
              <a:rPr lang="tr-TR" sz="1200" dirty="0" err="1"/>
              <a:t>Properties</a:t>
            </a:r>
            <a:endParaRPr lang="en-US" sz="12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82CD82D-428A-4857-8231-46B502CCA899}"/>
              </a:ext>
            </a:extLst>
          </p:cNvPr>
          <p:cNvSpPr txBox="1"/>
          <p:nvPr/>
        </p:nvSpPr>
        <p:spPr>
          <a:xfrm>
            <a:off x="3468575" y="2034863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Table</a:t>
            </a:r>
            <a:r>
              <a:rPr lang="tr-TR" sz="1400" dirty="0"/>
              <a:t>. 2 </a:t>
            </a:r>
            <a:r>
              <a:rPr lang="tr-TR" sz="1200" dirty="0" err="1"/>
              <a:t>Core</a:t>
            </a:r>
            <a:r>
              <a:rPr lang="tr-TR" sz="1200" dirty="0"/>
              <a:t> </a:t>
            </a:r>
            <a:r>
              <a:rPr lang="tr-TR" sz="1200" dirty="0" err="1"/>
              <a:t>Dimensions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245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5AE600-03FD-49A8-9858-4B255786EA03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r>
              <a:rPr lang="tr-TR" sz="3600" dirty="0">
                <a:solidFill>
                  <a:schemeClr val="bg1"/>
                </a:solidFill>
              </a:rPr>
              <a:t> of </a:t>
            </a:r>
            <a:r>
              <a:rPr lang="tr-TR" sz="3600" dirty="0" err="1">
                <a:solidFill>
                  <a:schemeClr val="bg1"/>
                </a:solidFill>
              </a:rPr>
              <a:t>Winding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Turns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Ratio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1C984748-B33C-41C1-9845-0CF80023FE04}"/>
                  </a:ext>
                </a:extLst>
              </p:cNvPr>
              <p:cNvSpPr txBox="1"/>
              <p:nvPr/>
            </p:nvSpPr>
            <p:spPr>
              <a:xfrm>
                <a:off x="2754261" y="339774"/>
                <a:ext cx="6714204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𝑉𝑖𝑛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𝐵𝑠𝑎𝑡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𝐼𝑝𝑝𝑘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𝐵𝑠𝑎𝑡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=22.8,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≥22.8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1C984748-B33C-41C1-9845-0CF80023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61" y="339774"/>
                <a:ext cx="6714204" cy="676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13815606-155C-48D1-A0AC-2E618670E2A4}"/>
                  </a:ext>
                </a:extLst>
              </p:cNvPr>
              <p:cNvSpPr txBox="1"/>
              <p:nvPr/>
            </p:nvSpPr>
            <p:spPr>
              <a:xfrm>
                <a:off x="2754261" y="1395990"/>
                <a:ext cx="6098458" cy="100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𝐿𝑝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den>
                          </m:f>
                        </m:e>
                      </m:rad>
                      <m:r>
                        <a:rPr lang="en-US" sz="2000" i="0">
                          <a:latin typeface="Cambria Math" panose="02040503050406030204" pitchFamily="18" charset="0"/>
                        </a:rPr>
                        <m:t>=25.53,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13815606-155C-48D1-A0AC-2E618670E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61" y="1395990"/>
                <a:ext cx="6098458" cy="1001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D84E0F2B-6817-4B23-A840-B95D7E066451}"/>
                  </a:ext>
                </a:extLst>
              </p:cNvPr>
              <p:cNvSpPr txBox="1"/>
              <p:nvPr/>
            </p:nvSpPr>
            <p:spPr>
              <a:xfrm>
                <a:off x="3046771" y="2895772"/>
                <a:ext cx="609845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𝑀𝑀𝐹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𝐼𝑝𝑝𝑘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=120.75 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𝐴𝑡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D84E0F2B-6817-4B23-A840-B95D7E06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2895772"/>
                <a:ext cx="6098458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D8735A8F-6B6F-4B9E-93EC-F9D2581C8FD3}"/>
                  </a:ext>
                </a:extLst>
              </p:cNvPr>
              <p:cNvSpPr txBox="1"/>
              <p:nvPr/>
            </p:nvSpPr>
            <p:spPr>
              <a:xfrm>
                <a:off x="3062134" y="3617893"/>
                <a:ext cx="6098458" cy="923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𝑁𝑝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𝑁𝑝</m:t>
                              </m:r>
                            </m:den>
                          </m:f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𝑁𝑠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D8735A8F-6B6F-4B9E-93EC-F9D2581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34" y="3617893"/>
                <a:ext cx="6098458" cy="923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95E03E26-AE55-49A7-961C-C1FACD0F928F}"/>
                  </a:ext>
                </a:extLst>
              </p:cNvPr>
              <p:cNvSpPr txBox="1"/>
              <p:nvPr/>
            </p:nvSpPr>
            <p:spPr>
              <a:xfrm>
                <a:off x="3104683" y="4998941"/>
                <a:ext cx="609845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𝑁𝑑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95E03E26-AE55-49A7-961C-C1FACD0F9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83" y="4998941"/>
                <a:ext cx="609845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38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4D11969-A5DA-4B20-A5BA-BE58232C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18" y="215282"/>
            <a:ext cx="4540694" cy="55702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EB2066A-B25E-4CDE-A2FC-73932DE7A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39" y="166853"/>
            <a:ext cx="4558658" cy="55702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E13748B3-4D75-4BEC-8A57-ED25D9420020}"/>
                  </a:ext>
                </a:extLst>
              </p14:cNvPr>
              <p14:cNvContentPartPr/>
              <p14:nvPr/>
            </p14:nvContentPartPr>
            <p14:xfrm>
              <a:off x="6060190" y="3763607"/>
              <a:ext cx="360" cy="360"/>
            </p14:xfrm>
          </p:contentPart>
        </mc:Choice>
        <mc:Fallback xmlns=""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E13748B3-4D75-4BEC-8A57-ED25D94200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1550" y="37549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k: Sağ 13">
            <a:extLst>
              <a:ext uri="{FF2B5EF4-FFF2-40B4-BE49-F238E27FC236}">
                <a16:creationId xmlns:a16="http://schemas.microsoft.com/office/drawing/2014/main" id="{B8E040A3-353D-414B-84F3-9704E08A610A}"/>
              </a:ext>
            </a:extLst>
          </p:cNvPr>
          <p:cNvSpPr/>
          <p:nvPr/>
        </p:nvSpPr>
        <p:spPr>
          <a:xfrm>
            <a:off x="3136605" y="2174358"/>
            <a:ext cx="499730" cy="22328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CDA36C6E-1BF3-4642-9E68-8DCCCC1B3FDF}"/>
              </a:ext>
            </a:extLst>
          </p:cNvPr>
          <p:cNvSpPr/>
          <p:nvPr/>
        </p:nvSpPr>
        <p:spPr>
          <a:xfrm>
            <a:off x="9200707" y="2925406"/>
            <a:ext cx="499730" cy="22328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aşlık 1">
            <a:extLst>
              <a:ext uri="{FF2B5EF4-FFF2-40B4-BE49-F238E27FC236}">
                <a16:creationId xmlns:a16="http://schemas.microsoft.com/office/drawing/2014/main" id="{87C71218-F212-4724-8B79-FC3CCA78232D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Datasheet</a:t>
            </a:r>
            <a:r>
              <a:rPr lang="tr-TR" sz="3600" dirty="0">
                <a:solidFill>
                  <a:schemeClr val="bg1"/>
                </a:solidFill>
              </a:rPr>
              <a:t> of PC47EI25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CAABF98-ED5D-4434-85A6-3FDA6702BE80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5</a:t>
            </a:r>
            <a:r>
              <a:rPr lang="tr-TR" sz="1600" dirty="0"/>
              <a:t> NI limit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Air</a:t>
            </a:r>
            <a:r>
              <a:rPr lang="tr-TR" sz="1600" dirty="0"/>
              <a:t> </a:t>
            </a:r>
            <a:r>
              <a:rPr lang="tr-TR" sz="1600" dirty="0" err="1"/>
              <a:t>gap</a:t>
            </a:r>
            <a:r>
              <a:rPr lang="tr-TR" sz="1600" dirty="0"/>
              <a:t> </a:t>
            </a:r>
            <a:r>
              <a:rPr lang="tr-TR" sz="1600" dirty="0" err="1"/>
              <a:t>vs</a:t>
            </a:r>
            <a:r>
              <a:rPr lang="tr-TR" sz="1600" dirty="0"/>
              <a:t> AL </a:t>
            </a:r>
            <a:r>
              <a:rPr lang="tr-TR" sz="1600" dirty="0" err="1"/>
              <a:t>value</a:t>
            </a:r>
            <a:r>
              <a:rPr lang="tr-TR" sz="1600" dirty="0"/>
              <a:t> </a:t>
            </a:r>
            <a:r>
              <a:rPr lang="tr-TR" sz="1600" dirty="0" err="1"/>
              <a:t>Graphs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491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E9B417-A8AF-4651-ADD0-A188E990BBBE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Power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r>
              <a:rPr lang="tr-TR" sz="3600" dirty="0">
                <a:solidFill>
                  <a:schemeClr val="bg1"/>
                </a:solidFill>
              </a:rPr>
              <a:t> of </a:t>
            </a:r>
            <a:r>
              <a:rPr lang="tr-TR" sz="3600" dirty="0" err="1">
                <a:solidFill>
                  <a:schemeClr val="bg1"/>
                </a:solidFill>
              </a:rPr>
              <a:t>Transformer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9686B8E4-D947-471D-BE63-424DDB3C2BEA}"/>
                  </a:ext>
                </a:extLst>
              </p:cNvPr>
              <p:cNvSpPr txBox="1"/>
              <p:nvPr/>
            </p:nvSpPr>
            <p:spPr>
              <a:xfrm>
                <a:off x="1973177" y="1687843"/>
                <a:ext cx="8454189" cy="78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𝑁𝑝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𝐵𝑠𝑎𝑡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=197.5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9686B8E4-D947-471D-BE63-424DDB3C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177" y="1687843"/>
                <a:ext cx="8454189" cy="786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9E04A74-ED06-4B8B-B830-3495B53084BD}"/>
                  </a:ext>
                </a:extLst>
              </p:cNvPr>
              <p:cNvSpPr txBox="1"/>
              <p:nvPr/>
            </p:nvSpPr>
            <p:spPr>
              <a:xfrm>
                <a:off x="786063" y="3030333"/>
                <a:ext cx="10619874" cy="797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𝑁𝑝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𝑜𝑝𝑒𝑟𝑎𝑡𝑖𝑛𝑔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𝑜𝑝𝑒𝑟𝑎𝑡𝑖𝑛𝑔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 =0.2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9E04A74-ED06-4B8B-B830-3495B530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3" y="3030333"/>
                <a:ext cx="10619874" cy="797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22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736AE-C125-434F-A132-40EA243F29DB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solidFill>
                  <a:schemeClr val="bg1"/>
                </a:solidFill>
              </a:rPr>
              <a:t>Cable </a:t>
            </a:r>
            <a:r>
              <a:rPr lang="tr-TR" sz="3600" dirty="0" err="1">
                <a:solidFill>
                  <a:schemeClr val="bg1"/>
                </a:solidFill>
              </a:rPr>
              <a:t>Selection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BD09E220-99CA-44D2-BD38-688783817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87614"/>
              </p:ext>
            </p:extLst>
          </p:nvPr>
        </p:nvGraphicFramePr>
        <p:xfrm>
          <a:off x="1097280" y="408536"/>
          <a:ext cx="7652084" cy="2679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293">
                  <a:extLst>
                    <a:ext uri="{9D8B030D-6E8A-4147-A177-3AD203B41FA5}">
                      <a16:colId xmlns:a16="http://schemas.microsoft.com/office/drawing/2014/main" val="2092091738"/>
                    </a:ext>
                  </a:extLst>
                </a:gridCol>
                <a:gridCol w="1019570">
                  <a:extLst>
                    <a:ext uri="{9D8B030D-6E8A-4147-A177-3AD203B41FA5}">
                      <a16:colId xmlns:a16="http://schemas.microsoft.com/office/drawing/2014/main" val="814284461"/>
                    </a:ext>
                  </a:extLst>
                </a:gridCol>
                <a:gridCol w="1671211">
                  <a:extLst>
                    <a:ext uri="{9D8B030D-6E8A-4147-A177-3AD203B41FA5}">
                      <a16:colId xmlns:a16="http://schemas.microsoft.com/office/drawing/2014/main" val="1544732005"/>
                    </a:ext>
                  </a:extLst>
                </a:gridCol>
                <a:gridCol w="1266490">
                  <a:extLst>
                    <a:ext uri="{9D8B030D-6E8A-4147-A177-3AD203B41FA5}">
                      <a16:colId xmlns:a16="http://schemas.microsoft.com/office/drawing/2014/main" val="154356165"/>
                    </a:ext>
                  </a:extLst>
                </a:gridCol>
                <a:gridCol w="1334352">
                  <a:extLst>
                    <a:ext uri="{9D8B030D-6E8A-4147-A177-3AD203B41FA5}">
                      <a16:colId xmlns:a16="http://schemas.microsoft.com/office/drawing/2014/main" val="799159275"/>
                    </a:ext>
                  </a:extLst>
                </a:gridCol>
                <a:gridCol w="1205168">
                  <a:extLst>
                    <a:ext uri="{9D8B030D-6E8A-4147-A177-3AD203B41FA5}">
                      <a16:colId xmlns:a16="http://schemas.microsoft.com/office/drawing/2014/main" val="251367294"/>
                    </a:ext>
                  </a:extLst>
                </a:gridCol>
              </a:tblGrid>
              <a:tr h="1444875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Wire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</a:p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(mm2)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Diameter(mm)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Ampacity</a:t>
                      </a:r>
                      <a:r>
                        <a:rPr lang="tr-TR" sz="1200" dirty="0">
                          <a:effectLst/>
                        </a:rPr>
                        <a:t>(A)</a:t>
                      </a:r>
                      <a:endParaRPr lang="en-GB" sz="1200" dirty="0">
                        <a:effectLst/>
                      </a:endParaRPr>
                    </a:p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(75°C)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Resistivity (p) (10^-8 Ω.m)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Absolute magnetic permeability (u)</a:t>
                      </a:r>
                    </a:p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(10^-7 H/m)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7384334"/>
                  </a:ext>
                </a:extLst>
              </a:tr>
              <a:tr h="414456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AWG10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5.26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2.588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35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1.678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12.55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94701"/>
                  </a:ext>
                </a:extLst>
              </a:tr>
              <a:tr h="405762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AWG20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0.518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0.812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1.678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12.55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390953"/>
                  </a:ext>
                </a:extLst>
              </a:tr>
              <a:tr h="414456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AWG30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0.509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0.255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0.86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1.678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12.55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0104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B0E0B8DD-4333-4C9D-B825-E14616A6B425}"/>
                  </a:ext>
                </a:extLst>
              </p:cNvPr>
              <p:cNvSpPr txBox="1"/>
              <p:nvPr/>
            </p:nvSpPr>
            <p:spPr>
              <a:xfrm>
                <a:off x="1347537" y="3293480"/>
                <a:ext cx="6096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𝑊𝑖𝑛𝑑𝑜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=116.1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B0E0B8DD-4333-4C9D-B825-E14616A6B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37" y="3293480"/>
                <a:ext cx="6096000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7874587-FED8-4303-BC0B-64225D0D3409}"/>
                  </a:ext>
                </a:extLst>
              </p:cNvPr>
              <p:cNvSpPr txBox="1"/>
              <p:nvPr/>
            </p:nvSpPr>
            <p:spPr>
              <a:xfrm>
                <a:off x="1597953" y="4133640"/>
                <a:ext cx="68081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𝐶𝑎𝑏𝑙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𝐴𝑊𝐺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20∗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𝐴𝑊𝐺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10∗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𝐴𝑊𝐺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30∗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𝑁𝑑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=48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7874587-FED8-4303-BC0B-64225D0D3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53" y="4133640"/>
                <a:ext cx="6808109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BA0E73A-9298-497A-8227-2791D826F33A}"/>
                  </a:ext>
                </a:extLst>
              </p:cNvPr>
              <p:cNvSpPr txBox="1"/>
              <p:nvPr/>
            </p:nvSpPr>
            <p:spPr>
              <a:xfrm>
                <a:off x="1347537" y="4761824"/>
                <a:ext cx="6096000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𝐹𝑖𝑙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𝐹𝑎𝑐𝑡𝑜𝑟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𝐶𝑎𝑏𝑙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𝑊𝑖𝑛𝑑𝑜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=0.41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BA0E73A-9298-497A-8227-2791D826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37" y="4761824"/>
                <a:ext cx="6096000" cy="663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Resim 11">
            <a:extLst>
              <a:ext uri="{FF2B5EF4-FFF2-40B4-BE49-F238E27FC236}">
                <a16:creationId xmlns:a16="http://schemas.microsoft.com/office/drawing/2014/main" id="{2F00C7A7-0E8E-46D8-B307-0E11535D6F05}"/>
              </a:ext>
            </a:extLst>
          </p:cNvPr>
          <p:cNvPicPr/>
          <p:nvPr/>
        </p:nvPicPr>
        <p:blipFill>
          <a:blip r:embed="rId5"/>
          <a:srcRect t="5491" b="3137"/>
          <a:stretch>
            <a:fillRect/>
          </a:stretch>
        </p:blipFill>
        <p:spPr bwMode="auto">
          <a:xfrm>
            <a:off x="8235553" y="3250281"/>
            <a:ext cx="4213121" cy="2485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BE8D4FF9-0814-41F9-BAA7-1296375C5B8B}"/>
              </a:ext>
            </a:extLst>
          </p:cNvPr>
          <p:cNvSpPr txBox="1"/>
          <p:nvPr/>
        </p:nvSpPr>
        <p:spPr>
          <a:xfrm>
            <a:off x="1874093" y="100759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Table</a:t>
            </a:r>
            <a:r>
              <a:rPr lang="tr-TR" sz="1400" dirty="0"/>
              <a:t>. 2 </a:t>
            </a:r>
            <a:r>
              <a:rPr lang="tr-TR" sz="1200" dirty="0" err="1"/>
              <a:t>Selected</a:t>
            </a:r>
            <a:r>
              <a:rPr lang="tr-TR" sz="1200" dirty="0"/>
              <a:t> Cable </a:t>
            </a:r>
            <a:r>
              <a:rPr lang="tr-TR" sz="1200" dirty="0" err="1"/>
              <a:t>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132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D059D94-2904-4270-8164-79A0AC9F1181}"/>
                  </a:ext>
                </a:extLst>
              </p:cNvPr>
              <p:cNvSpPr txBox="1"/>
              <p:nvPr/>
            </p:nvSpPr>
            <p:spPr>
              <a:xfrm>
                <a:off x="497306" y="565596"/>
                <a:ext cx="11213432" cy="791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∗2,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𝐴𝑊𝐺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=0.962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D059D94-2904-4270-8164-79A0AC9F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565596"/>
                <a:ext cx="11213432" cy="791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5ECA80A-37AC-4456-BEBD-F0989853D7A1}"/>
                  </a:ext>
                </a:extLst>
              </p:cNvPr>
              <p:cNvSpPr txBox="1"/>
              <p:nvPr/>
            </p:nvSpPr>
            <p:spPr>
              <a:xfrm>
                <a:off x="2911641" y="1334197"/>
                <a:ext cx="6096000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𝑆𝑘𝑖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sz="2400" i="0">
                          <a:latin typeface="Cambria Math" panose="02040503050406030204" pitchFamily="18" charset="0"/>
                        </a:rPr>
                        <m:t>=207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5ECA80A-37AC-4456-BEBD-F0989853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41" y="1334197"/>
                <a:ext cx="6096000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A7A88E0F-621F-4E39-84D6-87E5ECCA9D98}"/>
                  </a:ext>
                </a:extLst>
              </p:cNvPr>
              <p:cNvSpPr txBox="1"/>
              <p:nvPr/>
            </p:nvSpPr>
            <p:spPr>
              <a:xfrm>
                <a:off x="1097280" y="2839505"/>
                <a:ext cx="9779267" cy="89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𝐸𝑓𝑓𝑒𝑐𝑡𝑖𝑣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𝑆𝑘𝑖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𝐷𝑖𝑎𝑚𝑒𝑡𝑒𝑟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tr-TR" sz="2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𝑒𝑓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𝐴𝑊𝐺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𝑆𝑘𝑖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𝐴𝑊𝐺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=0.528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A7A88E0F-621F-4E39-84D6-87E5ECCA9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39505"/>
                <a:ext cx="9779267" cy="893643"/>
              </a:xfrm>
              <a:prstGeom prst="rect">
                <a:avLst/>
              </a:prstGeom>
              <a:blipFill>
                <a:blip r:embed="rId4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3D9BE621-64C7-4B93-B8C0-51C12E55D4FE}"/>
                  </a:ext>
                </a:extLst>
              </p:cNvPr>
              <p:cNvSpPr txBox="1"/>
              <p:nvPr/>
            </p:nvSpPr>
            <p:spPr>
              <a:xfrm>
                <a:off x="3048000" y="4172110"/>
                <a:ext cx="6096000" cy="1671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𝐸𝑓𝑓𝑒𝑐𝑡𝑖𝑣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𝐴𝑟𝑒𝑎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𝐴𝑊𝐺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𝐴𝑊𝐺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3D9BE621-64C7-4B93-B8C0-51C12E55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72110"/>
                <a:ext cx="6096000" cy="1671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aşlık 1">
            <a:extLst>
              <a:ext uri="{FF2B5EF4-FFF2-40B4-BE49-F238E27FC236}">
                <a16:creationId xmlns:a16="http://schemas.microsoft.com/office/drawing/2014/main" id="{5A192FE4-786E-48BA-A1C8-F944EEFABF17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solidFill>
                  <a:schemeClr val="bg1"/>
                </a:solidFill>
              </a:rPr>
              <a:t>Skin Depth </a:t>
            </a:r>
            <a:r>
              <a:rPr lang="tr-TR" sz="3600" dirty="0" err="1">
                <a:solidFill>
                  <a:schemeClr val="bg1"/>
                </a:solidFill>
              </a:rPr>
              <a:t>and</a:t>
            </a:r>
            <a:r>
              <a:rPr lang="tr-TR" sz="3600" dirty="0">
                <a:solidFill>
                  <a:schemeClr val="bg1"/>
                </a:solidFill>
              </a:rPr>
              <a:t> R </a:t>
            </a:r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BA56140-9C99-48C1-84B7-BB637B6E6E4C}"/>
              </a:ext>
            </a:extLst>
          </p:cNvPr>
          <p:cNvPicPr/>
          <p:nvPr/>
        </p:nvPicPr>
        <p:blipFill rotWithShape="1">
          <a:blip r:embed="rId6"/>
          <a:srcRect t="5491" r="40220" b="3137"/>
          <a:stretch/>
        </p:blipFill>
        <p:spPr bwMode="auto">
          <a:xfrm>
            <a:off x="0" y="1596860"/>
            <a:ext cx="2518611" cy="2485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495640C1-E424-48B8-94BA-53D5CA4EA91E}"/>
                  </a:ext>
                </a:extLst>
              </p:cNvPr>
              <p:cNvSpPr txBox="1"/>
              <p:nvPr/>
            </p:nvSpPr>
            <p:spPr>
              <a:xfrm>
                <a:off x="8775032" y="4172110"/>
                <a:ext cx="31442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AWG 10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tr-TR" dirty="0"/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AWG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30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AWG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en-US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495640C1-E424-48B8-94BA-53D5CA4E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032" y="4172110"/>
                <a:ext cx="3144252" cy="1200329"/>
              </a:xfrm>
              <a:prstGeom prst="rect">
                <a:avLst/>
              </a:prstGeom>
              <a:blipFill>
                <a:blip r:embed="rId7"/>
                <a:stretch>
                  <a:fillRect l="-1550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56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AF339E-FBC1-42F1-A37E-466C9833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074920"/>
            <a:ext cx="10288475" cy="1561854"/>
          </a:xfrm>
        </p:spPr>
        <p:txBody>
          <a:bodyPr/>
          <a:lstStyle/>
          <a:p>
            <a:pPr algn="ctr"/>
            <a:r>
              <a:rPr lang="tr-TR" sz="5400" dirty="0" err="1"/>
              <a:t>Table</a:t>
            </a:r>
            <a:r>
              <a:rPr lang="tr-TR" sz="5400" dirty="0"/>
              <a:t> of </a:t>
            </a:r>
            <a:r>
              <a:rPr lang="tr-TR" sz="5400" dirty="0" err="1"/>
              <a:t>Contents</a:t>
            </a:r>
            <a:endParaRPr lang="en-US" sz="5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2DA19C0-C606-46A1-A8D3-F2BB8B74D38E}"/>
              </a:ext>
            </a:extLst>
          </p:cNvPr>
          <p:cNvSpPr txBox="1"/>
          <p:nvPr/>
        </p:nvSpPr>
        <p:spPr>
          <a:xfrm>
            <a:off x="457200" y="103239"/>
            <a:ext cx="1143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1</a:t>
            </a:r>
            <a:r>
              <a:rPr lang="en-US" sz="2400" dirty="0"/>
              <a:t>.    Topology Selection    </a:t>
            </a:r>
          </a:p>
          <a:p>
            <a:r>
              <a:rPr lang="tr-TR" sz="2400" dirty="0"/>
              <a:t>2</a:t>
            </a:r>
            <a:r>
              <a:rPr lang="en-US" sz="2400" dirty="0"/>
              <a:t>.    Operating Mode Selection    </a:t>
            </a:r>
          </a:p>
          <a:p>
            <a:r>
              <a:rPr lang="tr-TR" sz="2400" dirty="0"/>
              <a:t>3</a:t>
            </a:r>
            <a:r>
              <a:rPr lang="en-US" sz="2400" dirty="0"/>
              <a:t>.    Analytical Calculations and Simulation   </a:t>
            </a:r>
          </a:p>
          <a:p>
            <a:r>
              <a:rPr lang="tr-TR" sz="2400" dirty="0"/>
              <a:t>4</a:t>
            </a:r>
            <a:r>
              <a:rPr lang="en-US" sz="2400" dirty="0"/>
              <a:t>.    Magnetic Design  </a:t>
            </a:r>
          </a:p>
          <a:p>
            <a:r>
              <a:rPr lang="tr-TR" sz="2400" dirty="0"/>
              <a:t>5</a:t>
            </a:r>
            <a:r>
              <a:rPr lang="en-US" sz="2400" dirty="0"/>
              <a:t>.    Component Selection and Controller   </a:t>
            </a:r>
          </a:p>
          <a:p>
            <a:r>
              <a:rPr lang="tr-TR" sz="2400" dirty="0"/>
              <a:t>5</a:t>
            </a:r>
            <a:r>
              <a:rPr lang="en-US" sz="2400" dirty="0"/>
              <a:t>.1.    Controller   </a:t>
            </a:r>
          </a:p>
          <a:p>
            <a:r>
              <a:rPr lang="tr-TR" sz="2400" dirty="0"/>
              <a:t>5</a:t>
            </a:r>
            <a:r>
              <a:rPr lang="en-US" sz="2400" dirty="0"/>
              <a:t>.2    Discrete Component Selection   </a:t>
            </a:r>
          </a:p>
          <a:p>
            <a:r>
              <a:rPr lang="tr-TR" sz="2400" dirty="0"/>
              <a:t>6</a:t>
            </a:r>
            <a:r>
              <a:rPr lang="en-US" sz="2400" dirty="0"/>
              <a:t>.    Detailed Simulation Results   </a:t>
            </a:r>
          </a:p>
          <a:p>
            <a:r>
              <a:rPr lang="tr-TR" sz="2400" dirty="0"/>
              <a:t>7</a:t>
            </a:r>
            <a:r>
              <a:rPr lang="en-US" sz="2400" dirty="0"/>
              <a:t>.    Hardware Design    </a:t>
            </a:r>
          </a:p>
          <a:p>
            <a:r>
              <a:rPr lang="tr-TR" sz="2400" dirty="0"/>
              <a:t>7</a:t>
            </a:r>
            <a:r>
              <a:rPr lang="en-US" sz="2400" dirty="0"/>
              <a:t>.1. </a:t>
            </a:r>
            <a:r>
              <a:rPr lang="tr-TR" sz="2400" dirty="0"/>
              <a:t> </a:t>
            </a:r>
            <a:r>
              <a:rPr lang="en-US" sz="2400" dirty="0"/>
              <a:t>Schematic Design    </a:t>
            </a:r>
          </a:p>
          <a:p>
            <a:r>
              <a:rPr lang="tr-TR" sz="2400" dirty="0"/>
              <a:t>8</a:t>
            </a:r>
            <a:r>
              <a:rPr lang="en-US" sz="2400" dirty="0"/>
              <a:t>. </a:t>
            </a:r>
            <a:r>
              <a:rPr lang="tr-TR" sz="2400" dirty="0"/>
              <a:t>	 </a:t>
            </a:r>
            <a:r>
              <a:rPr lang="en-US" sz="2400" dirty="0"/>
              <a:t>Cost Analysis     </a:t>
            </a:r>
          </a:p>
          <a:p>
            <a:r>
              <a:rPr lang="tr-TR" sz="2400" dirty="0"/>
              <a:t>9</a:t>
            </a:r>
            <a:r>
              <a:rPr lang="en-US" sz="2400" dirty="0"/>
              <a:t>.    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F524-8A76-40BF-B43A-4F059CAB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2F20-DEC7-4515-8F28-DD619B83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Discrete Component Selection</a:t>
            </a:r>
          </a:p>
        </p:txBody>
      </p:sp>
    </p:spTree>
    <p:extLst>
      <p:ext uri="{BB962C8B-B14F-4D97-AF65-F5344CB8AC3E}">
        <p14:creationId xmlns:p14="http://schemas.microsoft.com/office/powerpoint/2010/main" val="20875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8279-B9AC-4A84-8CEE-D4BC3A5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C99A-8426-4A82-90AA-F6A2D8392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A. Controller</a:t>
            </a:r>
          </a:p>
          <a:p>
            <a:pPr lvl="1"/>
            <a:r>
              <a:rPr lang="tr-TR" dirty="0"/>
              <a:t>Requirements: 220V-400V input, 100W</a:t>
            </a:r>
          </a:p>
          <a:p>
            <a:pPr lvl="1"/>
            <a:r>
              <a:rPr lang="tr-TR" b="1" dirty="0"/>
              <a:t>LT8316: </a:t>
            </a:r>
            <a:r>
              <a:rPr lang="tr-TR" dirty="0"/>
              <a:t>16V-600V input/External MOSFET     </a:t>
            </a:r>
            <a:r>
              <a:rPr lang="tr-TR" dirty="0">
                <a:sym typeface="Wingdings" panose="05000000000000000000" pitchFamily="2" charset="2"/>
              </a:rPr>
              <a:t>   We can select MOSFET for 100W operation</a:t>
            </a:r>
          </a:p>
          <a:p>
            <a:pPr lvl="1"/>
            <a:endParaRPr lang="tr-T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29E75-B70F-4EAA-9780-88E681B1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86" y="2929653"/>
            <a:ext cx="4763949" cy="3332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3B5BA-E0BF-4A78-ADA8-638D3D9758D4}"/>
              </a:ext>
            </a:extLst>
          </p:cNvPr>
          <p:cNvSpPr txBox="1"/>
          <p:nvPr/>
        </p:nvSpPr>
        <p:spPr>
          <a:xfrm>
            <a:off x="7406640" y="4272615"/>
            <a:ext cx="298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Figure-6:</a:t>
            </a:r>
          </a:p>
          <a:p>
            <a:r>
              <a:rPr lang="tr-TR" dirty="0"/>
              <a:t>Typical Application of LT8316</a:t>
            </a:r>
          </a:p>
        </p:txBody>
      </p:sp>
    </p:spTree>
    <p:extLst>
      <p:ext uri="{BB962C8B-B14F-4D97-AF65-F5344CB8AC3E}">
        <p14:creationId xmlns:p14="http://schemas.microsoft.com/office/powerpoint/2010/main" val="13224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2152-EC5D-456C-BD5A-5451132D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E039-A7C5-4CC7-B7CA-6F2A028E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/>
              <a:t>Feedback is taken from tertiary winding   </a:t>
            </a:r>
            <a:r>
              <a:rPr lang="tr-TR" dirty="0">
                <a:sym typeface="Wingdings" panose="05000000000000000000" pitchFamily="2" charset="2"/>
              </a:rPr>
              <a:t>   No galvanic isolation is needed!</a:t>
            </a:r>
          </a:p>
          <a:p>
            <a:pPr lvl="1"/>
            <a:r>
              <a:rPr lang="tr-TR" dirty="0">
                <a:sym typeface="Wingdings" panose="05000000000000000000" pitchFamily="2" charset="2"/>
              </a:rPr>
              <a:t>Reduces cost and complexity!</a:t>
            </a:r>
          </a:p>
          <a:p>
            <a:pPr lvl="1"/>
            <a:r>
              <a:rPr lang="tr-TR" dirty="0">
                <a:sym typeface="Wingdings" panose="05000000000000000000" pitchFamily="2" charset="2"/>
              </a:rPr>
              <a:t>No need for extra logic power supplies, digital isolators and signal conditioning!</a:t>
            </a:r>
          </a:p>
        </p:txBody>
      </p:sp>
    </p:spTree>
    <p:extLst>
      <p:ext uri="{BB962C8B-B14F-4D97-AF65-F5344CB8AC3E}">
        <p14:creationId xmlns:p14="http://schemas.microsoft.com/office/powerpoint/2010/main" val="25994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434A-B2D6-4230-940C-D2912228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B3B3-5E69-499D-80A0-69A06859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sz="2400" dirty="0"/>
              <a:t>Idea of operation:</a:t>
            </a:r>
          </a:p>
          <a:p>
            <a:pPr lvl="2"/>
            <a:r>
              <a:rPr lang="tr-TR" sz="1800" dirty="0"/>
              <a:t>Feedback is taken from tertiary winding and sampled by FB pin.</a:t>
            </a:r>
          </a:p>
          <a:p>
            <a:pPr lvl="2"/>
            <a:r>
              <a:rPr lang="tr-TR" sz="1800" dirty="0"/>
              <a:t>DCM pin senses dV/dt and adjusts boundary operation.</a:t>
            </a:r>
          </a:p>
          <a:p>
            <a:pPr lvl="2"/>
            <a:r>
              <a:rPr lang="tr-TR" sz="1800" dirty="0"/>
              <a:t>With boundary operation output diode voltage drops to zero in every cycle, stress on diode is reduced.</a:t>
            </a:r>
          </a:p>
          <a:p>
            <a:pPr lvl="2"/>
            <a:r>
              <a:rPr lang="tr-TR" sz="1800" dirty="0"/>
              <a:t>With boundary mode, we are able to use a smaller transformer compared with CCM.</a:t>
            </a:r>
          </a:p>
          <a:p>
            <a:pPr lvl="2"/>
            <a:r>
              <a:rPr lang="tr-TR" sz="1800" dirty="0"/>
              <a:t>By adjusting sense resistor, output current is limited.</a:t>
            </a:r>
          </a:p>
          <a:p>
            <a:pPr lvl="2"/>
            <a:r>
              <a:rPr lang="tr-TR" sz="1800" dirty="0"/>
              <a:t>By adjusting UVLO resistors, protection is handled for low voltage</a:t>
            </a:r>
          </a:p>
          <a:p>
            <a:pPr lvl="2"/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96832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C708-8E95-4E88-BD5A-C2613A97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E318-9F7C-4275-AF61-B1F2958D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Sense Resistor: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DFD1F-8B1B-41B8-B68A-2DA52241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2506056"/>
            <a:ext cx="306705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A7B4D-1912-4B5E-81F5-0E9D78C35E84}"/>
              </a:ext>
            </a:extLst>
          </p:cNvPr>
          <p:cNvSpPr txBox="1"/>
          <p:nvPr/>
        </p:nvSpPr>
        <p:spPr>
          <a:xfrm>
            <a:off x="2063115" y="3398443"/>
            <a:ext cx="129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Nps=26/6</a:t>
            </a:r>
          </a:p>
          <a:p>
            <a:r>
              <a:rPr lang="tr-TR" dirty="0"/>
              <a:t>D=0.2 max</a:t>
            </a:r>
          </a:p>
          <a:p>
            <a:r>
              <a:rPr lang="tr-TR" dirty="0"/>
              <a:t>Iout=8.33A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8A249-6369-46D4-BA72-AB58E1A7EA47}"/>
              </a:ext>
            </a:extLst>
          </p:cNvPr>
          <p:cNvSpPr txBox="1"/>
          <p:nvPr/>
        </p:nvSpPr>
        <p:spPr>
          <a:xfrm>
            <a:off x="6096000" y="239864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ym typeface="Wingdings" panose="05000000000000000000" pitchFamily="2" charset="2"/>
              </a:rPr>
              <a:t> Calculation gives us 17.5mohm sense resistor!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CBD61-1559-48BD-BE5D-8298F26D07A0}"/>
              </a:ext>
            </a:extLst>
          </p:cNvPr>
          <p:cNvSpPr txBox="1"/>
          <p:nvPr/>
        </p:nvSpPr>
        <p:spPr>
          <a:xfrm>
            <a:off x="6096000" y="3398443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ym typeface="Wingdings" panose="05000000000000000000" pitchFamily="2" charset="2"/>
              </a:rPr>
              <a:t> We have selected </a:t>
            </a:r>
            <a:r>
              <a:rPr lang="tr-TR" b="1" dirty="0">
                <a:sym typeface="Wingdings" panose="05000000000000000000" pitchFamily="2" charset="2"/>
              </a:rPr>
              <a:t>10mohm</a:t>
            </a:r>
            <a:r>
              <a:rPr lang="tr-TR" dirty="0">
                <a:sym typeface="Wingdings" panose="05000000000000000000" pitchFamily="2" charset="2"/>
              </a:rPr>
              <a:t> sense resistor in order to supply higher currents!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06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0FFE-A9B8-4D65-AE6A-22276C6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987D-B9FE-4274-9A90-77629BE3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UVLO Resistors: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84CF3-2C4C-4AE2-BDA9-B764C7F6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8" y="2352352"/>
            <a:ext cx="2695575" cy="781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4536C-7271-46D3-8F09-2CC28897474F}"/>
              </a:ext>
            </a:extLst>
          </p:cNvPr>
          <p:cNvSpPr txBox="1"/>
          <p:nvPr/>
        </p:nvSpPr>
        <p:spPr>
          <a:xfrm>
            <a:off x="1944136" y="3465535"/>
            <a:ext cx="2915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tr-TR" dirty="0">
                <a:sym typeface="Wingdings" panose="05000000000000000000" pitchFamily="2" charset="2"/>
              </a:rPr>
              <a:t>We will take the circuit protection under 200V input!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tr-TR" dirty="0">
                <a:sym typeface="Wingdings" panose="05000000000000000000" pitchFamily="2" charset="2"/>
              </a:rPr>
              <a:t>UVLO pin compares the input voltage with 1.22V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87B9A-9E51-4DAD-8BE9-9A16C2B4C096}"/>
              </a:ext>
            </a:extLst>
          </p:cNvPr>
          <p:cNvSpPr txBox="1"/>
          <p:nvPr/>
        </p:nvSpPr>
        <p:spPr>
          <a:xfrm>
            <a:off x="7133603" y="3280869"/>
            <a:ext cx="311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ym typeface="Wingdings" panose="05000000000000000000" pitchFamily="2" charset="2"/>
              </a:rPr>
              <a:t> This calculation gives us 1.5Megaohm  /  9.2kohm resistors for voltage division!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103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A55C-28FF-4C0E-9917-16E1F40E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6D3E-B1E8-454A-9132-403A6E7B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MOSFET Selection:</a:t>
            </a:r>
          </a:p>
          <a:p>
            <a:pPr lvl="1"/>
            <a:r>
              <a:rPr lang="tr-TR" dirty="0"/>
              <a:t>In detailed simulation, we have seen that MOSFET sees maximum 450V and 6A</a:t>
            </a:r>
          </a:p>
          <a:p>
            <a:pPr lvl="1"/>
            <a:r>
              <a:rPr lang="tr-TR" dirty="0"/>
              <a:t>We have selected Infıneon Technologies IPD50R500CEAUMA1 with 550V, 7.6A ratings! (DPAK)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4A38D-070A-4D8B-8D2B-D3F08371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96" y="3429000"/>
            <a:ext cx="23336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9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6428-AEAA-40FA-ACBD-85C20D20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586B-5455-4EC2-AA5D-ABF1157A9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Output Diode Selection:</a:t>
            </a:r>
          </a:p>
          <a:p>
            <a:pPr lvl="1"/>
            <a:r>
              <a:rPr lang="tr-TR" dirty="0"/>
              <a:t>In detailed simulation, we have seen that output diode sees maximum 110V and 22A</a:t>
            </a:r>
          </a:p>
          <a:p>
            <a:pPr lvl="1"/>
            <a:r>
              <a:rPr lang="tr-TR" dirty="0"/>
              <a:t>We have selected STMicroelectronics STPS30170DJF-TR with 170V, 30A ratings!</a:t>
            </a:r>
          </a:p>
          <a:p>
            <a:pPr lvl="1"/>
            <a:r>
              <a:rPr lang="tr-TR" dirty="0"/>
              <a:t>Power-flat packaging will help us to dissipate heat!</a:t>
            </a:r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20C9A-56F2-4DC8-BBCF-87F70167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62" y="3857414"/>
            <a:ext cx="18954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6DA8-1443-46BC-9451-8112E0F5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3FC2-A9A9-4E31-A78F-A243BDAF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 </a:t>
            </a:r>
            <a:r>
              <a:rPr lang="tr-TR" b="1" dirty="0"/>
              <a:t>Tertiary Diode Selection:</a:t>
            </a:r>
          </a:p>
          <a:p>
            <a:pPr lvl="1"/>
            <a:r>
              <a:rPr lang="tr-TR" dirty="0"/>
              <a:t>In detailed simulation, we have seen that tertiary diode sees maximum 110V and 100mA</a:t>
            </a:r>
          </a:p>
          <a:p>
            <a:pPr lvl="1"/>
            <a:r>
              <a:rPr lang="tr-TR" dirty="0"/>
              <a:t>We have selected STMicroelectronics STPS1150A with 150V, 1A ratings</a:t>
            </a:r>
          </a:p>
          <a:p>
            <a:pPr marL="201168" lvl="1" indent="0">
              <a:buNone/>
            </a:pPr>
            <a:r>
              <a:rPr lang="tr-TR" sz="2000" b="1" dirty="0"/>
              <a:t>Output Capacitor Selection: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In detailed simulation, output capacitor has 20A ripple, and ESR must not exceed 24mohm to stay %4 ripple!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We have selected KEMET A750KK337M1CAAE014, 330uF, Aluminum-Polymer, 5A ripple,  14mOhm ESR, and we will parallel four of them, by this way, we will decrease ESR, too.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339B8-FCCA-4D41-885A-FFFFBB33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92" y="4848225"/>
            <a:ext cx="17049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0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667F-448E-4FCB-9D3E-248EBEE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DD7-5C00-4306-AD06-803DAB88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D-Z Snubber Selection</a:t>
            </a:r>
          </a:p>
          <a:p>
            <a:pPr lvl="1"/>
            <a:r>
              <a:rPr lang="tr-TR" dirty="0"/>
              <a:t>Datasheet recommends a D-Z snubber for safe switching, and diode in this configuration does not exceed 400V, and zeners does not exceed 90V, so we have selected as follows</a:t>
            </a:r>
          </a:p>
          <a:p>
            <a:pPr lvl="1"/>
            <a:r>
              <a:rPr lang="tr-TR" dirty="0"/>
              <a:t>Diode: ON Semiconductor ES1H, 450V, fast recovery</a:t>
            </a:r>
          </a:p>
          <a:p>
            <a:pPr lvl="1"/>
            <a:r>
              <a:rPr lang="tr-TR" dirty="0"/>
              <a:t>Zener: Vishay SML4764A-E3/61, 100V, 1W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720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72F156D-0FC3-4AA4-987B-EAF86BF4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358882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TOPOLOGY SELECTION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5958106-660D-4418-835C-989CFB197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49" y="1265591"/>
            <a:ext cx="4019148" cy="238715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2AC7371-9200-45A8-A7B5-3A3D635823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r="2899"/>
          <a:stretch/>
        </p:blipFill>
        <p:spPr>
          <a:xfrm>
            <a:off x="4288790" y="1706140"/>
            <a:ext cx="3614419" cy="141999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9EB65562-E71D-4D39-BD66-482E9ACA4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70" y="1460772"/>
            <a:ext cx="3646675" cy="201478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4" descr="Flyback converter - Wikipedia">
            <a:extLst>
              <a:ext uri="{FF2B5EF4-FFF2-40B4-BE49-F238E27FC236}">
                <a16:creationId xmlns:a16="http://schemas.microsoft.com/office/drawing/2014/main" id="{F5A1C7E3-AA39-44EC-AF1B-5DD59E73F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1887" y="3276599"/>
            <a:ext cx="2466513" cy="24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39C1634-FAB4-4376-9596-ED7DC031DF02}"/>
              </a:ext>
            </a:extLst>
          </p:cNvPr>
          <p:cNvSpPr txBox="1"/>
          <p:nvPr/>
        </p:nvSpPr>
        <p:spPr>
          <a:xfrm>
            <a:off x="748923" y="52415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FLYBACK CONVERTER</a:t>
            </a:r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84A4F693-1445-4458-873B-8B7BFB8F678E}"/>
              </a:ext>
            </a:extLst>
          </p:cNvPr>
          <p:cNvSpPr txBox="1"/>
          <p:nvPr/>
        </p:nvSpPr>
        <p:spPr>
          <a:xfrm>
            <a:off x="4646597" y="50377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FORWARD CONVERTER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0DFC0C01-D386-4B15-9B66-2F7D7547FACE}"/>
              </a:ext>
            </a:extLst>
          </p:cNvPr>
          <p:cNvSpPr txBox="1"/>
          <p:nvPr/>
        </p:nvSpPr>
        <p:spPr>
          <a:xfrm>
            <a:off x="8534007" y="52641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PUSH-PULL CONVERTER</a:t>
            </a:r>
            <a:endParaRPr lang="en-US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2D55682C-3D6B-467B-9F9A-BAFC359C4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21" y="3035067"/>
            <a:ext cx="1474788" cy="14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1A63-BC85-4F14-8322-C27329C8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58B7-86B8-453C-BF6B-FB85B8F9B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Connector:</a:t>
            </a:r>
          </a:p>
          <a:p>
            <a:pPr lvl="1"/>
            <a:r>
              <a:rPr lang="tr-TR" dirty="0"/>
              <a:t>Two input screw terminal for both input and output.</a:t>
            </a:r>
          </a:p>
          <a:p>
            <a:pPr lvl="1"/>
            <a:r>
              <a:rPr lang="tr-TR" dirty="0"/>
              <a:t>Capable up to 600V</a:t>
            </a:r>
          </a:p>
          <a:p>
            <a:pPr marL="201168" lvl="1" indent="0">
              <a:buNone/>
            </a:pP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C1648-7476-4A7F-A8C4-84FE1B97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42" y="3429000"/>
            <a:ext cx="18954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D5B0BE6-44FA-4CAD-9123-7C81399972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8447" y="245807"/>
            <a:ext cx="8495071" cy="4094864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7 </a:t>
            </a:r>
            <a:r>
              <a:rPr lang="tr-TR" sz="1400" dirty="0" err="1"/>
              <a:t>Circuit</a:t>
            </a:r>
            <a:r>
              <a:rPr lang="tr-TR" sz="1400" dirty="0"/>
              <a:t> </a:t>
            </a:r>
            <a:r>
              <a:rPr lang="tr-TR" sz="1400" dirty="0" err="1"/>
              <a:t>Diagram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Circuit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0790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8 </a:t>
            </a:r>
            <a:r>
              <a:rPr lang="en-US" sz="1200" dirty="0"/>
              <a:t>Output Voltage Performance </a:t>
            </a:r>
            <a:endParaRPr lang="en-US" sz="14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D17DD49-8CF9-498A-981D-6AF911BE8A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8361" y="422084"/>
            <a:ext cx="10599174" cy="39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7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9 </a:t>
            </a:r>
            <a:r>
              <a:rPr lang="en-US" sz="1400" dirty="0"/>
              <a:t>Varying</a:t>
            </a:r>
            <a:r>
              <a:rPr lang="tr-TR" sz="1400" dirty="0"/>
              <a:t> </a:t>
            </a:r>
            <a:r>
              <a:rPr lang="en-US" sz="1400" dirty="0"/>
              <a:t>Input</a:t>
            </a:r>
            <a:r>
              <a:rPr lang="en-US" sz="1200" dirty="0"/>
              <a:t> Voltage </a:t>
            </a:r>
            <a:endParaRPr lang="en-US" sz="14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9F12E19-4368-429A-AF87-2D2C85410B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31359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64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10 </a:t>
            </a:r>
            <a:r>
              <a:rPr lang="en-US" sz="1200" dirty="0"/>
              <a:t>Output Voltage Performance</a:t>
            </a:r>
            <a:r>
              <a:rPr lang="tr-TR" sz="1200" dirty="0"/>
              <a:t> </a:t>
            </a:r>
            <a:r>
              <a:rPr lang="en-US" sz="1200" dirty="0"/>
              <a:t>for Varying Input</a:t>
            </a:r>
            <a:r>
              <a:rPr lang="tr-TR" sz="1200" dirty="0"/>
              <a:t> </a:t>
            </a:r>
            <a:r>
              <a:rPr lang="en-US" sz="1200" dirty="0"/>
              <a:t>Voltage </a:t>
            </a:r>
            <a:endParaRPr lang="en-US" sz="14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3EDB169-E13E-4D96-AEB8-2ACCB54E8A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91032" y="229445"/>
            <a:ext cx="8496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27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11 </a:t>
            </a:r>
            <a:r>
              <a:rPr lang="en-US" sz="1200" dirty="0"/>
              <a:t>Output Voltage Ripple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BF6A957-0DC4-45F9-8A2E-FA916A0896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7985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10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12 </a:t>
            </a:r>
            <a:r>
              <a:rPr lang="en-US" sz="1200" dirty="0"/>
              <a:t>Output Current Ripple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9FEFC57-6611-479C-BCD7-4586865B87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00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13 </a:t>
            </a:r>
            <a:r>
              <a:rPr lang="en-US" sz="1200" dirty="0"/>
              <a:t>Output </a:t>
            </a:r>
            <a:r>
              <a:rPr lang="tr-TR" sz="1200" dirty="0" err="1"/>
              <a:t>Capacitor</a:t>
            </a:r>
            <a:r>
              <a:rPr lang="tr-TR" sz="1200" dirty="0"/>
              <a:t> </a:t>
            </a:r>
            <a:r>
              <a:rPr lang="tr-TR" sz="1200" dirty="0" err="1"/>
              <a:t>Current</a:t>
            </a:r>
            <a:r>
              <a:rPr lang="en-US" sz="1200" dirty="0"/>
              <a:t> Ripple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0B0DD22-0300-4A57-8FEE-4B24CFA9EE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034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14 </a:t>
            </a:r>
            <a:r>
              <a:rPr lang="en-US" sz="1200" dirty="0"/>
              <a:t>Output</a:t>
            </a:r>
            <a:r>
              <a:rPr lang="tr-TR" sz="1200" dirty="0"/>
              <a:t> </a:t>
            </a:r>
            <a:r>
              <a:rPr lang="en-US" sz="1200" dirty="0"/>
              <a:t>Diode Current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3FEB63A-CC39-4642-8154-4432FC9711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96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15 </a:t>
            </a:r>
            <a:r>
              <a:rPr lang="en-US" sz="1200" dirty="0"/>
              <a:t>Output</a:t>
            </a:r>
            <a:r>
              <a:rPr lang="tr-TR" sz="1200" dirty="0"/>
              <a:t> </a:t>
            </a:r>
            <a:r>
              <a:rPr lang="en-US" sz="1200" dirty="0"/>
              <a:t>Diode </a:t>
            </a:r>
            <a:r>
              <a:rPr lang="tr-TR" sz="1200" dirty="0" err="1"/>
              <a:t>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DDADD69-4AEF-448A-8F52-3DA31B0807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8852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8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2F156D-0FC3-4AA4-987B-EAF86BF4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78" y="5308719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4400" dirty="0">
                <a:solidFill>
                  <a:srgbClr val="FFFFFF"/>
                </a:solidFill>
              </a:rPr>
              <a:t>OPERATING MODE</a:t>
            </a:r>
            <a:r>
              <a:rPr lang="en-US" sz="4400" dirty="0">
                <a:solidFill>
                  <a:srgbClr val="FFFFFF"/>
                </a:solidFill>
              </a:rPr>
              <a:t> SELECTION</a:t>
            </a:r>
          </a:p>
        </p:txBody>
      </p:sp>
      <p:sp>
        <p:nvSpPr>
          <p:cNvPr id="5" name="AutoShape 4" descr="Flyback converter - Wikipedia">
            <a:extLst>
              <a:ext uri="{FF2B5EF4-FFF2-40B4-BE49-F238E27FC236}">
                <a16:creationId xmlns:a16="http://schemas.microsoft.com/office/drawing/2014/main" id="{F5A1C7E3-AA39-44EC-AF1B-5DD59E73F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1887" y="3276599"/>
            <a:ext cx="2466513" cy="24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39C1634-FAB4-4376-9596-ED7DC031DF02}"/>
              </a:ext>
            </a:extLst>
          </p:cNvPr>
          <p:cNvSpPr txBox="1"/>
          <p:nvPr/>
        </p:nvSpPr>
        <p:spPr>
          <a:xfrm>
            <a:off x="748923" y="52415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DCM</a:t>
            </a:r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84A4F693-1445-4458-873B-8B7BFB8F678E}"/>
              </a:ext>
            </a:extLst>
          </p:cNvPr>
          <p:cNvSpPr txBox="1"/>
          <p:nvPr/>
        </p:nvSpPr>
        <p:spPr>
          <a:xfrm>
            <a:off x="4646597" y="50377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CCM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0DFC0C01-D386-4B15-9B66-2F7D7547FACE}"/>
              </a:ext>
            </a:extLst>
          </p:cNvPr>
          <p:cNvSpPr txBox="1"/>
          <p:nvPr/>
        </p:nvSpPr>
        <p:spPr>
          <a:xfrm>
            <a:off x="8534007" y="52641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BOUNDARY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C0987D2-C2AF-4570-8767-5DD4A0C8A1FC}"/>
              </a:ext>
            </a:extLst>
          </p:cNvPr>
          <p:cNvSpPr txBox="1"/>
          <p:nvPr/>
        </p:nvSpPr>
        <p:spPr>
          <a:xfrm>
            <a:off x="4456993" y="1717370"/>
            <a:ext cx="3264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Power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Worse Switching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Transformer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Peak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RMS Current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1BD93043-B4E9-4474-B738-67555853E049}"/>
              </a:ext>
            </a:extLst>
          </p:cNvPr>
          <p:cNvSpPr txBox="1"/>
          <p:nvPr/>
        </p:nvSpPr>
        <p:spPr>
          <a:xfrm>
            <a:off x="459494" y="1717370"/>
            <a:ext cx="3369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Power Applications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Switching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Transformer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Peak Current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RMS Current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A7C9657-E9AD-4B5A-9A8C-2EFF447C21F3}"/>
              </a:ext>
            </a:extLst>
          </p:cNvPr>
          <p:cNvSpPr txBox="1"/>
          <p:nvPr/>
        </p:nvSpPr>
        <p:spPr>
          <a:xfrm>
            <a:off x="8381114" y="1710035"/>
            <a:ext cx="3351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Advantageous of them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Controller </a:t>
            </a:r>
            <a:r>
              <a:rPr lang="en-US" dirty="0"/>
              <a:t>Features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Frequency Operation</a:t>
            </a:r>
          </a:p>
        </p:txBody>
      </p:sp>
    </p:spTree>
    <p:extLst>
      <p:ext uri="{BB962C8B-B14F-4D97-AF65-F5344CB8AC3E}">
        <p14:creationId xmlns:p14="http://schemas.microsoft.com/office/powerpoint/2010/main" val="3648462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16 </a:t>
            </a:r>
            <a:r>
              <a:rPr lang="tr-TR" sz="1200" dirty="0"/>
              <a:t>MOSFET </a:t>
            </a:r>
            <a:r>
              <a:rPr lang="en-US" sz="1200" dirty="0"/>
              <a:t>Gate</a:t>
            </a:r>
            <a:r>
              <a:rPr lang="tr-TR" sz="1200" dirty="0"/>
              <a:t> </a:t>
            </a:r>
            <a:r>
              <a:rPr lang="en-US" sz="1200" dirty="0"/>
              <a:t>Current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F168459-D938-4220-843E-E64435C7AB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18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17 </a:t>
            </a:r>
            <a:r>
              <a:rPr lang="tr-TR" sz="1200" dirty="0"/>
              <a:t>MOSFET </a:t>
            </a:r>
            <a:r>
              <a:rPr lang="en-US" sz="1200" dirty="0"/>
              <a:t>Gate</a:t>
            </a:r>
            <a:r>
              <a:rPr lang="tr-TR" sz="1200" dirty="0"/>
              <a:t> </a:t>
            </a:r>
            <a:r>
              <a:rPr lang="tr-TR" sz="1200" dirty="0" err="1"/>
              <a:t>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971A057-F0F1-4E0E-A8EC-1452B2863B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7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18 </a:t>
            </a:r>
            <a:r>
              <a:rPr lang="en-US" sz="1200" dirty="0"/>
              <a:t>Tertiary Diode Current 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4B452A6-90E4-4B8E-B0D5-C5CB659256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21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19 </a:t>
            </a:r>
            <a:r>
              <a:rPr lang="en-US" sz="1200" dirty="0"/>
              <a:t>Tertiary Diode 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5509FA5-533F-48A4-9DDC-D0BF012F99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20 </a:t>
            </a:r>
            <a:r>
              <a:rPr lang="en-US" sz="1200" dirty="0"/>
              <a:t>Snubber</a:t>
            </a:r>
            <a:r>
              <a:rPr lang="tr-TR" sz="1200" dirty="0"/>
              <a:t> </a:t>
            </a:r>
            <a:r>
              <a:rPr lang="en-US" sz="1200" dirty="0"/>
              <a:t>Diode 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281F7E8-9793-4282-8980-4315B05451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88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21 </a:t>
            </a:r>
            <a:r>
              <a:rPr lang="en-US" sz="1200" dirty="0"/>
              <a:t>Snubber</a:t>
            </a:r>
            <a:r>
              <a:rPr lang="tr-TR" sz="1200" dirty="0"/>
              <a:t> Zener</a:t>
            </a:r>
            <a:r>
              <a:rPr lang="en-US" sz="1200" dirty="0"/>
              <a:t> Diode 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24DA39B-B45F-4E0A-989D-C111590D02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4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566E-99BD-4DA9-A50C-486D4DF6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Schematic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903E-0EDC-46F3-9813-D96BB304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Altium Designer has been used!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No galvanic isolation is needed!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Some extra components are used which are not discussed in component selection part!</a:t>
            </a:r>
          </a:p>
        </p:txBody>
      </p:sp>
    </p:spTree>
    <p:extLst>
      <p:ext uri="{BB962C8B-B14F-4D97-AF65-F5344CB8AC3E}">
        <p14:creationId xmlns:p14="http://schemas.microsoft.com/office/powerpoint/2010/main" val="2142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28C2-3F2F-41CF-9AA9-7E2F7EE0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Schematic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9E46-7A12-4853-A8F9-3C326ABC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IntVCC Pin: </a:t>
            </a:r>
            <a:r>
              <a:rPr lang="tr-TR" dirty="0"/>
              <a:t>To maintain internal VCC, datasheet recommends minimum 2.2uF ceramic capacitor. 4.7uF capacitor is used.</a:t>
            </a:r>
          </a:p>
          <a:p>
            <a:r>
              <a:rPr lang="tr-TR" b="1" dirty="0"/>
              <a:t>Bias Pin: </a:t>
            </a:r>
            <a:r>
              <a:rPr lang="tr-TR" dirty="0"/>
              <a:t>This pin takes internal supply from output, 4.7uF ceramic capacitor is recommended.</a:t>
            </a:r>
          </a:p>
          <a:p>
            <a:r>
              <a:rPr lang="tr-TR" b="1" dirty="0"/>
              <a:t>Smode Pin: </a:t>
            </a:r>
            <a:r>
              <a:rPr lang="tr-TR" dirty="0"/>
              <a:t>For standby operation, grounded for normal operation.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53974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9A9C-AA1E-4083-8534-2A12EC32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Schematic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D81D-C528-47DC-9C5A-43C0B7BA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VC Pin: </a:t>
            </a:r>
            <a:r>
              <a:rPr lang="tr-TR" dirty="0"/>
              <a:t>For loop compensation. Datasheet recommends an R-C network to stabilize the operation generally with 20kohm and 220nF. However demo board uses 10kohm and 100nF, and when we compare these two, 10kohm and 100nF R-C networks gives better transient response.</a:t>
            </a:r>
          </a:p>
          <a:p>
            <a:r>
              <a:rPr lang="tr-TR" b="1" dirty="0"/>
              <a:t>IREG/SS Pin: </a:t>
            </a:r>
            <a:r>
              <a:rPr lang="tr-TR" dirty="0"/>
              <a:t>For output current regulation. The formula in the datasheet gives us a 50kohm resistor to regulate output current at 8.33A.</a:t>
            </a:r>
          </a:p>
          <a:p>
            <a:r>
              <a:rPr lang="tr-TR" b="1" dirty="0"/>
              <a:t>TC Pin: </a:t>
            </a:r>
            <a:r>
              <a:rPr lang="tr-TR" dirty="0"/>
              <a:t>For temperature compensation, experimentally adjusted. We have taken demo board value 121kohm and connected to FB pin.</a:t>
            </a:r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243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64D6-0D7A-4C28-BD70-92B99998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Schematic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717D-DDC0-44EC-8145-26340A751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6012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We have used inut bypass capacitors to eliminate any possible high frequency noises.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We have used 20 ohm MOSFET gate resistor to limit dI/dt in the gate, for safe switching.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We have used 10kohm gate pull-down resistor for safety.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EACF-FB18-4FC5-8AE0-345A0FED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905" y="1845734"/>
            <a:ext cx="373991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62CCAB-ECFF-4BBD-B0B6-6CAF308F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7" y="5546869"/>
            <a:ext cx="10113264" cy="822960"/>
          </a:xfrm>
        </p:spPr>
        <p:txBody>
          <a:bodyPr/>
          <a:lstStyle/>
          <a:p>
            <a:pPr algn="ctr"/>
            <a:r>
              <a:rPr lang="en-US" sz="4400" dirty="0"/>
              <a:t>Analytical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30BA4DF4-7BE4-407F-AAAC-F0628BF3B661}"/>
                  </a:ext>
                </a:extLst>
              </p:cNvPr>
              <p:cNvSpPr txBox="1"/>
              <p:nvPr/>
            </p:nvSpPr>
            <p:spPr>
              <a:xfrm>
                <a:off x="2931241" y="426878"/>
                <a:ext cx="6463481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30BA4DF4-7BE4-407F-AAAC-F0628BF3B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241" y="426878"/>
                <a:ext cx="646348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DF54A83F-DBEE-4982-9B98-4138126E4FAC}"/>
                  </a:ext>
                </a:extLst>
              </p:cNvPr>
              <p:cNvSpPr txBox="1"/>
              <p:nvPr/>
            </p:nvSpPr>
            <p:spPr>
              <a:xfrm>
                <a:off x="3046769" y="1568566"/>
                <a:ext cx="64634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=220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=0.18;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=400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=0.11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DF54A83F-DBEE-4982-9B98-4138126E4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69" y="1568566"/>
                <a:ext cx="646348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B6554D8D-6069-400B-96BB-79425B490965}"/>
                  </a:ext>
                </a:extLst>
              </p:cNvPr>
              <p:cNvSpPr txBox="1"/>
              <p:nvPr/>
            </p:nvSpPr>
            <p:spPr>
              <a:xfrm>
                <a:off x="2990234" y="2383358"/>
                <a:ext cx="6345493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𝑀𝑚𝑖𝑛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B6554D8D-6069-400B-96BB-79425B49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4" y="2383358"/>
                <a:ext cx="6345493" cy="995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FCA3B911-DA55-41E5-A273-FA39D70B70F7}"/>
                  </a:ext>
                </a:extLst>
              </p:cNvPr>
              <p:cNvSpPr txBox="1"/>
              <p:nvPr/>
            </p:nvSpPr>
            <p:spPr>
              <a:xfrm>
                <a:off x="3049229" y="3722849"/>
                <a:ext cx="646102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𝑘𝐻𝑧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𝑀𝑚𝑖𝑛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=91.25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FCA3B911-DA55-41E5-A273-FA39D70B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9" y="3722849"/>
                <a:ext cx="6461021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163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2654-EC83-48B7-8F0C-23DD4771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26B51-44A9-4867-86DF-2730554C8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414" y="566822"/>
            <a:ext cx="12240414" cy="5453015"/>
          </a:xfrm>
        </p:spPr>
      </p:pic>
    </p:spTree>
    <p:extLst>
      <p:ext uri="{BB962C8B-B14F-4D97-AF65-F5344CB8AC3E}">
        <p14:creationId xmlns:p14="http://schemas.microsoft.com/office/powerpoint/2010/main" val="159222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B66B79-AF58-4153-B334-C7141A2C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1582554"/>
          </a:xfrm>
        </p:spPr>
        <p:txBody>
          <a:bodyPr/>
          <a:lstStyle/>
          <a:p>
            <a:pPr algn="ctr"/>
            <a:r>
              <a:rPr lang="tr-TR" sz="4800" dirty="0" err="1"/>
              <a:t>Cost</a:t>
            </a:r>
            <a:r>
              <a:rPr lang="tr-TR" sz="4800" dirty="0"/>
              <a:t> Analysis</a:t>
            </a:r>
            <a:endParaRPr lang="en-US" sz="48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17FCFBA7-D4FE-49B2-8B2E-49BDBC04F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99360"/>
              </p:ext>
            </p:extLst>
          </p:nvPr>
        </p:nvGraphicFramePr>
        <p:xfrm>
          <a:off x="1" y="0"/>
          <a:ext cx="12191999" cy="5839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7047">
                  <a:extLst>
                    <a:ext uri="{9D8B030D-6E8A-4147-A177-3AD203B41FA5}">
                      <a16:colId xmlns:a16="http://schemas.microsoft.com/office/drawing/2014/main" val="2454091241"/>
                    </a:ext>
                  </a:extLst>
                </a:gridCol>
                <a:gridCol w="4883791">
                  <a:extLst>
                    <a:ext uri="{9D8B030D-6E8A-4147-A177-3AD203B41FA5}">
                      <a16:colId xmlns:a16="http://schemas.microsoft.com/office/drawing/2014/main" val="963882229"/>
                    </a:ext>
                  </a:extLst>
                </a:gridCol>
                <a:gridCol w="1920170">
                  <a:extLst>
                    <a:ext uri="{9D8B030D-6E8A-4147-A177-3AD203B41FA5}">
                      <a16:colId xmlns:a16="http://schemas.microsoft.com/office/drawing/2014/main" val="3197087020"/>
                    </a:ext>
                  </a:extLst>
                </a:gridCol>
                <a:gridCol w="1700991">
                  <a:extLst>
                    <a:ext uri="{9D8B030D-6E8A-4147-A177-3AD203B41FA5}">
                      <a16:colId xmlns:a16="http://schemas.microsoft.com/office/drawing/2014/main" val="1593103597"/>
                    </a:ext>
                  </a:extLst>
                </a:gridCol>
              </a:tblGrid>
              <a:tr h="806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Manufacturer Part Number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Unit Price</a:t>
                      </a:r>
                      <a:endParaRPr lang="en-GB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($)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Extended Price ($)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9785931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CL31B475KOHNFNE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4.7UF 16V X7R 1206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0,0442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88,40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43896979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885012005023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4.7PF 16V C0G/NP0 0402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0,01188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23,76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8792625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885012206046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0.1UF 16V X7R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0,028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28,00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79689587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A750KK337M1CAAE014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ALUM POLY 330UF 20% 16V T/H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0,18676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747,04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23764463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CHV1210N500104KXT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0.1UF 500V X7R 1210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0,109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109,00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12003371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CGA9P4X7T2W105K250KA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1UF 450V X7T 2220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1,3904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1.390,40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21081156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1714971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TERM BLK 2P SIDE ENT 9.53MM PCB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1,178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2.356,00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39980704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STPS1150A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SCHOTTKY 150V 1A SMA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0,12421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124,21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2010949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SML4764A-E3/61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ZENER 100V 1W DO214AC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0,2057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370,26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52080271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SML4764A-E3/61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ZENER 100V 1W DO214AC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0,3388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67,76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30069637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ES1H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GEN PURP 500V 1A SMA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0,10197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101,97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79335872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STPS30170DJF-TR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SCHOTTKY 170V 30A POWRFLAT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0,54198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541,98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3077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217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1">
            <a:extLst>
              <a:ext uri="{FF2B5EF4-FFF2-40B4-BE49-F238E27FC236}">
                <a16:creationId xmlns:a16="http://schemas.microsoft.com/office/drawing/2014/main" id="{E0110BE6-FC6A-47E8-B648-68A763AC50EC}"/>
              </a:ext>
            </a:extLst>
          </p:cNvPr>
          <p:cNvSpPr txBox="1">
            <a:spLocks/>
          </p:cNvSpPr>
          <p:nvPr/>
        </p:nvSpPr>
        <p:spPr>
          <a:xfrm>
            <a:off x="1097280" y="6384758"/>
            <a:ext cx="10113264" cy="473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 err="1">
                <a:solidFill>
                  <a:schemeClr val="bg1"/>
                </a:solidFill>
              </a:rPr>
              <a:t>Cost</a:t>
            </a:r>
            <a:r>
              <a:rPr lang="tr-TR" sz="2800" dirty="0">
                <a:solidFill>
                  <a:schemeClr val="bg1"/>
                </a:solidFill>
              </a:rPr>
              <a:t> 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9E1D3C59-F308-44EB-978E-E10C2CF4B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70798"/>
              </p:ext>
            </p:extLst>
          </p:nvPr>
        </p:nvGraphicFramePr>
        <p:xfrm>
          <a:off x="1" y="0"/>
          <a:ext cx="12192001" cy="6384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7049">
                  <a:extLst>
                    <a:ext uri="{9D8B030D-6E8A-4147-A177-3AD203B41FA5}">
                      <a16:colId xmlns:a16="http://schemas.microsoft.com/office/drawing/2014/main" val="2607859058"/>
                    </a:ext>
                  </a:extLst>
                </a:gridCol>
                <a:gridCol w="4883792">
                  <a:extLst>
                    <a:ext uri="{9D8B030D-6E8A-4147-A177-3AD203B41FA5}">
                      <a16:colId xmlns:a16="http://schemas.microsoft.com/office/drawing/2014/main" val="832417885"/>
                    </a:ext>
                  </a:extLst>
                </a:gridCol>
                <a:gridCol w="1920169">
                  <a:extLst>
                    <a:ext uri="{9D8B030D-6E8A-4147-A177-3AD203B41FA5}">
                      <a16:colId xmlns:a16="http://schemas.microsoft.com/office/drawing/2014/main" val="3241002334"/>
                    </a:ext>
                  </a:extLst>
                </a:gridCol>
                <a:gridCol w="1700991">
                  <a:extLst>
                    <a:ext uri="{9D8B030D-6E8A-4147-A177-3AD203B41FA5}">
                      <a16:colId xmlns:a16="http://schemas.microsoft.com/office/drawing/2014/main" val="2091334194"/>
                    </a:ext>
                  </a:extLst>
                </a:gridCol>
              </a:tblGrid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Manufacturer Part Number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Unit Price</a:t>
                      </a:r>
                      <a:endParaRPr lang="en-GB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($)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Extended Price ($)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84089057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IPD50R500CEAUMA1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MOSFET N-CH 550V 7.6A TO252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0,40554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405,54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39411494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RT1206BRD0750KL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50K OHM 0.1% 1/4W 1206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0,11034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110,34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85439796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LT8316EFE#PBF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600VIN MICROPOWER, ISOLATED NO-O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3,105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3.105,00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41320720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RT0603FRE07499KL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499K OHM 1% 1/10W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0,01104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33,12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95357725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ESR03EZPJ912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9.1K OHM 5% 1/4W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0,01392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13,92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64379656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SFR03EZPJ103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10 KOHM 5% 1/10W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0,0124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37,19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4138919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CRCW0603121KFKEAC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121K OHM 1% 1/10W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0,00652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6,52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81026892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CRCW060347K0FKEAC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47K OHM 1% 1/10W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0,00652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6,52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79315477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CRCW08055K00JNTA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5K OHM 5% 1/8W 0805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0,02049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20,49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51864205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CFG0612-FX-R010ELF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0.01 OHM 1% 1W 1206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0,064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64,00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4078386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CRCW120620R0FKEB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RES SMD 20 OHM 1% 1/4W 1206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0,01346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13,46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90640036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PC47EI25-Z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EI CORE SMPS TRANSFORMER 1 SET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1,022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1.022,00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88357272"/>
                  </a:ext>
                </a:extLst>
              </a:tr>
              <a:tr h="31438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10786,88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43269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74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FA02D5-430C-4B97-AD6E-BFF63B25282D}"/>
              </a:ext>
            </a:extLst>
          </p:cNvPr>
          <p:cNvSpPr txBox="1">
            <a:spLocks/>
          </p:cNvSpPr>
          <p:nvPr/>
        </p:nvSpPr>
        <p:spPr>
          <a:xfrm>
            <a:off x="1097280" y="6384758"/>
            <a:ext cx="10113264" cy="473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 err="1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C59AB32-D510-46D8-9CF0-0ACD3AE1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92" y="0"/>
            <a:ext cx="4346344" cy="622852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307C722-FDA3-4A61-9367-80B113E631BB}"/>
              </a:ext>
            </a:extLst>
          </p:cNvPr>
          <p:cNvSpPr txBox="1"/>
          <p:nvPr/>
        </p:nvSpPr>
        <p:spPr>
          <a:xfrm>
            <a:off x="3672114" y="4062738"/>
            <a:ext cx="8418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err="1"/>
              <a:t>Future</a:t>
            </a:r>
            <a:r>
              <a:rPr lang="tr-TR" sz="2200" b="1" dirty="0"/>
              <a:t> Works</a:t>
            </a:r>
          </a:p>
          <a:p>
            <a:r>
              <a:rPr lang="en-GB" sz="2200" dirty="0"/>
              <a:t>Power loss calculations ---&gt; Thermal calculations (heatsink) ---&gt; PCB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8333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sla truck">
            <a:extLst>
              <a:ext uri="{FF2B5EF4-FFF2-40B4-BE49-F238E27FC236}">
                <a16:creationId xmlns:a16="http://schemas.microsoft.com/office/drawing/2014/main" id="{E1D77216-C446-440E-AC8A-ABB47A8F0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4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26869AD-F09A-47B7-96EE-A059A5666A99}"/>
              </a:ext>
            </a:extLst>
          </p:cNvPr>
          <p:cNvSpPr txBox="1"/>
          <p:nvPr/>
        </p:nvSpPr>
        <p:spPr>
          <a:xfrm>
            <a:off x="176981" y="6415548"/>
            <a:ext cx="1166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Analytical Calculations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B42F9A53-3450-4D2D-9029-5266E00319C0}"/>
                  </a:ext>
                </a:extLst>
              </p:cNvPr>
              <p:cNvSpPr txBox="1"/>
              <p:nvPr/>
            </p:nvSpPr>
            <p:spPr>
              <a:xfrm>
                <a:off x="2710016" y="626408"/>
                <a:ext cx="6315997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𝑠𝑤</m:t>
                          </m:r>
                          <m:r>
                            <m:rPr>
                              <m:lit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=448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B42F9A53-3450-4D2D-9029-5266E0031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016" y="626408"/>
                <a:ext cx="6315997" cy="495328"/>
              </a:xfrm>
              <a:prstGeom prst="rect">
                <a:avLst/>
              </a:prstGeom>
              <a:blipFill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7149EFF-5B4A-47B6-A507-0E10BAF0B2B6}"/>
                  </a:ext>
                </a:extLst>
              </p:cNvPr>
              <p:cNvSpPr txBox="1"/>
              <p:nvPr/>
            </p:nvSpPr>
            <p:spPr>
              <a:xfrm>
                <a:off x="1971982" y="1870610"/>
                <a:ext cx="8248036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ΔQ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≤0.04,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≥31.25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7149EFF-5B4A-47B6-A507-0E10BAF0B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82" y="1870610"/>
                <a:ext cx="8248036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EBF869B-DC06-4924-8B59-EDB477FD42D8}"/>
                  </a:ext>
                </a:extLst>
              </p:cNvPr>
              <p:cNvSpPr txBox="1"/>
              <p:nvPr/>
            </p:nvSpPr>
            <p:spPr>
              <a:xfrm>
                <a:off x="2082595" y="3468114"/>
                <a:ext cx="802681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𝐿𝑀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&lt;0.025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𝑜h𝑚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EBF869B-DC06-4924-8B59-EDB477FD4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595" y="3468114"/>
                <a:ext cx="8026810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47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11D1C1-5159-4966-9494-746A8EC0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427406"/>
            <a:ext cx="10113264" cy="914400"/>
          </a:xfrm>
        </p:spPr>
        <p:txBody>
          <a:bodyPr/>
          <a:lstStyle/>
          <a:p>
            <a:pPr algn="ctr"/>
            <a:r>
              <a:rPr lang="en-US" sz="4800" dirty="0"/>
              <a:t>Simulations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A562E5-3043-498C-8442-6858B9CFFF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103238"/>
            <a:ext cx="9595301" cy="47784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107C9F5-C203-40FE-82EF-437486DB0C38}"/>
              </a:ext>
            </a:extLst>
          </p:cNvPr>
          <p:cNvSpPr txBox="1"/>
          <p:nvPr/>
        </p:nvSpPr>
        <p:spPr>
          <a:xfrm>
            <a:off x="2113935" y="4573938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1</a:t>
            </a:r>
            <a:r>
              <a:rPr lang="tr-TR" sz="16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 </a:t>
            </a:r>
            <a:r>
              <a:rPr lang="tr-TR" sz="1200" dirty="0" err="1"/>
              <a:t>Simulink</a:t>
            </a:r>
            <a:r>
              <a:rPr lang="tr-TR" sz="1200" dirty="0"/>
              <a:t> Model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041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DB278C4-9DF0-4EC5-804F-98C974093010}"/>
              </a:ext>
            </a:extLst>
          </p:cNvPr>
          <p:cNvSpPr txBox="1"/>
          <p:nvPr/>
        </p:nvSpPr>
        <p:spPr>
          <a:xfrm>
            <a:off x="619432" y="6334780"/>
            <a:ext cx="1116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</a:rPr>
              <a:t>Simulations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E816A24-B611-460D-9A37-71CF350955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2826" y="471948"/>
            <a:ext cx="8436077" cy="52356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47FD073-719D-4FA3-A5EE-0F08A53670ED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2</a:t>
            </a:r>
            <a:r>
              <a:rPr lang="tr-TR" sz="1600" dirty="0"/>
              <a:t> </a:t>
            </a:r>
            <a:r>
              <a:rPr lang="tr-TR" sz="1200" dirty="0" err="1"/>
              <a:t>Magnetizing</a:t>
            </a:r>
            <a:r>
              <a:rPr lang="tr-TR" sz="1200" dirty="0"/>
              <a:t> </a:t>
            </a:r>
            <a:r>
              <a:rPr lang="tr-TR" sz="1200" dirty="0" err="1"/>
              <a:t>Current</a:t>
            </a:r>
            <a:r>
              <a:rPr lang="tr-TR" sz="1200" dirty="0"/>
              <a:t> of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069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E560E66-7CD4-4B56-BEAC-C9D587513234}"/>
              </a:ext>
            </a:extLst>
          </p:cNvPr>
          <p:cNvSpPr txBox="1"/>
          <p:nvPr/>
        </p:nvSpPr>
        <p:spPr>
          <a:xfrm>
            <a:off x="663677" y="6334780"/>
            <a:ext cx="1116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</a:rPr>
              <a:t>Simulations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8D2F3FC-31E0-43B1-A1F1-0B02E54776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799" y="619433"/>
            <a:ext cx="8406581" cy="52061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75475A4-E13E-40C7-B9DD-DED121F6C8B9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3</a:t>
            </a:r>
            <a:r>
              <a:rPr lang="tr-TR" sz="1600" dirty="0"/>
              <a:t> </a:t>
            </a:r>
            <a:r>
              <a:rPr lang="tr-TR" sz="1200" dirty="0" err="1"/>
              <a:t>Output</a:t>
            </a:r>
            <a:r>
              <a:rPr lang="tr-TR" sz="1200" dirty="0"/>
              <a:t> </a:t>
            </a:r>
            <a:r>
              <a:rPr lang="tr-TR" sz="1200" dirty="0" err="1"/>
              <a:t>Voltage</a:t>
            </a:r>
            <a:r>
              <a:rPr lang="tr-TR" sz="1200" dirty="0"/>
              <a:t> of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5888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</TotalTime>
  <Words>2394</Words>
  <Application>Microsoft Office PowerPoint</Application>
  <PresentationFormat>Geniş ekran</PresentationFormat>
  <Paragraphs>401</Paragraphs>
  <Slides>54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Retrospect</vt:lpstr>
      <vt:lpstr>PowerPoint Sunusu</vt:lpstr>
      <vt:lpstr>Table of Contents</vt:lpstr>
      <vt:lpstr>TOPOLOGY SELECTION</vt:lpstr>
      <vt:lpstr>OPERATING MODE SELECTION</vt:lpstr>
      <vt:lpstr>Analytical Calculations</vt:lpstr>
      <vt:lpstr>PowerPoint Sunusu</vt:lpstr>
      <vt:lpstr>Simulations</vt:lpstr>
      <vt:lpstr>PowerPoint Sunusu</vt:lpstr>
      <vt:lpstr>PowerPoint Sunusu</vt:lpstr>
      <vt:lpstr>PowerPoint Sunusu</vt:lpstr>
      <vt:lpstr>Magnetic Design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Schematic Design</vt:lpstr>
      <vt:lpstr>Schematic Design</vt:lpstr>
      <vt:lpstr>Schematic Design</vt:lpstr>
      <vt:lpstr>Schematic Design</vt:lpstr>
      <vt:lpstr>PowerPoint Sunusu</vt:lpstr>
      <vt:lpstr>Cost Analysis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Ceyhun Koç</dc:creator>
  <cp:lastModifiedBy>Eren Özkara</cp:lastModifiedBy>
  <cp:revision>33</cp:revision>
  <dcterms:created xsi:type="dcterms:W3CDTF">2021-05-06T18:02:42Z</dcterms:created>
  <dcterms:modified xsi:type="dcterms:W3CDTF">2021-05-07T17:45:02Z</dcterms:modified>
</cp:coreProperties>
</file>