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7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9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9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2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AC6F9-6CEA-42B6-955D-1632023AD3A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524-8A76-40BF-B43A-4F059CAB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2F20-DEC7-4515-8F28-DD619B83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Discrete Component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Discussion of Changed Parts</a:t>
            </a:r>
          </a:p>
        </p:txBody>
      </p:sp>
    </p:spTree>
    <p:extLst>
      <p:ext uri="{BB962C8B-B14F-4D97-AF65-F5344CB8AC3E}">
        <p14:creationId xmlns:p14="http://schemas.microsoft.com/office/powerpoint/2010/main" val="20875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6DA8-1443-46BC-9451-8112E0F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3FC2-A9A9-4E31-A78F-A243BDAF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 </a:t>
            </a:r>
            <a:r>
              <a:rPr lang="tr-TR" b="1" dirty="0"/>
              <a:t>Tertiary Diode Selection:</a:t>
            </a:r>
          </a:p>
          <a:p>
            <a:pPr lvl="1"/>
            <a:r>
              <a:rPr lang="tr-TR" dirty="0"/>
              <a:t>In detailed simulation, we have seen that tertiary diode sees maximum 110V and 100mA</a:t>
            </a:r>
          </a:p>
          <a:p>
            <a:pPr lvl="1"/>
            <a:r>
              <a:rPr lang="tr-TR" dirty="0"/>
              <a:t>We have selected STMicroelectronics STPS1150A with 150V, 1A ratings</a:t>
            </a:r>
          </a:p>
          <a:p>
            <a:pPr marL="201168" lvl="1" indent="0">
              <a:buNone/>
            </a:pPr>
            <a:r>
              <a:rPr lang="tr-TR" sz="2000" b="1" dirty="0"/>
              <a:t>Output Capacitor Selection: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In detailed simulation, output capacitor has 20A ripple, and ESR must not exceed 24mohm to stay %4 ripple!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We have selected KEMET A750KK337M1CAAE014, 330uF, Aluminum-Polymer, 5A ripple,  14mOhm ESR, and we will parallel four of them, by this way, we will decrease ESR, too.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339B8-FCCA-4D41-885A-FFFFBB33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92" y="4848225"/>
            <a:ext cx="1704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667F-448E-4FCB-9D3E-248EBEE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DD7-5C00-4306-AD06-803DAB88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RCD Snubber Selection </a:t>
            </a:r>
            <a:r>
              <a:rPr lang="tr-TR" b="1" dirty="0">
                <a:solidFill>
                  <a:srgbClr val="FF0000"/>
                </a:solidFill>
              </a:rPr>
              <a:t>(Changed Part)</a:t>
            </a:r>
          </a:p>
          <a:p>
            <a:pPr lvl="1"/>
            <a:r>
              <a:rPr lang="tr-TR" dirty="0"/>
              <a:t>Datasheet recommends a D-Z snubber for safe switching,in simulation report, we have used a D-Z snubber, however it could not handle leakage flux overshoot on MOSFET.</a:t>
            </a:r>
          </a:p>
          <a:p>
            <a:pPr lvl="1"/>
            <a:r>
              <a:rPr lang="tr-TR" dirty="0"/>
              <a:t>We have used an RCD snubber to handle overshoot.</a:t>
            </a:r>
          </a:p>
          <a:p>
            <a:pPr lvl="1"/>
            <a:r>
              <a:rPr lang="tr-TR" dirty="0"/>
              <a:t>Diode: </a:t>
            </a:r>
            <a:r>
              <a:rPr lang="en-US" dirty="0"/>
              <a:t>Vishay S1J-E3/61T</a:t>
            </a:r>
            <a:r>
              <a:rPr lang="tr-TR" dirty="0"/>
              <a:t>, </a:t>
            </a:r>
            <a:r>
              <a:rPr lang="en-US" dirty="0"/>
              <a:t>600V, 1A </a:t>
            </a:r>
            <a:endParaRPr lang="tr-TR" dirty="0"/>
          </a:p>
          <a:p>
            <a:pPr lvl="1"/>
            <a:r>
              <a:rPr lang="tr-TR" dirty="0"/>
              <a:t>Capacitor: 0.1uF</a:t>
            </a:r>
          </a:p>
          <a:p>
            <a:pPr lvl="1"/>
            <a:r>
              <a:rPr lang="tr-TR" dirty="0"/>
              <a:t>Resistor: 5.6kOhm, 4W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2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1A63-BC85-4F14-8322-C27329C8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58B7-86B8-453C-BF6B-FB85B8F9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Connector </a:t>
            </a:r>
            <a:r>
              <a:rPr lang="tr-TR" b="1" dirty="0">
                <a:solidFill>
                  <a:srgbClr val="FF0000"/>
                </a:solidFill>
              </a:rPr>
              <a:t>(Changed Part)</a:t>
            </a:r>
          </a:p>
          <a:p>
            <a:pPr lvl="1"/>
            <a:r>
              <a:rPr lang="tr-TR" dirty="0"/>
              <a:t>Two input screw terminal for both input and output.</a:t>
            </a:r>
          </a:p>
          <a:p>
            <a:pPr lvl="1"/>
            <a:r>
              <a:rPr lang="tr-TR" dirty="0"/>
              <a:t>Input is capable up to 600V, 24A</a:t>
            </a:r>
          </a:p>
          <a:p>
            <a:pPr lvl="1"/>
            <a:r>
              <a:rPr lang="tr-TR" dirty="0"/>
              <a:t>Output is changed to </a:t>
            </a:r>
            <a:r>
              <a:rPr lang="tr-TR" b="1" dirty="0"/>
              <a:t>125V, 12A screw terminal to decrease cost and space </a:t>
            </a:r>
          </a:p>
          <a:p>
            <a:pPr marL="201168" lvl="1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1648-7476-4A7F-A8C4-84FE1B97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42" y="3429000"/>
            <a:ext cx="18954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8DCF-A823-464F-B083-037BC372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3CDE-E110-4077-AC5B-6249C96A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TVS Diode </a:t>
            </a:r>
            <a:r>
              <a:rPr lang="tr-TR" b="1" dirty="0">
                <a:solidFill>
                  <a:srgbClr val="FF0000"/>
                </a:solidFill>
              </a:rPr>
              <a:t>(New Part)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tx1"/>
                </a:solidFill>
              </a:rPr>
              <a:t>To prevent circuit from overvoltage situation, we have added a TVS diode to the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tx1"/>
                </a:solidFill>
              </a:rPr>
              <a:t>The voltage will be clamped after 400V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Eaton Electronics SMBJE400CA 400V TVS diode</a:t>
            </a:r>
            <a:endParaRPr lang="tr-TR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adapter&#10;&#10;Description automatically generated">
            <a:extLst>
              <a:ext uri="{FF2B5EF4-FFF2-40B4-BE49-F238E27FC236}">
                <a16:creationId xmlns:a16="http://schemas.microsoft.com/office/drawing/2014/main" id="{D16AED28-B8ED-4010-AAE1-660751F8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17" y="3929593"/>
            <a:ext cx="206692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70E54-D3A1-420A-B2F2-38D9EB8DC88A}"/>
              </a:ext>
            </a:extLst>
          </p:cNvPr>
          <p:cNvSpPr txBox="1"/>
          <p:nvPr/>
        </p:nvSpPr>
        <p:spPr>
          <a:xfrm>
            <a:off x="8233932" y="4953530"/>
            <a:ext cx="255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Protection Circuit Bonus!</a:t>
            </a:r>
          </a:p>
        </p:txBody>
      </p:sp>
    </p:spTree>
    <p:extLst>
      <p:ext uri="{BB962C8B-B14F-4D97-AF65-F5344CB8AC3E}">
        <p14:creationId xmlns:p14="http://schemas.microsoft.com/office/powerpoint/2010/main" val="188845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8279-B9AC-4A84-8CEE-D4BC3A5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C99A-8426-4A82-90AA-F6A2D839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A. Controller</a:t>
            </a:r>
          </a:p>
          <a:p>
            <a:pPr lvl="1"/>
            <a:r>
              <a:rPr lang="tr-TR" dirty="0"/>
              <a:t>Requirements: 220V-400V input, 100W</a:t>
            </a:r>
          </a:p>
          <a:p>
            <a:pPr lvl="1"/>
            <a:r>
              <a:rPr lang="tr-TR" b="1" dirty="0"/>
              <a:t>LT8316: </a:t>
            </a:r>
            <a:r>
              <a:rPr lang="tr-TR" dirty="0"/>
              <a:t>16V-600V input/External MOSFET     </a:t>
            </a:r>
            <a:r>
              <a:rPr lang="tr-TR" dirty="0">
                <a:sym typeface="Wingdings" panose="05000000000000000000" pitchFamily="2" charset="2"/>
              </a:rPr>
              <a:t>   We can select MOSFET for 100W operation</a:t>
            </a:r>
          </a:p>
          <a:p>
            <a:pPr lvl="1"/>
            <a:endParaRPr lang="tr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9E75-B70F-4EAA-9780-88E681B1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6" y="2929653"/>
            <a:ext cx="4763949" cy="3332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3B5BA-E0BF-4A78-ADA8-638D3D9758D4}"/>
              </a:ext>
            </a:extLst>
          </p:cNvPr>
          <p:cNvSpPr txBox="1"/>
          <p:nvPr/>
        </p:nvSpPr>
        <p:spPr>
          <a:xfrm>
            <a:off x="7406640" y="4272615"/>
            <a:ext cx="298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/>
              <a:t>Figure-7:</a:t>
            </a:r>
            <a:endParaRPr lang="tr-TR" b="1" dirty="0"/>
          </a:p>
          <a:p>
            <a:r>
              <a:rPr lang="tr-TR" dirty="0"/>
              <a:t>Typical Application of LT8316</a:t>
            </a:r>
          </a:p>
        </p:txBody>
      </p:sp>
    </p:spTree>
    <p:extLst>
      <p:ext uri="{BB962C8B-B14F-4D97-AF65-F5344CB8AC3E}">
        <p14:creationId xmlns:p14="http://schemas.microsoft.com/office/powerpoint/2010/main" val="13224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2152-EC5D-456C-BD5A-5451132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E039-A7C5-4CC7-B7CA-6F2A028E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/>
              <a:t>Feedback is taken from tertiary winding   </a:t>
            </a:r>
            <a:r>
              <a:rPr lang="tr-TR" dirty="0">
                <a:sym typeface="Wingdings" panose="05000000000000000000" pitchFamily="2" charset="2"/>
              </a:rPr>
              <a:t>   No galvanic isolation is needed!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Reduces cost and complexity!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No need for extra logic power supplies, digital isolators and signal conditioning!</a:t>
            </a:r>
          </a:p>
        </p:txBody>
      </p:sp>
    </p:spTree>
    <p:extLst>
      <p:ext uri="{BB962C8B-B14F-4D97-AF65-F5344CB8AC3E}">
        <p14:creationId xmlns:p14="http://schemas.microsoft.com/office/powerpoint/2010/main" val="25994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434A-B2D6-4230-940C-D291222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B3B3-5E69-499D-80A0-69A06859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400" dirty="0"/>
              <a:t>Idea of operation:</a:t>
            </a:r>
          </a:p>
          <a:p>
            <a:pPr lvl="2"/>
            <a:r>
              <a:rPr lang="tr-TR" sz="1800" dirty="0"/>
              <a:t>Feedback is taken from tertiary winding and sampled by FB pin.</a:t>
            </a:r>
          </a:p>
          <a:p>
            <a:pPr lvl="2"/>
            <a:r>
              <a:rPr lang="tr-TR" sz="1800" dirty="0"/>
              <a:t>DCM pin senses dV/dt and adjusts boundary operation.</a:t>
            </a:r>
          </a:p>
          <a:p>
            <a:pPr lvl="2"/>
            <a:r>
              <a:rPr lang="tr-TR" sz="1800" dirty="0"/>
              <a:t>With boundary operation output diode voltage drops to zero in every cycle, stress on diode is reduced.</a:t>
            </a:r>
          </a:p>
          <a:p>
            <a:pPr lvl="2"/>
            <a:r>
              <a:rPr lang="tr-TR" sz="1800" dirty="0"/>
              <a:t>With boundary mode, we are able to use a smaller transformer compared with CCM.</a:t>
            </a:r>
          </a:p>
          <a:p>
            <a:pPr lvl="2"/>
            <a:r>
              <a:rPr lang="tr-TR" sz="1800" dirty="0"/>
              <a:t>By adjusting sense resistor, output current is limited.</a:t>
            </a:r>
          </a:p>
          <a:p>
            <a:pPr lvl="2"/>
            <a:r>
              <a:rPr lang="tr-TR" sz="1800" dirty="0"/>
              <a:t>By adjusting UVLO resistors, protection is handled for low voltage</a:t>
            </a:r>
          </a:p>
          <a:p>
            <a:pPr lvl="2"/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9683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86A2-B160-4F58-8CDF-8B5644B6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1025-EC5A-4934-84D1-A098D03E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B. Discrete Component Selection</a:t>
            </a:r>
          </a:p>
          <a:p>
            <a:r>
              <a:rPr lang="tr-TR" b="1" dirty="0"/>
              <a:t>Feedback Resistors:</a:t>
            </a:r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47C9D-89FE-4255-9646-826D03B4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3" y="2857500"/>
            <a:ext cx="2505075" cy="57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871A4-B6C3-44DC-9D10-78D76A565BF7}"/>
              </a:ext>
            </a:extLst>
          </p:cNvPr>
          <p:cNvSpPr txBox="1"/>
          <p:nvPr/>
        </p:nvSpPr>
        <p:spPr>
          <a:xfrm>
            <a:off x="2335750" y="3725717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Nts=1</a:t>
            </a:r>
          </a:p>
          <a:p>
            <a:r>
              <a:rPr lang="tr-TR" dirty="0"/>
              <a:t>Vf=0.95V</a:t>
            </a:r>
          </a:p>
          <a:p>
            <a:r>
              <a:rPr lang="tr-TR" dirty="0"/>
              <a:t>Vout=12V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7E966-9AC9-4226-8079-DCAA20D18F2F}"/>
              </a:ext>
            </a:extLst>
          </p:cNvPr>
          <p:cNvSpPr txBox="1"/>
          <p:nvPr/>
        </p:nvSpPr>
        <p:spPr>
          <a:xfrm>
            <a:off x="6358597" y="2857500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48.1k / 5k resistors are calculated!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9196E-EEDD-4268-9CE5-F23C47850BF5}"/>
              </a:ext>
            </a:extLst>
          </p:cNvPr>
          <p:cNvSpPr txBox="1"/>
          <p:nvPr/>
        </p:nvSpPr>
        <p:spPr>
          <a:xfrm>
            <a:off x="6358597" y="3335206"/>
            <a:ext cx="382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Simulation gives better solution with </a:t>
            </a:r>
            <a:r>
              <a:rPr lang="tr-TR" b="1" dirty="0">
                <a:sym typeface="Wingdings" panose="05000000000000000000" pitchFamily="2" charset="2"/>
              </a:rPr>
              <a:t>47k / 5k </a:t>
            </a:r>
            <a:r>
              <a:rPr lang="tr-TR" dirty="0">
                <a:sym typeface="Wingdings" panose="05000000000000000000" pitchFamily="2" charset="2"/>
              </a:rPr>
              <a:t>resistors!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DB7E8-906E-4FF6-9497-1FE4281A3936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22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C708-8E95-4E88-BD5A-C2613A97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E318-9F7C-4275-AF61-B1F2958D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Sense Resistor: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DFD1F-8B1B-41B8-B68A-2DA52241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2506056"/>
            <a:ext cx="306705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A7B4D-1912-4B5E-81F5-0E9D78C35E84}"/>
              </a:ext>
            </a:extLst>
          </p:cNvPr>
          <p:cNvSpPr txBox="1"/>
          <p:nvPr/>
        </p:nvSpPr>
        <p:spPr>
          <a:xfrm>
            <a:off x="2063115" y="3398443"/>
            <a:ext cx="129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Nps=26/6</a:t>
            </a:r>
          </a:p>
          <a:p>
            <a:r>
              <a:rPr lang="tr-TR" dirty="0"/>
              <a:t>D=0.2 max</a:t>
            </a:r>
          </a:p>
          <a:p>
            <a:r>
              <a:rPr lang="tr-TR" dirty="0"/>
              <a:t>Iout=8.33A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8A249-6369-46D4-BA72-AB58E1A7EA47}"/>
              </a:ext>
            </a:extLst>
          </p:cNvPr>
          <p:cNvSpPr txBox="1"/>
          <p:nvPr/>
        </p:nvSpPr>
        <p:spPr>
          <a:xfrm>
            <a:off x="6096000" y="239864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Calculation gives us 17.5mohm sense resistor!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CBD61-1559-48BD-BE5D-8298F26D07A0}"/>
              </a:ext>
            </a:extLst>
          </p:cNvPr>
          <p:cNvSpPr txBox="1"/>
          <p:nvPr/>
        </p:nvSpPr>
        <p:spPr>
          <a:xfrm>
            <a:off x="6096000" y="339844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We have selected </a:t>
            </a:r>
            <a:r>
              <a:rPr lang="tr-TR" b="1" dirty="0">
                <a:sym typeface="Wingdings" panose="05000000000000000000" pitchFamily="2" charset="2"/>
              </a:rPr>
              <a:t>10mohm</a:t>
            </a:r>
            <a:r>
              <a:rPr lang="tr-TR" dirty="0">
                <a:sym typeface="Wingdings" panose="05000000000000000000" pitchFamily="2" charset="2"/>
              </a:rPr>
              <a:t> sense resistor in order to supply higher currents!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06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0FFE-A9B8-4D65-AE6A-22276C6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987D-B9FE-4274-9A90-77629BE3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UVLO Resistors: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84CF3-2C4C-4AE2-BDA9-B764C7F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8" y="2352352"/>
            <a:ext cx="2695575" cy="78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4536C-7271-46D3-8F09-2CC28897474F}"/>
              </a:ext>
            </a:extLst>
          </p:cNvPr>
          <p:cNvSpPr txBox="1"/>
          <p:nvPr/>
        </p:nvSpPr>
        <p:spPr>
          <a:xfrm>
            <a:off x="1944136" y="3465535"/>
            <a:ext cx="291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We will take the circuit protection under 200V input!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tr-TR" dirty="0">
                <a:sym typeface="Wingdings" panose="05000000000000000000" pitchFamily="2" charset="2"/>
              </a:rPr>
              <a:t>UVLO pin compares the input voltage with 1.22V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87B9A-9E51-4DAD-8BE9-9A16C2B4C096}"/>
              </a:ext>
            </a:extLst>
          </p:cNvPr>
          <p:cNvSpPr txBox="1"/>
          <p:nvPr/>
        </p:nvSpPr>
        <p:spPr>
          <a:xfrm>
            <a:off x="7133603" y="3280869"/>
            <a:ext cx="311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ym typeface="Wingdings" panose="05000000000000000000" pitchFamily="2" charset="2"/>
              </a:rPr>
              <a:t> This calculation gives us 1.5Megaohm  /  9.2kohm resistors for voltage division!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EC0C1-AB2D-4AF5-AC7B-CB10BC1D60C0}"/>
              </a:ext>
            </a:extLst>
          </p:cNvPr>
          <p:cNvSpPr txBox="1"/>
          <p:nvPr/>
        </p:nvSpPr>
        <p:spPr>
          <a:xfrm>
            <a:off x="7412298" y="4851980"/>
            <a:ext cx="255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Protection Circuit Bonus!</a:t>
            </a:r>
          </a:p>
        </p:txBody>
      </p:sp>
    </p:spTree>
    <p:extLst>
      <p:ext uri="{BB962C8B-B14F-4D97-AF65-F5344CB8AC3E}">
        <p14:creationId xmlns:p14="http://schemas.microsoft.com/office/powerpoint/2010/main" val="6210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A55C-28FF-4C0E-9917-16E1F40E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6D3E-B1E8-454A-9132-403A6E7B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MOSFET Selection:</a:t>
            </a:r>
          </a:p>
          <a:p>
            <a:pPr lvl="1"/>
            <a:r>
              <a:rPr lang="tr-TR" dirty="0"/>
              <a:t>In detailed simulation, we have seen that MOSFET sees maximum 450V and 6A</a:t>
            </a:r>
          </a:p>
          <a:p>
            <a:pPr lvl="1"/>
            <a:r>
              <a:rPr lang="tr-TR" dirty="0"/>
              <a:t>We have selected Infıneon Technologies IPD50R500CEAUMA1 with 550V, 7.6A ratings! (DPAK)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A38D-070A-4D8B-8D2B-D3F08371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96" y="3429000"/>
            <a:ext cx="2333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428-AEAA-40FA-ACBD-85C20D20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Selection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586B-5455-4EC2-AA5D-ABF1157A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Output Diode Selection: </a:t>
            </a:r>
            <a:r>
              <a:rPr lang="tr-TR" b="1" dirty="0">
                <a:solidFill>
                  <a:srgbClr val="FF0000"/>
                </a:solidFill>
              </a:rPr>
              <a:t>(Changed Part)</a:t>
            </a:r>
          </a:p>
          <a:p>
            <a:pPr lvl="1"/>
            <a:r>
              <a:rPr lang="tr-TR" dirty="0"/>
              <a:t>In detailed simulation, we have seen that output diode sees maximum 110V </a:t>
            </a:r>
            <a:r>
              <a:rPr lang="tr-TR"/>
              <a:t>and 22A peak, </a:t>
            </a:r>
            <a:r>
              <a:rPr lang="tr-TR" dirty="0"/>
              <a:t>8.33A rms current.</a:t>
            </a:r>
          </a:p>
          <a:p>
            <a:pPr lvl="1"/>
            <a:r>
              <a:rPr lang="tr-TR" dirty="0"/>
              <a:t>In simulation report 170V, 30A diode was selected.</a:t>
            </a:r>
          </a:p>
          <a:p>
            <a:pPr lvl="1"/>
            <a:r>
              <a:rPr lang="tr-TR" dirty="0"/>
              <a:t>We have selected Comchip 150V, 3A CDBB3150-HF, and paralleled 5 of them, to not to use heatsink.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Picture 5" descr="A picture containing adapter&#10;&#10;Description automatically generated">
            <a:extLst>
              <a:ext uri="{FF2B5EF4-FFF2-40B4-BE49-F238E27FC236}">
                <a16:creationId xmlns:a16="http://schemas.microsoft.com/office/drawing/2014/main" id="{A9F3C91B-71F9-4872-A413-CBE21CE1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17" y="3821219"/>
            <a:ext cx="20669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637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Retrospect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  <vt:lpstr>Component Selection and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Koç</dc:creator>
  <cp:lastModifiedBy>Ceyhun Koç</cp:lastModifiedBy>
  <cp:revision>16</cp:revision>
  <dcterms:created xsi:type="dcterms:W3CDTF">2021-05-06T18:02:42Z</dcterms:created>
  <dcterms:modified xsi:type="dcterms:W3CDTF">2021-07-12T07:24:55Z</dcterms:modified>
</cp:coreProperties>
</file>