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1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080" autoAdjust="0"/>
  </p:normalViewPr>
  <p:slideViewPr>
    <p:cSldViewPr snapToGrid="0">
      <p:cViewPr varScale="1">
        <p:scale>
          <a:sx n="68" d="100"/>
          <a:sy n="68" d="100"/>
        </p:scale>
        <p:origin x="9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7T13:23:13.8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DDAB2-3BDF-4758-BEE9-D04A7882D73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E340-F4B3-452C-B212-05A931B1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17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07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6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099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5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94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8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2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0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AC6F9-6CEA-42B6-955D-1632023AD3AE}" type="datetimeFigureOut">
              <a:rPr lang="tr-TR" smtClean="0"/>
              <a:t>11 Tem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6142C5-BFDE-474D-9212-074AE3247CD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4.png"/><Relationship Id="rId7" Type="http://schemas.openxmlformats.org/officeDocument/2006/relationships/image" Target="../media/image2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3DF2B77-FAA8-4897-99FF-BC6F4E81E816}"/>
              </a:ext>
            </a:extLst>
          </p:cNvPr>
          <p:cNvSpPr txBox="1">
            <a:spLocks/>
          </p:cNvSpPr>
          <p:nvPr/>
        </p:nvSpPr>
        <p:spPr>
          <a:xfrm>
            <a:off x="5133976" y="639097"/>
            <a:ext cx="6409096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Aft>
                <a:spcPts val="600"/>
              </a:spcAft>
            </a:pP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EE46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-Term Project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Martian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50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Power</a:t>
            </a:r>
            <a:r>
              <a:rPr lang="tr-TR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Solutions</a:t>
            </a:r>
            <a:br>
              <a:rPr lang="en-US" sz="50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0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C97C9D81-6592-4FB8-8A34-A870ECE1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CEYHUN KOÇ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216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6833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Enes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Canbolat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2231546	</a:t>
            </a:r>
          </a:p>
          <a:p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EREN ÖZKARA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22</a:t>
            </a:r>
            <a:r>
              <a:rPr lang="tr-TR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32551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F65B766-073A-4756-B624-06F0EEB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2" y="620720"/>
            <a:ext cx="2918349" cy="2466005"/>
          </a:xfrm>
          <a:prstGeom prst="rect">
            <a:avLst/>
          </a:prstGeom>
        </p:spPr>
      </p:pic>
      <p:pic>
        <p:nvPicPr>
          <p:cNvPr id="5" name="Resim 4" descr="metin, küçük resim, vektör grafikler içeren bir resim&#10;&#10;Açıklama otomatik olarak oluşturuldu">
            <a:extLst>
              <a:ext uri="{FF2B5EF4-FFF2-40B4-BE49-F238E27FC236}">
                <a16:creationId xmlns:a16="http://schemas.microsoft.com/office/drawing/2014/main" id="{F135B970-3DCC-4A1A-8780-FD64A190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5" y="3247593"/>
            <a:ext cx="3087248" cy="2446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78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DC4EF-9A23-4A4B-9E0C-E034CFCBCB71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Metarial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Core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D8894AAC-7039-4F9E-ADC2-FB77E665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72870"/>
              </p:ext>
            </p:extLst>
          </p:nvPr>
        </p:nvGraphicFramePr>
        <p:xfrm>
          <a:off x="3380382" y="549090"/>
          <a:ext cx="6279812" cy="136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703">
                  <a:extLst>
                    <a:ext uri="{9D8B030D-6E8A-4147-A177-3AD203B41FA5}">
                      <a16:colId xmlns:a16="http://schemas.microsoft.com/office/drawing/2014/main" val="2927263641"/>
                    </a:ext>
                  </a:extLst>
                </a:gridCol>
                <a:gridCol w="1864817">
                  <a:extLst>
                    <a:ext uri="{9D8B030D-6E8A-4147-A177-3AD203B41FA5}">
                      <a16:colId xmlns:a16="http://schemas.microsoft.com/office/drawing/2014/main" val="1735209656"/>
                    </a:ext>
                  </a:extLst>
                </a:gridCol>
                <a:gridCol w="1573071">
                  <a:extLst>
                    <a:ext uri="{9D8B030D-6E8A-4147-A177-3AD203B41FA5}">
                      <a16:colId xmlns:a16="http://schemas.microsoft.com/office/drawing/2014/main" val="2575241096"/>
                    </a:ext>
                  </a:extLst>
                </a:gridCol>
                <a:gridCol w="1568221">
                  <a:extLst>
                    <a:ext uri="{9D8B030D-6E8A-4147-A177-3AD203B41FA5}">
                      <a16:colId xmlns:a16="http://schemas.microsoft.com/office/drawing/2014/main" val="4019744398"/>
                    </a:ext>
                  </a:extLst>
                </a:gridCol>
              </a:tblGrid>
              <a:tr h="1034739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 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Effective Cross-Sectional Area Ae 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Maximum Magnetic Flux Density (T)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AL-Value with Air Gap (nH/N^2)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636179"/>
                  </a:ext>
                </a:extLst>
              </a:tr>
              <a:tr h="333461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PC47EI25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713053"/>
                  </a:ext>
                </a:extLst>
              </a:tr>
            </a:tbl>
          </a:graphicData>
        </a:graphic>
      </p:graphicFrame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ABA13BC-8314-4F6B-8DE9-16B5251B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37037"/>
              </p:ext>
            </p:extLst>
          </p:nvPr>
        </p:nvGraphicFramePr>
        <p:xfrm>
          <a:off x="3380381" y="2348237"/>
          <a:ext cx="6279810" cy="748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711">
                  <a:extLst>
                    <a:ext uri="{9D8B030D-6E8A-4147-A177-3AD203B41FA5}">
                      <a16:colId xmlns:a16="http://schemas.microsoft.com/office/drawing/2014/main" val="3063846538"/>
                    </a:ext>
                  </a:extLst>
                </a:gridCol>
                <a:gridCol w="1060264">
                  <a:extLst>
                    <a:ext uri="{9D8B030D-6E8A-4147-A177-3AD203B41FA5}">
                      <a16:colId xmlns:a16="http://schemas.microsoft.com/office/drawing/2014/main" val="1200121520"/>
                    </a:ext>
                  </a:extLst>
                </a:gridCol>
                <a:gridCol w="1041553">
                  <a:extLst>
                    <a:ext uri="{9D8B030D-6E8A-4147-A177-3AD203B41FA5}">
                      <a16:colId xmlns:a16="http://schemas.microsoft.com/office/drawing/2014/main" val="2229650515"/>
                    </a:ext>
                  </a:extLst>
                </a:gridCol>
                <a:gridCol w="1050562">
                  <a:extLst>
                    <a:ext uri="{9D8B030D-6E8A-4147-A177-3AD203B41FA5}">
                      <a16:colId xmlns:a16="http://schemas.microsoft.com/office/drawing/2014/main" val="134200902"/>
                    </a:ext>
                  </a:extLst>
                </a:gridCol>
                <a:gridCol w="1007597">
                  <a:extLst>
                    <a:ext uri="{9D8B030D-6E8A-4147-A177-3AD203B41FA5}">
                      <a16:colId xmlns:a16="http://schemas.microsoft.com/office/drawing/2014/main" val="3986779299"/>
                    </a:ext>
                  </a:extLst>
                </a:gridCol>
                <a:gridCol w="1074123">
                  <a:extLst>
                    <a:ext uri="{9D8B030D-6E8A-4147-A177-3AD203B41FA5}">
                      <a16:colId xmlns:a16="http://schemas.microsoft.com/office/drawing/2014/main" val="2757323975"/>
                    </a:ext>
                  </a:extLst>
                </a:gridCol>
              </a:tblGrid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 (mm)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90882"/>
                  </a:ext>
                </a:extLst>
              </a:tr>
              <a:tr h="3744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EI25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25.3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6.5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12.35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794209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360B044-FA54-48A3-A3B5-946D84BBE013}"/>
              </a:ext>
            </a:extLst>
          </p:cNvPr>
          <p:cNvPicPr/>
          <p:nvPr/>
        </p:nvPicPr>
        <p:blipFill>
          <a:blip r:embed="rId2"/>
          <a:srcRect t="5491" b="3137"/>
          <a:stretch>
            <a:fillRect/>
          </a:stretch>
        </p:blipFill>
        <p:spPr bwMode="auto">
          <a:xfrm>
            <a:off x="4321278" y="3475761"/>
            <a:ext cx="4807974" cy="2541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B28B235-D9F3-441E-807F-49305BAF2E91}"/>
              </a:ext>
            </a:extLst>
          </p:cNvPr>
          <p:cNvSpPr txBox="1"/>
          <p:nvPr/>
        </p:nvSpPr>
        <p:spPr>
          <a:xfrm>
            <a:off x="699007" y="1937377"/>
            <a:ext cx="2225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𝐹𝑖𝑙𝑙</a:t>
            </a:r>
            <a:r>
              <a:rPr lang="tr-TR" sz="2400" dirty="0"/>
              <a:t> </a:t>
            </a:r>
            <a:r>
              <a:rPr lang="en-GB" sz="2400" dirty="0"/>
              <a:t>𝐹𝑎𝑐𝑡𝑜𝑟 </a:t>
            </a:r>
            <a:r>
              <a:rPr lang="tr-TR" sz="2400" dirty="0"/>
              <a:t>: EI40, EI30 &lt; 0.4, </a:t>
            </a:r>
          </a:p>
          <a:p>
            <a:r>
              <a:rPr lang="tr-TR" sz="2400" dirty="0"/>
              <a:t>EI25 = 0.41</a:t>
            </a:r>
            <a:endParaRPr lang="en-US" sz="2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90B10DD-3F22-4E45-B8C6-C6B3B56F1716}"/>
              </a:ext>
            </a:extLst>
          </p:cNvPr>
          <p:cNvSpPr txBox="1"/>
          <p:nvPr/>
        </p:nvSpPr>
        <p:spPr>
          <a:xfrm>
            <a:off x="3314552" y="24131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1 </a:t>
            </a:r>
            <a:r>
              <a:rPr lang="tr-TR" sz="1200" dirty="0" err="1"/>
              <a:t>Magnetic</a:t>
            </a:r>
            <a:r>
              <a:rPr lang="tr-TR" sz="1200" dirty="0"/>
              <a:t>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82CD82D-428A-4857-8231-46B502CCA899}"/>
              </a:ext>
            </a:extLst>
          </p:cNvPr>
          <p:cNvSpPr txBox="1"/>
          <p:nvPr/>
        </p:nvSpPr>
        <p:spPr>
          <a:xfrm>
            <a:off x="3468575" y="2034863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2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Dimensions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245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5AE600-03FD-49A8-9858-4B255786EA03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Winding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Turns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Ratio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/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𝑉𝑖𝑛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𝐼𝑝𝑝𝑘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=22.8,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≥22.8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C984748-B33C-41C1-9845-0CF80023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339774"/>
                <a:ext cx="6714204" cy="676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/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𝐴𝐿</m:t>
                              </m:r>
                            </m:den>
                          </m:f>
                        </m:e>
                      </m:rad>
                      <m:r>
                        <a:rPr lang="en-US" sz="2000" i="0">
                          <a:latin typeface="Cambria Math" panose="02040503050406030204" pitchFamily="18" charset="0"/>
                        </a:rPr>
                        <m:t>=25.53,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13815606-155C-48D1-A0AC-2E618670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61" y="1395990"/>
                <a:ext cx="6098458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/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𝑀𝑀𝐹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=120.75 </m:t>
                      </m:r>
                      <m:r>
                        <a:rPr lang="tr-TR" sz="2000" b="0" i="1" smtClean="0">
                          <a:latin typeface="Cambria Math" panose="02040503050406030204" pitchFamily="18" charset="0"/>
                        </a:rPr>
                        <m:t>𝐴𝑡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D84E0F2B-6817-4B23-A840-B95D7E0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2895772"/>
                <a:ext cx="6098458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/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𝑁𝑝</m:t>
                              </m:r>
                            </m:den>
                          </m:f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D8735A8F-6B6F-4B9E-93EC-F9D2581C8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34" y="3617893"/>
                <a:ext cx="6098458" cy="923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/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𝑁𝑑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95E03E26-AE55-49A7-961C-C1FACD0F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4998941"/>
                <a:ext cx="60984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8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4D11969-A5DA-4B20-A5BA-BE58232C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8" y="215282"/>
            <a:ext cx="4540694" cy="5570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EB2066A-B25E-4CDE-A2FC-73932DE7A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166853"/>
            <a:ext cx="4558658" cy="5570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14:cNvPr>
              <p14:cNvContentPartPr/>
              <p14:nvPr/>
            </p14:nvContentPartPr>
            <p14:xfrm>
              <a:off x="6060190" y="3763607"/>
              <a:ext cx="360" cy="360"/>
            </p14:xfrm>
          </p:contentPart>
        </mc:Choice>
        <mc:Fallback xmlns=""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E13748B3-4D75-4BEC-8A57-ED25D94200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550" y="37549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k: Sağ 13">
            <a:extLst>
              <a:ext uri="{FF2B5EF4-FFF2-40B4-BE49-F238E27FC236}">
                <a16:creationId xmlns:a16="http://schemas.microsoft.com/office/drawing/2014/main" id="{B8E040A3-353D-414B-84F3-9704E08A610A}"/>
              </a:ext>
            </a:extLst>
          </p:cNvPr>
          <p:cNvSpPr/>
          <p:nvPr/>
        </p:nvSpPr>
        <p:spPr>
          <a:xfrm>
            <a:off x="3136605" y="2174358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CDA36C6E-1BF3-4642-9E68-8DCCCC1B3FDF}"/>
              </a:ext>
            </a:extLst>
          </p:cNvPr>
          <p:cNvSpPr/>
          <p:nvPr/>
        </p:nvSpPr>
        <p:spPr>
          <a:xfrm>
            <a:off x="9200707" y="2925406"/>
            <a:ext cx="499730" cy="2232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şlık 1">
            <a:extLst>
              <a:ext uri="{FF2B5EF4-FFF2-40B4-BE49-F238E27FC236}">
                <a16:creationId xmlns:a16="http://schemas.microsoft.com/office/drawing/2014/main" id="{87C71218-F212-4724-8B79-FC3CCA78232D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Datasheet</a:t>
            </a:r>
            <a:r>
              <a:rPr lang="tr-TR" sz="3600" dirty="0">
                <a:solidFill>
                  <a:schemeClr val="bg1"/>
                </a:solidFill>
              </a:rPr>
              <a:t> of PC47EI25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CAABF98-ED5D-4434-85A6-3FDA6702BE80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5</a:t>
            </a:r>
            <a:r>
              <a:rPr lang="tr-TR" sz="1600" dirty="0"/>
              <a:t> NI limit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Air</a:t>
            </a:r>
            <a:r>
              <a:rPr lang="tr-TR" sz="1600" dirty="0"/>
              <a:t> </a:t>
            </a:r>
            <a:r>
              <a:rPr lang="tr-TR" sz="1600" dirty="0" err="1"/>
              <a:t>gap</a:t>
            </a:r>
            <a:r>
              <a:rPr lang="tr-TR" sz="1600" dirty="0"/>
              <a:t> </a:t>
            </a:r>
            <a:r>
              <a:rPr lang="tr-TR" sz="1600" dirty="0" err="1"/>
              <a:t>vs</a:t>
            </a:r>
            <a:r>
              <a:rPr lang="tr-TR" sz="1600" dirty="0"/>
              <a:t> AL </a:t>
            </a:r>
            <a:r>
              <a:rPr lang="tr-TR" sz="1600" dirty="0" err="1"/>
              <a:t>value</a:t>
            </a:r>
            <a:r>
              <a:rPr lang="tr-TR" sz="1600" dirty="0"/>
              <a:t> </a:t>
            </a:r>
            <a:r>
              <a:rPr lang="tr-TR" sz="1600" dirty="0" err="1"/>
              <a:t>Graphs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491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9B417-A8AF-4651-ADD0-A188E990BBBE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of </a:t>
            </a:r>
            <a:r>
              <a:rPr lang="tr-TR" sz="3600" dirty="0" err="1">
                <a:solidFill>
                  <a:schemeClr val="bg1"/>
                </a:solidFill>
              </a:rPr>
              <a:t>Transformer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/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𝐵𝑠𝑎𝑡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=197.5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9686B8E4-D947-471D-BE63-424DDB3C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77" y="1687843"/>
                <a:ext cx="8454189" cy="786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/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𝐴𝑒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𝑜𝑝𝑒𝑟𝑎𝑡𝑖𝑛𝑔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𝑜𝑝𝑒𝑟𝑎𝑡𝑖𝑛𝑔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=0.2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9E04A74-ED06-4B8B-B830-3495B530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3030333"/>
                <a:ext cx="10619874" cy="797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736AE-C125-434F-A132-40EA243F29DB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Cable </a:t>
            </a:r>
            <a:r>
              <a:rPr lang="tr-TR" sz="3600" dirty="0" err="1">
                <a:solidFill>
                  <a:schemeClr val="bg1"/>
                </a:solidFill>
              </a:rPr>
              <a:t>Selection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BD09E220-99CA-44D2-BD38-68878381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7614"/>
              </p:ext>
            </p:extLst>
          </p:nvPr>
        </p:nvGraphicFramePr>
        <p:xfrm>
          <a:off x="1097280" y="408536"/>
          <a:ext cx="7652084" cy="2679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293">
                  <a:extLst>
                    <a:ext uri="{9D8B030D-6E8A-4147-A177-3AD203B41FA5}">
                      <a16:colId xmlns:a16="http://schemas.microsoft.com/office/drawing/2014/main" val="2092091738"/>
                    </a:ext>
                  </a:extLst>
                </a:gridCol>
                <a:gridCol w="1019570">
                  <a:extLst>
                    <a:ext uri="{9D8B030D-6E8A-4147-A177-3AD203B41FA5}">
                      <a16:colId xmlns:a16="http://schemas.microsoft.com/office/drawing/2014/main" val="814284461"/>
                    </a:ext>
                  </a:extLst>
                </a:gridCol>
                <a:gridCol w="1671211">
                  <a:extLst>
                    <a:ext uri="{9D8B030D-6E8A-4147-A177-3AD203B41FA5}">
                      <a16:colId xmlns:a16="http://schemas.microsoft.com/office/drawing/2014/main" val="1544732005"/>
                    </a:ext>
                  </a:extLst>
                </a:gridCol>
                <a:gridCol w="1266490">
                  <a:extLst>
                    <a:ext uri="{9D8B030D-6E8A-4147-A177-3AD203B41FA5}">
                      <a16:colId xmlns:a16="http://schemas.microsoft.com/office/drawing/2014/main" val="154356165"/>
                    </a:ext>
                  </a:extLst>
                </a:gridCol>
                <a:gridCol w="1334352">
                  <a:extLst>
                    <a:ext uri="{9D8B030D-6E8A-4147-A177-3AD203B41FA5}">
                      <a16:colId xmlns:a16="http://schemas.microsoft.com/office/drawing/2014/main" val="799159275"/>
                    </a:ext>
                  </a:extLst>
                </a:gridCol>
                <a:gridCol w="1205168">
                  <a:extLst>
                    <a:ext uri="{9D8B030D-6E8A-4147-A177-3AD203B41FA5}">
                      <a16:colId xmlns:a16="http://schemas.microsoft.com/office/drawing/2014/main" val="251367294"/>
                    </a:ext>
                  </a:extLst>
                </a:gridCol>
              </a:tblGrid>
              <a:tr h="1444875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Wire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Area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(mm2)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Diameter(mm)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Ampacity</a:t>
                      </a:r>
                      <a:r>
                        <a:rPr lang="tr-TR" sz="1200" dirty="0">
                          <a:effectLst/>
                        </a:rPr>
                        <a:t>(A)</a:t>
                      </a:r>
                      <a:endParaRPr lang="en-GB" sz="1200" dirty="0">
                        <a:effectLst/>
                      </a:endParaRP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(75°C)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Resistivity (p) (10^-8 Ω.m)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Absolute magnetic permeability (u)</a:t>
                      </a:r>
                    </a:p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(10^-7 H/m)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384334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5.26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2.588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794701"/>
                  </a:ext>
                </a:extLst>
              </a:tr>
              <a:tr h="405762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AWG20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0.518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12.55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390953"/>
                  </a:ext>
                </a:extLst>
              </a:tr>
              <a:tr h="414456"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AWG30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0.509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0.255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1.678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159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12.55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0104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/>
              <p:nvPr/>
            </p:nvSpPr>
            <p:spPr>
              <a:xfrm>
                <a:off x="1610993" y="4021869"/>
                <a:ext cx="6361558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𝐹𝑖𝑙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𝐶𝑎𝑏𝑙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𝑊𝑖𝑛𝑑𝑜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tr-TR" b="0" i="0" smtClean="0">
                              <a:latin typeface="Cambria Math" panose="02040503050406030204" pitchFamily="18" charset="0"/>
                            </a:rPr>
                            <m:t>116.1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BBA0E73A-9298-497A-8227-2791D826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93" y="4021869"/>
                <a:ext cx="6361558" cy="663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>
            <a:extLst>
              <a:ext uri="{FF2B5EF4-FFF2-40B4-BE49-F238E27FC236}">
                <a16:creationId xmlns:a16="http://schemas.microsoft.com/office/drawing/2014/main" id="{2F00C7A7-0E8E-46D8-B307-0E11535D6F05}"/>
              </a:ext>
            </a:extLst>
          </p:cNvPr>
          <p:cNvPicPr/>
          <p:nvPr/>
        </p:nvPicPr>
        <p:blipFill>
          <a:blip r:embed="rId3"/>
          <a:srcRect t="5491" b="3137"/>
          <a:stretch>
            <a:fillRect/>
          </a:stretch>
        </p:blipFill>
        <p:spPr bwMode="auto">
          <a:xfrm>
            <a:off x="8235553" y="3250281"/>
            <a:ext cx="421312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BE8D4FF9-0814-41F9-BAA7-1296375C5B8B}"/>
              </a:ext>
            </a:extLst>
          </p:cNvPr>
          <p:cNvSpPr txBox="1"/>
          <p:nvPr/>
        </p:nvSpPr>
        <p:spPr>
          <a:xfrm>
            <a:off x="1874093" y="100759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Table</a:t>
            </a:r>
            <a:r>
              <a:rPr lang="tr-TR" sz="1400" dirty="0"/>
              <a:t>. 2 </a:t>
            </a:r>
            <a:r>
              <a:rPr lang="tr-TR" sz="1200" dirty="0" err="1"/>
              <a:t>Selected</a:t>
            </a:r>
            <a:r>
              <a:rPr lang="tr-TR" sz="1200" dirty="0"/>
              <a:t> Cable </a:t>
            </a:r>
            <a:r>
              <a:rPr lang="tr-TR" sz="1200" dirty="0" err="1"/>
              <a:t>Properties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3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/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∗2,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=0.962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D059D94-2904-4270-8164-79A0AC9F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65596"/>
                <a:ext cx="11213432" cy="791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/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sz="2400" i="0">
                          <a:latin typeface="Cambria Math" panose="02040503050406030204" pitchFamily="18" charset="0"/>
                        </a:rPr>
                        <m:t>=207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5ECA80A-37AC-4456-BEBD-F0989853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641" y="1334197"/>
                <a:ext cx="6096000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/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𝐸𝑓𝑓𝑒𝑐𝑡𝑖𝑣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𝐷𝑖𝑎𝑚𝑒𝑡𝑒𝑟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tr-TR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𝑒𝑓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𝐴𝑊𝐺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𝑆𝑘𝑖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𝐴𝑊𝐺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=0.528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7A88E0F-621F-4E39-84D6-87E5ECCA9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39505"/>
                <a:ext cx="9779267" cy="893643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/>
              <p:nvPr/>
            </p:nvSpPr>
            <p:spPr>
              <a:xfrm>
                <a:off x="2053394" y="3882519"/>
                <a:ext cx="6096000" cy="1671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𝐸𝑓𝑓𝑒𝑐𝑡𝑖𝑣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𝐴𝑟𝑒𝑎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𝐴𝑊𝐺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𝑒𝑓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𝐴𝑊𝐺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0" smtClean="0">
                          <a:latin typeface="Cambria Math" panose="02040503050406030204" pitchFamily="18" charset="0"/>
                        </a:rPr>
                        <m:t>61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3D9BE621-64C7-4B93-B8C0-51C12E55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94" y="3882519"/>
                <a:ext cx="6096000" cy="1671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>
                <a:solidFill>
                  <a:schemeClr val="bg1"/>
                </a:solidFill>
              </a:rPr>
              <a:t>Skin Depth </a:t>
            </a:r>
            <a:r>
              <a:rPr lang="tr-TR" sz="3600" dirty="0" err="1">
                <a:solidFill>
                  <a:schemeClr val="bg1"/>
                </a:solidFill>
              </a:rPr>
              <a:t>and</a:t>
            </a:r>
            <a:r>
              <a:rPr lang="tr-TR" sz="3600" dirty="0">
                <a:solidFill>
                  <a:schemeClr val="bg1"/>
                </a:solidFill>
              </a:rPr>
              <a:t> R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BA56140-9C99-48C1-84B7-BB637B6E6E4C}"/>
              </a:ext>
            </a:extLst>
          </p:cNvPr>
          <p:cNvPicPr/>
          <p:nvPr/>
        </p:nvPicPr>
        <p:blipFill rotWithShape="1">
          <a:blip r:embed="rId6"/>
          <a:srcRect t="5491" r="40220" b="3137"/>
          <a:stretch/>
        </p:blipFill>
        <p:spPr bwMode="auto">
          <a:xfrm>
            <a:off x="0" y="1596860"/>
            <a:ext cx="2518611" cy="2485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/>
              <p:nvPr/>
            </p:nvSpPr>
            <p:spPr>
              <a:xfrm>
                <a:off x="8775032" y="3807651"/>
                <a:ext cx="31442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10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4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tr-TR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61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AWG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44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495640C1-E424-48B8-94BA-53D5CA4E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2" y="3807651"/>
                <a:ext cx="3144252" cy="1200329"/>
              </a:xfrm>
              <a:prstGeom prst="rect">
                <a:avLst/>
              </a:prstGeom>
              <a:blipFill>
                <a:blip r:embed="rId7"/>
                <a:stretch>
                  <a:fillRect l="-1550"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etin kutusu 1">
            <a:extLst>
              <a:ext uri="{FF2B5EF4-FFF2-40B4-BE49-F238E27FC236}">
                <a16:creationId xmlns:a16="http://schemas.microsoft.com/office/drawing/2014/main" id="{D564DBC6-8137-47B8-8DAF-7B4C99E0EB4E}"/>
              </a:ext>
            </a:extLst>
          </p:cNvPr>
          <p:cNvSpPr txBox="1"/>
          <p:nvPr/>
        </p:nvSpPr>
        <p:spPr>
          <a:xfrm>
            <a:off x="8566486" y="4839286"/>
            <a:ext cx="293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FF0000"/>
                </a:solidFill>
              </a:rPr>
              <a:t>More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than</a:t>
            </a:r>
            <a:r>
              <a:rPr lang="tr-TR" dirty="0">
                <a:solidFill>
                  <a:srgbClr val="FF0000"/>
                </a:solidFill>
              </a:rPr>
              <a:t> 2 W </a:t>
            </a:r>
            <a:r>
              <a:rPr lang="tr-TR" dirty="0" err="1">
                <a:solidFill>
                  <a:srgbClr val="FF0000"/>
                </a:solidFill>
              </a:rPr>
              <a:t>Copper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Loss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Proximity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effect</a:t>
            </a:r>
            <a:r>
              <a:rPr lang="tr-TR" dirty="0">
                <a:solidFill>
                  <a:srgbClr val="FF0000"/>
                </a:solidFill>
              </a:rPr>
              <a:t> is </a:t>
            </a:r>
            <a:r>
              <a:rPr lang="tr-TR" dirty="0" err="1">
                <a:solidFill>
                  <a:srgbClr val="FF0000"/>
                </a:solidFill>
              </a:rPr>
              <a:t>ignored</a:t>
            </a:r>
            <a:r>
              <a:rPr lang="tr-TR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8CB105-9A2D-4423-87DA-0511607122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06" y="5418940"/>
            <a:ext cx="695178" cy="6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Litz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Wire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AA3BB78A-2987-4FD0-A09D-3A522CED0E30}"/>
              </a:ext>
            </a:extLst>
          </p:cNvPr>
          <p:cNvPicPr/>
          <p:nvPr/>
        </p:nvPicPr>
        <p:blipFill rotWithShape="1">
          <a:blip r:embed="rId2"/>
          <a:srcRect l="5868" r="6023"/>
          <a:stretch/>
        </p:blipFill>
        <p:spPr bwMode="auto">
          <a:xfrm>
            <a:off x="0" y="0"/>
            <a:ext cx="7202658" cy="564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CA4C58E2-C6E3-400F-8E2A-9A22C3DDF92E}"/>
                  </a:ext>
                </a:extLst>
              </p:cNvPr>
              <p:cNvSpPr txBox="1"/>
              <p:nvPr/>
            </p:nvSpPr>
            <p:spPr>
              <a:xfrm>
                <a:off x="6931855" y="1566804"/>
                <a:ext cx="6098344" cy="765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𝑅𝑑𝑐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1.02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𝑁𝑏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1.03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CA4C58E2-C6E3-400F-8E2A-9A22C3DD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855" y="1566804"/>
                <a:ext cx="6098344" cy="7658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69F7ECED-205B-445E-95FF-E1C8012E7CDB}"/>
                  </a:ext>
                </a:extLst>
              </p:cNvPr>
              <p:cNvSpPr txBox="1"/>
              <p:nvPr/>
            </p:nvSpPr>
            <p:spPr>
              <a:xfrm>
                <a:off x="6996919" y="2672003"/>
                <a:ext cx="6239020" cy="99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=0.8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Ω, </m:t>
                      </m:r>
                    </m:oMath>
                  </m:oMathPara>
                </a14:m>
                <a:endParaRPr lang="tr-T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=34.6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Ω,</m:t>
                      </m:r>
                    </m:oMath>
                  </m:oMathPara>
                </a14:m>
                <a:endParaRPr lang="tr-T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=73.1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69F7ECED-205B-445E-95FF-E1C8012E7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919" y="2672003"/>
                <a:ext cx="6239020" cy="999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k: Sağ 16">
            <a:extLst>
              <a:ext uri="{FF2B5EF4-FFF2-40B4-BE49-F238E27FC236}">
                <a16:creationId xmlns:a16="http://schemas.microsoft.com/office/drawing/2014/main" id="{3043AF8B-1A06-42C4-9A2B-502FB288E152}"/>
              </a:ext>
            </a:extLst>
          </p:cNvPr>
          <p:cNvSpPr/>
          <p:nvPr/>
        </p:nvSpPr>
        <p:spPr>
          <a:xfrm rot="10800000">
            <a:off x="6713454" y="1545703"/>
            <a:ext cx="967506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0AB4481B-19F0-466C-B1A3-E67B180FC8EF}"/>
              </a:ext>
            </a:extLst>
          </p:cNvPr>
          <p:cNvSpPr/>
          <p:nvPr/>
        </p:nvSpPr>
        <p:spPr>
          <a:xfrm rot="10800000">
            <a:off x="6713454" y="2489691"/>
            <a:ext cx="967506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BB2D64FD-7CD6-48E7-9149-1F7AEDD144ED}"/>
              </a:ext>
            </a:extLst>
          </p:cNvPr>
          <p:cNvSpPr/>
          <p:nvPr/>
        </p:nvSpPr>
        <p:spPr>
          <a:xfrm rot="10800000">
            <a:off x="6729632" y="3474605"/>
            <a:ext cx="967506" cy="48463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2F642BF-3EEF-4957-B133-3A020273A1E6}"/>
              </a:ext>
            </a:extLst>
          </p:cNvPr>
          <p:cNvSpPr txBox="1"/>
          <p:nvPr/>
        </p:nvSpPr>
        <p:spPr>
          <a:xfrm>
            <a:off x="7512147" y="4248443"/>
            <a:ext cx="433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copper loss decreased to 0.1 W thanks to the </a:t>
            </a:r>
            <a:r>
              <a:rPr lang="en-US" b="1" dirty="0" err="1">
                <a:solidFill>
                  <a:srgbClr val="FF0000"/>
                </a:solidFill>
              </a:rPr>
              <a:t>Litz</a:t>
            </a:r>
            <a:r>
              <a:rPr lang="en-US" b="1" dirty="0">
                <a:solidFill>
                  <a:srgbClr val="FF0000"/>
                </a:solidFill>
              </a:rPr>
              <a:t> wire</a:t>
            </a:r>
            <a:r>
              <a:rPr lang="tr-TR" b="1" dirty="0">
                <a:solidFill>
                  <a:srgbClr val="FF0000"/>
                </a:solidFill>
              </a:rPr>
              <a:t> 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2" name="Resim 21" descr="küçük resim içeren bir resim&#10;&#10;Açıklama otomatik olarak oluşturuldu">
            <a:extLst>
              <a:ext uri="{FF2B5EF4-FFF2-40B4-BE49-F238E27FC236}">
                <a16:creationId xmlns:a16="http://schemas.microsoft.com/office/drawing/2014/main" id="{9F83560F-4E06-43D4-9BFF-9A7C1299C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324" y="4894774"/>
            <a:ext cx="966494" cy="96649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B73036F-16C4-4731-BCE6-64405D6F3552}"/>
              </a:ext>
            </a:extLst>
          </p:cNvPr>
          <p:cNvSpPr txBox="1"/>
          <p:nvPr/>
        </p:nvSpPr>
        <p:spPr>
          <a:xfrm>
            <a:off x="8394895" y="411120"/>
            <a:ext cx="6618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Nb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tr-TR" dirty="0"/>
              <a:t># of </a:t>
            </a:r>
            <a:r>
              <a:rPr lang="en-US" dirty="0"/>
              <a:t>bunching operations</a:t>
            </a:r>
            <a:endParaRPr lang="tr-TR" dirty="0"/>
          </a:p>
          <a:p>
            <a:r>
              <a:rPr lang="en-US" dirty="0"/>
              <a:t>Nc </a:t>
            </a:r>
            <a:r>
              <a:rPr lang="tr-TR" dirty="0">
                <a:sym typeface="Wingdings" panose="05000000000000000000" pitchFamily="2" charset="2"/>
              </a:rPr>
              <a:t> #</a:t>
            </a:r>
            <a:r>
              <a:rPr lang="en-US" dirty="0"/>
              <a:t> of cabling operations </a:t>
            </a:r>
            <a:endParaRPr lang="tr-TR" dirty="0"/>
          </a:p>
          <a:p>
            <a:r>
              <a:rPr lang="en-US" dirty="0"/>
              <a:t>Ns </a:t>
            </a:r>
            <a:r>
              <a:rPr lang="tr-TR" dirty="0">
                <a:sym typeface="Wingdings" panose="05000000000000000000" pitchFamily="2" charset="2"/>
              </a:rPr>
              <a:t> #</a:t>
            </a:r>
            <a:r>
              <a:rPr lang="en-US" dirty="0"/>
              <a:t> of individual strands </a:t>
            </a:r>
          </a:p>
        </p:txBody>
      </p:sp>
    </p:spTree>
    <p:extLst>
      <p:ext uri="{BB962C8B-B14F-4D97-AF65-F5344CB8AC3E}">
        <p14:creationId xmlns:p14="http://schemas.microsoft.com/office/powerpoint/2010/main" val="38789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  <p:bldP spid="18" grpId="0" animBg="1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tr-TR" sz="4400" dirty="0" err="1"/>
              <a:t>Power</a:t>
            </a:r>
            <a:r>
              <a:rPr lang="en-US" sz="4400" dirty="0"/>
              <a:t>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39B03D07-542D-4A7D-8CED-7B61F64E6E31}"/>
                  </a:ext>
                </a:extLst>
              </p:cNvPr>
              <p:cNvSpPr txBox="1"/>
              <p:nvPr/>
            </p:nvSpPr>
            <p:spPr>
              <a:xfrm>
                <a:off x="-200465" y="488171"/>
                <a:ext cx="609834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𝑃𝑜𝑢𝑡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Metin kutusu 12">
                <a:extLst>
                  <a:ext uri="{FF2B5EF4-FFF2-40B4-BE49-F238E27FC236}">
                    <a16:creationId xmlns:a16="http://schemas.microsoft.com/office/drawing/2014/main" id="{39B03D07-542D-4A7D-8CED-7B61F64E6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465" y="488171"/>
                <a:ext cx="609834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2B6162B2-EA8C-4616-A2D0-6E032E87A110}"/>
                  </a:ext>
                </a:extLst>
              </p:cNvPr>
              <p:cNvSpPr txBox="1"/>
              <p:nvPr/>
            </p:nvSpPr>
            <p:spPr>
              <a:xfrm>
                <a:off x="-298939" y="1485138"/>
                <a:ext cx="6196818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𝑑𝑖𝑜𝑑𝑒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2B6162B2-EA8C-4616-A2D0-6E032E87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939" y="1485138"/>
                <a:ext cx="6196818" cy="39190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E667C6BA-6BB2-400C-B67C-95196788BE1B}"/>
                  </a:ext>
                </a:extLst>
              </p:cNvPr>
              <p:cNvSpPr txBox="1"/>
              <p:nvPr/>
            </p:nvSpPr>
            <p:spPr>
              <a:xfrm>
                <a:off x="-274320" y="2168927"/>
                <a:ext cx="624605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𝑠𝑒𝑐𝑜𝑛𝑑𝑎𝑟𝑦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𝑑𝑖𝑜𝑑𝑒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=108.33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E667C6BA-6BB2-400C-B67C-95196788B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20" y="2168927"/>
                <a:ext cx="6246054" cy="391261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EBB6BB9E-A1B2-4E67-9B4D-65B01EBC3A94}"/>
                  </a:ext>
                </a:extLst>
              </p:cNvPr>
              <p:cNvSpPr txBox="1"/>
              <p:nvPr/>
            </p:nvSpPr>
            <p:spPr>
              <a:xfrm>
                <a:off x="-298939" y="2964078"/>
                <a:ext cx="6246054" cy="69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𝑝𝑟𝑖𝑚𝑎𝑟𝑦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𝑠𝑒𝑐𝑜𝑛𝑑𝑎𝑟𝑦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𝑡𝑟𝑎𝑛𝑠𝑓𝑜𝑟𝑚𝑒𝑟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=120.367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EBB6BB9E-A1B2-4E67-9B4D-65B01EBC3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939" y="2964078"/>
                <a:ext cx="6246054" cy="696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E5C3E6FD-E782-4BC3-845D-51F8E099FD57}"/>
                  </a:ext>
                </a:extLst>
              </p:cNvPr>
              <p:cNvSpPr txBox="1"/>
              <p:nvPr/>
            </p:nvSpPr>
            <p:spPr>
              <a:xfrm>
                <a:off x="5247249" y="524326"/>
                <a:ext cx="6246054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=220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=0.21,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𝐼𝑖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=0.568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E5C3E6FD-E782-4BC3-845D-51F8E099F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49" y="524326"/>
                <a:ext cx="6246054" cy="657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B1C04562-AB26-4293-97BD-3CA951729B72}"/>
                  </a:ext>
                </a:extLst>
              </p:cNvPr>
              <p:cNvSpPr txBox="1"/>
              <p:nvPr/>
            </p:nvSpPr>
            <p:spPr>
              <a:xfrm>
                <a:off x="5416061" y="1274905"/>
                <a:ext cx="6246054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𝐼𝑖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𝐼𝑖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𝐷𝑚𝑎𝑥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=5.4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Metin kutusu 22">
                <a:extLst>
                  <a:ext uri="{FF2B5EF4-FFF2-40B4-BE49-F238E27FC236}">
                    <a16:creationId xmlns:a16="http://schemas.microsoft.com/office/drawing/2014/main" id="{B1C04562-AB26-4293-97BD-3CA951729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61" y="1274905"/>
                <a:ext cx="6246054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>
                <a:extLst>
                  <a:ext uri="{FF2B5EF4-FFF2-40B4-BE49-F238E27FC236}">
                    <a16:creationId xmlns:a16="http://schemas.microsoft.com/office/drawing/2014/main" id="{8F1E840C-A993-46CB-A7FB-F958D69FD63A}"/>
                  </a:ext>
                </a:extLst>
              </p:cNvPr>
              <p:cNvSpPr txBox="1"/>
              <p:nvPr/>
            </p:nvSpPr>
            <p:spPr>
              <a:xfrm>
                <a:off x="5247249" y="2063582"/>
                <a:ext cx="6246054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𝐷𝑚𝑖𝑛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=0.12,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𝐼𝑖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=0.3125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Metin kutusu 24">
                <a:extLst>
                  <a:ext uri="{FF2B5EF4-FFF2-40B4-BE49-F238E27FC236}">
                    <a16:creationId xmlns:a16="http://schemas.microsoft.com/office/drawing/2014/main" id="{8F1E840C-A993-46CB-A7FB-F958D69FD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49" y="2063582"/>
                <a:ext cx="6246054" cy="657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6C599CE8-47F1-4F06-95D9-7C6F166F23B5}"/>
                  </a:ext>
                </a:extLst>
              </p:cNvPr>
              <p:cNvSpPr txBox="1"/>
              <p:nvPr/>
            </p:nvSpPr>
            <p:spPr>
              <a:xfrm>
                <a:off x="5247249" y="3069891"/>
                <a:ext cx="6246054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𝐼𝑖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𝐼𝑖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𝐷𝑚𝑖𝑛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=5.2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Metin kutusu 26">
                <a:extLst>
                  <a:ext uri="{FF2B5EF4-FFF2-40B4-BE49-F238E27FC236}">
                    <a16:creationId xmlns:a16="http://schemas.microsoft.com/office/drawing/2014/main" id="{6C599CE8-47F1-4F06-95D9-7C6F166F2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49" y="3069891"/>
                <a:ext cx="6246054" cy="619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0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  <p:bldP spid="23" grpId="0"/>
      <p:bldP spid="25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2A9AC1A-8726-4734-8C8C-390EE48F11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" y="176982"/>
            <a:ext cx="6663984" cy="29460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5FF9E03-360A-4100-9BE8-61F60DF6EA6A}"/>
              </a:ext>
            </a:extLst>
          </p:cNvPr>
          <p:cNvSpPr txBox="1"/>
          <p:nvPr/>
        </p:nvSpPr>
        <p:spPr>
          <a:xfrm>
            <a:off x="1797147" y="301796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Side Diode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1B1D0B97-F535-40E6-B732-BF73C0FABF1B}"/>
                  </a:ext>
                </a:extLst>
              </p:cNvPr>
              <p:cNvSpPr txBox="1"/>
              <p:nvPr/>
            </p:nvSpPr>
            <p:spPr>
              <a:xfrm>
                <a:off x="6467622" y="1465339"/>
                <a:ext cx="60983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𝐷𝑑𝑤𝑒𝑙𝑙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/>
                        <m:t>0.05∗</m:t>
                      </m:r>
                      <m:r>
                        <m:rPr>
                          <m:nor/>
                        </m:rPr>
                        <a:rPr lang="en-US"/>
                        <m:t>D</m:t>
                      </m:r>
                      <m:r>
                        <m:rPr>
                          <m:nor/>
                        </m:rPr>
                        <a:rPr lang="en-US"/>
                        <m:t>∗</m:t>
                      </m:r>
                      <m:r>
                        <m:rPr>
                          <m:nor/>
                        </m:rPr>
                        <a:rPr lang="en-US"/>
                        <m:t>Ts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1B1D0B97-F535-40E6-B732-BF73C0FAB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22" y="1465339"/>
                <a:ext cx="60983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5AC6EE7A-98C7-485F-934E-25AD14197B77}"/>
                  </a:ext>
                </a:extLst>
              </p:cNvPr>
              <p:cNvSpPr txBox="1"/>
              <p:nvPr/>
            </p:nvSpPr>
            <p:spPr>
              <a:xfrm>
                <a:off x="2955388" y="4434714"/>
                <a:ext cx="6281224" cy="658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𝐼𝑠𝑒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𝐷𝑑𝑤𝑒𝑙𝑙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𝐷𝑚𝑎𝑥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=22.52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5AC6EE7A-98C7-485F-934E-25AD1419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88" y="4434714"/>
                <a:ext cx="6281224" cy="658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3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Table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o 1">
                <a:extLst>
                  <a:ext uri="{FF2B5EF4-FFF2-40B4-BE49-F238E27FC236}">
                    <a16:creationId xmlns:a16="http://schemas.microsoft.com/office/drawing/2014/main" id="{552A6539-4386-439F-96D0-E51DA5A14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770565"/>
                  </p:ext>
                </p:extLst>
              </p:nvPr>
            </p:nvGraphicFramePr>
            <p:xfrm>
              <a:off x="2016369" y="162914"/>
              <a:ext cx="8159262" cy="59155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68786">
                      <a:extLst>
                        <a:ext uri="{9D8B030D-6E8A-4147-A177-3AD203B41FA5}">
                          <a16:colId xmlns:a16="http://schemas.microsoft.com/office/drawing/2014/main" val="4110300857"/>
                        </a:ext>
                      </a:extLst>
                    </a:gridCol>
                    <a:gridCol w="1510610">
                      <a:extLst>
                        <a:ext uri="{9D8B030D-6E8A-4147-A177-3AD203B41FA5}">
                          <a16:colId xmlns:a16="http://schemas.microsoft.com/office/drawing/2014/main" val="1642737038"/>
                        </a:ext>
                      </a:extLst>
                    </a:gridCol>
                    <a:gridCol w="4779866">
                      <a:extLst>
                        <a:ext uri="{9D8B030D-6E8A-4147-A177-3AD203B41FA5}">
                          <a16:colId xmlns:a16="http://schemas.microsoft.com/office/drawing/2014/main" val="2818859159"/>
                        </a:ext>
                      </a:extLst>
                    </a:gridCol>
                  </a:tblGrid>
                  <a:tr h="4779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Loss mechanism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Component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Model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2078574346"/>
                      </a:ext>
                    </a:extLst>
                  </a:tr>
                  <a:tr h="407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𝐼𝑖𝑛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669944622"/>
                      </a:ext>
                    </a:extLst>
                  </a:tr>
                  <a:tr h="5994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𝑟𝑖𝑠𝑒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𝑓𝑎𝑙𝑙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4139484675"/>
                      </a:ext>
                    </a:extLst>
                  </a:tr>
                  <a:tr h="9845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– Output capacitance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𝑐𝑜𝑠𝑠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𝐷𝑆</m:t>
                                        </m:r>
                                      </m:sub>
                                    </m:s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𝐺𝐷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𝑐𝑜𝑠𝑠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𝑐𝑜𝑠𝑠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3321704610"/>
                      </a:ext>
                    </a:extLst>
                  </a:tr>
                  <a:tr h="4796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– Gate charge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𝑔𝑠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189652441"/>
                      </a:ext>
                    </a:extLst>
                  </a:tr>
                  <a:tr h="5994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 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𝑏𝑜𝑑𝑦𝑑𝑖𝑜𝑑𝑒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𝑅𝑅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2134492162"/>
                      </a:ext>
                    </a:extLst>
                  </a:tr>
                  <a:tr h="4083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610852834"/>
                      </a:ext>
                    </a:extLst>
                  </a:tr>
                  <a:tr h="6799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 – Copper loss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Transformer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𝑐𝑜𝑝𝑝𝑒𝑟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𝐼𝑖𝑛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𝑝𝑟𝑖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𝐼𝑜𝑢𝑡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𝑡h𝑖𝑟𝑑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𝑡h𝑖𝑟𝑑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3838768117"/>
                      </a:ext>
                    </a:extLst>
                  </a:tr>
                  <a:tr h="432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Magnetic Loss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Transformer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𝑐𝑜𝑟𝑒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𝑐𝑜𝑟𝑒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4216319957"/>
                      </a:ext>
                    </a:extLst>
                  </a:tr>
                  <a:tr h="390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Shunt resistor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𝑠h𝑢𝑛𝑡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𝐼𝑖𝑛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𝑠h𝑢𝑛𝑡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2515438431"/>
                      </a:ext>
                    </a:extLst>
                  </a:tr>
                  <a:tr h="4266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RCD Snubber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Resistor-Diode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𝑜𝑛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𝑅𝐶𝐷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𝑠h𝑢𝑛𝑡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𝑅𝐷𝐶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𝑟𝑚𝑠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𝑅𝐶𝐷</m:t>
                                    </m:r>
                                  </m:sub>
                                </m:sSub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28683509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o 1">
                <a:extLst>
                  <a:ext uri="{FF2B5EF4-FFF2-40B4-BE49-F238E27FC236}">
                    <a16:creationId xmlns:a16="http://schemas.microsoft.com/office/drawing/2014/main" id="{552A6539-4386-439F-96D0-E51DA5A14E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2770565"/>
                  </p:ext>
                </p:extLst>
              </p:nvPr>
            </p:nvGraphicFramePr>
            <p:xfrm>
              <a:off x="2016369" y="162914"/>
              <a:ext cx="8159262" cy="59155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68786">
                      <a:extLst>
                        <a:ext uri="{9D8B030D-6E8A-4147-A177-3AD203B41FA5}">
                          <a16:colId xmlns:a16="http://schemas.microsoft.com/office/drawing/2014/main" val="4110300857"/>
                        </a:ext>
                      </a:extLst>
                    </a:gridCol>
                    <a:gridCol w="1510610">
                      <a:extLst>
                        <a:ext uri="{9D8B030D-6E8A-4147-A177-3AD203B41FA5}">
                          <a16:colId xmlns:a16="http://schemas.microsoft.com/office/drawing/2014/main" val="1642737038"/>
                        </a:ext>
                      </a:extLst>
                    </a:gridCol>
                    <a:gridCol w="4779866">
                      <a:extLst>
                        <a:ext uri="{9D8B030D-6E8A-4147-A177-3AD203B41FA5}">
                          <a16:colId xmlns:a16="http://schemas.microsoft.com/office/drawing/2014/main" val="2818859159"/>
                        </a:ext>
                      </a:extLst>
                    </a:gridCol>
                  </a:tblGrid>
                  <a:tr h="4779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Loss mechanism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Component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Model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extLst>
                      <a:ext uri="{0D108BD9-81ED-4DB2-BD59-A6C34878D82A}">
                        <a16:rowId xmlns:a16="http://schemas.microsoft.com/office/drawing/2014/main" val="2078574346"/>
                      </a:ext>
                    </a:extLst>
                  </a:tr>
                  <a:tr h="407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21212" r="-510" b="-126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944622"/>
                      </a:ext>
                    </a:extLst>
                  </a:tr>
                  <a:tr h="5994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47475" r="-510" b="-740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84675"/>
                      </a:ext>
                    </a:extLst>
                  </a:tr>
                  <a:tr h="9845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– Output capacitance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51235" r="-510" b="-35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704610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– Gate charge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490361" r="-510" b="-587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652441"/>
                      </a:ext>
                    </a:extLst>
                  </a:tr>
                  <a:tr h="5994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Switching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MOSFET 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494949" r="-510" b="-392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492162"/>
                      </a:ext>
                    </a:extLst>
                  </a:tr>
                  <a:tr h="4083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879104" r="-510" b="-480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0852834"/>
                      </a:ext>
                    </a:extLst>
                  </a:tr>
                  <a:tr h="6799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 – Copper loss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Transformer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585714" r="-510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8768117"/>
                      </a:ext>
                    </a:extLst>
                  </a:tr>
                  <a:tr h="4326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Magnetic Loss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Transformer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081690" r="-510" b="-195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19957"/>
                      </a:ext>
                    </a:extLst>
                  </a:tr>
                  <a:tr h="3906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Conduction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Shunt resistor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310938" r="-510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5438431"/>
                      </a:ext>
                    </a:extLst>
                  </a:tr>
                  <a:tr h="4266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RCD Snubber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Resistor-Diode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3058" marR="63058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058" marR="63058" marT="0" marB="0" anchor="ctr">
                        <a:blipFill>
                          <a:blip r:embed="rId2"/>
                          <a:stretch>
                            <a:fillRect l="-70828" t="-1290000" r="-510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09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C430964D-0B61-4683-BD82-84E3FD54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18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en-US" sz="4400" dirty="0"/>
              <a:t>Analytical Calculations</a:t>
            </a:r>
            <a:r>
              <a:rPr lang="tr-TR" sz="4400" dirty="0"/>
              <a:t> Before Simulation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/>
              <p:nvPr/>
            </p:nvSpPr>
            <p:spPr>
              <a:xfrm>
                <a:off x="-391194" y="387986"/>
                <a:ext cx="5815403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30BA4DF4-7BE4-407F-AAAC-F0628BF3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194" y="387986"/>
                <a:ext cx="5815403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/>
              <p:nvPr/>
            </p:nvSpPr>
            <p:spPr>
              <a:xfrm>
                <a:off x="5424209" y="478309"/>
                <a:ext cx="64634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=220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=0.18;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=0.11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DF54A83F-DBEE-4982-9B98-4138126E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09" y="478309"/>
                <a:ext cx="6463481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/>
              <p:nvPr/>
            </p:nvSpPr>
            <p:spPr>
              <a:xfrm>
                <a:off x="-641953" y="1394038"/>
                <a:ext cx="6345493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B6554D8D-6069-400B-96BB-79425B49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1953" y="1394038"/>
                <a:ext cx="6345493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/>
              <p:nvPr/>
            </p:nvSpPr>
            <p:spPr>
              <a:xfrm>
                <a:off x="5173450" y="1548812"/>
                <a:ext cx="646102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=100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𝑘𝐻𝑧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𝑀𝑚𝑖𝑛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=91.25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Metin kutusu 15">
                <a:extLst>
                  <a:ext uri="{FF2B5EF4-FFF2-40B4-BE49-F238E27FC236}">
                    <a16:creationId xmlns:a16="http://schemas.microsoft.com/office/drawing/2014/main" id="{FCA3B911-DA55-41E5-A273-FA39D70B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50" y="1548812"/>
                <a:ext cx="6461021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8F5FA6C-5DCD-41AB-B948-DB75E070F269}"/>
                  </a:ext>
                </a:extLst>
              </p:cNvPr>
              <p:cNvSpPr txBox="1"/>
              <p:nvPr/>
            </p:nvSpPr>
            <p:spPr>
              <a:xfrm>
                <a:off x="0" y="2461403"/>
                <a:ext cx="6315997" cy="428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m:rPr>
                              <m:lit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=448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A8F5FA6C-5DCD-41AB-B948-DB75E070F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61403"/>
                <a:ext cx="6315997" cy="428066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6B804940-8248-41C1-B132-4A7D130637DE}"/>
                  </a:ext>
                </a:extLst>
              </p:cNvPr>
              <p:cNvSpPr txBox="1"/>
              <p:nvPr/>
            </p:nvSpPr>
            <p:spPr>
              <a:xfrm>
                <a:off x="1971981" y="3508225"/>
                <a:ext cx="8248036" cy="722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ΔQ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≤0.04,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≥31.25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6B804940-8248-41C1-B132-4A7D13063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81" y="3508225"/>
                <a:ext cx="8248036" cy="722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E20E276-4208-4B61-BE11-568E54A3157D}"/>
                  </a:ext>
                </a:extLst>
              </p:cNvPr>
              <p:cNvSpPr txBox="1"/>
              <p:nvPr/>
            </p:nvSpPr>
            <p:spPr>
              <a:xfrm>
                <a:off x="4988111" y="2306649"/>
                <a:ext cx="8026810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𝐸𝑆𝑅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𝐿𝑀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&lt;0.025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𝑜h𝑚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E20E276-4208-4B61-BE11-568E54A3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111" y="2306649"/>
                <a:ext cx="8026810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7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Power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Results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30964D-0B61-4683-BD82-84E3FD54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18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17D2C5-1D5C-446E-A4D8-1EFD2754F1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2477" r="7691"/>
          <a:stretch/>
        </p:blipFill>
        <p:spPr bwMode="auto">
          <a:xfrm>
            <a:off x="240938" y="296680"/>
            <a:ext cx="5709920" cy="5088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2BA2941-A391-47F7-936D-C862F7CCCE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" t="2477" r="6979"/>
          <a:stretch/>
        </p:blipFill>
        <p:spPr bwMode="auto">
          <a:xfrm>
            <a:off x="6096000" y="595085"/>
            <a:ext cx="5994400" cy="4392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0224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2CCAB-ECFF-4BBD-B0B6-6CAF308F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7" y="5546869"/>
            <a:ext cx="10113264" cy="822960"/>
          </a:xfrm>
        </p:spPr>
        <p:txBody>
          <a:bodyPr/>
          <a:lstStyle/>
          <a:p>
            <a:pPr algn="ctr"/>
            <a:r>
              <a:rPr lang="tr-TR" sz="4400" dirty="0" err="1"/>
              <a:t>Thermal</a:t>
            </a:r>
            <a:r>
              <a:rPr lang="en-US" sz="4400" dirty="0"/>
              <a:t> Calculations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E913486-96C1-46EE-9AA6-9073F3F250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7" y="739223"/>
            <a:ext cx="4193815" cy="25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AB98C91-F10F-48C9-97D9-EF431A2FC9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91" y="605361"/>
            <a:ext cx="51054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ACC42094-4BE2-4211-A2C8-7C2E63C425D5}"/>
              </a:ext>
            </a:extLst>
          </p:cNvPr>
          <p:cNvSpPr txBox="1"/>
          <p:nvPr/>
        </p:nvSpPr>
        <p:spPr>
          <a:xfrm>
            <a:off x="3046827" y="355588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Schematic of Junction Temperature with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Heatsink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5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1">
            <a:extLst>
              <a:ext uri="{FF2B5EF4-FFF2-40B4-BE49-F238E27FC236}">
                <a16:creationId xmlns:a16="http://schemas.microsoft.com/office/drawing/2014/main" id="{5A192FE4-786E-48BA-A1C8-F944EEFABF17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Thermal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Calculation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30964D-0B61-4683-BD82-84E3FD54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18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8310B774-1821-49CB-AE90-09673A01D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46336"/>
              </p:ext>
            </p:extLst>
          </p:nvPr>
        </p:nvGraphicFramePr>
        <p:xfrm>
          <a:off x="246660" y="818699"/>
          <a:ext cx="6788604" cy="222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785">
                  <a:extLst>
                    <a:ext uri="{9D8B030D-6E8A-4147-A177-3AD203B41FA5}">
                      <a16:colId xmlns:a16="http://schemas.microsoft.com/office/drawing/2014/main" val="2838668637"/>
                    </a:ext>
                  </a:extLst>
                </a:gridCol>
                <a:gridCol w="1696785">
                  <a:extLst>
                    <a:ext uri="{9D8B030D-6E8A-4147-A177-3AD203B41FA5}">
                      <a16:colId xmlns:a16="http://schemas.microsoft.com/office/drawing/2014/main" val="2769258752"/>
                    </a:ext>
                  </a:extLst>
                </a:gridCol>
                <a:gridCol w="1697517">
                  <a:extLst>
                    <a:ext uri="{9D8B030D-6E8A-4147-A177-3AD203B41FA5}">
                      <a16:colId xmlns:a16="http://schemas.microsoft.com/office/drawing/2014/main" val="362225780"/>
                    </a:ext>
                  </a:extLst>
                </a:gridCol>
                <a:gridCol w="1697517">
                  <a:extLst>
                    <a:ext uri="{9D8B030D-6E8A-4147-A177-3AD203B41FA5}">
                      <a16:colId xmlns:a16="http://schemas.microsoft.com/office/drawing/2014/main" val="3864890227"/>
                    </a:ext>
                  </a:extLst>
                </a:gridCol>
              </a:tblGrid>
              <a:tr h="34272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R</a:t>
                      </a:r>
                      <a:r>
                        <a:rPr lang="en-US" sz="1600" baseline="-25000" dirty="0" err="1">
                          <a:effectLst/>
                        </a:rPr>
                        <a:t>thJA,TYP</a:t>
                      </a:r>
                      <a:r>
                        <a:rPr lang="en-US" sz="1600" dirty="0">
                          <a:effectLst/>
                        </a:rPr>
                        <a:t> - </a:t>
                      </a:r>
                      <a:r>
                        <a:rPr lang="en-US" sz="1600" dirty="0" err="1">
                          <a:effectLst/>
                        </a:rPr>
                        <a:t>R</a:t>
                      </a:r>
                      <a:r>
                        <a:rPr lang="en-US" sz="1600" baseline="-25000" dirty="0" err="1">
                          <a:effectLst/>
                        </a:rPr>
                        <a:t>thJA,MAX</a:t>
                      </a:r>
                      <a:r>
                        <a:rPr lang="en-US" sz="1600" dirty="0">
                          <a:effectLst/>
                        </a:rPr>
                        <a:t>: 35°C/W - 62°C/W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34441"/>
                  </a:ext>
                </a:extLst>
              </a:tr>
              <a:tr h="509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R</a:t>
                      </a:r>
                      <a:r>
                        <a:rPr lang="en-US" sz="1600" baseline="-25000" dirty="0">
                          <a:effectLst/>
                        </a:rPr>
                        <a:t>DS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Assumed T</a:t>
                      </a:r>
                      <a:r>
                        <a:rPr lang="en-US" sz="1600" baseline="-25000">
                          <a:effectLst/>
                        </a:rPr>
                        <a:t>J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Max. Power Loss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Calculated max T</a:t>
                      </a:r>
                      <a:r>
                        <a:rPr lang="en-US" sz="1600" baseline="-25000">
                          <a:effectLst/>
                        </a:rPr>
                        <a:t>J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544124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0.50Ω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25°C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0.54 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58°C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931616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0.60Ω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58°C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0.57 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60.3°C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350988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0.61Ω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60.3°C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0.58W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61°C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5480459"/>
                  </a:ext>
                </a:extLst>
              </a:tr>
              <a:tr h="342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0.61Ω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61°C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0.58W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61°C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607113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E9354A15-B8B1-4C7B-87AC-1D831B8B6172}"/>
              </a:ext>
            </a:extLst>
          </p:cNvPr>
          <p:cNvSpPr txBox="1"/>
          <p:nvPr/>
        </p:nvSpPr>
        <p:spPr>
          <a:xfrm>
            <a:off x="7534415" y="1042174"/>
            <a:ext cx="434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No </a:t>
            </a:r>
            <a:r>
              <a:rPr lang="tr-TR" b="1" dirty="0" err="1"/>
              <a:t>need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heatsink</a:t>
            </a:r>
            <a:r>
              <a:rPr lang="tr-TR" b="1" dirty="0"/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since MOSFET can operate up to 150°C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590C5437-52A3-419F-A25A-AFF6BAC9DF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2167"/>
                  </p:ext>
                </p:extLst>
              </p:nvPr>
            </p:nvGraphicFramePr>
            <p:xfrm>
              <a:off x="310668" y="4137131"/>
              <a:ext cx="6417506" cy="8608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7506">
                      <a:extLst>
                        <a:ext uri="{9D8B030D-6E8A-4147-A177-3AD203B41FA5}">
                          <a16:colId xmlns:a16="http://schemas.microsoft.com/office/drawing/2014/main" val="446513556"/>
                        </a:ext>
                      </a:extLst>
                    </a:gridCol>
                  </a:tblGrid>
                  <a:tr h="4304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𝑗𝑢𝑛𝑐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25°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+ 1.64∗55 = 115.2°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ambient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=25°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163361"/>
                      </a:ext>
                    </a:extLst>
                  </a:tr>
                  <a:tr h="4304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𝑗𝑢𝑛𝑐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 40°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+ 1.64∗55 = 130.2°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ambient</m:t>
                                    </m:r>
                                  </m:sub>
                                </m:sSub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=40°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9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590C5437-52A3-419F-A25A-AFF6BAC9DF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2167"/>
                  </p:ext>
                </p:extLst>
              </p:nvPr>
            </p:nvGraphicFramePr>
            <p:xfrm>
              <a:off x="310668" y="4137131"/>
              <a:ext cx="6417506" cy="8608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17506">
                      <a:extLst>
                        <a:ext uri="{9D8B030D-6E8A-4147-A177-3AD203B41FA5}">
                          <a16:colId xmlns:a16="http://schemas.microsoft.com/office/drawing/2014/main" val="446513556"/>
                        </a:ext>
                      </a:extLst>
                    </a:gridCol>
                  </a:tblGrid>
                  <a:tr h="430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" t="-1408" r="-380" b="-1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163361"/>
                      </a:ext>
                    </a:extLst>
                  </a:tr>
                  <a:tr h="430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5" t="-101408" r="-380" b="-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9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Metin kutusu 7">
            <a:extLst>
              <a:ext uri="{FF2B5EF4-FFF2-40B4-BE49-F238E27FC236}">
                <a16:creationId xmlns:a16="http://schemas.microsoft.com/office/drawing/2014/main" id="{0712D795-EB72-4EEF-AE6D-43F86371EFC8}"/>
              </a:ext>
            </a:extLst>
          </p:cNvPr>
          <p:cNvSpPr txBox="1"/>
          <p:nvPr/>
        </p:nvSpPr>
        <p:spPr>
          <a:xfrm>
            <a:off x="3211251" y="354672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MOSFET</a:t>
            </a:r>
            <a:endParaRPr lang="en-US" b="1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F0A7EC2-66B4-4464-AA5E-7E3742A0E4EC}"/>
              </a:ext>
            </a:extLst>
          </p:cNvPr>
          <p:cNvSpPr txBox="1"/>
          <p:nvPr/>
        </p:nvSpPr>
        <p:spPr>
          <a:xfrm>
            <a:off x="2641210" y="3578408"/>
            <a:ext cx="782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5 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Diode</a:t>
            </a:r>
            <a:r>
              <a:rPr lang="tr-TR" b="1" dirty="0"/>
              <a:t> </a:t>
            </a:r>
            <a:endParaRPr 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A1777B43-58A0-4C87-874C-91001273BF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31" y="2013142"/>
            <a:ext cx="4396601" cy="2732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1D8FC09-E32B-443C-AE8F-7955D079CC6F}"/>
              </a:ext>
            </a:extLst>
          </p:cNvPr>
          <p:cNvSpPr txBox="1"/>
          <p:nvPr/>
        </p:nvSpPr>
        <p:spPr>
          <a:xfrm>
            <a:off x="7035264" y="4748825"/>
            <a:ext cx="782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Typical Forward Current Derating Curve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Diode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44A148F9-CB3B-4F4E-8DA1-35154FDFB1E7}"/>
              </a:ext>
            </a:extLst>
          </p:cNvPr>
          <p:cNvSpPr txBox="1"/>
          <p:nvPr/>
        </p:nvSpPr>
        <p:spPr>
          <a:xfrm>
            <a:off x="3990523" y="5469720"/>
            <a:ext cx="782867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15900" algn="just"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nubber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diode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just consume 15mW.</a:t>
            </a:r>
          </a:p>
        </p:txBody>
      </p:sp>
    </p:spTree>
    <p:extLst>
      <p:ext uri="{BB962C8B-B14F-4D97-AF65-F5344CB8AC3E}">
        <p14:creationId xmlns:p14="http://schemas.microsoft.com/office/powerpoint/2010/main" val="7612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11D1C1-5159-4966-9494-746A8EC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427406"/>
            <a:ext cx="10113264" cy="914400"/>
          </a:xfrm>
        </p:spPr>
        <p:txBody>
          <a:bodyPr/>
          <a:lstStyle/>
          <a:p>
            <a:pPr algn="ctr"/>
            <a:r>
              <a:rPr lang="en-US" sz="4800" dirty="0"/>
              <a:t>Simulations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A562E5-3043-498C-8442-6858B9CFFF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03238"/>
            <a:ext cx="9595301" cy="47784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107C9F5-C203-40FE-82EF-437486DB0C38}"/>
              </a:ext>
            </a:extLst>
          </p:cNvPr>
          <p:cNvSpPr txBox="1"/>
          <p:nvPr/>
        </p:nvSpPr>
        <p:spPr>
          <a:xfrm>
            <a:off x="2113935" y="4573938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1</a:t>
            </a:r>
            <a:r>
              <a:rPr lang="tr-TR" sz="16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 </a:t>
            </a:r>
            <a:r>
              <a:rPr lang="tr-TR" sz="1200" dirty="0" err="1"/>
              <a:t>Simulink</a:t>
            </a:r>
            <a:r>
              <a:rPr lang="tr-TR" sz="1200" dirty="0"/>
              <a:t>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041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DB278C4-9DF0-4EC5-804F-98C974093010}"/>
              </a:ext>
            </a:extLst>
          </p:cNvPr>
          <p:cNvSpPr txBox="1"/>
          <p:nvPr/>
        </p:nvSpPr>
        <p:spPr>
          <a:xfrm>
            <a:off x="619432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E816A24-B611-460D-9A37-71CF350955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2826" y="471948"/>
            <a:ext cx="8436077" cy="52356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47FD073-719D-4FA3-A5EE-0F08A53670ED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2</a:t>
            </a:r>
            <a:r>
              <a:rPr lang="tr-TR" sz="1600" dirty="0"/>
              <a:t> </a:t>
            </a:r>
            <a:r>
              <a:rPr lang="tr-TR" sz="1200" dirty="0" err="1"/>
              <a:t>Magnetizing</a:t>
            </a:r>
            <a:r>
              <a:rPr lang="tr-TR" sz="1200" dirty="0"/>
              <a:t> </a:t>
            </a:r>
            <a:r>
              <a:rPr lang="tr-TR" sz="1200" dirty="0" err="1"/>
              <a:t>Current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06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E560E66-7CD4-4B56-BEAC-C9D587513234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D2F3FC-31E0-43B1-A1F1-0B02E54776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799" y="619433"/>
            <a:ext cx="8406581" cy="52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75475A4-E13E-40C7-B9DD-DED121F6C8B9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3</a:t>
            </a:r>
            <a:r>
              <a:rPr lang="tr-TR" sz="1600" dirty="0"/>
              <a:t> </a:t>
            </a:r>
            <a:r>
              <a:rPr lang="tr-TR" sz="1200" dirty="0" err="1"/>
              <a:t>Output</a:t>
            </a:r>
            <a:r>
              <a:rPr lang="tr-TR" sz="1200" dirty="0"/>
              <a:t>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58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6DEA3AE-11A2-4278-A7BD-7929C3E79DD9}"/>
              </a:ext>
            </a:extLst>
          </p:cNvPr>
          <p:cNvSpPr txBox="1"/>
          <p:nvPr/>
        </p:nvSpPr>
        <p:spPr>
          <a:xfrm>
            <a:off x="663677" y="6334780"/>
            <a:ext cx="1116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bg1"/>
                </a:solidFill>
              </a:rPr>
              <a:t>Simulations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B69177-1254-4AE1-A028-22CB3B0A5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709" y="560438"/>
            <a:ext cx="8406581" cy="51471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8E9D89D-6EBD-42FC-B0D5-86891398344C}"/>
              </a:ext>
            </a:extLst>
          </p:cNvPr>
          <p:cNvSpPr txBox="1"/>
          <p:nvPr/>
        </p:nvSpPr>
        <p:spPr>
          <a:xfrm>
            <a:off x="1828799" y="5851926"/>
            <a:ext cx="796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4</a:t>
            </a:r>
            <a:r>
              <a:rPr lang="tr-TR" sz="1600" dirty="0"/>
              <a:t> </a:t>
            </a:r>
            <a:r>
              <a:rPr lang="tr-TR" sz="1200" dirty="0"/>
              <a:t>Switch </a:t>
            </a:r>
            <a:r>
              <a:rPr lang="tr-TR" sz="1200" dirty="0" err="1"/>
              <a:t>Voltage</a:t>
            </a:r>
            <a:r>
              <a:rPr lang="tr-TR" sz="1200" dirty="0"/>
              <a:t> of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Flyback</a:t>
            </a:r>
            <a:r>
              <a:rPr lang="tr-TR" sz="1200" dirty="0"/>
              <a:t> Converter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09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E113F-CC70-40ED-9E3A-5E462585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19"/>
            <a:ext cx="10113264" cy="1606099"/>
          </a:xfrm>
        </p:spPr>
        <p:txBody>
          <a:bodyPr/>
          <a:lstStyle/>
          <a:p>
            <a:pPr algn="ctr"/>
            <a:r>
              <a:rPr lang="tr-TR" sz="4800" dirty="0" err="1"/>
              <a:t>Magnetic</a:t>
            </a:r>
            <a:r>
              <a:rPr lang="tr-TR" sz="4800" dirty="0"/>
              <a:t> Design</a:t>
            </a:r>
            <a:endParaRPr lang="en-US" sz="4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2126D9-7EB4-449B-AFA4-31DCD4F211EF}"/>
              </a:ext>
            </a:extLst>
          </p:cNvPr>
          <p:cNvPicPr/>
          <p:nvPr/>
        </p:nvPicPr>
        <p:blipFill>
          <a:blip r:embed="rId2"/>
          <a:srcRect t="6068" b="7038"/>
          <a:stretch>
            <a:fillRect/>
          </a:stretch>
        </p:blipFill>
        <p:spPr bwMode="auto">
          <a:xfrm>
            <a:off x="3687097" y="457200"/>
            <a:ext cx="4382657" cy="3521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72FE9C0-72E6-4C73-92D9-EB032D516A49}"/>
              </a:ext>
            </a:extLst>
          </p:cNvPr>
          <p:cNvSpPr txBox="1"/>
          <p:nvPr/>
        </p:nvSpPr>
        <p:spPr>
          <a:xfrm>
            <a:off x="2829196" y="4372882"/>
            <a:ext cx="6098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dirty="0" err="1"/>
              <a:t>Fig</a:t>
            </a:r>
            <a:r>
              <a:rPr lang="tr-TR" sz="1400" dirty="0"/>
              <a:t>. 5 </a:t>
            </a:r>
            <a:r>
              <a:rPr lang="tr-TR" sz="1200" dirty="0" err="1"/>
              <a:t>Transformer</a:t>
            </a:r>
            <a:r>
              <a:rPr lang="tr-TR" sz="1200" dirty="0"/>
              <a:t> </a:t>
            </a:r>
            <a:r>
              <a:rPr lang="tr-TR" sz="1200" dirty="0" err="1"/>
              <a:t>Schematic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FD3C165-09F5-448B-A3FD-EB5245C30521}"/>
              </a:ext>
            </a:extLst>
          </p:cNvPr>
          <p:cNvSpPr/>
          <p:nvPr/>
        </p:nvSpPr>
        <p:spPr>
          <a:xfrm>
            <a:off x="5050301" y="862625"/>
            <a:ext cx="872197" cy="66304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75A477-16CF-46B2-B765-DE7CFF4A114C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/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=12+1=13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2E335D64-C4CA-4838-8AE8-4D366104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12" y="982878"/>
                <a:ext cx="609845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/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𝑉𝑂𝑅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=13∗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=56.333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05E3AF7-EDEA-4FEA-960E-B6BB6335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387" y="1935901"/>
                <a:ext cx="7599107" cy="786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/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𝑉𝑂𝑅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𝑉𝑖𝑛</m:t>
                              </m:r>
                              <m:r>
                                <m:rPr>
                                  <m:lit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𝑉𝑂𝑅</m:t>
                              </m:r>
                            </m:e>
                          </m:d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𝐷𝑚𝑎𝑥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=0.204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58832138-B27D-4366-8FAE-626B18AA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122" y="3241604"/>
                <a:ext cx="7333636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F7122-7DEC-4269-8CAC-8C64EA821BD4}"/>
              </a:ext>
            </a:extLst>
          </p:cNvPr>
          <p:cNvSpPr txBox="1">
            <a:spLocks/>
          </p:cNvSpPr>
          <p:nvPr/>
        </p:nvSpPr>
        <p:spPr>
          <a:xfrm>
            <a:off x="1097280" y="6282813"/>
            <a:ext cx="10113264" cy="3982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 err="1">
                <a:solidFill>
                  <a:schemeClr val="bg1"/>
                </a:solidFill>
              </a:rPr>
              <a:t>Magnetic</a:t>
            </a:r>
            <a:r>
              <a:rPr lang="tr-TR" sz="3600" dirty="0">
                <a:solidFill>
                  <a:schemeClr val="bg1"/>
                </a:solidFill>
              </a:rPr>
              <a:t> Design</a:t>
            </a:r>
            <a:endParaRPr 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/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𝑃𝑜𝑢𝑡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𝑉𝑜𝑢𝑡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𝐼𝑜𝑢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=8.333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7040FA95-5BB5-4CCC-901F-C51E3218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76363"/>
                <a:ext cx="6098458" cy="783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/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𝑉𝑜𝑢𝑡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≤4.9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=4.34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D85B61E1-6708-47D9-8777-D9B29D44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774" y="1601706"/>
                <a:ext cx="9586452" cy="898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/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𝐼𝑠𝑝𝑘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𝐼𝑜𝑢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=20.1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8D89CEA3-6028-4693-BF4F-B1E1DFD3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683" y="2827437"/>
                <a:ext cx="6098458" cy="848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/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𝑁𝑝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=81.5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A6186F8E-0FF8-4A47-BD9E-77191462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3967042"/>
                <a:ext cx="6098458" cy="864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/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𝐼𝑝𝑝𝑘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𝐼𝑠𝑝𝑘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=4.83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C579A98-D3EB-4383-BE47-7BD1FA5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71" y="5106647"/>
                <a:ext cx="6098458" cy="855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410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1010</Words>
  <Application>Microsoft Office PowerPoint</Application>
  <PresentationFormat>Geniş ekran</PresentationFormat>
  <Paragraphs>197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Cambria Math</vt:lpstr>
      <vt:lpstr>Times New Roman</vt:lpstr>
      <vt:lpstr>Retrospect</vt:lpstr>
      <vt:lpstr>PowerPoint Sunusu</vt:lpstr>
      <vt:lpstr>Analytical Calculations Before Simulation</vt:lpstr>
      <vt:lpstr>Simulations</vt:lpstr>
      <vt:lpstr>PowerPoint Sunusu</vt:lpstr>
      <vt:lpstr>PowerPoint Sunusu</vt:lpstr>
      <vt:lpstr>PowerPoint Sunusu</vt:lpstr>
      <vt:lpstr>Magnetic Design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 Calculations</vt:lpstr>
      <vt:lpstr>PowerPoint Sunusu</vt:lpstr>
      <vt:lpstr>PowerPoint Sunusu</vt:lpstr>
      <vt:lpstr>PowerPoint Sunusu</vt:lpstr>
      <vt:lpstr>Thermal Calculations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Ceyhun Koç</dc:creator>
  <cp:lastModifiedBy>Eren Özkara</cp:lastModifiedBy>
  <cp:revision>41</cp:revision>
  <dcterms:created xsi:type="dcterms:W3CDTF">2021-05-06T18:02:42Z</dcterms:created>
  <dcterms:modified xsi:type="dcterms:W3CDTF">2021-07-11T11:44:31Z</dcterms:modified>
</cp:coreProperties>
</file>