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2"/>
  </p:notesMasterIdLst>
  <p:sldIdLst>
    <p:sldId id="256" r:id="rId2"/>
    <p:sldId id="279" r:id="rId3"/>
    <p:sldId id="276" r:id="rId4"/>
    <p:sldId id="261" r:id="rId5"/>
    <p:sldId id="258" r:id="rId6"/>
    <p:sldId id="259" r:id="rId7"/>
    <p:sldId id="262" r:id="rId8"/>
    <p:sldId id="264" r:id="rId9"/>
    <p:sldId id="263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8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166" autoAdjust="0"/>
  </p:normalViewPr>
  <p:slideViewPr>
    <p:cSldViewPr snapToGrid="0">
      <p:cViewPr varScale="1">
        <p:scale>
          <a:sx n="71" d="100"/>
          <a:sy n="71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DDAB2-3BDF-4758-BEE9-D04A7882D73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E340-F4B3-452C-B212-05A931B1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Flyback: </a:t>
            </a:r>
            <a:r>
              <a:rPr lang="tr-TR" dirty="0" err="1"/>
              <a:t>Buck-boosttan</a:t>
            </a:r>
            <a:r>
              <a:rPr lang="tr-TR" dirty="0"/>
              <a:t> elde ediliyor. En yaygın olarak tercih edilen, dolayısıyla çok fazla kaynak ve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note</a:t>
            </a:r>
            <a:r>
              <a:rPr lang="tr-TR" dirty="0"/>
              <a:t> var. Düşük </a:t>
            </a:r>
            <a:r>
              <a:rPr lang="tr-TR" dirty="0" err="1"/>
              <a:t>powerlar</a:t>
            </a:r>
            <a:r>
              <a:rPr lang="tr-TR" dirty="0"/>
              <a:t> için uygun ama güzel dizayn edilmesi durumunda 10A’e kadar çalışıyor ki bu da uygun. </a:t>
            </a:r>
            <a:r>
              <a:rPr lang="tr-TR" dirty="0" err="1"/>
              <a:t>CCM’den</a:t>
            </a:r>
            <a:r>
              <a:rPr lang="tr-TR" dirty="0"/>
              <a:t> </a:t>
            </a:r>
            <a:r>
              <a:rPr lang="tr-TR" dirty="0" err="1"/>
              <a:t>DCM’ye</a:t>
            </a:r>
            <a:r>
              <a:rPr lang="tr-TR" dirty="0"/>
              <a:t> geçerken </a:t>
            </a:r>
            <a:r>
              <a:rPr lang="tr-TR" dirty="0" err="1"/>
              <a:t>gainde</a:t>
            </a:r>
            <a:r>
              <a:rPr lang="tr-TR" dirty="0"/>
              <a:t> ciddi bir kayıp yok.</a:t>
            </a:r>
            <a:br>
              <a:rPr lang="tr-TR" dirty="0"/>
            </a:b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Toplam 22-23A civarında bir akım geçiyor, diyot başına 4.7-4.8A </a:t>
            </a:r>
            <a:r>
              <a:rPr lang="tr-TR" dirty="0" err="1"/>
              <a:t>peak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Input</a:t>
            </a:r>
            <a:r>
              <a:rPr lang="tr-TR" dirty="0"/>
              <a:t> voltajına göre çok değişken bir </a:t>
            </a:r>
            <a:r>
              <a:rPr lang="tr-TR" dirty="0" err="1"/>
              <a:t>reverse</a:t>
            </a:r>
            <a:r>
              <a:rPr lang="tr-TR" dirty="0"/>
              <a:t> voltaj değeri var ve </a:t>
            </a:r>
            <a:r>
              <a:rPr lang="tr-TR" dirty="0" err="1"/>
              <a:t>input</a:t>
            </a:r>
            <a:r>
              <a:rPr lang="tr-TR" dirty="0"/>
              <a:t> 400V olduğunda diyotun 110V’a kadar dayanması gerekiyor.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7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Gate’i</a:t>
            </a:r>
            <a:r>
              <a:rPr lang="tr-TR" dirty="0"/>
              <a:t> 10V civarında bir gerilim tutuyor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73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Ayrıca 5.1A civarında bir </a:t>
            </a:r>
            <a:r>
              <a:rPr lang="tr-TR" dirty="0" err="1"/>
              <a:t>peak</a:t>
            </a:r>
            <a:r>
              <a:rPr lang="tr-TR" dirty="0"/>
              <a:t> akım değeri gözlemledik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3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Ayrıca </a:t>
            </a:r>
            <a:r>
              <a:rPr lang="tr-TR" dirty="0" err="1"/>
              <a:t>MOSFET’in</a:t>
            </a:r>
            <a:r>
              <a:rPr lang="tr-TR" dirty="0"/>
              <a:t> üzerinde </a:t>
            </a:r>
            <a:r>
              <a:rPr lang="tr-TR" dirty="0" err="1"/>
              <a:t>input</a:t>
            </a:r>
            <a:r>
              <a:rPr lang="tr-TR" dirty="0"/>
              <a:t> voltajı 400 olduğunda 480V kadar bir gerilim tutuyor. Bu da uygun ve </a:t>
            </a:r>
            <a:r>
              <a:rPr lang="tr-TR" dirty="0" err="1"/>
              <a:t>snubber</a:t>
            </a:r>
            <a:r>
              <a:rPr lang="tr-TR" dirty="0"/>
              <a:t> </a:t>
            </a:r>
            <a:r>
              <a:rPr lang="tr-TR" dirty="0" err="1"/>
              <a:t>ın</a:t>
            </a:r>
            <a:r>
              <a:rPr lang="tr-TR" dirty="0"/>
              <a:t> düzgün çalıştığını gösterir.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520Va kadar dayanması gerekiyor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4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Direnç üzerinde3W civarında bir kayıp var. Daha detaylı analiz için sözü Eren’e bırakıyorum.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DCM: </a:t>
            </a:r>
            <a:r>
              <a:rPr lang="tr-TR" dirty="0" err="1"/>
              <a:t>diode</a:t>
            </a:r>
            <a:r>
              <a:rPr lang="tr-TR" dirty="0"/>
              <a:t> yeni </a:t>
            </a:r>
            <a:r>
              <a:rPr lang="tr-TR" dirty="0" err="1"/>
              <a:t>cycle</a:t>
            </a:r>
            <a:r>
              <a:rPr lang="tr-TR" dirty="0"/>
              <a:t> başlamadan hemen önce akım geçmiyor. Yüksek akım ve yüksek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kapasitör</a:t>
            </a:r>
            <a:r>
              <a:rPr lang="tr-TR" dirty="0"/>
              <a:t> üzerine çok daha fazla stres bindiriyor.</a:t>
            </a:r>
            <a:br>
              <a:rPr lang="tr-TR" dirty="0"/>
            </a:br>
            <a:r>
              <a:rPr lang="tr-TR" dirty="0"/>
              <a:t>CCM: Düşük </a:t>
            </a:r>
            <a:r>
              <a:rPr lang="tr-TR" dirty="0" err="1"/>
              <a:t>output</a:t>
            </a:r>
            <a:r>
              <a:rPr lang="tr-TR" dirty="0"/>
              <a:t> akımı verebildiği için yüksek akımlarda daha iyi çalışabiliyor.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4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145ms civarında 12V’a ulaşıyor.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4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Inputu</a:t>
            </a:r>
            <a:r>
              <a:rPr lang="tr-TR" dirty="0"/>
              <a:t> 5 </a:t>
            </a:r>
            <a:r>
              <a:rPr lang="tr-TR" dirty="0" err="1"/>
              <a:t>ms’de</a:t>
            </a:r>
            <a:r>
              <a:rPr lang="tr-TR" dirty="0"/>
              <a:t> 220den 400’e yükselttik ve sonucu gözlemledik. (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Regulation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Çok küçük oynamalarla 12V sabit kaldı diyebiliriz.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0.1Voltun altında (iki ekstrem durum için de geçerli)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0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0.05A civarında bir </a:t>
            </a:r>
            <a:r>
              <a:rPr lang="tr-TR" dirty="0" err="1"/>
              <a:t>ripple</a:t>
            </a:r>
            <a:r>
              <a:rPr lang="tr-TR" dirty="0"/>
              <a:t> var ve 8A civarında </a:t>
            </a:r>
            <a:r>
              <a:rPr lang="tr-TR" dirty="0" err="1"/>
              <a:t>average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Regulation</a:t>
            </a:r>
            <a:r>
              <a:rPr lang="tr-TR" dirty="0"/>
              <a:t> yaklaşık 0.35V </a:t>
            </a:r>
            <a:r>
              <a:rPr lang="tr-TR" dirty="0" err="1"/>
              <a:t>dğşüş</a:t>
            </a:r>
            <a:r>
              <a:rPr lang="tr-TR" dirty="0"/>
              <a:t> var bu da %3 sınırında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Yaklaşık 20A civarında bir </a:t>
            </a:r>
            <a:r>
              <a:rPr lang="tr-TR" dirty="0" err="1"/>
              <a:t>ripple</a:t>
            </a:r>
            <a:r>
              <a:rPr lang="tr-TR" dirty="0"/>
              <a:t> var </a:t>
            </a:r>
            <a:r>
              <a:rPr lang="tr-TR" dirty="0" err="1"/>
              <a:t>kapasitör</a:t>
            </a:r>
            <a:r>
              <a:rPr lang="tr-TR" dirty="0"/>
              <a:t> voltajı da </a:t>
            </a:r>
            <a:r>
              <a:rPr lang="tr-TR" dirty="0" err="1"/>
              <a:t>output</a:t>
            </a:r>
            <a:r>
              <a:rPr lang="tr-TR" dirty="0"/>
              <a:t> voltajı ile aynı zaten.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94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7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6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09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5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9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8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21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07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3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E3DF2B77-FAA8-4897-99FF-BC6F4E81E816}"/>
              </a:ext>
            </a:extLst>
          </p:cNvPr>
          <p:cNvSpPr txBox="1">
            <a:spLocks/>
          </p:cNvSpPr>
          <p:nvPr/>
        </p:nvSpPr>
        <p:spPr>
          <a:xfrm>
            <a:off x="5133976" y="639097"/>
            <a:ext cx="6409096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EE463-Term Project</a:t>
            </a: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tr-TR" sz="5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Martian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5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Solutions</a:t>
            </a: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50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C97C9D81-6592-4FB8-8A34-A870ECE1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CEYHUN KOÇ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216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6833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Enes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Canbolat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2231546	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EREN ÖZKARA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22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32551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65B766-073A-4756-B624-06F0EEB3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82" y="620720"/>
            <a:ext cx="2918349" cy="2466005"/>
          </a:xfrm>
          <a:prstGeom prst="rect">
            <a:avLst/>
          </a:prstGeom>
        </p:spPr>
      </p:pic>
      <p:pic>
        <p:nvPicPr>
          <p:cNvPr id="5" name="Resim 4" descr="metin, küçük resim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F135B970-3DCC-4A1A-8780-FD64A190D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65" y="3247593"/>
            <a:ext cx="3087248" cy="2446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78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Voltage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5BA6774-4D05-4310-B93D-49C98CD29C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150575"/>
            <a:ext cx="9906000" cy="41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1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Current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9FEFC57-6611-479C-BCD7-4586865B87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0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</a:t>
            </a:r>
            <a:r>
              <a:rPr lang="tr-TR" sz="1200" dirty="0" err="1"/>
              <a:t>Load</a:t>
            </a:r>
            <a:r>
              <a:rPr lang="tr-TR" sz="1200" dirty="0"/>
              <a:t> </a:t>
            </a:r>
            <a:r>
              <a:rPr lang="tr-TR" sz="1200" dirty="0" err="1"/>
              <a:t>Regulation</a:t>
            </a:r>
            <a:r>
              <a:rPr lang="tr-TR" sz="1200" dirty="0"/>
              <a:t> </a:t>
            </a:r>
            <a:r>
              <a:rPr lang="tr-TR" sz="1200" dirty="0" err="1"/>
              <a:t>Performance</a:t>
            </a:r>
            <a:endParaRPr lang="en-US" sz="14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78BA99C-0ECB-49CA-B1AA-5A0F65F66F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2673" y="38195"/>
            <a:ext cx="9346620" cy="44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8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</a:t>
            </a:r>
            <a:r>
              <a:rPr lang="tr-TR" sz="1200" dirty="0" err="1"/>
              <a:t>Capacitor</a:t>
            </a:r>
            <a:r>
              <a:rPr lang="tr-TR" sz="1200" dirty="0"/>
              <a:t> </a:t>
            </a:r>
            <a:r>
              <a:rPr lang="tr-TR" sz="1200" dirty="0" err="1"/>
              <a:t>Current</a:t>
            </a:r>
            <a:r>
              <a:rPr lang="en-US" sz="1200" dirty="0"/>
              <a:t>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1922D6F-3DCB-4519-A178-9484B35D9D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773" y="187528"/>
            <a:ext cx="10962939" cy="43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</a:t>
            </a:r>
            <a:r>
              <a:rPr lang="tr-TR" sz="1200" dirty="0"/>
              <a:t>ne of </a:t>
            </a:r>
            <a:r>
              <a:rPr lang="tr-TR" sz="1200" dirty="0" err="1"/>
              <a:t>the</a:t>
            </a:r>
            <a:r>
              <a:rPr lang="tr-TR" sz="1200" dirty="0"/>
              <a:t> O</a:t>
            </a:r>
            <a:r>
              <a:rPr lang="en-US" sz="1200" dirty="0" err="1"/>
              <a:t>utput</a:t>
            </a:r>
            <a:r>
              <a:rPr lang="tr-TR" sz="1200" dirty="0"/>
              <a:t> </a:t>
            </a:r>
            <a:r>
              <a:rPr lang="en-US" sz="1200" dirty="0"/>
              <a:t>Diode Current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FD10924-CA4D-48FA-8A82-61A54CD778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713" y="223087"/>
            <a:ext cx="11167334" cy="415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9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</a:t>
            </a:r>
            <a:r>
              <a:rPr lang="tr-TR" sz="1200" dirty="0"/>
              <a:t> </a:t>
            </a:r>
            <a:r>
              <a:rPr lang="en-US" sz="1200" dirty="0"/>
              <a:t>Diode </a:t>
            </a:r>
            <a:r>
              <a:rPr lang="tr-TR" sz="1200" dirty="0" err="1"/>
              <a:t>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9EB3402-D1BB-455D-AA94-D9E954856A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2139" y="250392"/>
            <a:ext cx="10812332" cy="40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8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200" dirty="0"/>
              <a:t>MOSFET </a:t>
            </a:r>
            <a:r>
              <a:rPr lang="en-US" sz="1200" dirty="0"/>
              <a:t>Gate</a:t>
            </a:r>
            <a:r>
              <a:rPr lang="tr-TR" sz="1200" dirty="0"/>
              <a:t> </a:t>
            </a:r>
            <a:r>
              <a:rPr lang="tr-TR" sz="1200" dirty="0" err="1"/>
              <a:t>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AC31B5A-BC41-4355-8552-575111C338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8822" y="204571"/>
            <a:ext cx="10246378" cy="41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1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200" dirty="0"/>
              <a:t>MOSFET </a:t>
            </a:r>
            <a:r>
              <a:rPr lang="en-US" sz="1200" dirty="0"/>
              <a:t>Gate</a:t>
            </a:r>
            <a:r>
              <a:rPr lang="tr-TR" sz="1200" dirty="0"/>
              <a:t> </a:t>
            </a:r>
            <a:r>
              <a:rPr lang="tr-TR" sz="1200" dirty="0" err="1"/>
              <a:t>Current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ED33355-B1BC-4CF5-A14F-B4B60A7DBA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4124" y="145881"/>
            <a:ext cx="10818981" cy="419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7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200" dirty="0"/>
              <a:t>MOSFET </a:t>
            </a:r>
            <a:r>
              <a:rPr lang="en-US" sz="1200" dirty="0"/>
              <a:t>Gate</a:t>
            </a:r>
            <a:r>
              <a:rPr lang="tr-TR" sz="1200" dirty="0"/>
              <a:t> </a:t>
            </a:r>
            <a:r>
              <a:rPr lang="tr-TR" sz="1200" dirty="0" err="1"/>
              <a:t>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EBF8F79-2514-42FD-AE21-0B20600F8A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145617"/>
            <a:ext cx="10261002" cy="432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Snubber</a:t>
            </a:r>
            <a:r>
              <a:rPr lang="tr-TR" sz="1200" dirty="0"/>
              <a:t> </a:t>
            </a:r>
            <a:r>
              <a:rPr lang="en-US" sz="1200" dirty="0"/>
              <a:t>Diode 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1585192-40D5-4F91-AB47-99D32DCD68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6407" y="231296"/>
            <a:ext cx="10519186" cy="41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AF339E-FBC1-42F1-A37E-466C9833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074920"/>
            <a:ext cx="10288475" cy="1561854"/>
          </a:xfrm>
        </p:spPr>
        <p:txBody>
          <a:bodyPr/>
          <a:lstStyle/>
          <a:p>
            <a:pPr algn="ctr"/>
            <a:r>
              <a:rPr lang="tr-TR" sz="5400" dirty="0" err="1"/>
              <a:t>Table</a:t>
            </a:r>
            <a:r>
              <a:rPr lang="tr-TR" sz="5400" dirty="0"/>
              <a:t> of </a:t>
            </a:r>
            <a:r>
              <a:rPr lang="tr-TR" sz="5400" dirty="0" err="1"/>
              <a:t>Contents</a:t>
            </a:r>
            <a:endParaRPr lang="en-US" sz="5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2DA19C0-C606-46A1-A8D3-F2BB8B74D38E}"/>
              </a:ext>
            </a:extLst>
          </p:cNvPr>
          <p:cNvSpPr txBox="1"/>
          <p:nvPr/>
        </p:nvSpPr>
        <p:spPr>
          <a:xfrm>
            <a:off x="457200" y="103239"/>
            <a:ext cx="1143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1</a:t>
            </a:r>
            <a:r>
              <a:rPr lang="en-US" sz="2400" dirty="0"/>
              <a:t>.    Topology Selection    </a:t>
            </a:r>
          </a:p>
          <a:p>
            <a:r>
              <a:rPr lang="tr-TR" sz="2400" dirty="0"/>
              <a:t>2</a:t>
            </a:r>
            <a:r>
              <a:rPr lang="en-US" sz="2400" dirty="0"/>
              <a:t>.    Operating Mode Selection    </a:t>
            </a:r>
          </a:p>
          <a:p>
            <a:r>
              <a:rPr lang="tr-TR" sz="2400" dirty="0"/>
              <a:t>3</a:t>
            </a:r>
            <a:r>
              <a:rPr lang="en-US" sz="2400" dirty="0"/>
              <a:t>.    Analytical Calculations and Simulation   </a:t>
            </a:r>
          </a:p>
          <a:p>
            <a:r>
              <a:rPr lang="tr-TR" sz="2400" dirty="0"/>
              <a:t>4</a:t>
            </a:r>
            <a:r>
              <a:rPr lang="en-US" sz="2400" dirty="0"/>
              <a:t>.    Magnetic Design  </a:t>
            </a:r>
          </a:p>
          <a:p>
            <a:r>
              <a:rPr lang="tr-TR" sz="2400" dirty="0"/>
              <a:t>5</a:t>
            </a:r>
            <a:r>
              <a:rPr lang="en-US" sz="2400" dirty="0"/>
              <a:t>.    Component Selection and Controller   </a:t>
            </a:r>
          </a:p>
          <a:p>
            <a:r>
              <a:rPr lang="tr-TR" sz="2400" dirty="0"/>
              <a:t>5</a:t>
            </a:r>
            <a:r>
              <a:rPr lang="en-US" sz="2400" dirty="0"/>
              <a:t>.1.    Controller   </a:t>
            </a:r>
          </a:p>
          <a:p>
            <a:r>
              <a:rPr lang="tr-TR" sz="2400" dirty="0"/>
              <a:t>5</a:t>
            </a:r>
            <a:r>
              <a:rPr lang="en-US" sz="2400" dirty="0"/>
              <a:t>.2    Discrete Component Selection   </a:t>
            </a:r>
          </a:p>
          <a:p>
            <a:r>
              <a:rPr lang="tr-TR" sz="2400" dirty="0"/>
              <a:t>6</a:t>
            </a:r>
            <a:r>
              <a:rPr lang="en-US" sz="2400" dirty="0"/>
              <a:t>.    Detailed Simulation Results   </a:t>
            </a:r>
          </a:p>
          <a:p>
            <a:r>
              <a:rPr lang="tr-TR" sz="2400" dirty="0"/>
              <a:t>7</a:t>
            </a:r>
            <a:r>
              <a:rPr lang="en-US" sz="2400" dirty="0"/>
              <a:t>.    Hardware Design    </a:t>
            </a:r>
          </a:p>
          <a:p>
            <a:r>
              <a:rPr lang="tr-TR" sz="2400" dirty="0"/>
              <a:t>7</a:t>
            </a:r>
            <a:r>
              <a:rPr lang="en-US" sz="2400" dirty="0"/>
              <a:t>.1. </a:t>
            </a:r>
            <a:r>
              <a:rPr lang="tr-TR" sz="2400" dirty="0"/>
              <a:t> </a:t>
            </a:r>
            <a:r>
              <a:rPr lang="en-US" sz="2400" dirty="0"/>
              <a:t>Schematic Design    </a:t>
            </a:r>
          </a:p>
          <a:p>
            <a:r>
              <a:rPr lang="tr-TR" sz="2400" dirty="0"/>
              <a:t>8</a:t>
            </a:r>
            <a:r>
              <a:rPr lang="en-US" sz="2400" dirty="0"/>
              <a:t>. </a:t>
            </a:r>
            <a:r>
              <a:rPr lang="tr-TR" sz="2400" dirty="0"/>
              <a:t>	 </a:t>
            </a:r>
            <a:r>
              <a:rPr lang="en-US" sz="2400" dirty="0"/>
              <a:t>Cost Analysis     </a:t>
            </a:r>
          </a:p>
          <a:p>
            <a:r>
              <a:rPr lang="tr-TR" sz="2400" dirty="0"/>
              <a:t>9</a:t>
            </a:r>
            <a:r>
              <a:rPr lang="en-US" sz="2400" dirty="0"/>
              <a:t>.    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200" dirty="0" err="1"/>
              <a:t>Power</a:t>
            </a:r>
            <a:r>
              <a:rPr lang="tr-TR" sz="1200" dirty="0"/>
              <a:t> </a:t>
            </a:r>
            <a:r>
              <a:rPr lang="tr-TR" sz="1200" dirty="0" err="1"/>
              <a:t>Loss</a:t>
            </a:r>
            <a:r>
              <a:rPr lang="tr-TR" sz="1200" dirty="0"/>
              <a:t> on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Snubber</a:t>
            </a:r>
            <a:r>
              <a:rPr lang="tr-TR" sz="1200" dirty="0"/>
              <a:t> </a:t>
            </a:r>
            <a:r>
              <a:rPr lang="tr-TR" sz="1200" dirty="0" err="1"/>
              <a:t>Resistor</a:t>
            </a:r>
            <a:r>
              <a:rPr lang="en-US" sz="1200" dirty="0"/>
              <a:t>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75E2EA1-8E39-4096-998F-56199AC880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078" y="221182"/>
            <a:ext cx="10866120" cy="41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E969AFF-2F88-4AF0-A398-7BEBE72FC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3143" y="466579"/>
            <a:ext cx="6622507" cy="3933402"/>
          </a:xfrm>
          <a:prstGeom prst="rect">
            <a:avLst/>
          </a:prstGeom>
        </p:spPr>
      </p:pic>
      <p:sp>
        <p:nvSpPr>
          <p:cNvPr id="12" name="Başlık 1">
            <a:extLst>
              <a:ext uri="{FF2B5EF4-FFF2-40B4-BE49-F238E27FC236}">
                <a16:creationId xmlns:a16="http://schemas.microsoft.com/office/drawing/2014/main" id="{A0889353-28AC-4307-BC25-837F455B3A5A}"/>
              </a:ext>
            </a:extLst>
          </p:cNvPr>
          <p:cNvSpPr txBox="1">
            <a:spLocks/>
          </p:cNvSpPr>
          <p:nvPr/>
        </p:nvSpPr>
        <p:spPr>
          <a:xfrm>
            <a:off x="1065197" y="5358882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rgbClr val="FFFFFF"/>
                </a:solidFill>
              </a:rPr>
              <a:t>TOPOLOGY SELECTION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7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2F156D-0FC3-4AA4-987B-EAF86BF4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5308719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400" dirty="0">
                <a:solidFill>
                  <a:srgbClr val="FFFFFF"/>
                </a:solidFill>
              </a:rPr>
              <a:t>OPERATING MODE</a:t>
            </a:r>
            <a:r>
              <a:rPr lang="en-US" sz="4400" dirty="0">
                <a:solidFill>
                  <a:srgbClr val="FFFFFF"/>
                </a:solidFill>
              </a:rPr>
              <a:t> SELECTION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4" descr="Flyback converter - Wikipedia">
            <a:extLst>
              <a:ext uri="{FF2B5EF4-FFF2-40B4-BE49-F238E27FC236}">
                <a16:creationId xmlns:a16="http://schemas.microsoft.com/office/drawing/2014/main" id="{F5A1C7E3-AA39-44EC-AF1B-5DD59E73F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1887" y="3276599"/>
            <a:ext cx="2466513" cy="24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39C1634-FAB4-4376-9596-ED7DC031DF02}"/>
              </a:ext>
            </a:extLst>
          </p:cNvPr>
          <p:cNvSpPr txBox="1"/>
          <p:nvPr/>
        </p:nvSpPr>
        <p:spPr>
          <a:xfrm>
            <a:off x="748923" y="52415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DCM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84A4F693-1445-4458-873B-8B7BFB8F678E}"/>
              </a:ext>
            </a:extLst>
          </p:cNvPr>
          <p:cNvSpPr txBox="1"/>
          <p:nvPr/>
        </p:nvSpPr>
        <p:spPr>
          <a:xfrm>
            <a:off x="4646597" y="50377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CCM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0DFC0C01-D386-4B15-9B66-2F7D7547FACE}"/>
              </a:ext>
            </a:extLst>
          </p:cNvPr>
          <p:cNvSpPr txBox="1"/>
          <p:nvPr/>
        </p:nvSpPr>
        <p:spPr>
          <a:xfrm>
            <a:off x="8534007" y="52641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BOUNDARY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C0987D2-C2AF-4570-8767-5DD4A0C8A1FC}"/>
              </a:ext>
            </a:extLst>
          </p:cNvPr>
          <p:cNvSpPr txBox="1"/>
          <p:nvPr/>
        </p:nvSpPr>
        <p:spPr>
          <a:xfrm>
            <a:off x="4456993" y="1717370"/>
            <a:ext cx="326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Power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 Switching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Transformer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Peak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RMS Current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BD93043-B4E9-4474-B738-67555853E049}"/>
              </a:ext>
            </a:extLst>
          </p:cNvPr>
          <p:cNvSpPr txBox="1"/>
          <p:nvPr/>
        </p:nvSpPr>
        <p:spPr>
          <a:xfrm>
            <a:off x="459494" y="1717370"/>
            <a:ext cx="3369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Power Applications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Switching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Transformer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Peak Current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RMS Current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A7C9657-E9AD-4B5A-9A8C-2EFF447C21F3}"/>
              </a:ext>
            </a:extLst>
          </p:cNvPr>
          <p:cNvSpPr txBox="1"/>
          <p:nvPr/>
        </p:nvSpPr>
        <p:spPr>
          <a:xfrm>
            <a:off x="8381114" y="1710035"/>
            <a:ext cx="3351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Advantageous of them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Controller </a:t>
            </a:r>
            <a:r>
              <a:rPr lang="en-US" dirty="0"/>
              <a:t>Features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Frequency Operation</a:t>
            </a:r>
          </a:p>
        </p:txBody>
      </p:sp>
    </p:spTree>
    <p:extLst>
      <p:ext uri="{BB962C8B-B14F-4D97-AF65-F5344CB8AC3E}">
        <p14:creationId xmlns:p14="http://schemas.microsoft.com/office/powerpoint/2010/main" val="194024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F7F3B4-E004-4A5B-881C-640F0600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91A265-0E20-46ED-9C5C-AD8189D7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2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D2766FA-FD65-49D5-B541-7B1C5AF6BF61}"/>
              </a:ext>
            </a:extLst>
          </p:cNvPr>
          <p:cNvPicPr/>
          <p:nvPr/>
        </p:nvPicPr>
        <p:blipFill rotWithShape="1">
          <a:blip r:embed="rId2"/>
          <a:srcRect l="662" r="1984"/>
          <a:stretch/>
        </p:blipFill>
        <p:spPr bwMode="auto">
          <a:xfrm>
            <a:off x="2427625" y="298"/>
            <a:ext cx="7336715" cy="4819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8489EE3B-E9E2-4C99-8058-929B002129F7}"/>
              </a:ext>
            </a:extLst>
          </p:cNvPr>
          <p:cNvSpPr/>
          <p:nvPr/>
        </p:nvSpPr>
        <p:spPr>
          <a:xfrm>
            <a:off x="5493643" y="1442185"/>
            <a:ext cx="355002" cy="402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1A154FBC-93F5-4AA9-A272-BA308B561E77}"/>
              </a:ext>
            </a:extLst>
          </p:cNvPr>
          <p:cNvSpPr/>
          <p:nvPr/>
        </p:nvSpPr>
        <p:spPr>
          <a:xfrm>
            <a:off x="5183429" y="1852318"/>
            <a:ext cx="310214" cy="675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946A5AF8-F7A2-4A42-B9F0-E784416D8F3A}"/>
              </a:ext>
            </a:extLst>
          </p:cNvPr>
          <p:cNvSpPr/>
          <p:nvPr/>
        </p:nvSpPr>
        <p:spPr>
          <a:xfrm>
            <a:off x="6325532" y="757491"/>
            <a:ext cx="634665" cy="1921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5FFE65CB-2961-49EF-AD5E-75B09653520F}"/>
              </a:ext>
            </a:extLst>
          </p:cNvPr>
          <p:cNvSpPr/>
          <p:nvPr/>
        </p:nvSpPr>
        <p:spPr>
          <a:xfrm>
            <a:off x="7640098" y="146098"/>
            <a:ext cx="976777" cy="1456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6E0F413F-3A8B-4803-8407-D7E332304F34}"/>
              </a:ext>
            </a:extLst>
          </p:cNvPr>
          <p:cNvSpPr txBox="1"/>
          <p:nvPr/>
        </p:nvSpPr>
        <p:spPr>
          <a:xfrm>
            <a:off x="2113917" y="4511649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Voltage Performance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079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Voltage Performance </a:t>
            </a:r>
            <a:endParaRPr lang="en-US" sz="14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D17DD49-8CF9-498A-981D-6AF911BE8A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8361" y="422084"/>
            <a:ext cx="10599174" cy="39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400" dirty="0"/>
              <a:t>Varying</a:t>
            </a:r>
            <a:r>
              <a:rPr lang="tr-TR" sz="1400" dirty="0"/>
              <a:t> </a:t>
            </a:r>
            <a:r>
              <a:rPr lang="en-US" sz="1400" dirty="0"/>
              <a:t>Input</a:t>
            </a:r>
            <a:r>
              <a:rPr lang="en-US" sz="1200" dirty="0"/>
              <a:t> Voltage </a:t>
            </a:r>
            <a:endParaRPr lang="en-US" sz="14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9F12E19-4368-429A-AF87-2D2C85410B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31359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6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Voltage Performance</a:t>
            </a:r>
            <a:r>
              <a:rPr lang="tr-TR" sz="1200" dirty="0"/>
              <a:t> </a:t>
            </a:r>
            <a:r>
              <a:rPr lang="en-US" sz="1200" dirty="0"/>
              <a:t>for Varying Input</a:t>
            </a:r>
            <a:r>
              <a:rPr lang="tr-TR" sz="1200" dirty="0"/>
              <a:t> </a:t>
            </a:r>
            <a:r>
              <a:rPr lang="en-US" sz="1200" dirty="0"/>
              <a:t>Voltage </a:t>
            </a:r>
            <a:endParaRPr lang="en-US" sz="14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3EDB169-E13E-4D96-AEB8-2ACCB54E8A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91032" y="229445"/>
            <a:ext cx="8496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27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660</Words>
  <Application>Microsoft Office PowerPoint</Application>
  <PresentationFormat>Geniş ekran</PresentationFormat>
  <Paragraphs>104</Paragraphs>
  <Slides>20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PowerPoint Sunusu</vt:lpstr>
      <vt:lpstr>Table of Contents</vt:lpstr>
      <vt:lpstr>PowerPoint Sunusu</vt:lpstr>
      <vt:lpstr>OPERATING MODE SELECTION</vt:lpstr>
      <vt:lpstr>PowerPoint Sunusu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Ceyhun Koç</dc:creator>
  <cp:lastModifiedBy>asus gamer Q</cp:lastModifiedBy>
  <cp:revision>19</cp:revision>
  <dcterms:created xsi:type="dcterms:W3CDTF">2021-05-06T18:02:42Z</dcterms:created>
  <dcterms:modified xsi:type="dcterms:W3CDTF">2021-07-12T09:34:14Z</dcterms:modified>
</cp:coreProperties>
</file>