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tr-TR" smtClean="0"/>
              <a:t>Asıl başlık stili için tıklatın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tıklayın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265A8788-EE4E-4DD5-AB5C-9375EC12BD98}" type="datetimeFigureOut">
              <a:rPr lang="tr-TR" smtClean="0"/>
              <a:t>19.03.2024</a:t>
            </a:fld>
            <a:endParaRPr lang="tr-TR"/>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tr-TR"/>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E8C77F1E-6BFB-4F32-A27A-E75403BF2719}" type="slidenum">
              <a:rPr lang="tr-TR" smtClean="0"/>
              <a:t>‹#›</a:t>
            </a:fld>
            <a:endParaRPr lang="tr-TR"/>
          </a:p>
        </p:txBody>
      </p:sp>
    </p:spTree>
    <p:extLst>
      <p:ext uri="{BB962C8B-B14F-4D97-AF65-F5344CB8AC3E}">
        <p14:creationId xmlns:p14="http://schemas.microsoft.com/office/powerpoint/2010/main" val="19293998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265A8788-EE4E-4DD5-AB5C-9375EC12BD98}" type="datetimeFigureOut">
              <a:rPr lang="tr-TR" smtClean="0"/>
              <a:t>19.03.2024</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8C77F1E-6BFB-4F32-A27A-E75403BF2719}" type="slidenum">
              <a:rPr lang="tr-TR" smtClean="0"/>
              <a:t>‹#›</a:t>
            </a:fld>
            <a:endParaRPr lang="tr-TR"/>
          </a:p>
        </p:txBody>
      </p:sp>
    </p:spTree>
    <p:extLst>
      <p:ext uri="{BB962C8B-B14F-4D97-AF65-F5344CB8AC3E}">
        <p14:creationId xmlns:p14="http://schemas.microsoft.com/office/powerpoint/2010/main" val="4172116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Başlık ve Resim Yazısı">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tr-TR" smtClean="0"/>
              <a:t>Asıl başlık stili için tıklatın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265A8788-EE4E-4DD5-AB5C-9375EC12BD98}" type="datetimeFigureOut">
              <a:rPr lang="tr-TR" smtClean="0"/>
              <a:t>19.03.2024</a:t>
            </a:fld>
            <a:endParaRPr lang="tr-TR"/>
          </a:p>
        </p:txBody>
      </p:sp>
      <p:sp>
        <p:nvSpPr>
          <p:cNvPr id="5" name="Footer Placeholder 4"/>
          <p:cNvSpPr>
            <a:spLocks noGrp="1"/>
          </p:cNvSpPr>
          <p:nvPr>
            <p:ph type="ftr" sz="quarter" idx="11"/>
          </p:nvPr>
        </p:nvSpPr>
        <p:spPr/>
        <p:txBody>
          <a:bodyPr/>
          <a:lstStyle/>
          <a:p>
            <a:endParaRPr lang="tr-T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8C77F1E-6BFB-4F32-A27A-E75403BF2719}" type="slidenum">
              <a:rPr lang="tr-TR" smtClean="0"/>
              <a:t>‹#›</a:t>
            </a:fld>
            <a:endParaRPr lang="tr-TR"/>
          </a:p>
        </p:txBody>
      </p:sp>
    </p:spTree>
    <p:extLst>
      <p:ext uri="{BB962C8B-B14F-4D97-AF65-F5344CB8AC3E}">
        <p14:creationId xmlns:p14="http://schemas.microsoft.com/office/powerpoint/2010/main" val="41536120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Resim Yazılı Alıntı">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tr-TR" smtClean="0"/>
              <a:t>Asıl başlık stili için tıklatın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265A8788-EE4E-4DD5-AB5C-9375EC12BD98}" type="datetimeFigureOut">
              <a:rPr lang="tr-TR" smtClean="0"/>
              <a:t>19.03.2024</a:t>
            </a:fld>
            <a:endParaRPr lang="tr-TR"/>
          </a:p>
        </p:txBody>
      </p:sp>
      <p:sp>
        <p:nvSpPr>
          <p:cNvPr id="5" name="Footer Placeholder 4"/>
          <p:cNvSpPr>
            <a:spLocks noGrp="1"/>
          </p:cNvSpPr>
          <p:nvPr>
            <p:ph type="ftr" sz="quarter" idx="11"/>
          </p:nvPr>
        </p:nvSpPr>
        <p:spPr/>
        <p:txBody>
          <a:bodyPr/>
          <a:lstStyle/>
          <a:p>
            <a:endParaRPr lang="tr-TR"/>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8C77F1E-6BFB-4F32-A27A-E75403BF2719}" type="slidenum">
              <a:rPr lang="tr-TR" smtClean="0"/>
              <a:t>‹#›</a:t>
            </a:fld>
            <a:endParaRPr lang="tr-TR"/>
          </a:p>
        </p:txBody>
      </p:sp>
    </p:spTree>
    <p:extLst>
      <p:ext uri="{BB962C8B-B14F-4D97-AF65-F5344CB8AC3E}">
        <p14:creationId xmlns:p14="http://schemas.microsoft.com/office/powerpoint/2010/main" val="1149905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İsim Kartı">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265A8788-EE4E-4DD5-AB5C-9375EC12BD98}" type="datetimeFigureOut">
              <a:rPr lang="tr-TR" smtClean="0"/>
              <a:t>19.03.2024</a:t>
            </a:fld>
            <a:endParaRPr lang="tr-TR"/>
          </a:p>
        </p:txBody>
      </p:sp>
      <p:sp>
        <p:nvSpPr>
          <p:cNvPr id="5" name="Footer Placeholder 4"/>
          <p:cNvSpPr>
            <a:spLocks noGrp="1"/>
          </p:cNvSpPr>
          <p:nvPr>
            <p:ph type="ftr" sz="quarter" idx="11"/>
          </p:nvPr>
        </p:nvSpPr>
        <p:spPr/>
        <p:txBody>
          <a:bodyPr/>
          <a:lstStyle/>
          <a:p>
            <a:endParaRPr lang="tr-T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8C77F1E-6BFB-4F32-A27A-E75403BF2719}" type="slidenum">
              <a:rPr lang="tr-TR" smtClean="0"/>
              <a:t>‹#›</a:t>
            </a:fld>
            <a:endParaRPr lang="tr-TR"/>
          </a:p>
        </p:txBody>
      </p:sp>
    </p:spTree>
    <p:extLst>
      <p:ext uri="{BB962C8B-B14F-4D97-AF65-F5344CB8AC3E}">
        <p14:creationId xmlns:p14="http://schemas.microsoft.com/office/powerpoint/2010/main" val="2933341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65A8788-EE4E-4DD5-AB5C-9375EC12BD98}" type="datetimeFigureOut">
              <a:rPr lang="tr-TR" smtClean="0"/>
              <a:t>19.03.2024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8C77F1E-6BFB-4F32-A27A-E75403BF2719}" type="slidenum">
              <a:rPr lang="tr-TR" smtClean="0"/>
              <a:t>‹#›</a:t>
            </a:fld>
            <a:endParaRPr lang="tr-TR"/>
          </a:p>
        </p:txBody>
      </p:sp>
    </p:spTree>
    <p:extLst>
      <p:ext uri="{BB962C8B-B14F-4D97-AF65-F5344CB8AC3E}">
        <p14:creationId xmlns:p14="http://schemas.microsoft.com/office/powerpoint/2010/main" val="2447313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smtClean="0"/>
              <a:t>Resim eklemek için simgeyi tıklatın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65A8788-EE4E-4DD5-AB5C-9375EC12BD98}" type="datetimeFigureOut">
              <a:rPr lang="tr-TR" smtClean="0"/>
              <a:t>19.03.2024</a:t>
            </a:fld>
            <a:endParaRPr lang="tr-TR"/>
          </a:p>
        </p:txBody>
      </p:sp>
      <p:sp>
        <p:nvSpPr>
          <p:cNvPr id="8" name="Footer Placeholder 7"/>
          <p:cNvSpPr>
            <a:spLocks noGrp="1"/>
          </p:cNvSpPr>
          <p:nvPr>
            <p:ph type="ftr" sz="quarter" idx="11"/>
          </p:nvPr>
        </p:nvSpPr>
        <p:spPr>
          <a:xfrm>
            <a:off x="561111" y="6391838"/>
            <a:ext cx="3644282" cy="304801"/>
          </a:xfrm>
        </p:spPr>
        <p:txBody>
          <a:bodyPr/>
          <a:lstStyle/>
          <a:p>
            <a:endParaRPr lang="tr-TR"/>
          </a:p>
        </p:txBody>
      </p:sp>
      <p:sp>
        <p:nvSpPr>
          <p:cNvPr id="9" name="Slide Number Placeholder 8"/>
          <p:cNvSpPr>
            <a:spLocks noGrp="1"/>
          </p:cNvSpPr>
          <p:nvPr>
            <p:ph type="sldNum" sz="quarter" idx="12"/>
          </p:nvPr>
        </p:nvSpPr>
        <p:spPr/>
        <p:txBody>
          <a:bodyPr/>
          <a:lstStyle/>
          <a:p>
            <a:fld id="{E8C77F1E-6BFB-4F32-A27A-E75403BF2719}" type="slidenum">
              <a:rPr lang="tr-TR" smtClean="0"/>
              <a:t>‹#›</a:t>
            </a:fld>
            <a:endParaRPr lang="tr-TR"/>
          </a:p>
        </p:txBody>
      </p:sp>
    </p:spTree>
    <p:extLst>
      <p:ext uri="{BB962C8B-B14F-4D97-AF65-F5344CB8AC3E}">
        <p14:creationId xmlns:p14="http://schemas.microsoft.com/office/powerpoint/2010/main" val="32836514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265A8788-EE4E-4DD5-AB5C-9375EC12BD98}" type="datetimeFigureOut">
              <a:rPr lang="tr-TR" smtClean="0"/>
              <a:t>19.03.2024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8C77F1E-6BFB-4F32-A27A-E75403BF2719}" type="slidenum">
              <a:rPr lang="tr-TR" smtClean="0"/>
              <a:t>‹#›</a:t>
            </a:fld>
            <a:endParaRPr lang="tr-TR"/>
          </a:p>
        </p:txBody>
      </p:sp>
    </p:spTree>
    <p:extLst>
      <p:ext uri="{BB962C8B-B14F-4D97-AF65-F5344CB8AC3E}">
        <p14:creationId xmlns:p14="http://schemas.microsoft.com/office/powerpoint/2010/main" val="18541719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Dikey Başlık ve Meti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tr-TR" smtClean="0"/>
              <a:t>Asıl başlık stili için tıklatın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265A8788-EE4E-4DD5-AB5C-9375EC12BD98}" type="datetimeFigureOut">
              <a:rPr lang="tr-TR" smtClean="0"/>
              <a:t>19.03.2024</a:t>
            </a:fld>
            <a:endParaRPr lang="tr-TR"/>
          </a:p>
        </p:txBody>
      </p:sp>
      <p:sp>
        <p:nvSpPr>
          <p:cNvPr id="5" name="Footer Placeholder 4"/>
          <p:cNvSpPr>
            <a:spLocks noGrp="1"/>
          </p:cNvSpPr>
          <p:nvPr>
            <p:ph type="ftr" sz="quarter" idx="11"/>
          </p:nvPr>
        </p:nvSpPr>
        <p:spPr/>
        <p:txBody>
          <a:bodyPr/>
          <a:lstStyle/>
          <a:p>
            <a:endParaRPr lang="tr-T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8C77F1E-6BFB-4F32-A27A-E75403BF2719}" type="slidenum">
              <a:rPr lang="tr-TR" smtClean="0"/>
              <a:t>‹#›</a:t>
            </a:fld>
            <a:endParaRPr lang="tr-TR"/>
          </a:p>
        </p:txBody>
      </p:sp>
    </p:spTree>
    <p:extLst>
      <p:ext uri="{BB962C8B-B14F-4D97-AF65-F5344CB8AC3E}">
        <p14:creationId xmlns:p14="http://schemas.microsoft.com/office/powerpoint/2010/main" val="675562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10"/>
          </p:nvPr>
        </p:nvSpPr>
        <p:spPr/>
        <p:txBody>
          <a:bodyPr/>
          <a:lstStyle/>
          <a:p>
            <a:fld id="{265A8788-EE4E-4DD5-AB5C-9375EC12BD98}" type="datetimeFigureOut">
              <a:rPr lang="tr-TR" smtClean="0"/>
              <a:t>19.03.2024</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E8C77F1E-6BFB-4F32-A27A-E75403BF2719}" type="slidenum">
              <a:rPr lang="tr-TR" smtClean="0"/>
              <a:t>‹#›</a:t>
            </a:fld>
            <a:endParaRPr lang="tr-TR"/>
          </a:p>
        </p:txBody>
      </p:sp>
    </p:spTree>
    <p:extLst>
      <p:ext uri="{BB962C8B-B14F-4D97-AF65-F5344CB8AC3E}">
        <p14:creationId xmlns:p14="http://schemas.microsoft.com/office/powerpoint/2010/main" val="22993347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bilgisi">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tr-TR" smtClean="0"/>
              <a:t>Asıl başlık stili için tıklatın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a:t>
            </a:r>
          </a:p>
        </p:txBody>
      </p:sp>
      <p:sp>
        <p:nvSpPr>
          <p:cNvPr id="4" name="Date Placeholder 3"/>
          <p:cNvSpPr>
            <a:spLocks noGrp="1"/>
          </p:cNvSpPr>
          <p:nvPr>
            <p:ph type="dt" sz="half" idx="10"/>
          </p:nvPr>
        </p:nvSpPr>
        <p:spPr/>
        <p:txBody>
          <a:bodyPr/>
          <a:lstStyle/>
          <a:p>
            <a:fld id="{265A8788-EE4E-4DD5-AB5C-9375EC12BD98}" type="datetimeFigureOut">
              <a:rPr lang="tr-TR" smtClean="0"/>
              <a:t>19.03.2024</a:t>
            </a:fld>
            <a:endParaRPr lang="tr-TR"/>
          </a:p>
        </p:txBody>
      </p:sp>
      <p:sp>
        <p:nvSpPr>
          <p:cNvPr id="5" name="Footer Placeholder 4"/>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E8C77F1E-6BFB-4F32-A27A-E75403BF2719}" type="slidenum">
              <a:rPr lang="tr-TR" smtClean="0"/>
              <a:t>‹#›</a:t>
            </a:fld>
            <a:endParaRPr lang="tr-TR"/>
          </a:p>
        </p:txBody>
      </p:sp>
    </p:spTree>
    <p:extLst>
      <p:ext uri="{BB962C8B-B14F-4D97-AF65-F5344CB8AC3E}">
        <p14:creationId xmlns:p14="http://schemas.microsoft.com/office/powerpoint/2010/main" val="420348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smtClean="0"/>
              <a:t>Asıl başlık stili için tıklatın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Date Placeholder 4"/>
          <p:cNvSpPr>
            <a:spLocks noGrp="1"/>
          </p:cNvSpPr>
          <p:nvPr>
            <p:ph type="dt" sz="half" idx="10"/>
          </p:nvPr>
        </p:nvSpPr>
        <p:spPr/>
        <p:txBody>
          <a:bodyPr/>
          <a:lstStyle/>
          <a:p>
            <a:fld id="{265A8788-EE4E-4DD5-AB5C-9375EC12BD98}" type="datetimeFigureOut">
              <a:rPr lang="tr-TR" smtClean="0"/>
              <a:t>19.03.2024</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E8C77F1E-6BFB-4F32-A27A-E75403BF2719}" type="slidenum">
              <a:rPr lang="tr-TR" smtClean="0"/>
              <a:t>‹#›</a:t>
            </a:fld>
            <a:endParaRPr lang="tr-TR"/>
          </a:p>
        </p:txBody>
      </p:sp>
    </p:spTree>
    <p:extLst>
      <p:ext uri="{BB962C8B-B14F-4D97-AF65-F5344CB8AC3E}">
        <p14:creationId xmlns:p14="http://schemas.microsoft.com/office/powerpoint/2010/main" val="36897273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smtClean="0"/>
              <a:t>Asıl başlık stili için tıklatın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7" name="Date Placeholder 6"/>
          <p:cNvSpPr>
            <a:spLocks noGrp="1"/>
          </p:cNvSpPr>
          <p:nvPr>
            <p:ph type="dt" sz="half" idx="10"/>
          </p:nvPr>
        </p:nvSpPr>
        <p:spPr/>
        <p:txBody>
          <a:bodyPr/>
          <a:lstStyle/>
          <a:p>
            <a:fld id="{265A8788-EE4E-4DD5-AB5C-9375EC12BD98}" type="datetimeFigureOut">
              <a:rPr lang="tr-TR" smtClean="0"/>
              <a:t>19.03.2024</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E8C77F1E-6BFB-4F32-A27A-E75403BF2719}" type="slidenum">
              <a:rPr lang="tr-TR" smtClean="0"/>
              <a:t>‹#›</a:t>
            </a:fld>
            <a:endParaRPr lang="tr-TR"/>
          </a:p>
        </p:txBody>
      </p:sp>
    </p:spTree>
    <p:extLst>
      <p:ext uri="{BB962C8B-B14F-4D97-AF65-F5344CB8AC3E}">
        <p14:creationId xmlns:p14="http://schemas.microsoft.com/office/powerpoint/2010/main" val="4003784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tr-TR" smtClean="0"/>
              <a:t>Asıl başlık stili için tıklatın</a:t>
            </a:r>
            <a:endParaRPr lang="en-US" dirty="0"/>
          </a:p>
        </p:txBody>
      </p:sp>
      <p:sp>
        <p:nvSpPr>
          <p:cNvPr id="3" name="Date Placeholder 2"/>
          <p:cNvSpPr>
            <a:spLocks noGrp="1"/>
          </p:cNvSpPr>
          <p:nvPr>
            <p:ph type="dt" sz="half" idx="10"/>
          </p:nvPr>
        </p:nvSpPr>
        <p:spPr/>
        <p:txBody>
          <a:bodyPr/>
          <a:lstStyle/>
          <a:p>
            <a:fld id="{265A8788-EE4E-4DD5-AB5C-9375EC12BD98}" type="datetimeFigureOut">
              <a:rPr lang="tr-TR" smtClean="0"/>
              <a:t>19.03.2024</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E8C77F1E-6BFB-4F32-A27A-E75403BF2719}" type="slidenum">
              <a:rPr lang="tr-TR" smtClean="0"/>
              <a:t>‹#›</a:t>
            </a:fld>
            <a:endParaRPr lang="tr-TR"/>
          </a:p>
        </p:txBody>
      </p:sp>
    </p:spTree>
    <p:extLst>
      <p:ext uri="{BB962C8B-B14F-4D97-AF65-F5344CB8AC3E}">
        <p14:creationId xmlns:p14="http://schemas.microsoft.com/office/powerpoint/2010/main" val="1962881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65A8788-EE4E-4DD5-AB5C-9375EC12BD98}" type="datetimeFigureOut">
              <a:rPr lang="tr-TR" smtClean="0"/>
              <a:t>19.03.2024</a:t>
            </a:fld>
            <a:endParaRPr lang="tr-TR"/>
          </a:p>
        </p:txBody>
      </p:sp>
      <p:sp>
        <p:nvSpPr>
          <p:cNvPr id="3" name="Footer Placeholder 2"/>
          <p:cNvSpPr>
            <a:spLocks noGrp="1"/>
          </p:cNvSpPr>
          <p:nvPr>
            <p:ph type="ftr" sz="quarter" idx="11"/>
          </p:nvPr>
        </p:nvSpPr>
        <p:spPr/>
        <p:txBody>
          <a:bodyPr/>
          <a:lstStyle/>
          <a:p>
            <a:endParaRPr lang="tr-T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E8C77F1E-6BFB-4F32-A27A-E75403BF2719}" type="slidenum">
              <a:rPr lang="tr-TR" smtClean="0"/>
              <a:t>‹#›</a:t>
            </a:fld>
            <a:endParaRPr lang="tr-TR"/>
          </a:p>
        </p:txBody>
      </p:sp>
    </p:spTree>
    <p:extLst>
      <p:ext uri="{BB962C8B-B14F-4D97-AF65-F5344CB8AC3E}">
        <p14:creationId xmlns:p14="http://schemas.microsoft.com/office/powerpoint/2010/main" val="1057286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tr-TR" smtClean="0"/>
              <a:t>Asıl başlık stili için tıklatın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265A8788-EE4E-4DD5-AB5C-9375EC12BD98}" type="datetimeFigureOut">
              <a:rPr lang="tr-TR" smtClean="0"/>
              <a:t>19.03.2024</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8C77F1E-6BFB-4F32-A27A-E75403BF2719}" type="slidenum">
              <a:rPr lang="tr-TR" smtClean="0"/>
              <a:t>‹#›</a:t>
            </a:fld>
            <a:endParaRPr lang="tr-TR"/>
          </a:p>
        </p:txBody>
      </p:sp>
    </p:spTree>
    <p:extLst>
      <p:ext uri="{BB962C8B-B14F-4D97-AF65-F5344CB8AC3E}">
        <p14:creationId xmlns:p14="http://schemas.microsoft.com/office/powerpoint/2010/main" val="1346025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tr-TR" smtClean="0"/>
              <a:t>Asıl başlık stili için tıklatın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tr-TR" smtClean="0"/>
              <a:t>Resim eklemek için simgeyi tıklatın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a:t>
            </a:r>
          </a:p>
        </p:txBody>
      </p:sp>
      <p:sp>
        <p:nvSpPr>
          <p:cNvPr id="5" name="Date Placeholder 4"/>
          <p:cNvSpPr>
            <a:spLocks noGrp="1"/>
          </p:cNvSpPr>
          <p:nvPr>
            <p:ph type="dt" sz="half" idx="10"/>
          </p:nvPr>
        </p:nvSpPr>
        <p:spPr/>
        <p:txBody>
          <a:bodyPr/>
          <a:lstStyle/>
          <a:p>
            <a:fld id="{265A8788-EE4E-4DD5-AB5C-9375EC12BD98}" type="datetimeFigureOut">
              <a:rPr lang="tr-TR" smtClean="0"/>
              <a:t>19.03.2024</a:t>
            </a:fld>
            <a:endParaRPr lang="tr-TR"/>
          </a:p>
        </p:txBody>
      </p:sp>
      <p:sp>
        <p:nvSpPr>
          <p:cNvPr id="6" name="Footer Placeholder 5"/>
          <p:cNvSpPr>
            <a:spLocks noGrp="1"/>
          </p:cNvSpPr>
          <p:nvPr>
            <p:ph type="ftr" sz="quarter" idx="11"/>
          </p:nvPr>
        </p:nvSpPr>
        <p:spPr/>
        <p:txBody>
          <a:bodyPr/>
          <a:lstStyle/>
          <a:p>
            <a:endParaRPr lang="tr-TR"/>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E8C77F1E-6BFB-4F32-A27A-E75403BF2719}" type="slidenum">
              <a:rPr lang="tr-TR" smtClean="0"/>
              <a:t>‹#›</a:t>
            </a:fld>
            <a:endParaRPr lang="tr-TR"/>
          </a:p>
        </p:txBody>
      </p:sp>
    </p:spTree>
    <p:extLst>
      <p:ext uri="{BB962C8B-B14F-4D97-AF65-F5344CB8AC3E}">
        <p14:creationId xmlns:p14="http://schemas.microsoft.com/office/powerpoint/2010/main" val="3444959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tr-TR" smtClean="0"/>
              <a:t>Asıl başlık stili için tıklatın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65A8788-EE4E-4DD5-AB5C-9375EC12BD98}" type="datetimeFigureOut">
              <a:rPr lang="tr-TR" smtClean="0"/>
              <a:t>19.03.2024</a:t>
            </a:fld>
            <a:endParaRPr lang="tr-TR"/>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tr-TR"/>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E8C77F1E-6BFB-4F32-A27A-E75403BF2719}" type="slidenum">
              <a:rPr lang="tr-TR" smtClean="0"/>
              <a:t>‹#›</a:t>
            </a:fld>
            <a:endParaRPr lang="tr-TR"/>
          </a:p>
        </p:txBody>
      </p:sp>
    </p:spTree>
    <p:extLst>
      <p:ext uri="{BB962C8B-B14F-4D97-AF65-F5344CB8AC3E}">
        <p14:creationId xmlns:p14="http://schemas.microsoft.com/office/powerpoint/2010/main" val="29430858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561702"/>
            <a:ext cx="9144000" cy="4532811"/>
          </a:xfrm>
        </p:spPr>
        <p:txBody>
          <a:bodyPr>
            <a:normAutofit fontScale="90000"/>
          </a:bodyPr>
          <a:lstStyle/>
          <a:p>
            <a:r>
              <a:rPr lang="tr-TR" b="1" dirty="0" smtClean="0"/>
              <a:t>İlişkisel ve İlişkisel Olmayan (</a:t>
            </a:r>
            <a:r>
              <a:rPr lang="tr-TR" b="1" dirty="0" err="1" smtClean="0"/>
              <a:t>NoSQL</a:t>
            </a:r>
            <a:r>
              <a:rPr lang="tr-TR" b="1" dirty="0" smtClean="0"/>
              <a:t>) Veri Tabanı Sistemleri Mimari Performansının Yönetim Bilişim Sistemleri Kapsamında İncelenmesi</a:t>
            </a:r>
            <a:endParaRPr lang="tr-TR" b="1" dirty="0"/>
          </a:p>
        </p:txBody>
      </p:sp>
      <p:sp>
        <p:nvSpPr>
          <p:cNvPr id="3" name="Alt Başlık 2"/>
          <p:cNvSpPr>
            <a:spLocks noGrp="1"/>
          </p:cNvSpPr>
          <p:nvPr>
            <p:ph type="subTitle" idx="1"/>
          </p:nvPr>
        </p:nvSpPr>
        <p:spPr>
          <a:xfrm>
            <a:off x="1524000" y="5212080"/>
            <a:ext cx="9144000" cy="731520"/>
          </a:xfrm>
        </p:spPr>
        <p:txBody>
          <a:bodyPr>
            <a:normAutofit lnSpcReduction="10000"/>
          </a:bodyPr>
          <a:lstStyle/>
          <a:p>
            <a:r>
              <a:rPr lang="tr-TR" dirty="0" smtClean="0"/>
              <a:t>Muhammed Enes Çatalbaş</a:t>
            </a:r>
          </a:p>
          <a:p>
            <a:r>
              <a:rPr lang="tr-TR" dirty="0" smtClean="0"/>
              <a:t>02220224015</a:t>
            </a:r>
            <a:endParaRPr lang="tr-TR" dirty="0"/>
          </a:p>
        </p:txBody>
      </p:sp>
    </p:spTree>
    <p:extLst>
      <p:ext uri="{BB962C8B-B14F-4D97-AF65-F5344CB8AC3E}">
        <p14:creationId xmlns:p14="http://schemas.microsoft.com/office/powerpoint/2010/main" val="695067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Giriş</a:t>
            </a:r>
            <a:endParaRPr lang="tr-TR" b="1" dirty="0"/>
          </a:p>
        </p:txBody>
      </p:sp>
      <p:sp>
        <p:nvSpPr>
          <p:cNvPr id="3" name="İçerik Yer Tutucusu 2"/>
          <p:cNvSpPr>
            <a:spLocks noGrp="1"/>
          </p:cNvSpPr>
          <p:nvPr>
            <p:ph idx="1"/>
          </p:nvPr>
        </p:nvSpPr>
        <p:spPr/>
        <p:txBody>
          <a:bodyPr/>
          <a:lstStyle/>
          <a:p>
            <a:r>
              <a:rPr lang="tr-TR" dirty="0" smtClean="0"/>
              <a:t>Gelişen teknoloji ve sistemler veriyi daha iyi muhafaza etme, ulaşma, işleme gibi gereksinimleri doğurmuştur. Bu bağlamda bilgi sistemleri adı altında yeni veri tabanları, yeni veri tabanı sistemleri gibi pek çok şey gelişmiştir. </a:t>
            </a:r>
            <a:endParaRPr lang="tr-TR" dirty="0"/>
          </a:p>
        </p:txBody>
      </p:sp>
    </p:spTree>
    <p:extLst>
      <p:ext uri="{BB962C8B-B14F-4D97-AF65-F5344CB8AC3E}">
        <p14:creationId xmlns:p14="http://schemas.microsoft.com/office/powerpoint/2010/main" val="2716260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Bilişim Sistemleri ve Yönetimi</a:t>
            </a:r>
            <a:endParaRPr lang="tr-TR" b="1" dirty="0"/>
          </a:p>
        </p:txBody>
      </p:sp>
      <p:sp>
        <p:nvSpPr>
          <p:cNvPr id="3" name="İçerik Yer Tutucusu 2"/>
          <p:cNvSpPr>
            <a:spLocks noGrp="1"/>
          </p:cNvSpPr>
          <p:nvPr>
            <p:ph idx="1"/>
          </p:nvPr>
        </p:nvSpPr>
        <p:spPr/>
        <p:txBody>
          <a:bodyPr>
            <a:normAutofit fontScale="92500" lnSpcReduction="10000"/>
          </a:bodyPr>
          <a:lstStyle/>
          <a:p>
            <a:r>
              <a:rPr lang="tr-TR" dirty="0" smtClean="0"/>
              <a:t>Üzerinde çalışılan projede ilgili konuda bir karara varıncaya kadar bilgiyi depolama, işleme, düzenleme gibi tüm işlerin gerçekleşmesidir.</a:t>
            </a:r>
          </a:p>
          <a:p>
            <a:r>
              <a:rPr lang="tr-TR" dirty="0" smtClean="0"/>
              <a:t>Bilgi üretmek için şu üç şeye ihtiyacımız var:</a:t>
            </a:r>
          </a:p>
          <a:p>
            <a:endParaRPr lang="tr-TR" dirty="0" smtClean="0"/>
          </a:p>
          <a:p>
            <a:r>
              <a:rPr lang="tr-TR" dirty="0" smtClean="0"/>
              <a:t>Girdi: dışardan bilgiyi almak.</a:t>
            </a:r>
          </a:p>
          <a:p>
            <a:r>
              <a:rPr lang="tr-TR" dirty="0" smtClean="0"/>
              <a:t>İşlem: bilgiyi işe yarar bir hale getirmek.</a:t>
            </a:r>
          </a:p>
          <a:p>
            <a:r>
              <a:rPr lang="tr-TR" dirty="0" smtClean="0"/>
              <a:t>Çıktı: kullanıcıya işlenmiş şekilde sunmak.</a:t>
            </a:r>
          </a:p>
          <a:p>
            <a:endParaRPr lang="tr-TR" dirty="0" smtClean="0"/>
          </a:p>
          <a:p>
            <a:r>
              <a:rPr lang="tr-TR" dirty="0"/>
              <a:t>O</a:t>
            </a:r>
            <a:r>
              <a:rPr lang="tr-TR" dirty="0" smtClean="0"/>
              <a:t>rganizasyon, yönetim ve teknolojiye hakimiyet bilişim sistemleri için olmazsa olmaz üç niceliktir.</a:t>
            </a:r>
          </a:p>
        </p:txBody>
      </p:sp>
    </p:spTree>
    <p:extLst>
      <p:ext uri="{BB962C8B-B14F-4D97-AF65-F5344CB8AC3E}">
        <p14:creationId xmlns:p14="http://schemas.microsoft.com/office/powerpoint/2010/main" val="2937630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Veri Tabanı ve Veri Tabanı Yönetim Sistemleri</a:t>
            </a:r>
            <a:endParaRPr lang="tr-TR" b="1" dirty="0"/>
          </a:p>
        </p:txBody>
      </p:sp>
      <p:sp>
        <p:nvSpPr>
          <p:cNvPr id="3" name="İçerik Yer Tutucusu 2"/>
          <p:cNvSpPr>
            <a:spLocks noGrp="1"/>
          </p:cNvSpPr>
          <p:nvPr>
            <p:ph idx="1"/>
          </p:nvPr>
        </p:nvSpPr>
        <p:spPr/>
        <p:txBody>
          <a:bodyPr>
            <a:normAutofit/>
          </a:bodyPr>
          <a:lstStyle/>
          <a:p>
            <a:r>
              <a:rPr lang="tr-TR" dirty="0"/>
              <a:t>K</a:t>
            </a:r>
            <a:r>
              <a:rPr lang="tr-TR" dirty="0" smtClean="0"/>
              <a:t>üçükten büyüğe veri tabanı- veri tabanı yönetim sistemleri- veri tabanı sistemi olarak sıralayabiliriz. Bu üçü de iç içedir. Veri tabanı verinin kullanıcı isteğine göre muhafaza edilmesidir, VTYS bu verinin işlenme yöntemi denilebilir kısaca, VTS ise VTYS ile </a:t>
            </a:r>
            <a:r>
              <a:rPr lang="tr-TR" dirty="0" err="1" smtClean="0"/>
              <a:t>interfacelerin</a:t>
            </a:r>
            <a:r>
              <a:rPr lang="tr-TR" dirty="0" smtClean="0"/>
              <a:t> birleşimidir.</a:t>
            </a:r>
          </a:p>
          <a:p>
            <a:r>
              <a:rPr lang="tr-TR" dirty="0" smtClean="0"/>
              <a:t>Veri tabanı sistemleri sekize ayrılır:</a:t>
            </a:r>
          </a:p>
          <a:p>
            <a:r>
              <a:rPr lang="tr-TR" dirty="0" smtClean="0"/>
              <a:t>1- Düz/ tablo modeli: İki boyutlu veri gruplarından oluşan basit yapılardır. Kullanıcı adı karsısında şifrenin olduğu bir liste örnek verilebilir.</a:t>
            </a:r>
          </a:p>
          <a:p>
            <a:r>
              <a:rPr lang="tr-TR" dirty="0" smtClean="0"/>
              <a:t> 2- Hiyerarşik model: İsmiyle benzer olacak şekilde basit bir ağaç modelidir. </a:t>
            </a:r>
          </a:p>
          <a:p>
            <a:r>
              <a:rPr lang="tr-TR" dirty="0" smtClean="0"/>
              <a:t>3- Ağ modeli: Hiyerarşiğe benzemekler birlikte daha gelişmişidir. </a:t>
            </a:r>
            <a:r>
              <a:rPr lang="tr-TR" dirty="0" err="1" smtClean="0"/>
              <a:t>Agaç</a:t>
            </a:r>
            <a:r>
              <a:rPr lang="tr-TR" dirty="0" smtClean="0"/>
              <a:t> içerisinde verilerinde birbiriyle etkileşim içinde olma durumu vardır.</a:t>
            </a:r>
          </a:p>
          <a:p>
            <a:endParaRPr lang="tr-TR" dirty="0"/>
          </a:p>
        </p:txBody>
      </p:sp>
    </p:spTree>
    <p:extLst>
      <p:ext uri="{BB962C8B-B14F-4D97-AF65-F5344CB8AC3E}">
        <p14:creationId xmlns:p14="http://schemas.microsoft.com/office/powerpoint/2010/main" val="717601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p:cNvSpPr>
            <a:spLocks noGrp="1"/>
          </p:cNvSpPr>
          <p:nvPr>
            <p:ph idx="4294967295"/>
          </p:nvPr>
        </p:nvSpPr>
        <p:spPr>
          <a:xfrm>
            <a:off x="0" y="809625"/>
            <a:ext cx="10515600" cy="5199063"/>
          </a:xfrm>
        </p:spPr>
        <p:txBody>
          <a:bodyPr/>
          <a:lstStyle/>
          <a:p>
            <a:r>
              <a:rPr lang="tr-TR" dirty="0" smtClean="0"/>
              <a:t>4- İlişkisel model: Genelde farklı dosyalarda tablolar tutulur ve bu tablolar da </a:t>
            </a:r>
            <a:r>
              <a:rPr lang="tr-TR" dirty="0" err="1" smtClean="0"/>
              <a:t>kendş</a:t>
            </a:r>
            <a:r>
              <a:rPr lang="tr-TR" dirty="0" smtClean="0"/>
              <a:t> arasında ilişkilidir.</a:t>
            </a:r>
          </a:p>
          <a:p>
            <a:r>
              <a:rPr lang="tr-TR" dirty="0" smtClean="0"/>
              <a:t>5- Nesne yönelimli model: Nesne yönelimli felsefeden yararlanarak oluşturulan model.</a:t>
            </a:r>
          </a:p>
          <a:p>
            <a:r>
              <a:rPr lang="tr-TR" dirty="0" smtClean="0"/>
              <a:t>6- Nesne İlişkisel Model: Nesne yönelimli ile ilişkisel modelin birleşimidir.</a:t>
            </a:r>
          </a:p>
          <a:p>
            <a:r>
              <a:rPr lang="tr-TR" dirty="0" smtClean="0"/>
              <a:t>7- Çoklu Ortam Modeli: Nesne ilişkisel ile benzerdir genellikle film, müzik gibi alanlarda kullanılır.</a:t>
            </a:r>
          </a:p>
          <a:p>
            <a:r>
              <a:rPr lang="tr-TR" dirty="0" smtClean="0"/>
              <a:t>8- </a:t>
            </a:r>
            <a:r>
              <a:rPr lang="tr-TR" dirty="0" err="1" smtClean="0"/>
              <a:t>Dagıtık</a:t>
            </a:r>
            <a:r>
              <a:rPr lang="tr-TR" dirty="0" smtClean="0"/>
              <a:t> veri modeli: </a:t>
            </a:r>
            <a:r>
              <a:rPr lang="tr-TR" dirty="0"/>
              <a:t>F</a:t>
            </a:r>
            <a:r>
              <a:rPr lang="tr-TR" dirty="0" smtClean="0"/>
              <a:t>arklı cihazlara dağıtılmış bilgileri birbirine bağlayarak oluşturulan modeldir.</a:t>
            </a:r>
            <a:endParaRPr lang="tr-TR" dirty="0"/>
          </a:p>
        </p:txBody>
      </p:sp>
    </p:spTree>
    <p:extLst>
      <p:ext uri="{BB962C8B-B14F-4D97-AF65-F5344CB8AC3E}">
        <p14:creationId xmlns:p14="http://schemas.microsoft.com/office/powerpoint/2010/main" val="2835701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Veri Tabanı Tasarımı</a:t>
            </a:r>
            <a:endParaRPr lang="tr-TR" b="1" dirty="0"/>
          </a:p>
        </p:txBody>
      </p:sp>
      <p:sp>
        <p:nvSpPr>
          <p:cNvPr id="3" name="İçerik Yer Tutucusu 2"/>
          <p:cNvSpPr>
            <a:spLocks noGrp="1"/>
          </p:cNvSpPr>
          <p:nvPr>
            <p:ph idx="1"/>
          </p:nvPr>
        </p:nvSpPr>
        <p:spPr/>
        <p:txBody>
          <a:bodyPr/>
          <a:lstStyle/>
          <a:p>
            <a:r>
              <a:rPr lang="tr-TR" dirty="0" smtClean="0"/>
              <a:t>Dışarıdan bir «gerçek» alınır ve bu gerçek gereksinimler doğrultusunda kavramsal (kullanıcın anlayacağı şekilde) bir şemaya büründürülür sonra fiziksel (bilgisayar dilinde) bir şemaya. Ardından bu ikisinin ortak alanı olarak özetleyebileceğimiz iç şema şekline dönüşür. İç şema veri tabanına giriş yol ve yöntemleri gibi bir çok şeyle alakalıdır ve genelde veri yapıları kullanır.</a:t>
            </a:r>
            <a:endParaRPr lang="tr-TR" dirty="0"/>
          </a:p>
        </p:txBody>
      </p:sp>
    </p:spTree>
    <p:extLst>
      <p:ext uri="{BB962C8B-B14F-4D97-AF65-F5344CB8AC3E}">
        <p14:creationId xmlns:p14="http://schemas.microsoft.com/office/powerpoint/2010/main" val="859393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İlişkisel ve İlişkisel Olmayan Veri Tabanı</a:t>
            </a:r>
            <a:endParaRPr lang="tr-TR" b="1" dirty="0"/>
          </a:p>
        </p:txBody>
      </p:sp>
      <p:sp>
        <p:nvSpPr>
          <p:cNvPr id="3" name="İçerik Yer Tutucusu 2"/>
          <p:cNvSpPr>
            <a:spLocks noGrp="1"/>
          </p:cNvSpPr>
          <p:nvPr>
            <p:ph idx="1"/>
          </p:nvPr>
        </p:nvSpPr>
        <p:spPr/>
        <p:txBody>
          <a:bodyPr/>
          <a:lstStyle/>
          <a:p>
            <a:r>
              <a:rPr lang="tr-TR" dirty="0" smtClean="0"/>
              <a:t>İlişkiselde satır ve sütunlardan oluşan tablolar vardır, bu tablolar </a:t>
            </a:r>
            <a:r>
              <a:rPr lang="tr-TR" dirty="0" err="1" smtClean="0"/>
              <a:t>biribiriyle</a:t>
            </a:r>
            <a:r>
              <a:rPr lang="tr-TR" dirty="0" smtClean="0"/>
              <a:t> ilişkidir. ACID </a:t>
            </a:r>
            <a:r>
              <a:rPr lang="tr-TR" dirty="0" err="1" smtClean="0"/>
              <a:t>prenibi</a:t>
            </a:r>
            <a:r>
              <a:rPr lang="tr-TR" dirty="0" smtClean="0"/>
              <a:t> vardır: Bölünmezlik (</a:t>
            </a:r>
            <a:r>
              <a:rPr lang="tr-TR" dirty="0" err="1" smtClean="0"/>
              <a:t>Atomicity</a:t>
            </a:r>
            <a:r>
              <a:rPr lang="tr-TR" dirty="0" smtClean="0"/>
              <a:t>), Tutarlılık (</a:t>
            </a:r>
            <a:r>
              <a:rPr lang="tr-TR" dirty="0" err="1" smtClean="0"/>
              <a:t>Consistency</a:t>
            </a:r>
            <a:r>
              <a:rPr lang="tr-TR" dirty="0" smtClean="0"/>
              <a:t>), İzolasyon (</a:t>
            </a:r>
            <a:r>
              <a:rPr lang="tr-TR" dirty="0" err="1" smtClean="0"/>
              <a:t>Isolation</a:t>
            </a:r>
            <a:r>
              <a:rPr lang="tr-TR" dirty="0" smtClean="0"/>
              <a:t>), Dayanıklılık (</a:t>
            </a:r>
            <a:r>
              <a:rPr lang="tr-TR" dirty="0" err="1" smtClean="0"/>
              <a:t>Durability</a:t>
            </a:r>
            <a:r>
              <a:rPr lang="tr-TR" dirty="0" smtClean="0"/>
              <a:t>).</a:t>
            </a:r>
          </a:p>
          <a:p>
            <a:r>
              <a:rPr lang="tr-TR" dirty="0" smtClean="0"/>
              <a:t>İlişkisel olmayanda ise ACID prensibi gevşeyebilirdir. Bunun sebebi ise büyük </a:t>
            </a:r>
            <a:r>
              <a:rPr lang="tr-TR" dirty="0" err="1" smtClean="0"/>
              <a:t>databaselerdeki</a:t>
            </a:r>
            <a:r>
              <a:rPr lang="tr-TR" dirty="0" smtClean="0"/>
              <a:t> ölçeklendirme gibi sorunlara dayanır. Yaygın olarak ilişkisel </a:t>
            </a:r>
            <a:r>
              <a:rPr lang="tr-TR" dirty="0" err="1" smtClean="0"/>
              <a:t>database</a:t>
            </a:r>
            <a:r>
              <a:rPr lang="tr-TR" dirty="0" smtClean="0"/>
              <a:t> kullanılsa da bazı büyük şirketler de bu sebeplerden </a:t>
            </a:r>
            <a:r>
              <a:rPr lang="tr-TR" dirty="0" err="1" smtClean="0"/>
              <a:t>NoSQL</a:t>
            </a:r>
            <a:r>
              <a:rPr lang="tr-TR" dirty="0" smtClean="0"/>
              <a:t> </a:t>
            </a:r>
            <a:r>
              <a:rPr lang="tr-TR" dirty="0" err="1" smtClean="0"/>
              <a:t>database</a:t>
            </a:r>
            <a:r>
              <a:rPr lang="tr-TR" dirty="0" smtClean="0"/>
              <a:t> kullanmaktadır.</a:t>
            </a:r>
            <a:endParaRPr lang="tr-TR" dirty="0"/>
          </a:p>
        </p:txBody>
      </p:sp>
    </p:spTree>
    <p:extLst>
      <p:ext uri="{BB962C8B-B14F-4D97-AF65-F5344CB8AC3E}">
        <p14:creationId xmlns:p14="http://schemas.microsoft.com/office/powerpoint/2010/main" val="39320853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smtClean="0"/>
              <a:t>Veri Tabanı Mimarilerinin Performans Olarak Karşılaştırılması</a:t>
            </a:r>
            <a:endParaRPr lang="tr-TR" b="1" dirty="0"/>
          </a:p>
        </p:txBody>
      </p:sp>
      <p:sp>
        <p:nvSpPr>
          <p:cNvPr id="3" name="İçerik Yer Tutucusu 2"/>
          <p:cNvSpPr>
            <a:spLocks noGrp="1"/>
          </p:cNvSpPr>
          <p:nvPr>
            <p:ph idx="1"/>
          </p:nvPr>
        </p:nvSpPr>
        <p:spPr/>
        <p:txBody>
          <a:bodyPr/>
          <a:lstStyle/>
          <a:p>
            <a:r>
              <a:rPr lang="tr-TR" dirty="0" smtClean="0"/>
              <a:t>En sık kullanılan mimari olan </a:t>
            </a:r>
            <a:r>
              <a:rPr lang="tr-TR" dirty="0" err="1" smtClean="0"/>
              <a:t>MySQL</a:t>
            </a:r>
            <a:r>
              <a:rPr lang="tr-TR" dirty="0" smtClean="0"/>
              <a:t> ve </a:t>
            </a:r>
            <a:r>
              <a:rPr lang="tr-TR" dirty="0" err="1" smtClean="0"/>
              <a:t>NoSQL’e</a:t>
            </a:r>
            <a:r>
              <a:rPr lang="tr-TR" dirty="0" smtClean="0"/>
              <a:t> alternatif olarak </a:t>
            </a:r>
            <a:r>
              <a:rPr lang="tr-TR" dirty="0" err="1" smtClean="0"/>
              <a:t>MongoDB</a:t>
            </a:r>
            <a:r>
              <a:rPr lang="tr-TR" dirty="0" smtClean="0"/>
              <a:t> üretilmiştir. Bunları karşılaştırmak için pek çok test yapılmıştır. Farklı sayıda çekirdeklerle, farklı durumlarda çok fazla deney yapılmıştır. Özet geçecek olursak farklı durumlarda farklı mimariler daha ön plana çıkmıştır. </a:t>
            </a:r>
            <a:r>
              <a:rPr lang="tr-TR" dirty="0" err="1" smtClean="0"/>
              <a:t>MySQL</a:t>
            </a:r>
            <a:r>
              <a:rPr lang="tr-TR" dirty="0" smtClean="0"/>
              <a:t> ile </a:t>
            </a:r>
            <a:r>
              <a:rPr lang="tr-TR" dirty="0" err="1" smtClean="0"/>
              <a:t>MongoDB</a:t>
            </a:r>
            <a:r>
              <a:rPr lang="tr-TR" dirty="0" smtClean="0"/>
              <a:t> kıyaslamasında komplike sonuçlar elde edilmiş, </a:t>
            </a:r>
            <a:r>
              <a:rPr lang="tr-TR" dirty="0" err="1" smtClean="0"/>
              <a:t>NoSQL</a:t>
            </a:r>
            <a:r>
              <a:rPr lang="tr-TR" dirty="0" smtClean="0"/>
              <a:t> ile </a:t>
            </a:r>
            <a:r>
              <a:rPr lang="tr-TR" dirty="0" err="1" smtClean="0"/>
              <a:t>MongoDB</a:t>
            </a:r>
            <a:r>
              <a:rPr lang="tr-TR" dirty="0" smtClean="0"/>
              <a:t> kıyasında </a:t>
            </a:r>
            <a:r>
              <a:rPr lang="tr-TR" dirty="0"/>
              <a:t>g</a:t>
            </a:r>
            <a:r>
              <a:rPr lang="tr-TR" dirty="0" smtClean="0"/>
              <a:t>enel olarak daha hızlı sonuç </a:t>
            </a:r>
            <a:r>
              <a:rPr lang="tr-TR" dirty="0" err="1" smtClean="0"/>
              <a:t>eldesi</a:t>
            </a:r>
            <a:r>
              <a:rPr lang="tr-TR" dirty="0" smtClean="0"/>
              <a:t> konusunda </a:t>
            </a:r>
            <a:r>
              <a:rPr lang="tr-TR" dirty="0" err="1" smtClean="0"/>
              <a:t>MongoDB</a:t>
            </a:r>
            <a:r>
              <a:rPr lang="tr-TR" dirty="0" smtClean="0"/>
              <a:t> daha iyiyken çok miktarda veri çifti </a:t>
            </a:r>
            <a:r>
              <a:rPr lang="tr-TR" dirty="0" err="1" smtClean="0"/>
              <a:t>eldesi</a:t>
            </a:r>
            <a:r>
              <a:rPr lang="tr-TR" dirty="0" smtClean="0"/>
              <a:t> için </a:t>
            </a:r>
            <a:r>
              <a:rPr lang="tr-TR" dirty="0" err="1" smtClean="0"/>
              <a:t>NoSQL</a:t>
            </a:r>
            <a:r>
              <a:rPr lang="tr-TR" dirty="0" smtClean="0"/>
              <a:t> daha ön plana çıkmıştır.</a:t>
            </a:r>
            <a:endParaRPr lang="tr-TR" dirty="0"/>
          </a:p>
        </p:txBody>
      </p:sp>
    </p:spTree>
    <p:extLst>
      <p:ext uri="{BB962C8B-B14F-4D97-AF65-F5344CB8AC3E}">
        <p14:creationId xmlns:p14="http://schemas.microsoft.com/office/powerpoint/2010/main" val="7351346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Toplantı Odası">
  <a:themeElements>
    <a:clrScheme name="İyon Toplantı Odası">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yon Toplantı Odası">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Toplantı Odası">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121</TotalTime>
  <Words>535</Words>
  <Application>Microsoft Office PowerPoint</Application>
  <PresentationFormat>Geniş ekran</PresentationFormat>
  <Paragraphs>32</Paragraphs>
  <Slides>8</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8</vt:i4>
      </vt:variant>
    </vt:vector>
  </HeadingPairs>
  <TitlesOfParts>
    <vt:vector size="12" baseType="lpstr">
      <vt:lpstr>Arial</vt:lpstr>
      <vt:lpstr>Century Gothic</vt:lpstr>
      <vt:lpstr>Wingdings 3</vt:lpstr>
      <vt:lpstr>İyon Toplantı Odası</vt:lpstr>
      <vt:lpstr>İlişkisel ve İlişkisel Olmayan (NoSQL) Veri Tabanı Sistemleri Mimari Performansının Yönetim Bilişim Sistemleri Kapsamında İncelenmesi</vt:lpstr>
      <vt:lpstr>Giriş</vt:lpstr>
      <vt:lpstr>Bilişim Sistemleri ve Yönetimi</vt:lpstr>
      <vt:lpstr>Veri Tabanı ve Veri Tabanı Yönetim Sistemleri</vt:lpstr>
      <vt:lpstr>PowerPoint Sunusu</vt:lpstr>
      <vt:lpstr>Veri Tabanı Tasarımı</vt:lpstr>
      <vt:lpstr>İlişkisel ve İlişkisel Olmayan Veri Tabanı</vt:lpstr>
      <vt:lpstr>Veri Tabanı Mimarilerinin Performans Olarak Karşılaştırılması</vt:lpstr>
    </vt:vector>
  </TitlesOfParts>
  <Company>NouS/TncTR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İlişkisel ve İlişkisel Olmayan (NoSQL) Veri Tabanı Sistemleri Mimari Performansının Yönetim Bilişim Sistemleri Kapsamında İncelenmesi</dc:title>
  <dc:creator>lenovo</dc:creator>
  <cp:lastModifiedBy>lenovo</cp:lastModifiedBy>
  <cp:revision>8</cp:revision>
  <dcterms:created xsi:type="dcterms:W3CDTF">2024-03-19T15:52:19Z</dcterms:created>
  <dcterms:modified xsi:type="dcterms:W3CDTF">2024-03-19T17:53:49Z</dcterms:modified>
</cp:coreProperties>
</file>