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tr-TR"/>
        </a:p>
      </c:txPr>
    </c:title>
    <c:autoTitleDeleted val="0"/>
    <c:plotArea>
      <c:layout/>
      <c:barChart>
        <c:barDir val="bar"/>
        <c:grouping val="clustered"/>
        <c:varyColors val="0"/>
        <c:ser>
          <c:idx val="0"/>
          <c:order val="0"/>
          <c:tx>
            <c:strRef>
              <c:f>Sayfa1!$B$1</c:f>
              <c:strCache>
                <c:ptCount val="1"/>
                <c:pt idx="0">
                  <c:v>Kendi spor programlarını yazabiliyorlar mı?</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Sayfa1!$A$2:$A$5</c:f>
              <c:strCache>
                <c:ptCount val="4"/>
                <c:pt idx="0">
                  <c:v>Spora yeni başlauan kişiler</c:v>
                </c:pt>
                <c:pt idx="1">
                  <c:v>1 yıldır spor yapan kişiler</c:v>
                </c:pt>
                <c:pt idx="2">
                  <c:v>2 yıldır spor yapan kişiler</c:v>
                </c:pt>
                <c:pt idx="3">
                  <c:v>2 yıldan fazla süredir spor yapan kişiler</c:v>
                </c:pt>
              </c:strCache>
            </c:strRef>
          </c:cat>
          <c:val>
            <c:numRef>
              <c:f>Sayfa1!$B$2:$B$5</c:f>
              <c:numCache>
                <c:formatCode>General</c:formatCode>
                <c:ptCount val="4"/>
                <c:pt idx="0">
                  <c:v>0.3</c:v>
                </c:pt>
                <c:pt idx="1">
                  <c:v>0.7</c:v>
                </c:pt>
                <c:pt idx="2">
                  <c:v>1.5</c:v>
                </c:pt>
                <c:pt idx="3">
                  <c:v>2.8</c:v>
                </c:pt>
              </c:numCache>
            </c:numRef>
          </c:val>
          <c:extLst>
            <c:ext xmlns:c16="http://schemas.microsoft.com/office/drawing/2014/chart" uri="{C3380CC4-5D6E-409C-BE32-E72D297353CC}">
              <c16:uniqueId val="{00000000-97CB-4AE1-B83A-291FE599B535}"/>
            </c:ext>
          </c:extLst>
        </c:ser>
        <c:ser>
          <c:idx val="1"/>
          <c:order val="1"/>
          <c:tx>
            <c:strRef>
              <c:f>Sayfa1!$C$1</c:f>
              <c:strCache>
                <c:ptCount val="1"/>
                <c:pt idx="0">
                  <c:v>Yaptıkları program ne kadar yeterli</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cat>
            <c:strRef>
              <c:f>Sayfa1!$A$2:$A$5</c:f>
              <c:strCache>
                <c:ptCount val="4"/>
                <c:pt idx="0">
                  <c:v>Spora yeni başlauan kişiler</c:v>
                </c:pt>
                <c:pt idx="1">
                  <c:v>1 yıldır spor yapan kişiler</c:v>
                </c:pt>
                <c:pt idx="2">
                  <c:v>2 yıldır spor yapan kişiler</c:v>
                </c:pt>
                <c:pt idx="3">
                  <c:v>2 yıldan fazla süredir spor yapan kişiler</c:v>
                </c:pt>
              </c:strCache>
            </c:strRef>
          </c:cat>
          <c:val>
            <c:numRef>
              <c:f>Sayfa1!$C$2:$C$5</c:f>
              <c:numCache>
                <c:formatCode>General</c:formatCode>
                <c:ptCount val="4"/>
                <c:pt idx="0">
                  <c:v>0.1</c:v>
                </c:pt>
                <c:pt idx="1">
                  <c:v>0.2</c:v>
                </c:pt>
                <c:pt idx="2">
                  <c:v>0.5</c:v>
                </c:pt>
                <c:pt idx="3">
                  <c:v>1.4</c:v>
                </c:pt>
              </c:numCache>
            </c:numRef>
          </c:val>
          <c:extLst>
            <c:ext xmlns:c16="http://schemas.microsoft.com/office/drawing/2014/chart" uri="{C3380CC4-5D6E-409C-BE32-E72D297353CC}">
              <c16:uniqueId val="{00000001-97CB-4AE1-B83A-291FE599B535}"/>
            </c:ext>
          </c:extLst>
        </c:ser>
        <c:dLbls>
          <c:showLegendKey val="0"/>
          <c:showVal val="0"/>
          <c:showCatName val="0"/>
          <c:showSerName val="0"/>
          <c:showPercent val="0"/>
          <c:showBubbleSize val="0"/>
        </c:dLbls>
        <c:gapWidth val="182"/>
        <c:overlap val="-50"/>
        <c:axId val="1183305232"/>
        <c:axId val="1183303792"/>
        <c:extLst>
          <c:ext xmlns:c15="http://schemas.microsoft.com/office/drawing/2012/chart" uri="{02D57815-91ED-43cb-92C2-25804820EDAC}">
            <c15:filteredBarSeries>
              <c15:ser>
                <c:idx val="2"/>
                <c:order val="2"/>
                <c:tx>
                  <c:strRef>
                    <c:extLst>
                      <c:ext uri="{02D57815-91ED-43cb-92C2-25804820EDAC}">
                        <c15:formulaRef>
                          <c15:sqref>Sayfa1!$D$1</c15:sqref>
                        </c15:formulaRef>
                      </c:ext>
                    </c:extLst>
                    <c:strCache>
                      <c:ptCount val="1"/>
                      <c:pt idx="0">
                        <c:v>Sütun2</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cat>
                  <c:strRef>
                    <c:extLst>
                      <c:ext uri="{02D57815-91ED-43cb-92C2-25804820EDAC}">
                        <c15:formulaRef>
                          <c15:sqref>Sayfa1!$A$2:$A$5</c15:sqref>
                        </c15:formulaRef>
                      </c:ext>
                    </c:extLst>
                    <c:strCache>
                      <c:ptCount val="4"/>
                      <c:pt idx="0">
                        <c:v>Spora yeni başlauan kişiler</c:v>
                      </c:pt>
                      <c:pt idx="1">
                        <c:v>1 yıldır spor yapan kişiler</c:v>
                      </c:pt>
                      <c:pt idx="2">
                        <c:v>2 yıldır spor yapan kişiler</c:v>
                      </c:pt>
                      <c:pt idx="3">
                        <c:v>2 yıldan fazla süredir spor yapan kişiler</c:v>
                      </c:pt>
                    </c:strCache>
                  </c:strRef>
                </c:cat>
                <c:val>
                  <c:numRef>
                    <c:extLst>
                      <c:ext uri="{02D57815-91ED-43cb-92C2-25804820EDAC}">
                        <c15:formulaRef>
                          <c15:sqref>Sayfa1!$D$2:$D$5</c15:sqref>
                        </c15:formulaRef>
                      </c:ext>
                    </c:extLst>
                    <c:numCache>
                      <c:formatCode>General</c:formatCode>
                      <c:ptCount val="4"/>
                    </c:numCache>
                  </c:numRef>
                </c:val>
                <c:extLst>
                  <c:ext xmlns:c16="http://schemas.microsoft.com/office/drawing/2014/chart" uri="{C3380CC4-5D6E-409C-BE32-E72D297353CC}">
                    <c16:uniqueId val="{00000002-97CB-4AE1-B83A-291FE599B535}"/>
                  </c:ext>
                </c:extLst>
              </c15:ser>
            </c15:filteredBarSeries>
          </c:ext>
        </c:extLst>
      </c:barChart>
      <c:catAx>
        <c:axId val="1183305232"/>
        <c:scaling>
          <c:orientation val="minMax"/>
        </c:scaling>
        <c:delete val="0"/>
        <c:axPos val="l"/>
        <c:majorGridlines>
          <c:spPr>
            <a:ln w="9525" cap="flat" cmpd="sng" algn="ctr">
              <a:gradFill>
                <a:gsLst>
                  <a:gs pos="0">
                    <a:schemeClr val="dk1">
                      <a:lumMod val="65000"/>
                      <a:lumOff val="35000"/>
                    </a:schemeClr>
                  </a:gs>
                  <a:gs pos="100000">
                    <a:schemeClr val="dk1">
                      <a:lumMod val="75000"/>
                      <a:lumOff val="25000"/>
                    </a:schemeClr>
                  </a:gs>
                </a:gsLst>
                <a:lin ang="108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tr-TR"/>
          </a:p>
        </c:txPr>
        <c:crossAx val="1183303792"/>
        <c:crosses val="autoZero"/>
        <c:auto val="1"/>
        <c:lblAlgn val="ctr"/>
        <c:lblOffset val="100"/>
        <c:noMultiLvlLbl val="0"/>
      </c:catAx>
      <c:valAx>
        <c:axId val="1183303792"/>
        <c:scaling>
          <c:orientation val="minMax"/>
        </c:scaling>
        <c:delete val="0"/>
        <c:axPos val="b"/>
        <c:majorGridlines>
          <c:spPr>
            <a:ln w="9525" cap="flat" cmpd="sng" algn="ctr">
              <a:gradFill>
                <a:gsLst>
                  <a:gs pos="0">
                    <a:schemeClr val="dk1">
                      <a:lumMod val="65000"/>
                      <a:lumOff val="35000"/>
                    </a:schemeClr>
                  </a:gs>
                  <a:gs pos="100000">
                    <a:schemeClr val="dk1">
                      <a:lumMod val="75000"/>
                      <a:lumOff val="25000"/>
                    </a:schemeClr>
                  </a:gs>
                </a:gsLst>
                <a:lin ang="108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tr-TR"/>
          </a:p>
        </c:txPr>
        <c:crossAx val="1183305232"/>
        <c:crosses val="autoZero"/>
        <c:crossBetween val="between"/>
      </c:valAx>
      <c:spPr>
        <a:noFill/>
        <a:ln>
          <a:noFill/>
        </a:ln>
        <a:effectLst/>
      </c:spPr>
    </c:plotArea>
    <c:legend>
      <c:legendPos val="t"/>
      <c:layout>
        <c:manualLayout>
          <c:xMode val="edge"/>
          <c:yMode val="edge"/>
          <c:x val="7.1865349480185756E-4"/>
          <c:y val="0.15447287615148414"/>
          <c:w val="0.99856256366311502"/>
          <c:h val="8.084397843309504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tr-T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tr-T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9">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dk1">
                <a:lumMod val="65000"/>
                <a:lumOff val="35000"/>
              </a:schemeClr>
            </a:gs>
            <a:gs pos="100000">
              <a:schemeClr val="dk1">
                <a:lumMod val="75000"/>
                <a:lumOff val="25000"/>
              </a:schemeClr>
            </a:gs>
          </a:gsLst>
          <a:lin ang="10800000" scaled="0"/>
        </a:gradFill>
        <a:round/>
      </a:ln>
      <a:effectLst/>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54CB5E73-1A1B-46CA-B4A1-2ED89F081278}" type="datetimeFigureOut">
              <a:rPr lang="tr-TR" smtClean="0"/>
              <a:t>13.06.2023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34E1909-1780-4922-9CB3-8E22D8A08EAA}" type="slidenum">
              <a:rPr lang="tr-TR" smtClean="0"/>
              <a:t>‹#›</a:t>
            </a:fld>
            <a:endParaRPr lang="tr-TR"/>
          </a:p>
        </p:txBody>
      </p:sp>
    </p:spTree>
    <p:extLst>
      <p:ext uri="{BB962C8B-B14F-4D97-AF65-F5344CB8AC3E}">
        <p14:creationId xmlns:p14="http://schemas.microsoft.com/office/powerpoint/2010/main" val="666235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4CB5E73-1A1B-46CA-B4A1-2ED89F081278}" type="datetimeFigureOut">
              <a:rPr lang="tr-TR" smtClean="0"/>
              <a:t>13.06.2023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34E1909-1780-4922-9CB3-8E22D8A08EAA}" type="slidenum">
              <a:rPr lang="tr-TR" smtClean="0"/>
              <a:t>‹#›</a:t>
            </a:fld>
            <a:endParaRPr lang="tr-TR"/>
          </a:p>
        </p:txBody>
      </p:sp>
    </p:spTree>
    <p:extLst>
      <p:ext uri="{BB962C8B-B14F-4D97-AF65-F5344CB8AC3E}">
        <p14:creationId xmlns:p14="http://schemas.microsoft.com/office/powerpoint/2010/main" val="3325305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4CB5E73-1A1B-46CA-B4A1-2ED89F081278}" type="datetimeFigureOut">
              <a:rPr lang="tr-TR" smtClean="0"/>
              <a:t>13.06.2023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34E1909-1780-4922-9CB3-8E22D8A08EAA}" type="slidenum">
              <a:rPr lang="tr-TR" smtClean="0"/>
              <a:t>‹#›</a:t>
            </a:fld>
            <a:endParaRPr lang="tr-TR"/>
          </a:p>
        </p:txBody>
      </p:sp>
    </p:spTree>
    <p:extLst>
      <p:ext uri="{BB962C8B-B14F-4D97-AF65-F5344CB8AC3E}">
        <p14:creationId xmlns:p14="http://schemas.microsoft.com/office/powerpoint/2010/main" val="3995669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4CB5E73-1A1B-46CA-B4A1-2ED89F081278}" type="datetimeFigureOut">
              <a:rPr lang="tr-TR" smtClean="0"/>
              <a:t>13.06.2023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34E1909-1780-4922-9CB3-8E22D8A08EAA}" type="slidenum">
              <a:rPr lang="tr-TR" smtClean="0"/>
              <a:t>‹#›</a:t>
            </a:fld>
            <a:endParaRPr lang="tr-TR"/>
          </a:p>
        </p:txBody>
      </p:sp>
    </p:spTree>
    <p:extLst>
      <p:ext uri="{BB962C8B-B14F-4D97-AF65-F5344CB8AC3E}">
        <p14:creationId xmlns:p14="http://schemas.microsoft.com/office/powerpoint/2010/main" val="914917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4CB5E73-1A1B-46CA-B4A1-2ED89F081278}" type="datetimeFigureOut">
              <a:rPr lang="tr-TR" smtClean="0"/>
              <a:t>13.06.2023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34E1909-1780-4922-9CB3-8E22D8A08EAA}" type="slidenum">
              <a:rPr lang="tr-TR" smtClean="0"/>
              <a:t>‹#›</a:t>
            </a:fld>
            <a:endParaRPr lang="tr-TR"/>
          </a:p>
        </p:txBody>
      </p:sp>
    </p:spTree>
    <p:extLst>
      <p:ext uri="{BB962C8B-B14F-4D97-AF65-F5344CB8AC3E}">
        <p14:creationId xmlns:p14="http://schemas.microsoft.com/office/powerpoint/2010/main" val="3230594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8" name="Date Placeholder 7"/>
          <p:cNvSpPr>
            <a:spLocks noGrp="1"/>
          </p:cNvSpPr>
          <p:nvPr>
            <p:ph type="dt" sz="half" idx="10"/>
          </p:nvPr>
        </p:nvSpPr>
        <p:spPr/>
        <p:txBody>
          <a:bodyPr/>
          <a:lstStyle/>
          <a:p>
            <a:fld id="{54CB5E73-1A1B-46CA-B4A1-2ED89F081278}" type="datetimeFigureOut">
              <a:rPr lang="tr-TR" smtClean="0"/>
              <a:t>13.06.2023</a:t>
            </a:fld>
            <a:endParaRPr lang="tr-TR"/>
          </a:p>
        </p:txBody>
      </p:sp>
      <p:sp>
        <p:nvSpPr>
          <p:cNvPr id="9" name="Footer Placeholder 8"/>
          <p:cNvSpPr>
            <a:spLocks noGrp="1"/>
          </p:cNvSpPr>
          <p:nvPr>
            <p:ph type="ftr" sz="quarter" idx="11"/>
          </p:nvPr>
        </p:nvSpPr>
        <p:spPr/>
        <p:txBody>
          <a:bodyPr/>
          <a:lstStyle/>
          <a:p>
            <a:endParaRPr lang="tr-TR"/>
          </a:p>
        </p:txBody>
      </p:sp>
      <p:sp>
        <p:nvSpPr>
          <p:cNvPr id="10" name="Slide Number Placeholder 9"/>
          <p:cNvSpPr>
            <a:spLocks noGrp="1"/>
          </p:cNvSpPr>
          <p:nvPr>
            <p:ph type="sldNum" sz="quarter" idx="12"/>
          </p:nvPr>
        </p:nvSpPr>
        <p:spPr/>
        <p:txBody>
          <a:bodyPr/>
          <a:lstStyle/>
          <a:p>
            <a:fld id="{734E1909-1780-4922-9CB3-8E22D8A08EAA}" type="slidenum">
              <a:rPr lang="tr-TR" smtClean="0"/>
              <a:t>‹#›</a:t>
            </a:fld>
            <a:endParaRPr lang="tr-TR"/>
          </a:p>
        </p:txBody>
      </p:sp>
    </p:spTree>
    <p:extLst>
      <p:ext uri="{BB962C8B-B14F-4D97-AF65-F5344CB8AC3E}">
        <p14:creationId xmlns:p14="http://schemas.microsoft.com/office/powerpoint/2010/main" val="2068462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583436" y="3143250"/>
            <a:ext cx="4270248" cy="2596776"/>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7" name="Date Placeholder 6"/>
          <p:cNvSpPr>
            <a:spLocks noGrp="1"/>
          </p:cNvSpPr>
          <p:nvPr>
            <p:ph type="dt" sz="half" idx="10"/>
          </p:nvPr>
        </p:nvSpPr>
        <p:spPr/>
        <p:txBody>
          <a:bodyPr/>
          <a:lstStyle/>
          <a:p>
            <a:fld id="{54CB5E73-1A1B-46CA-B4A1-2ED89F081278}" type="datetimeFigureOut">
              <a:rPr lang="tr-TR" smtClean="0"/>
              <a:t>13.06.2023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34E1909-1780-4922-9CB3-8E22D8A08EAA}" type="slidenum">
              <a:rPr lang="tr-TR" smtClean="0"/>
              <a:t>‹#›</a:t>
            </a:fld>
            <a:endParaRPr lang="tr-TR"/>
          </a:p>
        </p:txBody>
      </p:sp>
      <p:sp>
        <p:nvSpPr>
          <p:cNvPr id="10" name="Title 9"/>
          <p:cNvSpPr>
            <a:spLocks noGrp="1"/>
          </p:cNvSpPr>
          <p:nvPr>
            <p:ph type="title"/>
          </p:nvPr>
        </p:nvSpPr>
        <p:spPr/>
        <p:txBody>
          <a:bodyPr/>
          <a:lstStyle/>
          <a:p>
            <a:r>
              <a:rPr lang="tr-TR"/>
              <a:t>Asıl başlık stilini düzenlemek için tıklayın</a:t>
            </a:r>
            <a:endParaRPr lang="en-US" dirty="0"/>
          </a:p>
        </p:txBody>
      </p:sp>
    </p:spTree>
    <p:extLst>
      <p:ext uri="{BB962C8B-B14F-4D97-AF65-F5344CB8AC3E}">
        <p14:creationId xmlns:p14="http://schemas.microsoft.com/office/powerpoint/2010/main" val="1501709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4CB5E73-1A1B-46CA-B4A1-2ED89F081278}" type="datetimeFigureOut">
              <a:rPr lang="tr-TR" smtClean="0"/>
              <a:t>13.06.2023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34E1909-1780-4922-9CB3-8E22D8A08EAA}" type="slidenum">
              <a:rPr lang="tr-TR" smtClean="0"/>
              <a:t>‹#›</a:t>
            </a:fld>
            <a:endParaRPr lang="tr-TR"/>
          </a:p>
        </p:txBody>
      </p:sp>
    </p:spTree>
    <p:extLst>
      <p:ext uri="{BB962C8B-B14F-4D97-AF65-F5344CB8AC3E}">
        <p14:creationId xmlns:p14="http://schemas.microsoft.com/office/powerpoint/2010/main" val="1191469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CB5E73-1A1B-46CA-B4A1-2ED89F081278}" type="datetimeFigureOut">
              <a:rPr lang="tr-TR" smtClean="0"/>
              <a:t>13.06.2023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734E1909-1780-4922-9CB3-8E22D8A08EAA}" type="slidenum">
              <a:rPr lang="tr-TR" smtClean="0"/>
              <a:t>‹#›</a:t>
            </a:fld>
            <a:endParaRPr lang="tr-TR"/>
          </a:p>
        </p:txBody>
      </p:sp>
    </p:spTree>
    <p:extLst>
      <p:ext uri="{BB962C8B-B14F-4D97-AF65-F5344CB8AC3E}">
        <p14:creationId xmlns:p14="http://schemas.microsoft.com/office/powerpoint/2010/main" val="3862132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9" name="Date Placeholder 8"/>
          <p:cNvSpPr>
            <a:spLocks noGrp="1"/>
          </p:cNvSpPr>
          <p:nvPr>
            <p:ph type="dt" sz="half" idx="10"/>
          </p:nvPr>
        </p:nvSpPr>
        <p:spPr/>
        <p:txBody>
          <a:bodyPr/>
          <a:lstStyle/>
          <a:p>
            <a:fld id="{54CB5E73-1A1B-46CA-B4A1-2ED89F081278}" type="datetimeFigureOut">
              <a:rPr lang="tr-TR" smtClean="0"/>
              <a:t>13.06.2023</a:t>
            </a:fld>
            <a:endParaRPr lang="tr-TR"/>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tr-TR"/>
          </a:p>
        </p:txBody>
      </p:sp>
      <p:sp>
        <p:nvSpPr>
          <p:cNvPr id="11" name="Slide Number Placeholder 10"/>
          <p:cNvSpPr>
            <a:spLocks noGrp="1"/>
          </p:cNvSpPr>
          <p:nvPr>
            <p:ph type="sldNum" sz="quarter" idx="12"/>
          </p:nvPr>
        </p:nvSpPr>
        <p:spPr/>
        <p:txBody>
          <a:bodyPr/>
          <a:lstStyle/>
          <a:p>
            <a:fld id="{734E1909-1780-4922-9CB3-8E22D8A08EAA}" type="slidenum">
              <a:rPr lang="tr-TR" smtClean="0"/>
              <a:t>‹#›</a:t>
            </a:fld>
            <a:endParaRPr lang="tr-TR"/>
          </a:p>
        </p:txBody>
      </p:sp>
    </p:spTree>
    <p:extLst>
      <p:ext uri="{BB962C8B-B14F-4D97-AF65-F5344CB8AC3E}">
        <p14:creationId xmlns:p14="http://schemas.microsoft.com/office/powerpoint/2010/main" val="3909462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4CB5E73-1A1B-46CA-B4A1-2ED89F081278}" type="datetimeFigureOut">
              <a:rPr lang="tr-TR" smtClean="0"/>
              <a:t>13.06.2023</a:t>
            </a:fld>
            <a:endParaRPr lang="tr-TR"/>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tr-TR"/>
          </a:p>
        </p:txBody>
      </p:sp>
      <p:sp>
        <p:nvSpPr>
          <p:cNvPr id="10" name="Slide Number Placeholder 9"/>
          <p:cNvSpPr>
            <a:spLocks noGrp="1"/>
          </p:cNvSpPr>
          <p:nvPr>
            <p:ph type="sldNum" sz="quarter" idx="12"/>
          </p:nvPr>
        </p:nvSpPr>
        <p:spPr/>
        <p:txBody>
          <a:bodyPr/>
          <a:lstStyle/>
          <a:p>
            <a:fld id="{734E1909-1780-4922-9CB3-8E22D8A08EAA}" type="slidenum">
              <a:rPr lang="tr-TR" smtClean="0"/>
              <a:t>‹#›</a:t>
            </a:fld>
            <a:endParaRPr lang="tr-TR"/>
          </a:p>
        </p:txBody>
      </p:sp>
    </p:spTree>
    <p:extLst>
      <p:ext uri="{BB962C8B-B14F-4D97-AF65-F5344CB8AC3E}">
        <p14:creationId xmlns:p14="http://schemas.microsoft.com/office/powerpoint/2010/main" val="125096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4CB5E73-1A1B-46CA-B4A1-2ED89F081278}" type="datetimeFigureOut">
              <a:rPr lang="tr-TR" smtClean="0"/>
              <a:t>13.06.2023</a:t>
            </a:fld>
            <a:endParaRPr lang="tr-T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tr-T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34E1909-1780-4922-9CB3-8E22D8A08EAA}" type="slidenum">
              <a:rPr lang="tr-TR" smtClean="0"/>
              <a:t>‹#›</a:t>
            </a:fld>
            <a:endParaRPr lang="tr-TR"/>
          </a:p>
        </p:txBody>
      </p:sp>
    </p:spTree>
    <p:extLst>
      <p:ext uri="{BB962C8B-B14F-4D97-AF65-F5344CB8AC3E}">
        <p14:creationId xmlns:p14="http://schemas.microsoft.com/office/powerpoint/2010/main" val="283901417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90ADDE-05CB-5439-C196-E49FFF274467}"/>
              </a:ext>
            </a:extLst>
          </p:cNvPr>
          <p:cNvSpPr>
            <a:spLocks noGrp="1"/>
          </p:cNvSpPr>
          <p:nvPr>
            <p:ph type="ctrTitle"/>
          </p:nvPr>
        </p:nvSpPr>
        <p:spPr>
          <a:xfrm>
            <a:off x="1232453" y="525670"/>
            <a:ext cx="9730408" cy="2387600"/>
          </a:xfrm>
        </p:spPr>
        <p:txBody>
          <a:bodyPr>
            <a:normAutofit/>
          </a:bodyPr>
          <a:lstStyle/>
          <a:p>
            <a:pPr algn="ctr"/>
            <a:r>
              <a:rPr lang="tr-TR" sz="7200" b="1" dirty="0" err="1"/>
              <a:t>FitnessProgram</a:t>
            </a:r>
            <a:endParaRPr lang="tr-TR" sz="7200" b="1" dirty="0"/>
          </a:p>
        </p:txBody>
      </p:sp>
      <p:sp>
        <p:nvSpPr>
          <p:cNvPr id="7" name="Alt Başlık 6">
            <a:extLst>
              <a:ext uri="{FF2B5EF4-FFF2-40B4-BE49-F238E27FC236}">
                <a16:creationId xmlns:a16="http://schemas.microsoft.com/office/drawing/2014/main" id="{AEE0FAD2-82AA-90C5-5811-6E7EF13142CE}"/>
              </a:ext>
            </a:extLst>
          </p:cNvPr>
          <p:cNvSpPr>
            <a:spLocks noGrp="1"/>
          </p:cNvSpPr>
          <p:nvPr>
            <p:ph type="subTitle" idx="1"/>
          </p:nvPr>
        </p:nvSpPr>
        <p:spPr>
          <a:xfrm>
            <a:off x="1524000" y="3236120"/>
            <a:ext cx="9144000" cy="1655762"/>
          </a:xfrm>
        </p:spPr>
        <p:txBody>
          <a:bodyPr>
            <a:normAutofit/>
          </a:bodyPr>
          <a:lstStyle/>
          <a:p>
            <a:r>
              <a:rPr lang="tr-TR" sz="3200" b="1" dirty="0"/>
              <a:t>Proje Sahibi: Enes Dursun</a:t>
            </a:r>
          </a:p>
          <a:p>
            <a:r>
              <a:rPr lang="tr-TR" sz="3200" b="1" dirty="0" err="1"/>
              <a:t>Github</a:t>
            </a:r>
            <a:r>
              <a:rPr lang="tr-TR" sz="3200" b="1" dirty="0"/>
              <a:t> ID: </a:t>
            </a:r>
            <a:r>
              <a:rPr lang="tr-TR" sz="3200" b="1" dirty="0" err="1"/>
              <a:t>EnesDrsn</a:t>
            </a:r>
            <a:endParaRPr lang="tr-TR" sz="3200" b="1" dirty="0"/>
          </a:p>
        </p:txBody>
      </p:sp>
    </p:spTree>
    <p:extLst>
      <p:ext uri="{BB962C8B-B14F-4D97-AF65-F5344CB8AC3E}">
        <p14:creationId xmlns:p14="http://schemas.microsoft.com/office/powerpoint/2010/main" val="2359072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68D68C-AD31-AF29-2CB2-AA7124FB9890}"/>
              </a:ext>
            </a:extLst>
          </p:cNvPr>
          <p:cNvSpPr>
            <a:spLocks noGrp="1"/>
          </p:cNvSpPr>
          <p:nvPr>
            <p:ph type="title"/>
          </p:nvPr>
        </p:nvSpPr>
        <p:spPr>
          <a:xfrm>
            <a:off x="2067339" y="566530"/>
            <a:ext cx="8040757" cy="1586882"/>
          </a:xfrm>
        </p:spPr>
        <p:txBody>
          <a:bodyPr>
            <a:normAutofit/>
          </a:bodyPr>
          <a:lstStyle/>
          <a:p>
            <a:r>
              <a:rPr lang="tr-TR" sz="4400" dirty="0"/>
              <a:t>Uygulamanın amacı nedir?</a:t>
            </a:r>
          </a:p>
        </p:txBody>
      </p:sp>
      <p:sp>
        <p:nvSpPr>
          <p:cNvPr id="3" name="İçerik Yer Tutucusu 2">
            <a:extLst>
              <a:ext uri="{FF2B5EF4-FFF2-40B4-BE49-F238E27FC236}">
                <a16:creationId xmlns:a16="http://schemas.microsoft.com/office/drawing/2014/main" id="{D25815FF-423A-3430-3AFB-3269F3719317}"/>
              </a:ext>
            </a:extLst>
          </p:cNvPr>
          <p:cNvSpPr>
            <a:spLocks noGrp="1"/>
          </p:cNvSpPr>
          <p:nvPr>
            <p:ph idx="1"/>
          </p:nvPr>
        </p:nvSpPr>
        <p:spPr/>
        <p:txBody>
          <a:bodyPr/>
          <a:lstStyle/>
          <a:p>
            <a:r>
              <a:rPr lang="tr-TR" dirty="0"/>
              <a:t>Spor yapmak isteyen birisi iseniz ve bu konuda bir bilginiz yok ise hareketlerin yapılışlarını öğrenebilir. Hareketlerin hangi bölgelere etki ettiğini öğrenebilir ve kendinize imkanınıza uygun program alabilirsiniz.</a:t>
            </a:r>
          </a:p>
        </p:txBody>
      </p:sp>
    </p:spTree>
    <p:extLst>
      <p:ext uri="{BB962C8B-B14F-4D97-AF65-F5344CB8AC3E}">
        <p14:creationId xmlns:p14="http://schemas.microsoft.com/office/powerpoint/2010/main" val="3750327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B06B4C-8E04-A0C3-FE40-BC36B5749281}"/>
              </a:ext>
            </a:extLst>
          </p:cNvPr>
          <p:cNvSpPr>
            <a:spLocks noGrp="1"/>
          </p:cNvSpPr>
          <p:nvPr>
            <p:ph type="title"/>
          </p:nvPr>
        </p:nvSpPr>
        <p:spPr>
          <a:xfrm>
            <a:off x="2231136" y="487614"/>
            <a:ext cx="7729728" cy="1188720"/>
          </a:xfrm>
        </p:spPr>
        <p:txBody>
          <a:bodyPr/>
          <a:lstStyle/>
          <a:p>
            <a:r>
              <a:rPr lang="tr-TR" dirty="0"/>
              <a:t>Uygulamayı neden yaptım?</a:t>
            </a:r>
          </a:p>
        </p:txBody>
      </p:sp>
      <p:graphicFrame>
        <p:nvGraphicFramePr>
          <p:cNvPr id="9" name="İçerik Yer Tutucusu 8">
            <a:extLst>
              <a:ext uri="{FF2B5EF4-FFF2-40B4-BE49-F238E27FC236}">
                <a16:creationId xmlns:a16="http://schemas.microsoft.com/office/drawing/2014/main" id="{6894F109-D7A3-B28C-6889-657258E3F96F}"/>
              </a:ext>
            </a:extLst>
          </p:cNvPr>
          <p:cNvGraphicFramePr>
            <a:graphicFrameLocks noGrp="1"/>
          </p:cNvGraphicFramePr>
          <p:nvPr>
            <p:ph sz="half" idx="1"/>
            <p:extLst>
              <p:ext uri="{D42A27DB-BD31-4B8C-83A1-F6EECF244321}">
                <p14:modId xmlns:p14="http://schemas.microsoft.com/office/powerpoint/2010/main" val="4253672147"/>
              </p:ext>
            </p:extLst>
          </p:nvPr>
        </p:nvGraphicFramePr>
        <p:xfrm>
          <a:off x="258990" y="1958009"/>
          <a:ext cx="5837010" cy="4482548"/>
        </p:xfrm>
        <a:graphic>
          <a:graphicData uri="http://schemas.openxmlformats.org/drawingml/2006/chart">
            <c:chart xmlns:c="http://schemas.openxmlformats.org/drawingml/2006/chart" xmlns:r="http://schemas.openxmlformats.org/officeDocument/2006/relationships" r:id="rId2"/>
          </a:graphicData>
        </a:graphic>
      </p:graphicFrame>
      <p:sp>
        <p:nvSpPr>
          <p:cNvPr id="10" name="İçerik Yer Tutucusu 9">
            <a:extLst>
              <a:ext uri="{FF2B5EF4-FFF2-40B4-BE49-F238E27FC236}">
                <a16:creationId xmlns:a16="http://schemas.microsoft.com/office/drawing/2014/main" id="{9BE1EA38-849E-E4D4-F95E-9E811C08DBB9}"/>
              </a:ext>
            </a:extLst>
          </p:cNvPr>
          <p:cNvSpPr>
            <a:spLocks noGrp="1"/>
          </p:cNvSpPr>
          <p:nvPr>
            <p:ph sz="half" idx="2"/>
          </p:nvPr>
        </p:nvSpPr>
        <p:spPr>
          <a:xfrm>
            <a:off x="6338315" y="1958009"/>
            <a:ext cx="5594695" cy="3586988"/>
          </a:xfrm>
        </p:spPr>
        <p:txBody>
          <a:bodyPr/>
          <a:lstStyle/>
          <a:p>
            <a:r>
              <a:rPr lang="tr-TR" dirty="0"/>
              <a:t>Yandaki grafikte de görüldüğü gibi spor yapan kişiler üzerinde yapılan araştırmaya göre insanlar kendi programlarını yazamıyorlar. Birçoğu insan spor salonlardaki hocalara ücret ödüyor veya uzaktan eğitim </a:t>
            </a:r>
            <a:r>
              <a:rPr lang="tr-TR" dirty="0" err="1"/>
              <a:t>personal</a:t>
            </a:r>
            <a:r>
              <a:rPr lang="tr-TR" dirty="0"/>
              <a:t> </a:t>
            </a:r>
            <a:r>
              <a:rPr lang="tr-TR" dirty="0" err="1"/>
              <a:t>trainer</a:t>
            </a:r>
            <a:r>
              <a:rPr lang="tr-TR" dirty="0"/>
              <a:t> hizmetinden faydalanıyor. Bu uygulamayı yaparken ‘’Peki ya kişi ücret ödemek istemiyor ya da daha basit ve hızlı bir şekilde spor programına ulaşmak istiyorsa ne yapmalı?’’ sorusunun cevabı olmasına özen gösterdim.</a:t>
            </a:r>
          </a:p>
        </p:txBody>
      </p:sp>
    </p:spTree>
    <p:extLst>
      <p:ext uri="{BB962C8B-B14F-4D97-AF65-F5344CB8AC3E}">
        <p14:creationId xmlns:p14="http://schemas.microsoft.com/office/powerpoint/2010/main" val="2093225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C5D5A1-1B7F-110D-5433-1E91D6F8BD2B}"/>
              </a:ext>
            </a:extLst>
          </p:cNvPr>
          <p:cNvSpPr>
            <a:spLocks noGrp="1"/>
          </p:cNvSpPr>
          <p:nvPr>
            <p:ph type="title"/>
          </p:nvPr>
        </p:nvSpPr>
        <p:spPr>
          <a:xfrm>
            <a:off x="2231136" y="323616"/>
            <a:ext cx="7729728" cy="1188720"/>
          </a:xfrm>
        </p:spPr>
        <p:txBody>
          <a:bodyPr/>
          <a:lstStyle/>
          <a:p>
            <a:r>
              <a:rPr lang="tr-TR" dirty="0"/>
              <a:t>Uygulama kullanımı nasıl?</a:t>
            </a:r>
          </a:p>
        </p:txBody>
      </p:sp>
      <p:pic>
        <p:nvPicPr>
          <p:cNvPr id="6" name="İçerik Yer Tutucusu 5">
            <a:extLst>
              <a:ext uri="{FF2B5EF4-FFF2-40B4-BE49-F238E27FC236}">
                <a16:creationId xmlns:a16="http://schemas.microsoft.com/office/drawing/2014/main" id="{271959D7-3A3D-7101-D195-ADA671B8FC4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37322" y="1744456"/>
            <a:ext cx="2256037" cy="4950497"/>
          </a:xfrm>
        </p:spPr>
      </p:pic>
      <p:pic>
        <p:nvPicPr>
          <p:cNvPr id="8" name="İçerik Yer Tutucusu 7">
            <a:extLst>
              <a:ext uri="{FF2B5EF4-FFF2-40B4-BE49-F238E27FC236}">
                <a16:creationId xmlns:a16="http://schemas.microsoft.com/office/drawing/2014/main" id="{2F0CCFDB-4562-4800-88A0-B1804D17F32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902315" y="1741410"/>
            <a:ext cx="2256036" cy="4987381"/>
          </a:xfrm>
        </p:spPr>
      </p:pic>
      <p:sp>
        <p:nvSpPr>
          <p:cNvPr id="9" name="Metin kutusu 8">
            <a:extLst>
              <a:ext uri="{FF2B5EF4-FFF2-40B4-BE49-F238E27FC236}">
                <a16:creationId xmlns:a16="http://schemas.microsoft.com/office/drawing/2014/main" id="{36D620AE-B28E-F7B0-4603-1F3D114ED67D}"/>
              </a:ext>
            </a:extLst>
          </p:cNvPr>
          <p:cNvSpPr txBox="1"/>
          <p:nvPr/>
        </p:nvSpPr>
        <p:spPr>
          <a:xfrm>
            <a:off x="5267739" y="2153411"/>
            <a:ext cx="6718852" cy="1477328"/>
          </a:xfrm>
          <a:prstGeom prst="rect">
            <a:avLst/>
          </a:prstGeom>
          <a:noFill/>
        </p:spPr>
        <p:txBody>
          <a:bodyPr wrap="square" rtlCol="0">
            <a:spAutoFit/>
          </a:bodyPr>
          <a:lstStyle/>
          <a:p>
            <a:r>
              <a:rPr lang="tr-TR" dirty="0"/>
              <a:t>Soldaki iki fotoğraf uygulama ana ekranıdır. Bu ekranda vücut bölgeleri bulunmaktadır. Çalışmayı istediğiniz bölgenin hareketlerinin nasıl yapıldığını öğrenmek istiyorsanız çalışmak istediğiniz bölgeye tıklayabilirsiniz. Program kısmına tıklayarak programda alabilirsiniz. Bunları nasıl yapacağınızdan sonraki slaytlarda </a:t>
            </a:r>
            <a:r>
              <a:rPr lang="tr-TR" dirty="0" err="1"/>
              <a:t>bahsedicem</a:t>
            </a:r>
            <a:r>
              <a:rPr lang="tr-TR" dirty="0"/>
              <a:t>.</a:t>
            </a:r>
          </a:p>
        </p:txBody>
      </p:sp>
    </p:spTree>
    <p:extLst>
      <p:ext uri="{BB962C8B-B14F-4D97-AF65-F5344CB8AC3E}">
        <p14:creationId xmlns:p14="http://schemas.microsoft.com/office/powerpoint/2010/main" val="3371605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040CCF-04BD-18DB-75A1-2753155109F3}"/>
              </a:ext>
            </a:extLst>
          </p:cNvPr>
          <p:cNvSpPr>
            <a:spLocks noGrp="1"/>
          </p:cNvSpPr>
          <p:nvPr>
            <p:ph type="title"/>
          </p:nvPr>
        </p:nvSpPr>
        <p:spPr>
          <a:xfrm>
            <a:off x="2197276" y="203725"/>
            <a:ext cx="7797447" cy="1312009"/>
          </a:xfrm>
        </p:spPr>
        <p:txBody>
          <a:bodyPr>
            <a:normAutofit/>
          </a:bodyPr>
          <a:lstStyle/>
          <a:p>
            <a:r>
              <a:rPr lang="tr-TR" dirty="0"/>
              <a:t>BÖLGELERİN EKRANLARI VE HAREKETLERİN TÜYOLARI</a:t>
            </a:r>
          </a:p>
        </p:txBody>
      </p:sp>
      <p:pic>
        <p:nvPicPr>
          <p:cNvPr id="6" name="İçerik Yer Tutucusu 5">
            <a:extLst>
              <a:ext uri="{FF2B5EF4-FFF2-40B4-BE49-F238E27FC236}">
                <a16:creationId xmlns:a16="http://schemas.microsoft.com/office/drawing/2014/main" id="{8FC778B2-9E44-FFAD-CA4C-785D63A153A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06868" y="1706415"/>
            <a:ext cx="2197184" cy="4965239"/>
          </a:xfrm>
        </p:spPr>
      </p:pic>
      <p:pic>
        <p:nvPicPr>
          <p:cNvPr id="9" name="İçerik Yer Tutucusu 8">
            <a:extLst>
              <a:ext uri="{FF2B5EF4-FFF2-40B4-BE49-F238E27FC236}">
                <a16:creationId xmlns:a16="http://schemas.microsoft.com/office/drawing/2014/main" id="{78971815-4120-22E1-4CA0-59363DA01E0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38317" y="1768737"/>
            <a:ext cx="2197184" cy="4902918"/>
          </a:xfrm>
        </p:spPr>
      </p:pic>
      <p:sp>
        <p:nvSpPr>
          <p:cNvPr id="7" name="Metin kutusu 6">
            <a:extLst>
              <a:ext uri="{FF2B5EF4-FFF2-40B4-BE49-F238E27FC236}">
                <a16:creationId xmlns:a16="http://schemas.microsoft.com/office/drawing/2014/main" id="{05894CE0-AB71-F6BB-3E8A-864FAC5F2F64}"/>
              </a:ext>
            </a:extLst>
          </p:cNvPr>
          <p:cNvSpPr txBox="1"/>
          <p:nvPr/>
        </p:nvSpPr>
        <p:spPr>
          <a:xfrm>
            <a:off x="3011556" y="1948069"/>
            <a:ext cx="2842129" cy="1754326"/>
          </a:xfrm>
          <a:prstGeom prst="rect">
            <a:avLst/>
          </a:prstGeom>
          <a:noFill/>
        </p:spPr>
        <p:txBody>
          <a:bodyPr wrap="square" rtlCol="0">
            <a:spAutoFit/>
          </a:bodyPr>
          <a:lstStyle/>
          <a:p>
            <a:r>
              <a:rPr lang="tr-TR" dirty="0"/>
              <a:t>Örneğin göğüs bölgesine tıkladığınız zaman sizi soldaki ekran karşılayacak. Aşağı kaydırarak göğüs bölgesindeki tüm hareketlere bakabilirsiniz.</a:t>
            </a:r>
          </a:p>
        </p:txBody>
      </p:sp>
      <p:sp>
        <p:nvSpPr>
          <p:cNvPr id="10" name="Metin kutusu 9">
            <a:extLst>
              <a:ext uri="{FF2B5EF4-FFF2-40B4-BE49-F238E27FC236}">
                <a16:creationId xmlns:a16="http://schemas.microsoft.com/office/drawing/2014/main" id="{B32F14F9-7D6D-A658-19A8-5D271C806A82}"/>
              </a:ext>
            </a:extLst>
          </p:cNvPr>
          <p:cNvSpPr txBox="1"/>
          <p:nvPr/>
        </p:nvSpPr>
        <p:spPr>
          <a:xfrm>
            <a:off x="8855765" y="1948069"/>
            <a:ext cx="3041374" cy="2308324"/>
          </a:xfrm>
          <a:prstGeom prst="rect">
            <a:avLst/>
          </a:prstGeom>
          <a:noFill/>
        </p:spPr>
        <p:txBody>
          <a:bodyPr wrap="square" rtlCol="0">
            <a:spAutoFit/>
          </a:bodyPr>
          <a:lstStyle/>
          <a:p>
            <a:r>
              <a:rPr lang="tr-TR" dirty="0"/>
              <a:t>Örneğin ‘’</a:t>
            </a:r>
            <a:r>
              <a:rPr lang="tr-TR" dirty="0" err="1"/>
              <a:t>Decline</a:t>
            </a:r>
            <a:r>
              <a:rPr lang="tr-TR" dirty="0"/>
              <a:t> </a:t>
            </a:r>
            <a:r>
              <a:rPr lang="tr-TR" dirty="0" err="1"/>
              <a:t>Dumbbell</a:t>
            </a:r>
            <a:r>
              <a:rPr lang="tr-TR" dirty="0"/>
              <a:t> </a:t>
            </a:r>
            <a:r>
              <a:rPr lang="tr-TR" dirty="0" err="1"/>
              <a:t>Fly</a:t>
            </a:r>
            <a:r>
              <a:rPr lang="tr-TR" dirty="0"/>
              <a:t>’’ hareketinin üstüne tıklarsanız hareketin yapılışına dair bir fotoğraf ve altında detaylı anlatımını göreceksiniz. Bu şekilde istediğiniz tüm hareketlerin yapılışlarına bakabilirsiniz.</a:t>
            </a:r>
          </a:p>
        </p:txBody>
      </p:sp>
    </p:spTree>
    <p:extLst>
      <p:ext uri="{BB962C8B-B14F-4D97-AF65-F5344CB8AC3E}">
        <p14:creationId xmlns:p14="http://schemas.microsoft.com/office/powerpoint/2010/main" val="1469483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EA4DA1-AEA5-394F-296B-D90DE74F011E}"/>
              </a:ext>
            </a:extLst>
          </p:cNvPr>
          <p:cNvSpPr>
            <a:spLocks noGrp="1"/>
          </p:cNvSpPr>
          <p:nvPr>
            <p:ph type="title"/>
          </p:nvPr>
        </p:nvSpPr>
        <p:spPr>
          <a:xfrm>
            <a:off x="2231136" y="318648"/>
            <a:ext cx="7729728" cy="1188720"/>
          </a:xfrm>
        </p:spPr>
        <p:txBody>
          <a:bodyPr/>
          <a:lstStyle/>
          <a:p>
            <a:r>
              <a:rPr lang="tr-TR" dirty="0"/>
              <a:t>Program kısmı nasıl çalışır ve nasıl program alabilirsiniz?</a:t>
            </a:r>
          </a:p>
        </p:txBody>
      </p:sp>
      <p:pic>
        <p:nvPicPr>
          <p:cNvPr id="6" name="İçerik Yer Tutucusu 5">
            <a:extLst>
              <a:ext uri="{FF2B5EF4-FFF2-40B4-BE49-F238E27FC236}">
                <a16:creationId xmlns:a16="http://schemas.microsoft.com/office/drawing/2014/main" id="{A2B085B6-B633-B57D-2CC9-87F9631CD7F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4406" y="1677403"/>
            <a:ext cx="2245128" cy="5004766"/>
          </a:xfrm>
        </p:spPr>
      </p:pic>
      <p:pic>
        <p:nvPicPr>
          <p:cNvPr id="9" name="İçerik Yer Tutucusu 8">
            <a:extLst>
              <a:ext uri="{FF2B5EF4-FFF2-40B4-BE49-F238E27FC236}">
                <a16:creationId xmlns:a16="http://schemas.microsoft.com/office/drawing/2014/main" id="{30DDDC15-E2E7-31FF-3DD7-C5815B05781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1721274"/>
            <a:ext cx="2245127" cy="4937943"/>
          </a:xfrm>
        </p:spPr>
      </p:pic>
      <p:sp>
        <p:nvSpPr>
          <p:cNvPr id="7" name="Metin kutusu 6">
            <a:extLst>
              <a:ext uri="{FF2B5EF4-FFF2-40B4-BE49-F238E27FC236}">
                <a16:creationId xmlns:a16="http://schemas.microsoft.com/office/drawing/2014/main" id="{CAEBC7CC-A0E9-0397-9377-720AE04D56F2}"/>
              </a:ext>
            </a:extLst>
          </p:cNvPr>
          <p:cNvSpPr txBox="1"/>
          <p:nvPr/>
        </p:nvSpPr>
        <p:spPr>
          <a:xfrm>
            <a:off x="2309534" y="1769687"/>
            <a:ext cx="3856383" cy="4524315"/>
          </a:xfrm>
          <a:prstGeom prst="rect">
            <a:avLst/>
          </a:prstGeom>
          <a:noFill/>
        </p:spPr>
        <p:txBody>
          <a:bodyPr wrap="square" rtlCol="0">
            <a:spAutoFit/>
          </a:bodyPr>
          <a:lstStyle/>
          <a:p>
            <a:r>
              <a:rPr lang="tr-TR" dirty="0"/>
              <a:t>Ana ekranda program kısmına tıkladığınız zaman karşınıza soldaki fotoğraftaki ekran gelecek. Üst tarafta vücudun bölgeleri alt tarafta ise imkanlarınız var. Ekipman imkanınızı ve istediğiniz bölgeleri seçtikten sonra sağdaki fotoğraftaki program oluştur kısmına bastığınızda program alacaksınız. Sağdaki fotoğrafta da yazdığı gibi benim önerim nasıl bir program istediğinize göre günlük program almanız. Mesela haftanın ilk günü göğüs ve omuz çalıştıracaksanız sadece göğüs ve omuz bölgelerinin karşısındaki kutucukları işaretleyip program almanızı öneririm.</a:t>
            </a:r>
          </a:p>
        </p:txBody>
      </p:sp>
      <p:pic>
        <p:nvPicPr>
          <p:cNvPr id="11" name="Resim 10">
            <a:extLst>
              <a:ext uri="{FF2B5EF4-FFF2-40B4-BE49-F238E27FC236}">
                <a16:creationId xmlns:a16="http://schemas.microsoft.com/office/drawing/2014/main" id="{94AE61FE-AF48-DDC6-B658-AA0103E0D5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4057" y="1677403"/>
            <a:ext cx="2252237" cy="4981814"/>
          </a:xfrm>
          <a:prstGeom prst="rect">
            <a:avLst/>
          </a:prstGeom>
        </p:spPr>
      </p:pic>
      <p:sp>
        <p:nvSpPr>
          <p:cNvPr id="12" name="Metin kutusu 11">
            <a:extLst>
              <a:ext uri="{FF2B5EF4-FFF2-40B4-BE49-F238E27FC236}">
                <a16:creationId xmlns:a16="http://schemas.microsoft.com/office/drawing/2014/main" id="{B3897D90-EE2E-7C97-953D-1466B401FE1C}"/>
              </a:ext>
            </a:extLst>
          </p:cNvPr>
          <p:cNvSpPr txBox="1"/>
          <p:nvPr/>
        </p:nvSpPr>
        <p:spPr>
          <a:xfrm>
            <a:off x="8341127" y="1769687"/>
            <a:ext cx="1639957" cy="3139321"/>
          </a:xfrm>
          <a:prstGeom prst="rect">
            <a:avLst/>
          </a:prstGeom>
          <a:noFill/>
        </p:spPr>
        <p:txBody>
          <a:bodyPr wrap="square" rtlCol="0">
            <a:spAutoFit/>
          </a:bodyPr>
          <a:lstStyle/>
          <a:p>
            <a:r>
              <a:rPr lang="tr-TR" dirty="0"/>
              <a:t>Örneğin göğüs ve omuz bölgelerini seçip imkan olarak spor salonunu seçtiğimizde sağdaki program sayfasına gideriz.</a:t>
            </a:r>
          </a:p>
        </p:txBody>
      </p:sp>
    </p:spTree>
    <p:extLst>
      <p:ext uri="{BB962C8B-B14F-4D97-AF65-F5344CB8AC3E}">
        <p14:creationId xmlns:p14="http://schemas.microsoft.com/office/powerpoint/2010/main" val="1151104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A1611E-3993-3CFF-EF37-CB539676976D}"/>
              </a:ext>
            </a:extLst>
          </p:cNvPr>
          <p:cNvSpPr>
            <a:spLocks noGrp="1"/>
          </p:cNvSpPr>
          <p:nvPr>
            <p:ph type="title"/>
          </p:nvPr>
        </p:nvSpPr>
        <p:spPr>
          <a:xfrm>
            <a:off x="2231136" y="254560"/>
            <a:ext cx="7729728" cy="1188720"/>
          </a:xfrm>
        </p:spPr>
        <p:txBody>
          <a:bodyPr/>
          <a:lstStyle/>
          <a:p>
            <a:r>
              <a:rPr lang="tr-TR" dirty="0"/>
              <a:t>Uygulama ile ilgili bazı sorular ve cevapları</a:t>
            </a:r>
          </a:p>
        </p:txBody>
      </p:sp>
      <p:sp>
        <p:nvSpPr>
          <p:cNvPr id="5" name="Metin kutusu 4">
            <a:extLst>
              <a:ext uri="{FF2B5EF4-FFF2-40B4-BE49-F238E27FC236}">
                <a16:creationId xmlns:a16="http://schemas.microsoft.com/office/drawing/2014/main" id="{8239F6F9-E2D7-5079-B1BF-29B16C1B45A5}"/>
              </a:ext>
            </a:extLst>
          </p:cNvPr>
          <p:cNvSpPr txBox="1"/>
          <p:nvPr/>
        </p:nvSpPr>
        <p:spPr>
          <a:xfrm>
            <a:off x="6480312" y="1699591"/>
            <a:ext cx="5059018" cy="1477328"/>
          </a:xfrm>
          <a:prstGeom prst="rect">
            <a:avLst/>
          </a:prstGeom>
          <a:noFill/>
        </p:spPr>
        <p:txBody>
          <a:bodyPr wrap="square" rtlCol="0">
            <a:spAutoFit/>
          </a:bodyPr>
          <a:lstStyle/>
          <a:p>
            <a:r>
              <a:rPr lang="tr-TR" b="1" dirty="0"/>
              <a:t>Uygulamayı kullanırken herhangi bir ücret ödememiz gerekir mi?</a:t>
            </a:r>
          </a:p>
          <a:p>
            <a:r>
              <a:rPr lang="tr-TR" dirty="0"/>
              <a:t>Hayır. Gerekmez. Uygulama tamamen ücretsizdir. Uygulamanın amacı insanların spora daha rahat ulaşmaları ve alışmalarıdır.</a:t>
            </a:r>
          </a:p>
        </p:txBody>
      </p:sp>
      <p:sp>
        <p:nvSpPr>
          <p:cNvPr id="8" name="Metin kutusu 7">
            <a:extLst>
              <a:ext uri="{FF2B5EF4-FFF2-40B4-BE49-F238E27FC236}">
                <a16:creationId xmlns:a16="http://schemas.microsoft.com/office/drawing/2014/main" id="{B277DC85-2B97-22D2-2F8B-4BB675207C4A}"/>
              </a:ext>
            </a:extLst>
          </p:cNvPr>
          <p:cNvSpPr txBox="1"/>
          <p:nvPr/>
        </p:nvSpPr>
        <p:spPr>
          <a:xfrm>
            <a:off x="198783" y="1699591"/>
            <a:ext cx="5075584" cy="2308324"/>
          </a:xfrm>
          <a:prstGeom prst="rect">
            <a:avLst/>
          </a:prstGeom>
          <a:noFill/>
        </p:spPr>
        <p:txBody>
          <a:bodyPr wrap="square" rtlCol="0">
            <a:spAutoFit/>
          </a:bodyPr>
          <a:lstStyle/>
          <a:p>
            <a:r>
              <a:rPr lang="tr-TR" b="1" dirty="0"/>
              <a:t>Program kısmını nasıl kullanmalıyız?</a:t>
            </a:r>
          </a:p>
          <a:p>
            <a:r>
              <a:rPr lang="tr-TR" dirty="0"/>
              <a:t>Program kısmını kullanırken dikkat etmemiz gereken şey 3 ay yani 12 haftada bir yeni program almak olacaktır. Bilimsel araştırmalara göre insan vücudu aynı egzersizleri 3 ay yaptıktan sonra o egzersizlere karşı direnç göstermeye başlar ve daha az gelişir. 3 ay yani 12 haftada bir yeni bir program alarak gelişiminizi yavaşlatmayı engelleyebilirsiniz</a:t>
            </a:r>
          </a:p>
        </p:txBody>
      </p:sp>
      <p:sp>
        <p:nvSpPr>
          <p:cNvPr id="9" name="Metin kutusu 8">
            <a:extLst>
              <a:ext uri="{FF2B5EF4-FFF2-40B4-BE49-F238E27FC236}">
                <a16:creationId xmlns:a16="http://schemas.microsoft.com/office/drawing/2014/main" id="{343AC585-D8FD-1EA1-5E9E-C2BCFB97F656}"/>
              </a:ext>
            </a:extLst>
          </p:cNvPr>
          <p:cNvSpPr txBox="1"/>
          <p:nvPr/>
        </p:nvSpPr>
        <p:spPr>
          <a:xfrm>
            <a:off x="4164494" y="4657635"/>
            <a:ext cx="5075584" cy="1200329"/>
          </a:xfrm>
          <a:prstGeom prst="rect">
            <a:avLst/>
          </a:prstGeom>
          <a:noFill/>
        </p:spPr>
        <p:txBody>
          <a:bodyPr wrap="square" rtlCol="0">
            <a:spAutoFit/>
          </a:bodyPr>
          <a:lstStyle/>
          <a:p>
            <a:r>
              <a:rPr lang="tr-TR" b="1" dirty="0"/>
              <a:t>Uygulama kimler için uygundur?</a:t>
            </a:r>
          </a:p>
          <a:p>
            <a:r>
              <a:rPr lang="tr-TR" dirty="0"/>
              <a:t>Uygulama spor yapan veya yapmak isteyen herkes için uygundur ancak en çok hitap ettiği kitle spora yeni başlayan kişilerdir.</a:t>
            </a:r>
          </a:p>
        </p:txBody>
      </p:sp>
    </p:spTree>
    <p:extLst>
      <p:ext uri="{BB962C8B-B14F-4D97-AF65-F5344CB8AC3E}">
        <p14:creationId xmlns:p14="http://schemas.microsoft.com/office/powerpoint/2010/main" val="4127186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1E94E83-A532-CE73-6651-9C8A33A62D9A}"/>
              </a:ext>
            </a:extLst>
          </p:cNvPr>
          <p:cNvSpPr>
            <a:spLocks noGrp="1"/>
          </p:cNvSpPr>
          <p:nvPr>
            <p:ph type="title"/>
          </p:nvPr>
        </p:nvSpPr>
        <p:spPr>
          <a:xfrm>
            <a:off x="2077277" y="964691"/>
            <a:ext cx="8199783" cy="5008726"/>
          </a:xfrm>
        </p:spPr>
        <p:txBody>
          <a:bodyPr/>
          <a:lstStyle/>
          <a:p>
            <a:r>
              <a:rPr lang="tr-TR" dirty="0"/>
              <a:t>Sunumumu izlediğiniz için teşekkürler.</a:t>
            </a:r>
          </a:p>
        </p:txBody>
      </p:sp>
    </p:spTree>
    <p:extLst>
      <p:ext uri="{BB962C8B-B14F-4D97-AF65-F5344CB8AC3E}">
        <p14:creationId xmlns:p14="http://schemas.microsoft.com/office/powerpoint/2010/main" val="1218093233"/>
      </p:ext>
    </p:extLst>
  </p:cSld>
  <p:clrMapOvr>
    <a:masterClrMapping/>
  </p:clrMapOvr>
</p:sld>
</file>

<file path=ppt/theme/theme1.xml><?xml version="1.0" encoding="utf-8"?>
<a:theme xmlns:a="http://schemas.openxmlformats.org/drawingml/2006/main" name="Paket">
  <a:themeElements>
    <a:clrScheme name="Paket">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ke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ket">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Paket</Template>
  <TotalTime>83</TotalTime>
  <Words>427</Words>
  <Application>Microsoft Office PowerPoint</Application>
  <PresentationFormat>Geniş ekran</PresentationFormat>
  <Paragraphs>24</Paragraphs>
  <Slides>8</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8</vt:i4>
      </vt:variant>
    </vt:vector>
  </HeadingPairs>
  <TitlesOfParts>
    <vt:vector size="11" baseType="lpstr">
      <vt:lpstr>Arial</vt:lpstr>
      <vt:lpstr>Gill Sans MT</vt:lpstr>
      <vt:lpstr>Paket</vt:lpstr>
      <vt:lpstr>FitnessProgram</vt:lpstr>
      <vt:lpstr>Uygulamanın amacı nedir?</vt:lpstr>
      <vt:lpstr>Uygulamayı neden yaptım?</vt:lpstr>
      <vt:lpstr>Uygulama kullanımı nasıl?</vt:lpstr>
      <vt:lpstr>BÖLGELERİN EKRANLARI VE HAREKETLERİN TÜYOLARI</vt:lpstr>
      <vt:lpstr>Program kısmı nasıl çalışır ve nasıl program alabilirsiniz?</vt:lpstr>
      <vt:lpstr>Uygulama ile ilgili bazı sorular ve cevapları</vt:lpstr>
      <vt:lpstr>Sunumumu izlediğiniz için 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FitnessProgram</dc:title>
  <dc:creator>enes.dursunn04@gmail.com</dc:creator>
  <cp:lastModifiedBy>enes.dursunn04@gmail.com</cp:lastModifiedBy>
  <cp:revision>1</cp:revision>
  <dcterms:created xsi:type="dcterms:W3CDTF">2023-06-13T13:34:59Z</dcterms:created>
  <dcterms:modified xsi:type="dcterms:W3CDTF">2023-06-13T14:58:48Z</dcterms:modified>
</cp:coreProperties>
</file>