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82" r:id="rId13"/>
    <p:sldId id="281" r:id="rId14"/>
    <p:sldId id="267" r:id="rId15"/>
    <p:sldId id="268" r:id="rId16"/>
    <p:sldId id="269" r:id="rId17"/>
    <p:sldId id="270" r:id="rId18"/>
    <p:sldId id="271" r:id="rId19"/>
    <p:sldId id="272" r:id="rId20"/>
    <p:sldId id="273" r:id="rId21"/>
    <p:sldId id="274" r:id="rId22"/>
    <p:sldId id="275" r:id="rId23"/>
    <p:sldId id="276" r:id="rId24"/>
    <p:sldId id="277" r:id="rId25"/>
    <p:sldId id="283" r:id="rId26"/>
    <p:sldId id="284" r:id="rId27"/>
    <p:sldId id="285" r:id="rId28"/>
    <p:sldId id="286" r:id="rId29"/>
    <p:sldId id="287" r:id="rId30"/>
    <p:sldId id="288" r:id="rId31"/>
    <p:sldId id="289" r:id="rId32"/>
    <p:sldId id="290" r:id="rId33"/>
    <p:sldId id="291" r:id="rId34"/>
    <p:sldId id="293" r:id="rId35"/>
    <p:sldId id="294" r:id="rId36"/>
    <p:sldId id="295" r:id="rId37"/>
    <p:sldId id="296" r:id="rId3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C830B1-E6C6-45BD-9E8A-EC45C7E03387}" v="2002" dt="2022-04-10T14:44:50.446"/>
    <p1510:client id="{2FBFBC52-B586-4AA5-B815-C755C8D881E8}" v="1794" dt="2022-04-10T20:47:32.773"/>
    <p1510:client id="{3131C09A-F153-4A9F-BC98-5D78DC5F34E7}" v="432" dt="2022-04-11T20:49:37.531"/>
    <p1510:client id="{5F517146-7044-405F-A2D3-81774223DA2A}" v="2692" dt="2022-04-13T11:16:13.664"/>
    <p1510:client id="{74DCB96D-90CE-4B4F-BA3C-0B5B0C769457}" v="30" dt="2022-04-12T09:21:47.477"/>
    <p1510:client id="{79B0154D-3337-42FD-A61C-467B0B78E804}" v="1630" dt="2022-04-12T13:58:43.658"/>
    <p1510:client id="{982818D8-0EE0-4257-AB02-DF89FACFF1A4}" v="502" dt="2022-04-14T09:23:09.592"/>
    <p1510:client id="{A61A94BA-37AA-4F42-A735-E79FE0336EE2}" v="542" dt="2022-04-13T05:48:15.839"/>
    <p1510:client id="{BCF69497-EFBC-43F9-86BE-85BC28831550}" v="252" dt="2022-04-13T11:33:39.251"/>
    <p1510:client id="{C9C42A8E-05C0-486D-912D-CD221D42F98F}" v="651" dt="2022-04-11T09:42:33.1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4/14/2022</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85855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4/14/2022</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708215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4/14/2022</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90609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4/14/2022</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806807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4/14/2022</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513735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4/14/2022</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954325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4/14/2022</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2891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4/14/2022</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26384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4/14/2022</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16758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4/14/2022</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940987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4/14/2022</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57496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4/14/2022</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081765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4/14/2022</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1872484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19" r:id="rId6"/>
    <p:sldLayoutId id="2147483714" r:id="rId7"/>
    <p:sldLayoutId id="2147483715" r:id="rId8"/>
    <p:sldLayoutId id="2147483716" r:id="rId9"/>
    <p:sldLayoutId id="2147483717" r:id="rId10"/>
    <p:sldLayoutId id="2147483718" r:id="rId11"/>
    <p:sldLayoutId id="2147483720"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F858E1D-2AC4-54AF-D0AF-266B2F2B9D80}"/>
              </a:ext>
            </a:extLst>
          </p:cNvPr>
          <p:cNvPicPr>
            <a:picLocks noChangeAspect="1"/>
          </p:cNvPicPr>
          <p:nvPr/>
        </p:nvPicPr>
        <p:blipFill rotWithShape="1">
          <a:blip r:embed="rId2"/>
          <a:srcRect t="6083" b="14412"/>
          <a:stretch/>
        </p:blipFill>
        <p:spPr>
          <a:xfrm>
            <a:off x="-3047" y="10"/>
            <a:ext cx="12191999" cy="6857990"/>
          </a:xfrm>
          <a:prstGeom prst="rect">
            <a:avLst/>
          </a:prstGeom>
        </p:spPr>
      </p:pic>
      <p:sp>
        <p:nvSpPr>
          <p:cNvPr id="21" name="Rectangle 2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chemeClr val="tx1">
                  <a:alpha val="0"/>
                </a:schemeClr>
              </a:gs>
              <a:gs pos="50000">
                <a:schemeClr val="tx1">
                  <a:alpha val="35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p:cNvSpPr>
            <a:spLocks noGrp="1"/>
          </p:cNvSpPr>
          <p:nvPr>
            <p:ph type="ctrTitle"/>
          </p:nvPr>
        </p:nvSpPr>
        <p:spPr>
          <a:xfrm>
            <a:off x="643466" y="643467"/>
            <a:ext cx="10905059" cy="3330353"/>
          </a:xfrm>
          <a:effectLst>
            <a:outerShdw blurRad="50800" dist="38100" dir="2700000" algn="tl" rotWithShape="0">
              <a:prstClr val="black">
                <a:alpha val="40000"/>
              </a:prstClr>
            </a:outerShdw>
          </a:effectLst>
        </p:spPr>
        <p:txBody>
          <a:bodyPr>
            <a:normAutofit/>
          </a:bodyPr>
          <a:lstStyle/>
          <a:p>
            <a:pPr algn="ctr"/>
            <a:r>
              <a:rPr lang="tr-TR" sz="3600">
                <a:solidFill>
                  <a:schemeClr val="bg1"/>
                </a:solidFill>
                <a:cs typeface="Calibri Light"/>
              </a:rPr>
              <a:t>Linux Training </a:t>
            </a:r>
            <a:endParaRPr lang="tr-TR" sz="3600">
              <a:cs typeface="Calibri Light"/>
            </a:endParaRPr>
          </a:p>
        </p:txBody>
      </p:sp>
      <p:sp>
        <p:nvSpPr>
          <p:cNvPr id="3" name="Alt Başlık 2"/>
          <p:cNvSpPr>
            <a:spLocks noGrp="1"/>
          </p:cNvSpPr>
          <p:nvPr>
            <p:ph type="subTitle" idx="1"/>
          </p:nvPr>
        </p:nvSpPr>
        <p:spPr>
          <a:xfrm>
            <a:off x="643466" y="4133135"/>
            <a:ext cx="10902016" cy="1454510"/>
          </a:xfrm>
          <a:effectLst>
            <a:outerShdw blurRad="50800" dist="38100" dir="2700000" algn="tl" rotWithShape="0">
              <a:prstClr val="black">
                <a:alpha val="40000"/>
              </a:prstClr>
            </a:outerShdw>
          </a:effectLst>
        </p:spPr>
        <p:txBody>
          <a:bodyPr vert="horz" lIns="91440" tIns="45720" rIns="91440" bIns="45720" rtlCol="0" anchor="t">
            <a:normAutofit/>
          </a:bodyPr>
          <a:lstStyle/>
          <a:p>
            <a:pPr algn="ctr"/>
            <a:r>
              <a:rPr lang="tr-TR" sz="1800">
                <a:solidFill>
                  <a:schemeClr val="bg1"/>
                </a:solidFill>
                <a:cs typeface="Calibri"/>
              </a:rPr>
              <a:t>PREPARED </a:t>
            </a:r>
            <a:r>
              <a:rPr lang="tr-TR" sz="1800" err="1">
                <a:solidFill>
                  <a:schemeClr val="bg1"/>
                </a:solidFill>
                <a:cs typeface="Calibri"/>
              </a:rPr>
              <a:t>by</a:t>
            </a:r>
            <a:r>
              <a:rPr lang="tr-TR" sz="1800">
                <a:solidFill>
                  <a:schemeClr val="bg1"/>
                </a:solidFill>
                <a:cs typeface="Calibri"/>
              </a:rPr>
              <a:t> Enes Erten</a:t>
            </a:r>
            <a:endParaRPr lang="tr-TR" sz="1800">
              <a:solidFill>
                <a:schemeClr val="bg1"/>
              </a:solidFill>
            </a:endParaRPr>
          </a:p>
        </p:txBody>
      </p:sp>
      <p:cxnSp>
        <p:nvCxnSpPr>
          <p:cNvPr id="23" name="Straight Connector 22">
            <a:extLst>
              <a:ext uri="{FF2B5EF4-FFF2-40B4-BE49-F238E27FC236}">
                <a16:creationId xmlns:a16="http://schemas.microsoft.com/office/drawing/2014/main" id="{34E5597F-CE67-4085-9548-E6A8036DA3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93881" y="4035362"/>
            <a:ext cx="5404237" cy="0"/>
          </a:xfrm>
          <a:prstGeom prst="line">
            <a:avLst/>
          </a:prstGeom>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4425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626E9-8E0D-8D74-21B0-F070481084D9}"/>
              </a:ext>
            </a:extLst>
          </p:cNvPr>
          <p:cNvSpPr>
            <a:spLocks noGrp="1"/>
          </p:cNvSpPr>
          <p:nvPr>
            <p:ph type="title"/>
          </p:nvPr>
        </p:nvSpPr>
        <p:spPr/>
        <p:txBody>
          <a:bodyPr/>
          <a:lstStyle/>
          <a:p>
            <a:r>
              <a:rPr lang="en-US"/>
              <a:t>The Bash Shell</a:t>
            </a:r>
          </a:p>
        </p:txBody>
      </p:sp>
      <p:sp>
        <p:nvSpPr>
          <p:cNvPr id="3" name="Content Placeholder 2">
            <a:extLst>
              <a:ext uri="{FF2B5EF4-FFF2-40B4-BE49-F238E27FC236}">
                <a16:creationId xmlns:a16="http://schemas.microsoft.com/office/drawing/2014/main" id="{81DC3ECF-7A10-85F7-78D8-FE2FC4DACB62}"/>
              </a:ext>
            </a:extLst>
          </p:cNvPr>
          <p:cNvSpPr>
            <a:spLocks noGrp="1"/>
          </p:cNvSpPr>
          <p:nvPr>
            <p:ph idx="1"/>
          </p:nvPr>
        </p:nvSpPr>
        <p:spPr/>
        <p:txBody>
          <a:bodyPr vert="horz" lIns="91440" tIns="45720" rIns="91440" bIns="45720" rtlCol="0" anchor="t">
            <a:normAutofit fontScale="85000" lnSpcReduction="10000"/>
          </a:bodyPr>
          <a:lstStyle/>
          <a:p>
            <a:r>
              <a:rPr lang="en-US">
                <a:ea typeface="+mn-lt"/>
                <a:cs typeface="+mn-lt"/>
              </a:rPr>
              <a:t>A shell is referred to as the command interpreter, and it is</a:t>
            </a:r>
            <a:br>
              <a:rPr lang="en-US">
                <a:ea typeface="+mn-lt"/>
                <a:cs typeface="+mn-lt"/>
              </a:rPr>
            </a:br>
            <a:r>
              <a:rPr lang="en-US">
                <a:ea typeface="+mn-lt"/>
                <a:cs typeface="+mn-lt"/>
              </a:rPr>
              <a:t>the interface between a user and the Linux kernel. The shell</a:t>
            </a:r>
            <a:br>
              <a:rPr lang="en-US">
                <a:ea typeface="+mn-lt"/>
                <a:cs typeface="+mn-lt"/>
              </a:rPr>
            </a:br>
            <a:r>
              <a:rPr lang="en-US">
                <a:ea typeface="+mn-lt"/>
                <a:cs typeface="+mn-lt"/>
              </a:rPr>
              <a:t>accepts instructions (commands) from users (or programs),interprets them, and passes them on to the kernel for</a:t>
            </a:r>
            <a:br>
              <a:rPr lang="en-US">
                <a:ea typeface="+mn-lt"/>
                <a:cs typeface="+mn-lt"/>
              </a:rPr>
            </a:br>
            <a:r>
              <a:rPr lang="en-US">
                <a:ea typeface="+mn-lt"/>
                <a:cs typeface="+mn-lt"/>
              </a:rPr>
              <a:t>processing. The kernel utilizes all hardware and software</a:t>
            </a:r>
            <a:br>
              <a:rPr lang="en-US">
                <a:ea typeface="+mn-lt"/>
                <a:cs typeface="+mn-lt"/>
              </a:rPr>
            </a:br>
            <a:r>
              <a:rPr lang="en-US">
                <a:ea typeface="+mn-lt"/>
                <a:cs typeface="+mn-lt"/>
              </a:rPr>
              <a:t>components required for a successful processing of the</a:t>
            </a:r>
            <a:br>
              <a:rPr lang="en-US">
                <a:ea typeface="+mn-lt"/>
                <a:cs typeface="+mn-lt"/>
              </a:rPr>
            </a:br>
            <a:r>
              <a:rPr lang="en-US">
                <a:ea typeface="+mn-lt"/>
                <a:cs typeface="+mn-lt"/>
              </a:rPr>
              <a:t>instructions. When concluded, it returns the results to the</a:t>
            </a:r>
            <a:br>
              <a:rPr lang="en-US">
                <a:ea typeface="+mn-lt"/>
                <a:cs typeface="+mn-lt"/>
              </a:rPr>
            </a:br>
            <a:r>
              <a:rPr lang="en-US">
                <a:ea typeface="+mn-lt"/>
                <a:cs typeface="+mn-lt"/>
              </a:rPr>
              <a:t>shell, which then exhibits them on the screen. The shell also</a:t>
            </a:r>
            <a:br>
              <a:rPr lang="en-US">
                <a:ea typeface="+mn-lt"/>
                <a:cs typeface="+mn-lt"/>
              </a:rPr>
            </a:br>
            <a:r>
              <a:rPr lang="en-US">
                <a:ea typeface="+mn-lt"/>
                <a:cs typeface="+mn-lt"/>
              </a:rPr>
              <a:t>shows appropriate error messages, if generated. In addition,</a:t>
            </a:r>
            <a:br>
              <a:rPr lang="en-US">
                <a:ea typeface="+mn-lt"/>
                <a:cs typeface="+mn-lt"/>
              </a:rPr>
            </a:br>
            <a:r>
              <a:rPr lang="en-US">
                <a:ea typeface="+mn-lt"/>
                <a:cs typeface="+mn-lt"/>
              </a:rPr>
              <a:t>the shell delivers a customizable environment to users.</a:t>
            </a:r>
            <a:br>
              <a:rPr lang="en-US">
                <a:ea typeface="+mn-lt"/>
                <a:cs typeface="+mn-lt"/>
              </a:rPr>
            </a:br>
            <a:r>
              <a:rPr lang="en-US">
                <a:ea typeface="+mn-lt"/>
                <a:cs typeface="+mn-lt"/>
              </a:rPr>
              <a:t>A widely used shell by Linux users and administrators is the</a:t>
            </a:r>
            <a:br>
              <a:rPr lang="en-US">
                <a:ea typeface="+mn-lt"/>
                <a:cs typeface="+mn-lt"/>
              </a:rPr>
            </a:br>
            <a:r>
              <a:rPr lang="en-US">
                <a:ea typeface="+mn-lt"/>
                <a:cs typeface="+mn-lt"/>
              </a:rPr>
              <a:t>bash (</a:t>
            </a:r>
            <a:r>
              <a:rPr lang="en-US" err="1">
                <a:ea typeface="+mn-lt"/>
                <a:cs typeface="+mn-lt"/>
              </a:rPr>
              <a:t>bourne</a:t>
            </a:r>
            <a:r>
              <a:rPr lang="en-US">
                <a:ea typeface="+mn-lt"/>
                <a:cs typeface="+mn-lt"/>
              </a:rPr>
              <a:t>-again shell) shell. </a:t>
            </a:r>
            <a:endParaRPr lang="en-US"/>
          </a:p>
        </p:txBody>
      </p:sp>
    </p:spTree>
    <p:extLst>
      <p:ext uri="{BB962C8B-B14F-4D97-AF65-F5344CB8AC3E}">
        <p14:creationId xmlns:p14="http://schemas.microsoft.com/office/powerpoint/2010/main" val="164527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97A95-A23B-AC83-F134-00624D11A93A}"/>
              </a:ext>
            </a:extLst>
          </p:cNvPr>
          <p:cNvSpPr>
            <a:spLocks noGrp="1"/>
          </p:cNvSpPr>
          <p:nvPr>
            <p:ph type="title"/>
          </p:nvPr>
        </p:nvSpPr>
        <p:spPr/>
        <p:txBody>
          <a:bodyPr/>
          <a:lstStyle/>
          <a:p>
            <a:r>
              <a:rPr lang="en-US"/>
              <a:t>The Bash Shell</a:t>
            </a:r>
          </a:p>
        </p:txBody>
      </p:sp>
      <p:sp>
        <p:nvSpPr>
          <p:cNvPr id="3" name="Content Placeholder 2">
            <a:extLst>
              <a:ext uri="{FF2B5EF4-FFF2-40B4-BE49-F238E27FC236}">
                <a16:creationId xmlns:a16="http://schemas.microsoft.com/office/drawing/2014/main" id="{693E106C-60F2-713D-DE90-E6F6A8D52E99}"/>
              </a:ext>
            </a:extLst>
          </p:cNvPr>
          <p:cNvSpPr>
            <a:spLocks noGrp="1"/>
          </p:cNvSpPr>
          <p:nvPr>
            <p:ph idx="1"/>
          </p:nvPr>
        </p:nvSpPr>
        <p:spPr/>
        <p:txBody>
          <a:bodyPr vert="horz" lIns="91440" tIns="45720" rIns="91440" bIns="45720" rtlCol="0" anchor="t">
            <a:normAutofit fontScale="85000" lnSpcReduction="20000"/>
          </a:bodyPr>
          <a:lstStyle/>
          <a:p>
            <a:r>
              <a:rPr lang="en-US">
                <a:ea typeface="+mn-lt"/>
                <a:cs typeface="+mn-lt"/>
              </a:rPr>
              <a:t>The bash shell is identified by the dollar sign ($) for normal</a:t>
            </a:r>
            <a:br>
              <a:rPr lang="en-US">
                <a:ea typeface="+mn-lt"/>
                <a:cs typeface="+mn-lt"/>
              </a:rPr>
            </a:br>
            <a:r>
              <a:rPr lang="en-US">
                <a:ea typeface="+mn-lt"/>
                <a:cs typeface="+mn-lt"/>
              </a:rPr>
              <a:t>users and the hash sign (#) for the root user. The bash shell</a:t>
            </a:r>
            <a:br>
              <a:rPr lang="en-US">
                <a:ea typeface="+mn-lt"/>
                <a:cs typeface="+mn-lt"/>
              </a:rPr>
            </a:br>
            <a:r>
              <a:rPr lang="en-US">
                <a:ea typeface="+mn-lt"/>
                <a:cs typeface="+mn-lt"/>
              </a:rPr>
              <a:t>is resident in the /</a:t>
            </a:r>
            <a:r>
              <a:rPr lang="en-US" err="1">
                <a:ea typeface="+mn-lt"/>
                <a:cs typeface="+mn-lt"/>
              </a:rPr>
              <a:t>usr</a:t>
            </a:r>
            <a:r>
              <a:rPr lang="en-US">
                <a:ea typeface="+mn-lt"/>
                <a:cs typeface="+mn-lt"/>
              </a:rPr>
              <a:t>/bin/bash file.</a:t>
            </a:r>
          </a:p>
          <a:p>
            <a:r>
              <a:rPr lang="en-US"/>
              <a:t>Internal and External Commands: There</a:t>
            </a:r>
            <a:r>
              <a:rPr lang="en-US">
                <a:ea typeface="+mn-lt"/>
                <a:cs typeface="+mn-lt"/>
              </a:rPr>
              <a:t> is a rich collection of commands built in to the bash shell known as the internal commands. These include cd, </a:t>
            </a:r>
            <a:r>
              <a:rPr lang="en-US" err="1">
                <a:ea typeface="+mn-lt"/>
                <a:cs typeface="+mn-lt"/>
              </a:rPr>
              <a:t>pwd</a:t>
            </a:r>
            <a:r>
              <a:rPr lang="en-US">
                <a:ea typeface="+mn-lt"/>
                <a:cs typeface="+mn-lt"/>
              </a:rPr>
              <a:t>, </a:t>
            </a:r>
            <a:r>
              <a:rPr lang="en-US" err="1">
                <a:ea typeface="+mn-lt"/>
                <a:cs typeface="+mn-lt"/>
              </a:rPr>
              <a:t>umask</a:t>
            </a:r>
            <a:r>
              <a:rPr lang="en-US">
                <a:ea typeface="+mn-lt"/>
                <a:cs typeface="+mn-lt"/>
              </a:rPr>
              <a:t>, alias/unalias, history, command, . (dot), export,</a:t>
            </a:r>
            <a:br>
              <a:rPr lang="en-US">
                <a:ea typeface="+mn-lt"/>
                <a:cs typeface="+mn-lt"/>
              </a:rPr>
            </a:br>
            <a:r>
              <a:rPr lang="en-US">
                <a:ea typeface="+mn-lt"/>
                <a:cs typeface="+mn-lt"/>
              </a:rPr>
              <a:t>exit, test, shift, set/unset, source, exec, and break. Upon</a:t>
            </a:r>
            <a:br>
              <a:rPr lang="en-US">
                <a:ea typeface="+mn-lt"/>
                <a:cs typeface="+mn-lt"/>
              </a:rPr>
            </a:br>
            <a:r>
              <a:rPr lang="en-US">
                <a:ea typeface="+mn-lt"/>
                <a:cs typeface="+mn-lt"/>
              </a:rPr>
              <a:t>invocation, these commands are executed directly by the</a:t>
            </a:r>
            <a:br>
              <a:rPr lang="en-US">
                <a:ea typeface="+mn-lt"/>
                <a:cs typeface="+mn-lt"/>
              </a:rPr>
            </a:br>
            <a:r>
              <a:rPr lang="en-US">
                <a:ea typeface="+mn-lt"/>
                <a:cs typeface="+mn-lt"/>
              </a:rPr>
              <a:t>shell without creating a new process for them. Other</a:t>
            </a:r>
            <a:br>
              <a:rPr lang="en-US">
                <a:ea typeface="+mn-lt"/>
                <a:cs typeface="+mn-lt"/>
              </a:rPr>
            </a:br>
            <a:r>
              <a:rPr lang="en-US">
                <a:ea typeface="+mn-lt"/>
                <a:cs typeface="+mn-lt"/>
              </a:rPr>
              <a:t>commands located in various directories, such as /</a:t>
            </a:r>
            <a:r>
              <a:rPr lang="en-US" err="1">
                <a:ea typeface="+mn-lt"/>
                <a:cs typeface="+mn-lt"/>
              </a:rPr>
              <a:t>usr</a:t>
            </a:r>
            <a:r>
              <a:rPr lang="en-US">
                <a:ea typeface="+mn-lt"/>
                <a:cs typeface="+mn-lt"/>
              </a:rPr>
              <a:t>/bin</a:t>
            </a:r>
            <a:br>
              <a:rPr lang="en-US">
                <a:ea typeface="+mn-lt"/>
                <a:cs typeface="+mn-lt"/>
              </a:rPr>
            </a:br>
            <a:r>
              <a:rPr lang="en-US">
                <a:ea typeface="+mn-lt"/>
                <a:cs typeface="+mn-lt"/>
              </a:rPr>
              <a:t>and /</a:t>
            </a:r>
            <a:r>
              <a:rPr lang="en-US" err="1">
                <a:ea typeface="+mn-lt"/>
                <a:cs typeface="+mn-lt"/>
              </a:rPr>
              <a:t>usr</a:t>
            </a:r>
            <a:r>
              <a:rPr lang="en-US">
                <a:ea typeface="+mn-lt"/>
                <a:cs typeface="+mn-lt"/>
              </a:rPr>
              <a:t>/</a:t>
            </a:r>
            <a:r>
              <a:rPr lang="en-US" err="1">
                <a:ea typeface="+mn-lt"/>
                <a:cs typeface="+mn-lt"/>
              </a:rPr>
              <a:t>sbin</a:t>
            </a:r>
            <a:r>
              <a:rPr lang="en-US">
                <a:ea typeface="+mn-lt"/>
                <a:cs typeface="+mn-lt"/>
              </a:rPr>
              <a:t>, are external to the shell, and the shell spawns</a:t>
            </a:r>
            <a:br>
              <a:rPr lang="en-US">
                <a:ea typeface="+mn-lt"/>
                <a:cs typeface="+mn-lt"/>
              </a:rPr>
            </a:br>
            <a:r>
              <a:rPr lang="en-US">
                <a:ea typeface="+mn-lt"/>
                <a:cs typeface="+mn-lt"/>
              </a:rPr>
              <a:t>a temporary sub-shell (child shell) to run them.</a:t>
            </a:r>
            <a:endParaRPr lang="en-US"/>
          </a:p>
        </p:txBody>
      </p:sp>
    </p:spTree>
    <p:extLst>
      <p:ext uri="{BB962C8B-B14F-4D97-AF65-F5344CB8AC3E}">
        <p14:creationId xmlns:p14="http://schemas.microsoft.com/office/powerpoint/2010/main" val="1274496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97A95-A23B-AC83-F134-00624D11A93A}"/>
              </a:ext>
            </a:extLst>
          </p:cNvPr>
          <p:cNvSpPr>
            <a:spLocks noGrp="1"/>
          </p:cNvSpPr>
          <p:nvPr>
            <p:ph type="title"/>
          </p:nvPr>
        </p:nvSpPr>
        <p:spPr/>
        <p:txBody>
          <a:bodyPr/>
          <a:lstStyle/>
          <a:p>
            <a:r>
              <a:rPr lang="en-US"/>
              <a:t>The Bash Shell</a:t>
            </a:r>
          </a:p>
        </p:txBody>
      </p:sp>
      <p:sp>
        <p:nvSpPr>
          <p:cNvPr id="3" name="Content Placeholder 2">
            <a:extLst>
              <a:ext uri="{FF2B5EF4-FFF2-40B4-BE49-F238E27FC236}">
                <a16:creationId xmlns:a16="http://schemas.microsoft.com/office/drawing/2014/main" id="{693E106C-60F2-713D-DE90-E6F6A8D52E99}"/>
              </a:ext>
            </a:extLst>
          </p:cNvPr>
          <p:cNvSpPr>
            <a:spLocks noGrp="1"/>
          </p:cNvSpPr>
          <p:nvPr>
            <p:ph idx="1"/>
          </p:nvPr>
        </p:nvSpPr>
        <p:spPr/>
        <p:txBody>
          <a:bodyPr vert="horz" lIns="91440" tIns="45720" rIns="91440" bIns="45720" rtlCol="0" anchor="t">
            <a:normAutofit fontScale="62500" lnSpcReduction="20000"/>
          </a:bodyPr>
          <a:lstStyle/>
          <a:p>
            <a:pPr marL="0" indent="0">
              <a:buNone/>
            </a:pPr>
            <a:r>
              <a:rPr lang="en-US"/>
              <a:t>Environment Variable</a:t>
            </a:r>
          </a:p>
          <a:p>
            <a:pPr marL="0" indent="0">
              <a:buNone/>
            </a:pPr>
            <a:r>
              <a:rPr lang="en-US"/>
              <a:t>A</a:t>
            </a:r>
            <a:r>
              <a:rPr lang="en-US">
                <a:ea typeface="+mn-lt"/>
                <a:cs typeface="+mn-lt"/>
              </a:rPr>
              <a:t> variable is a transient storage for data in memory. It retains information that is used for customizing the shell environment and referenced by many programs to function properly.</a:t>
            </a:r>
            <a:endParaRPr lang="en-US"/>
          </a:p>
          <a:p>
            <a:pPr marL="0" indent="0">
              <a:buNone/>
            </a:pPr>
            <a:r>
              <a:rPr lang="en-US">
                <a:ea typeface="+mn-lt"/>
                <a:cs typeface="+mn-lt"/>
              </a:rPr>
              <a:t>There are two types of variables: local (or shell) and environment. A local variable is private to the shell in which it is created, and its value cannot be used by programs that are not started in that shell. This introduces the concept of current shell and sub-shell (or child shell). The current shell is where a program is executed, whereas a sub-shell (or child</a:t>
            </a:r>
            <a:br>
              <a:rPr lang="en-US">
                <a:ea typeface="+mn-lt"/>
                <a:cs typeface="+mn-lt"/>
              </a:rPr>
            </a:br>
            <a:r>
              <a:rPr lang="en-US">
                <a:ea typeface="+mn-lt"/>
                <a:cs typeface="+mn-lt"/>
              </a:rPr>
              <a:t>shell) is created within a shell to run a program. The value of a local variable is only available in the current shell.</a:t>
            </a:r>
            <a:endParaRPr lang="en-US"/>
          </a:p>
          <a:p>
            <a:pPr marL="0" indent="0">
              <a:buNone/>
            </a:pPr>
            <a:r>
              <a:rPr lang="en-US">
                <a:ea typeface="+mn-lt"/>
                <a:cs typeface="+mn-lt"/>
              </a:rPr>
              <a:t>The value of an environment variable is inherited from the current shell to the sub-shell during the execution of a program. In other words, the value stored in an environment</a:t>
            </a:r>
            <a:br>
              <a:rPr lang="en-US">
                <a:ea typeface="+mn-lt"/>
                <a:cs typeface="+mn-lt"/>
              </a:rPr>
            </a:br>
            <a:r>
              <a:rPr lang="en-US">
                <a:ea typeface="+mn-lt"/>
                <a:cs typeface="+mn-lt"/>
              </a:rPr>
              <a:t>variable is accessible to the program, as well as any sub- programs that it spawns during its lifecycle. Any environment variable set in a sub-shell is lost when the sub-shell terminates.</a:t>
            </a:r>
            <a:endParaRPr lang="en-US"/>
          </a:p>
          <a:p>
            <a:pPr marL="0" indent="0">
              <a:buNone/>
            </a:pPr>
            <a:r>
              <a:rPr lang="en-US"/>
              <a:t># env or </a:t>
            </a:r>
            <a:r>
              <a:rPr lang="en-US" err="1"/>
              <a:t>printenv</a:t>
            </a:r>
            <a:r>
              <a:rPr lang="en-US"/>
              <a:t> </a:t>
            </a:r>
          </a:p>
        </p:txBody>
      </p:sp>
    </p:spTree>
    <p:extLst>
      <p:ext uri="{BB962C8B-B14F-4D97-AF65-F5344CB8AC3E}">
        <p14:creationId xmlns:p14="http://schemas.microsoft.com/office/powerpoint/2010/main" val="3952203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97A95-A23B-AC83-F134-00624D11A93A}"/>
              </a:ext>
            </a:extLst>
          </p:cNvPr>
          <p:cNvSpPr>
            <a:spLocks noGrp="1"/>
          </p:cNvSpPr>
          <p:nvPr>
            <p:ph type="title"/>
          </p:nvPr>
        </p:nvSpPr>
        <p:spPr/>
        <p:txBody>
          <a:bodyPr/>
          <a:lstStyle/>
          <a:p>
            <a:r>
              <a:rPr lang="en-US"/>
              <a:t>The Bash Shell</a:t>
            </a:r>
          </a:p>
        </p:txBody>
      </p:sp>
      <p:sp>
        <p:nvSpPr>
          <p:cNvPr id="3" name="Content Placeholder 2">
            <a:extLst>
              <a:ext uri="{FF2B5EF4-FFF2-40B4-BE49-F238E27FC236}">
                <a16:creationId xmlns:a16="http://schemas.microsoft.com/office/drawing/2014/main" id="{693E106C-60F2-713D-DE90-E6F6A8D52E99}"/>
              </a:ext>
            </a:extLst>
          </p:cNvPr>
          <p:cNvSpPr>
            <a:spLocks noGrp="1"/>
          </p:cNvSpPr>
          <p:nvPr>
            <p:ph idx="1"/>
          </p:nvPr>
        </p:nvSpPr>
        <p:spPr/>
        <p:txBody>
          <a:bodyPr vert="horz" lIns="91440" tIns="45720" rIns="91440" bIns="45720" rtlCol="0" anchor="t">
            <a:normAutofit fontScale="62500" lnSpcReduction="20000"/>
          </a:bodyPr>
          <a:lstStyle/>
          <a:p>
            <a:r>
              <a:rPr lang="en-US"/>
              <a:t>  Declaring local variable </a:t>
            </a:r>
          </a:p>
          <a:p>
            <a:pPr marL="0" indent="0">
              <a:buNone/>
            </a:pPr>
            <a:r>
              <a:rPr lang="en-US"/>
              <a:t>    # var="variable"       # echo $var</a:t>
            </a:r>
          </a:p>
          <a:p>
            <a:pPr marL="0" indent="0">
              <a:buNone/>
            </a:pPr>
            <a:r>
              <a:rPr lang="en-US"/>
              <a:t>    # bash                       # </a:t>
            </a:r>
            <a:r>
              <a:rPr lang="en-US">
                <a:ea typeface="+mn-lt"/>
                <a:cs typeface="+mn-lt"/>
              </a:rPr>
              <a:t>echo $var</a:t>
            </a:r>
          </a:p>
          <a:p>
            <a:pPr marL="457200" indent="-457200"/>
            <a:r>
              <a:rPr lang="en-US"/>
              <a:t>Making a variable an environment variable </a:t>
            </a:r>
          </a:p>
          <a:p>
            <a:pPr marL="0" indent="0">
              <a:buNone/>
            </a:pPr>
            <a:r>
              <a:rPr lang="en-US"/>
              <a:t>     # export var="variable"  # echo $var</a:t>
            </a:r>
          </a:p>
          <a:p>
            <a:pPr marL="0" indent="0">
              <a:buNone/>
            </a:pPr>
            <a:r>
              <a:rPr lang="en-US"/>
              <a:t>     # bash                              # echo $var</a:t>
            </a:r>
          </a:p>
          <a:p>
            <a:pPr marL="457200" indent="-457200"/>
            <a:r>
              <a:rPr lang="en-US"/>
              <a:t>Unsetting an environment variable </a:t>
            </a:r>
          </a:p>
          <a:p>
            <a:pPr marL="0" indent="0">
              <a:buNone/>
            </a:pPr>
            <a:r>
              <a:rPr lang="en-US"/>
              <a:t>     # unset var </a:t>
            </a:r>
          </a:p>
          <a:p>
            <a:pPr marL="0" indent="0">
              <a:buNone/>
            </a:pPr>
            <a:endParaRPr lang="en-US"/>
          </a:p>
          <a:p>
            <a:pPr marL="457200" indent="-457200"/>
            <a:r>
              <a:rPr lang="en-US"/>
              <a:t>/</a:t>
            </a:r>
            <a:r>
              <a:rPr lang="en-US" err="1"/>
              <a:t>etc</a:t>
            </a:r>
            <a:r>
              <a:rPr lang="en-US"/>
              <a:t>/profile file can be used to adding collecting customed environment variable </a:t>
            </a:r>
          </a:p>
          <a:p>
            <a:pPr marL="457200" indent="-457200"/>
            <a:r>
              <a:rPr lang="en-US"/>
              <a:t>Affecting just user environment variable enter add variable to the </a:t>
            </a:r>
            <a:r>
              <a:rPr lang="en-US">
                <a:latin typeface="Consolas"/>
              </a:rPr>
              <a:t>~/.</a:t>
            </a:r>
            <a:r>
              <a:rPr lang="en-US" err="1">
                <a:latin typeface="Consolas"/>
              </a:rPr>
              <a:t>bash_profile</a:t>
            </a:r>
            <a:r>
              <a:rPr lang="en-US">
                <a:latin typeface="Consolas"/>
              </a:rPr>
              <a:t> </a:t>
            </a:r>
            <a:r>
              <a:rPr lang="en-US">
                <a:latin typeface="Century Gothic"/>
              </a:rPr>
              <a:t>file</a:t>
            </a:r>
          </a:p>
          <a:p>
            <a:pPr marL="0" indent="0">
              <a:buNone/>
            </a:pPr>
            <a:r>
              <a:rPr lang="en-US"/>
              <a:t>   </a:t>
            </a:r>
          </a:p>
        </p:txBody>
      </p:sp>
    </p:spTree>
    <p:extLst>
      <p:ext uri="{BB962C8B-B14F-4D97-AF65-F5344CB8AC3E}">
        <p14:creationId xmlns:p14="http://schemas.microsoft.com/office/powerpoint/2010/main" val="1400715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97A95-A23B-AC83-F134-00624D11A93A}"/>
              </a:ext>
            </a:extLst>
          </p:cNvPr>
          <p:cNvSpPr>
            <a:spLocks noGrp="1"/>
          </p:cNvSpPr>
          <p:nvPr>
            <p:ph type="title"/>
          </p:nvPr>
        </p:nvSpPr>
        <p:spPr/>
        <p:txBody>
          <a:bodyPr/>
          <a:lstStyle/>
          <a:p>
            <a:r>
              <a:rPr lang="en-US"/>
              <a:t>The Bash Shell</a:t>
            </a:r>
          </a:p>
        </p:txBody>
      </p:sp>
      <p:sp>
        <p:nvSpPr>
          <p:cNvPr id="3" name="Content Placeholder 2">
            <a:extLst>
              <a:ext uri="{FF2B5EF4-FFF2-40B4-BE49-F238E27FC236}">
                <a16:creationId xmlns:a16="http://schemas.microsoft.com/office/drawing/2014/main" id="{693E106C-60F2-713D-DE90-E6F6A8D52E99}"/>
              </a:ext>
            </a:extLst>
          </p:cNvPr>
          <p:cNvSpPr>
            <a:spLocks noGrp="1"/>
          </p:cNvSpPr>
          <p:nvPr>
            <p:ph idx="1"/>
          </p:nvPr>
        </p:nvSpPr>
        <p:spPr/>
        <p:txBody>
          <a:bodyPr vert="horz" lIns="91440" tIns="45720" rIns="91440" bIns="45720" rtlCol="0" anchor="t">
            <a:normAutofit fontScale="85000" lnSpcReduction="20000"/>
          </a:bodyPr>
          <a:lstStyle/>
          <a:p>
            <a:r>
              <a:rPr lang="en-US"/>
              <a:t>Input, Output and Error redirection </a:t>
            </a:r>
          </a:p>
          <a:p>
            <a:pPr marL="0" indent="0">
              <a:buNone/>
            </a:pPr>
            <a:r>
              <a:rPr lang="en-US">
                <a:ea typeface="+mn-lt"/>
                <a:cs typeface="+mn-lt"/>
              </a:rPr>
              <a:t>Programs read input from the keyboard and write output </a:t>
            </a:r>
            <a:r>
              <a:rPr lang="en-US" err="1">
                <a:ea typeface="+mn-lt"/>
                <a:cs typeface="+mn-lt"/>
              </a:rPr>
              <a:t>tothe</a:t>
            </a:r>
            <a:r>
              <a:rPr lang="en-US">
                <a:ea typeface="+mn-lt"/>
                <a:cs typeface="+mn-lt"/>
              </a:rPr>
              <a:t> terminal window where they are initiated. Any errors, if encountered, are printed on the terminal window too. This is the default behavior. The bash handles input, output, and errors as character streams. If you do not want input to come from the keyboard or output and error to go to the terminal screen, the shell gives you the flexibility to redirect input, output, and error messages to allow programs and commands to read input from a non-default source, and forward output and errors to one or more non-default destinations.</a:t>
            </a:r>
          </a:p>
          <a:p>
            <a:pPr marL="0" indent="0">
              <a:buNone/>
            </a:pPr>
            <a:r>
              <a:rPr lang="en-US">
                <a:ea typeface="+mn-lt"/>
                <a:cs typeface="+mn-lt"/>
              </a:rPr>
              <a:t>The default (or the standard) locations for the three streams are referred to as standard input (or stdin), standard output (or </a:t>
            </a:r>
            <a:r>
              <a:rPr lang="en-US" err="1">
                <a:ea typeface="+mn-lt"/>
                <a:cs typeface="+mn-lt"/>
              </a:rPr>
              <a:t>stdout</a:t>
            </a:r>
            <a:r>
              <a:rPr lang="en-US">
                <a:ea typeface="+mn-lt"/>
                <a:cs typeface="+mn-lt"/>
              </a:rPr>
              <a:t>), and standard error (or stderr). </a:t>
            </a:r>
            <a:endParaRPr lang="en-US"/>
          </a:p>
        </p:txBody>
      </p:sp>
    </p:spTree>
    <p:extLst>
      <p:ext uri="{BB962C8B-B14F-4D97-AF65-F5344CB8AC3E}">
        <p14:creationId xmlns:p14="http://schemas.microsoft.com/office/powerpoint/2010/main" val="1316615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97A95-A23B-AC83-F134-00624D11A93A}"/>
              </a:ext>
            </a:extLst>
          </p:cNvPr>
          <p:cNvSpPr>
            <a:spLocks noGrp="1"/>
          </p:cNvSpPr>
          <p:nvPr>
            <p:ph type="title"/>
          </p:nvPr>
        </p:nvSpPr>
        <p:spPr/>
        <p:txBody>
          <a:bodyPr/>
          <a:lstStyle/>
          <a:p>
            <a:r>
              <a:rPr lang="en-US"/>
              <a:t>The Bash Shell</a:t>
            </a:r>
          </a:p>
        </p:txBody>
      </p:sp>
      <p:sp>
        <p:nvSpPr>
          <p:cNvPr id="3" name="Content Placeholder 2">
            <a:extLst>
              <a:ext uri="{FF2B5EF4-FFF2-40B4-BE49-F238E27FC236}">
                <a16:creationId xmlns:a16="http://schemas.microsoft.com/office/drawing/2014/main" id="{693E106C-60F2-713D-DE90-E6F6A8D52E99}"/>
              </a:ext>
            </a:extLst>
          </p:cNvPr>
          <p:cNvSpPr>
            <a:spLocks noGrp="1"/>
          </p:cNvSpPr>
          <p:nvPr>
            <p:ph idx="1"/>
          </p:nvPr>
        </p:nvSpPr>
        <p:spPr/>
        <p:txBody>
          <a:bodyPr vert="horz" lIns="91440" tIns="45720" rIns="91440" bIns="45720" rtlCol="0" anchor="t">
            <a:normAutofit fontScale="55000" lnSpcReduction="20000"/>
          </a:bodyPr>
          <a:lstStyle/>
          <a:p>
            <a:r>
              <a:rPr lang="en-US"/>
              <a:t>stdin (&lt;): </a:t>
            </a:r>
            <a:r>
              <a:rPr lang="en-US">
                <a:ea typeface="+mn-lt"/>
                <a:cs typeface="+mn-lt"/>
              </a:rPr>
              <a:t>Input redirection instructs a command to read input from an alternative source, such as a file, instead of the keyboard.</a:t>
            </a:r>
          </a:p>
          <a:p>
            <a:pPr marL="0" indent="0">
              <a:buNone/>
            </a:pPr>
            <a:r>
              <a:rPr lang="en-US">
                <a:ea typeface="+mn-lt"/>
                <a:cs typeface="+mn-lt"/>
              </a:rPr>
              <a:t>  # cat &lt; [file]</a:t>
            </a:r>
          </a:p>
          <a:p>
            <a:pPr marL="0" indent="0">
              <a:buNone/>
            </a:pPr>
            <a:endParaRPr lang="en-US">
              <a:ea typeface="+mn-lt"/>
              <a:cs typeface="+mn-lt"/>
            </a:endParaRPr>
          </a:p>
          <a:p>
            <a:r>
              <a:rPr lang="en-US" err="1">
                <a:ea typeface="+mn-lt"/>
                <a:cs typeface="+mn-lt"/>
              </a:rPr>
              <a:t>stdout</a:t>
            </a:r>
            <a:r>
              <a:rPr lang="en-US">
                <a:ea typeface="+mn-lt"/>
                <a:cs typeface="+mn-lt"/>
              </a:rPr>
              <a:t>(&gt; ): Output redirection sends the output generated by a command to an alternative destination, such as a file, instead of to the terminal window. Alternatively pipe ('|') and ('1&gt;')can be used.</a:t>
            </a:r>
          </a:p>
          <a:p>
            <a:pPr marL="0" indent="0">
              <a:buNone/>
            </a:pPr>
            <a:r>
              <a:rPr lang="en-US">
                <a:ea typeface="+mn-lt"/>
                <a:cs typeface="+mn-lt"/>
              </a:rPr>
              <a:t>  # echo "</a:t>
            </a:r>
            <a:r>
              <a:rPr lang="en-US" err="1">
                <a:ea typeface="+mn-lt"/>
                <a:cs typeface="+mn-lt"/>
              </a:rPr>
              <a:t>hello,world</a:t>
            </a:r>
            <a:r>
              <a:rPr lang="en-US">
                <a:ea typeface="+mn-lt"/>
                <a:cs typeface="+mn-lt"/>
              </a:rPr>
              <a:t>!" &gt; [file]</a:t>
            </a:r>
          </a:p>
          <a:p>
            <a:pPr marL="0" indent="0">
              <a:buNone/>
            </a:pPr>
            <a:r>
              <a:rPr lang="en-US">
                <a:ea typeface="+mn-lt"/>
                <a:cs typeface="+mn-lt"/>
              </a:rPr>
              <a:t>  # echo "hello, world!" &gt;&gt; [file] -&gt;appends the file</a:t>
            </a:r>
          </a:p>
          <a:p>
            <a:pPr marL="0" indent="0">
              <a:buNone/>
            </a:pPr>
            <a:endParaRPr lang="en-US">
              <a:ea typeface="+mn-lt"/>
              <a:cs typeface="+mn-lt"/>
            </a:endParaRPr>
          </a:p>
          <a:p>
            <a:r>
              <a:rPr lang="en-US">
                <a:ea typeface="+mn-lt"/>
                <a:cs typeface="+mn-lt"/>
              </a:rPr>
              <a:t>stderr(2&gt;):Error redirection forwards any error messages generated to</a:t>
            </a:r>
            <a:br>
              <a:rPr lang="en-US">
                <a:ea typeface="+mn-lt"/>
                <a:cs typeface="+mn-lt"/>
              </a:rPr>
            </a:br>
            <a:r>
              <a:rPr lang="en-US">
                <a:ea typeface="+mn-lt"/>
                <a:cs typeface="+mn-lt"/>
              </a:rPr>
              <a:t>an alternative destination rather than to the terminal window. </a:t>
            </a:r>
            <a:endParaRPr lang="en-US"/>
          </a:p>
          <a:p>
            <a:pPr marL="0" indent="0">
              <a:buNone/>
            </a:pPr>
            <a:r>
              <a:rPr lang="en-US">
                <a:ea typeface="+mn-lt"/>
                <a:cs typeface="+mn-lt"/>
              </a:rPr>
              <a:t>  # error 2&gt; error.txt                     # error 2&gt; /dev/null</a:t>
            </a:r>
          </a:p>
          <a:p>
            <a:pPr marL="0" indent="0">
              <a:buNone/>
            </a:pPr>
            <a:r>
              <a:rPr lang="en-US">
                <a:ea typeface="+mn-lt"/>
                <a:cs typeface="+mn-lt"/>
              </a:rPr>
              <a:t>  # error &gt; error.txt  2&gt;&amp;1 -&gt; combining redirection of stdin and </a:t>
            </a:r>
            <a:r>
              <a:rPr lang="en-US" err="1">
                <a:ea typeface="+mn-lt"/>
                <a:cs typeface="+mn-lt"/>
              </a:rPr>
              <a:t>stdout</a:t>
            </a:r>
            <a:endParaRPr lang="en-US">
              <a:ea typeface="+mn-lt"/>
              <a:cs typeface="+mn-lt"/>
            </a:endParaRPr>
          </a:p>
        </p:txBody>
      </p:sp>
    </p:spTree>
    <p:extLst>
      <p:ext uri="{BB962C8B-B14F-4D97-AF65-F5344CB8AC3E}">
        <p14:creationId xmlns:p14="http://schemas.microsoft.com/office/powerpoint/2010/main" val="4018371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97A95-A23B-AC83-F134-00624D11A93A}"/>
              </a:ext>
            </a:extLst>
          </p:cNvPr>
          <p:cNvSpPr>
            <a:spLocks noGrp="1"/>
          </p:cNvSpPr>
          <p:nvPr>
            <p:ph type="title"/>
          </p:nvPr>
        </p:nvSpPr>
        <p:spPr/>
        <p:txBody>
          <a:bodyPr/>
          <a:lstStyle/>
          <a:p>
            <a:r>
              <a:rPr lang="en-US"/>
              <a:t>The Bash Shell</a:t>
            </a:r>
          </a:p>
        </p:txBody>
      </p:sp>
      <p:sp>
        <p:nvSpPr>
          <p:cNvPr id="3" name="Content Placeholder 2">
            <a:extLst>
              <a:ext uri="{FF2B5EF4-FFF2-40B4-BE49-F238E27FC236}">
                <a16:creationId xmlns:a16="http://schemas.microsoft.com/office/drawing/2014/main" id="{693E106C-60F2-713D-DE90-E6F6A8D52E99}"/>
              </a:ext>
            </a:extLst>
          </p:cNvPr>
          <p:cNvSpPr>
            <a:spLocks noGrp="1"/>
          </p:cNvSpPr>
          <p:nvPr>
            <p:ph idx="1"/>
          </p:nvPr>
        </p:nvSpPr>
        <p:spPr/>
        <p:txBody>
          <a:bodyPr vert="horz" lIns="91440" tIns="45720" rIns="91440" bIns="45720" rtlCol="0" anchor="t">
            <a:normAutofit/>
          </a:bodyPr>
          <a:lstStyle/>
          <a:p>
            <a:r>
              <a:rPr lang="en-US"/>
              <a:t>tee command: Redirects stdin to a file and terminal </a:t>
            </a:r>
          </a:p>
          <a:p>
            <a:pPr marL="0" indent="0">
              <a:buNone/>
            </a:pPr>
            <a:r>
              <a:rPr lang="en-US"/>
              <a:t>  # [command] &gt; tee [file]</a:t>
            </a:r>
          </a:p>
          <a:p>
            <a:pPr marL="0" indent="0">
              <a:buNone/>
            </a:pPr>
            <a:endParaRPr lang="en-US"/>
          </a:p>
          <a:p>
            <a:r>
              <a:rPr lang="en-US" err="1"/>
              <a:t>xargs</a:t>
            </a:r>
            <a:r>
              <a:rPr lang="en-US"/>
              <a:t> command: execute a command to </a:t>
            </a:r>
            <a:r>
              <a:rPr lang="en-US" err="1"/>
              <a:t>redicted</a:t>
            </a:r>
            <a:r>
              <a:rPr lang="en-US"/>
              <a:t> stdin</a:t>
            </a:r>
          </a:p>
          <a:p>
            <a:pPr marL="0" indent="0">
              <a:buNone/>
            </a:pPr>
            <a:r>
              <a:rPr lang="en-US"/>
              <a:t>  # find [</a:t>
            </a:r>
            <a:r>
              <a:rPr lang="en-US" err="1"/>
              <a:t>filepath</a:t>
            </a:r>
            <a:r>
              <a:rPr lang="en-US"/>
              <a:t>] [options] &gt; </a:t>
            </a:r>
            <a:r>
              <a:rPr lang="en-US" err="1"/>
              <a:t>xargs</a:t>
            </a:r>
            <a:r>
              <a:rPr lang="en-US"/>
              <a:t> –I {} [command] {} </a:t>
            </a:r>
          </a:p>
          <a:p>
            <a:pPr marL="0" indent="0">
              <a:buNone/>
            </a:pPr>
            <a:r>
              <a:rPr lang="en-US"/>
              <a:t>  # find [</a:t>
            </a:r>
            <a:r>
              <a:rPr lang="en-US" err="1"/>
              <a:t>filepath</a:t>
            </a:r>
            <a:r>
              <a:rPr lang="en-US"/>
              <a:t>] [options] &gt; </a:t>
            </a:r>
            <a:r>
              <a:rPr lang="en-US" err="1"/>
              <a:t>xargs</a:t>
            </a:r>
            <a:r>
              <a:rPr lang="en-US"/>
              <a:t> –I {} mv {} [</a:t>
            </a:r>
            <a:r>
              <a:rPr lang="en-US" err="1"/>
              <a:t>filepath</a:t>
            </a:r>
            <a:r>
              <a:rPr lang="en-US"/>
              <a:t>]</a:t>
            </a:r>
          </a:p>
          <a:p>
            <a:pPr marL="0" indent="0">
              <a:buNone/>
            </a:pPr>
            <a:endParaRPr lang="en-US"/>
          </a:p>
        </p:txBody>
      </p:sp>
    </p:spTree>
    <p:extLst>
      <p:ext uri="{BB962C8B-B14F-4D97-AF65-F5344CB8AC3E}">
        <p14:creationId xmlns:p14="http://schemas.microsoft.com/office/powerpoint/2010/main" val="6143943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97A95-A23B-AC83-F134-00624D11A93A}"/>
              </a:ext>
            </a:extLst>
          </p:cNvPr>
          <p:cNvSpPr>
            <a:spLocks noGrp="1"/>
          </p:cNvSpPr>
          <p:nvPr>
            <p:ph type="title"/>
          </p:nvPr>
        </p:nvSpPr>
        <p:spPr/>
        <p:txBody>
          <a:bodyPr/>
          <a:lstStyle/>
          <a:p>
            <a:r>
              <a:rPr lang="en-US"/>
              <a:t>The Bash Shell</a:t>
            </a:r>
          </a:p>
        </p:txBody>
      </p:sp>
      <p:sp>
        <p:nvSpPr>
          <p:cNvPr id="3" name="Content Placeholder 2">
            <a:extLst>
              <a:ext uri="{FF2B5EF4-FFF2-40B4-BE49-F238E27FC236}">
                <a16:creationId xmlns:a16="http://schemas.microsoft.com/office/drawing/2014/main" id="{693E106C-60F2-713D-DE90-E6F6A8D52E99}"/>
              </a:ext>
            </a:extLst>
          </p:cNvPr>
          <p:cNvSpPr>
            <a:spLocks noGrp="1"/>
          </p:cNvSpPr>
          <p:nvPr>
            <p:ph idx="1"/>
          </p:nvPr>
        </p:nvSpPr>
        <p:spPr/>
        <p:txBody>
          <a:bodyPr vert="horz" lIns="91440" tIns="45720" rIns="91440" bIns="45720" rtlCol="0" anchor="t">
            <a:normAutofit/>
          </a:bodyPr>
          <a:lstStyle/>
          <a:p>
            <a:r>
              <a:rPr lang="en-US"/>
              <a:t>history command </a:t>
            </a:r>
          </a:p>
          <a:p>
            <a:pPr marL="0" indent="0">
              <a:buNone/>
            </a:pPr>
            <a:r>
              <a:rPr lang="en-US"/>
              <a:t>  # history </a:t>
            </a:r>
          </a:p>
          <a:p>
            <a:pPr marL="0" indent="0">
              <a:buNone/>
            </a:pPr>
            <a:r>
              <a:rPr lang="en-US"/>
              <a:t>  # history [#]   -&gt; shows # of entries </a:t>
            </a:r>
          </a:p>
          <a:p>
            <a:pPr marL="0" indent="0">
              <a:buNone/>
            </a:pPr>
            <a:r>
              <a:rPr lang="en-US"/>
              <a:t>  # ![#]              -&gt; re-execute # in history</a:t>
            </a:r>
          </a:p>
          <a:p>
            <a:pPr marL="0" indent="0">
              <a:buNone/>
            </a:pPr>
            <a:r>
              <a:rPr lang="en-US"/>
              <a:t>  # !</a:t>
            </a:r>
            <a:r>
              <a:rPr lang="en-US" err="1"/>
              <a:t>ch</a:t>
            </a:r>
            <a:r>
              <a:rPr lang="en-US"/>
              <a:t>   </a:t>
            </a:r>
            <a:r>
              <a:rPr lang="en-US">
                <a:ea typeface="+mn-lt"/>
                <a:cs typeface="+mn-lt"/>
              </a:rPr>
              <a:t>-&gt;</a:t>
            </a:r>
            <a:r>
              <a:rPr lang="en-US" sz="1600">
                <a:ea typeface="+mn-lt"/>
                <a:cs typeface="+mn-lt"/>
              </a:rPr>
              <a:t>To re-execute the most recent occurrence of a command that started with a particular letter or series of letters.</a:t>
            </a:r>
          </a:p>
          <a:p>
            <a:pPr marL="0" indent="0">
              <a:buNone/>
            </a:pPr>
            <a:r>
              <a:rPr lang="en-US" sz="1600"/>
              <a:t>   </a:t>
            </a:r>
            <a:r>
              <a:rPr lang="en-US"/>
              <a:t># history –d [#] -&gt; removes from history # entry </a:t>
            </a:r>
            <a:endParaRPr lang="en-US" sz="1600"/>
          </a:p>
          <a:p>
            <a:pPr marL="0" indent="0">
              <a:buNone/>
            </a:pPr>
            <a:r>
              <a:rPr lang="en-US"/>
              <a:t>  # !!                     -&gt; re-execute the last command </a:t>
            </a:r>
          </a:p>
        </p:txBody>
      </p:sp>
    </p:spTree>
    <p:extLst>
      <p:ext uri="{BB962C8B-B14F-4D97-AF65-F5344CB8AC3E}">
        <p14:creationId xmlns:p14="http://schemas.microsoft.com/office/powerpoint/2010/main" val="1667799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97A95-A23B-AC83-F134-00624D11A93A}"/>
              </a:ext>
            </a:extLst>
          </p:cNvPr>
          <p:cNvSpPr>
            <a:spLocks noGrp="1"/>
          </p:cNvSpPr>
          <p:nvPr>
            <p:ph type="title"/>
          </p:nvPr>
        </p:nvSpPr>
        <p:spPr/>
        <p:txBody>
          <a:bodyPr/>
          <a:lstStyle/>
          <a:p>
            <a:r>
              <a:rPr lang="en-US"/>
              <a:t>The Bash Shell</a:t>
            </a:r>
          </a:p>
        </p:txBody>
      </p:sp>
      <p:sp>
        <p:nvSpPr>
          <p:cNvPr id="3" name="Content Placeholder 2">
            <a:extLst>
              <a:ext uri="{FF2B5EF4-FFF2-40B4-BE49-F238E27FC236}">
                <a16:creationId xmlns:a16="http://schemas.microsoft.com/office/drawing/2014/main" id="{693E106C-60F2-713D-DE90-E6F6A8D52E99}"/>
              </a:ext>
            </a:extLst>
          </p:cNvPr>
          <p:cNvSpPr>
            <a:spLocks noGrp="1"/>
          </p:cNvSpPr>
          <p:nvPr>
            <p:ph idx="1"/>
          </p:nvPr>
        </p:nvSpPr>
        <p:spPr>
          <a:xfrm>
            <a:off x="838200" y="2011680"/>
            <a:ext cx="10388600" cy="4160520"/>
          </a:xfrm>
        </p:spPr>
        <p:txBody>
          <a:bodyPr vert="horz" lIns="91440" tIns="45720" rIns="91440" bIns="45720" rtlCol="0" anchor="t">
            <a:normAutofit fontScale="85000" lnSpcReduction="20000"/>
          </a:bodyPr>
          <a:lstStyle/>
          <a:p>
            <a:r>
              <a:rPr lang="en-US">
                <a:ea typeface="+mn-lt"/>
                <a:cs typeface="+mn-lt"/>
              </a:rPr>
              <a:t>Editing at the Command Line</a:t>
            </a:r>
            <a:endParaRPr lang="en-US"/>
          </a:p>
          <a:p>
            <a:pPr marL="0" indent="0">
              <a:buNone/>
            </a:pPr>
            <a:r>
              <a:rPr lang="en-US" err="1">
                <a:ea typeface="+mn-lt"/>
                <a:cs typeface="+mn-lt"/>
              </a:rPr>
              <a:t>Ctrl+a</a:t>
            </a:r>
            <a:r>
              <a:rPr lang="en-US">
                <a:ea typeface="+mn-lt"/>
                <a:cs typeface="+mn-lt"/>
              </a:rPr>
              <a:t> / Home -&gt; Moves the cursor to the beginning of the</a:t>
            </a:r>
          </a:p>
          <a:p>
            <a:pPr marL="0" indent="0">
              <a:buNone/>
            </a:pPr>
            <a:r>
              <a:rPr lang="en-US">
                <a:ea typeface="+mn-lt"/>
                <a:cs typeface="+mn-lt"/>
              </a:rPr>
              <a:t>command line</a:t>
            </a:r>
            <a:br>
              <a:rPr lang="en-US">
                <a:ea typeface="+mn-lt"/>
                <a:cs typeface="+mn-lt"/>
              </a:rPr>
            </a:br>
            <a:r>
              <a:rPr lang="en-US" err="1">
                <a:ea typeface="+mn-lt"/>
                <a:cs typeface="+mn-lt"/>
              </a:rPr>
              <a:t>Ctrl+e</a:t>
            </a:r>
            <a:r>
              <a:rPr lang="en-US">
                <a:ea typeface="+mn-lt"/>
                <a:cs typeface="+mn-lt"/>
              </a:rPr>
              <a:t> / End -&gt; Moves the cursor to the end of the command line</a:t>
            </a:r>
            <a:br>
              <a:rPr lang="en-US">
                <a:ea typeface="+mn-lt"/>
                <a:cs typeface="+mn-lt"/>
              </a:rPr>
            </a:br>
            <a:r>
              <a:rPr lang="en-US" err="1">
                <a:ea typeface="+mn-lt"/>
                <a:cs typeface="+mn-lt"/>
              </a:rPr>
              <a:t>Ctrl+u</a:t>
            </a:r>
            <a:r>
              <a:rPr lang="en-US">
                <a:ea typeface="+mn-lt"/>
                <a:cs typeface="+mn-lt"/>
              </a:rPr>
              <a:t> -&gt; Erase the entire line</a:t>
            </a:r>
            <a:br>
              <a:rPr lang="en-US">
                <a:ea typeface="+mn-lt"/>
                <a:cs typeface="+mn-lt"/>
              </a:rPr>
            </a:br>
            <a:r>
              <a:rPr lang="en-US" err="1">
                <a:ea typeface="+mn-lt"/>
                <a:cs typeface="+mn-lt"/>
              </a:rPr>
              <a:t>Ctrl+k</a:t>
            </a:r>
            <a:r>
              <a:rPr lang="en-US">
                <a:ea typeface="+mn-lt"/>
                <a:cs typeface="+mn-lt"/>
              </a:rPr>
              <a:t> -&gt; Erase from the cursor to the end of the command line</a:t>
            </a:r>
            <a:br>
              <a:rPr lang="en-US">
                <a:ea typeface="+mn-lt"/>
                <a:cs typeface="+mn-lt"/>
              </a:rPr>
            </a:br>
            <a:r>
              <a:rPr lang="en-US" err="1">
                <a:ea typeface="+mn-lt"/>
                <a:cs typeface="+mn-lt"/>
              </a:rPr>
              <a:t>Alt+f</a:t>
            </a:r>
            <a:r>
              <a:rPr lang="en-US">
                <a:ea typeface="+mn-lt"/>
                <a:cs typeface="+mn-lt"/>
              </a:rPr>
              <a:t> -&gt; Moves the cursor to the right one word at a time</a:t>
            </a:r>
            <a:br>
              <a:rPr lang="en-US">
                <a:ea typeface="+mn-lt"/>
                <a:cs typeface="+mn-lt"/>
              </a:rPr>
            </a:br>
            <a:r>
              <a:rPr lang="en-US" err="1">
                <a:ea typeface="+mn-lt"/>
                <a:cs typeface="+mn-lt"/>
              </a:rPr>
              <a:t>Alt+b</a:t>
            </a:r>
            <a:r>
              <a:rPr lang="en-US">
                <a:ea typeface="+mn-lt"/>
                <a:cs typeface="+mn-lt"/>
              </a:rPr>
              <a:t> -&gt; Moves the cursor to the left one word at a time</a:t>
            </a:r>
            <a:br>
              <a:rPr lang="en-US">
                <a:ea typeface="+mn-lt"/>
                <a:cs typeface="+mn-lt"/>
              </a:rPr>
            </a:br>
            <a:r>
              <a:rPr lang="en-US">
                <a:ea typeface="+mn-lt"/>
                <a:cs typeface="+mn-lt"/>
              </a:rPr>
              <a:t>Ctrl+f / Right arrow -&gt; Moves the cursor to the right one character at a time</a:t>
            </a:r>
            <a:br>
              <a:rPr lang="en-US">
                <a:ea typeface="+mn-lt"/>
                <a:cs typeface="+mn-lt"/>
              </a:rPr>
            </a:br>
            <a:r>
              <a:rPr lang="en-US" err="1">
                <a:ea typeface="+mn-lt"/>
                <a:cs typeface="+mn-lt"/>
              </a:rPr>
              <a:t>Ctrl+b</a:t>
            </a:r>
            <a:r>
              <a:rPr lang="en-US">
                <a:ea typeface="+mn-lt"/>
                <a:cs typeface="+mn-lt"/>
              </a:rPr>
              <a:t> / Left arrow -&gt; Moves the cursor to the left one character at a time</a:t>
            </a:r>
            <a:endParaRPr lang="en-US"/>
          </a:p>
        </p:txBody>
      </p:sp>
    </p:spTree>
    <p:extLst>
      <p:ext uri="{BB962C8B-B14F-4D97-AF65-F5344CB8AC3E}">
        <p14:creationId xmlns:p14="http://schemas.microsoft.com/office/powerpoint/2010/main" val="23832795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97A95-A23B-AC83-F134-00624D11A93A}"/>
              </a:ext>
            </a:extLst>
          </p:cNvPr>
          <p:cNvSpPr>
            <a:spLocks noGrp="1"/>
          </p:cNvSpPr>
          <p:nvPr>
            <p:ph type="title"/>
          </p:nvPr>
        </p:nvSpPr>
        <p:spPr/>
        <p:txBody>
          <a:bodyPr/>
          <a:lstStyle/>
          <a:p>
            <a:r>
              <a:rPr lang="en-US"/>
              <a:t>The Bash Shell</a:t>
            </a:r>
          </a:p>
        </p:txBody>
      </p:sp>
      <p:sp>
        <p:nvSpPr>
          <p:cNvPr id="3" name="Content Placeholder 2">
            <a:extLst>
              <a:ext uri="{FF2B5EF4-FFF2-40B4-BE49-F238E27FC236}">
                <a16:creationId xmlns:a16="http://schemas.microsoft.com/office/drawing/2014/main" id="{693E106C-60F2-713D-DE90-E6F6A8D52E99}"/>
              </a:ext>
            </a:extLst>
          </p:cNvPr>
          <p:cNvSpPr>
            <a:spLocks noGrp="1"/>
          </p:cNvSpPr>
          <p:nvPr>
            <p:ph idx="1"/>
          </p:nvPr>
        </p:nvSpPr>
        <p:spPr/>
        <p:txBody>
          <a:bodyPr vert="horz" lIns="91440" tIns="45720" rIns="91440" bIns="45720" rtlCol="0" anchor="t">
            <a:normAutofit fontScale="77500" lnSpcReduction="20000"/>
          </a:bodyPr>
          <a:lstStyle/>
          <a:p>
            <a:r>
              <a:rPr lang="en-US"/>
              <a:t>Tab Completion </a:t>
            </a:r>
          </a:p>
          <a:p>
            <a:pPr marL="0" indent="0">
              <a:buNone/>
            </a:pPr>
            <a:r>
              <a:rPr lang="en-US">
                <a:ea typeface="+mn-lt"/>
                <a:cs typeface="+mn-lt"/>
              </a:rPr>
              <a:t>Tab completion (a.k.a. command line completion) is a bash shell feature whereby typing one or more initial characters of a file, directory, or command name at the command line and then hitting the Tab key twice automatically completes the entire name. In case of multiple possibilities matching the entered characters, it completes up to the point they have in common and prints the rest of the possibilities on the screen.</a:t>
            </a:r>
            <a:br>
              <a:rPr lang="en-US">
                <a:ea typeface="+mn-lt"/>
                <a:cs typeface="+mn-lt"/>
              </a:rPr>
            </a:br>
            <a:r>
              <a:rPr lang="en-US">
                <a:ea typeface="+mn-lt"/>
                <a:cs typeface="+mn-lt"/>
              </a:rPr>
              <a:t>You can then type one or more following characters and press Tab again to further narrow down the possibilities. When the desired name appears, press Enter to accept it and perform the action. One of the major benefits of using this feature is the time saved on typing long file, directory, or</a:t>
            </a:r>
            <a:br>
              <a:rPr lang="en-US">
                <a:ea typeface="+mn-lt"/>
                <a:cs typeface="+mn-lt"/>
              </a:rPr>
            </a:br>
            <a:r>
              <a:rPr lang="en-US">
                <a:ea typeface="+mn-lt"/>
                <a:cs typeface="+mn-lt"/>
              </a:rPr>
              <a:t>command names.</a:t>
            </a:r>
            <a:endParaRPr lang="en-US"/>
          </a:p>
        </p:txBody>
      </p:sp>
    </p:spTree>
    <p:extLst>
      <p:ext uri="{BB962C8B-B14F-4D97-AF65-F5344CB8AC3E}">
        <p14:creationId xmlns:p14="http://schemas.microsoft.com/office/powerpoint/2010/main" val="3016422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232B5-A040-D8D2-7DB1-E1BEEB88A342}"/>
              </a:ext>
            </a:extLst>
          </p:cNvPr>
          <p:cNvSpPr>
            <a:spLocks noGrp="1"/>
          </p:cNvSpPr>
          <p:nvPr>
            <p:ph type="title"/>
          </p:nvPr>
        </p:nvSpPr>
        <p:spPr/>
        <p:txBody>
          <a:bodyPr/>
          <a:lstStyle/>
          <a:p>
            <a:r>
              <a:rPr lang="en-US"/>
              <a:t>Contents </a:t>
            </a:r>
          </a:p>
        </p:txBody>
      </p:sp>
      <p:sp>
        <p:nvSpPr>
          <p:cNvPr id="3" name="Content Placeholder 2">
            <a:extLst>
              <a:ext uri="{FF2B5EF4-FFF2-40B4-BE49-F238E27FC236}">
                <a16:creationId xmlns:a16="http://schemas.microsoft.com/office/drawing/2014/main" id="{B53938C7-1376-7645-B85A-853562FA12AB}"/>
              </a:ext>
            </a:extLst>
          </p:cNvPr>
          <p:cNvSpPr>
            <a:spLocks noGrp="1"/>
          </p:cNvSpPr>
          <p:nvPr>
            <p:ph idx="1"/>
          </p:nvPr>
        </p:nvSpPr>
        <p:spPr/>
        <p:txBody>
          <a:bodyPr vert="horz" lIns="91440" tIns="45720" rIns="91440" bIns="45720" rtlCol="0" anchor="t">
            <a:normAutofit/>
          </a:bodyPr>
          <a:lstStyle/>
          <a:p>
            <a:pPr>
              <a:buNone/>
            </a:pPr>
            <a:r>
              <a:rPr lang="en-US"/>
              <a:t>File Searching</a:t>
            </a:r>
          </a:p>
          <a:p>
            <a:pPr>
              <a:buNone/>
            </a:pPr>
            <a:r>
              <a:rPr lang="en-US"/>
              <a:t>Message Digest </a:t>
            </a:r>
          </a:p>
          <a:p>
            <a:pPr>
              <a:buNone/>
            </a:pPr>
            <a:r>
              <a:rPr lang="en-US"/>
              <a:t>Process Text Streams </a:t>
            </a:r>
          </a:p>
          <a:p>
            <a:pPr>
              <a:buNone/>
            </a:pPr>
            <a:r>
              <a:rPr lang="en-US"/>
              <a:t>The Bash Shell </a:t>
            </a:r>
          </a:p>
          <a:p>
            <a:pPr>
              <a:buNone/>
            </a:pPr>
            <a:r>
              <a:rPr lang="en-US"/>
              <a:t>Linux Processes and Task Management </a:t>
            </a:r>
          </a:p>
          <a:p>
            <a:pPr>
              <a:buNone/>
            </a:pPr>
            <a:endParaRPr lang="en-US"/>
          </a:p>
          <a:p>
            <a:pPr marL="0" indent="0">
              <a:buNone/>
            </a:pPr>
            <a:endParaRPr lang="en-US"/>
          </a:p>
        </p:txBody>
      </p:sp>
    </p:spTree>
    <p:extLst>
      <p:ext uri="{BB962C8B-B14F-4D97-AF65-F5344CB8AC3E}">
        <p14:creationId xmlns:p14="http://schemas.microsoft.com/office/powerpoint/2010/main" val="8328172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97A95-A23B-AC83-F134-00624D11A93A}"/>
              </a:ext>
            </a:extLst>
          </p:cNvPr>
          <p:cNvSpPr>
            <a:spLocks noGrp="1"/>
          </p:cNvSpPr>
          <p:nvPr>
            <p:ph type="title"/>
          </p:nvPr>
        </p:nvSpPr>
        <p:spPr/>
        <p:txBody>
          <a:bodyPr/>
          <a:lstStyle/>
          <a:p>
            <a:r>
              <a:rPr lang="en-US"/>
              <a:t>The Bash Shell</a:t>
            </a:r>
          </a:p>
        </p:txBody>
      </p:sp>
      <p:sp>
        <p:nvSpPr>
          <p:cNvPr id="3" name="Content Placeholder 2">
            <a:extLst>
              <a:ext uri="{FF2B5EF4-FFF2-40B4-BE49-F238E27FC236}">
                <a16:creationId xmlns:a16="http://schemas.microsoft.com/office/drawing/2014/main" id="{693E106C-60F2-713D-DE90-E6F6A8D52E99}"/>
              </a:ext>
            </a:extLst>
          </p:cNvPr>
          <p:cNvSpPr>
            <a:spLocks noGrp="1"/>
          </p:cNvSpPr>
          <p:nvPr>
            <p:ph idx="1"/>
          </p:nvPr>
        </p:nvSpPr>
        <p:spPr/>
        <p:txBody>
          <a:bodyPr vert="horz" lIns="91440" tIns="45720" rIns="91440" bIns="45720" rtlCol="0" anchor="t">
            <a:normAutofit/>
          </a:bodyPr>
          <a:lstStyle/>
          <a:p>
            <a:r>
              <a:rPr lang="en-US">
                <a:ea typeface="+mn-lt"/>
                <a:cs typeface="+mn-lt"/>
              </a:rPr>
              <a:t>Tilde Substitution:</a:t>
            </a:r>
          </a:p>
          <a:p>
            <a:pPr marL="0" indent="0">
              <a:buNone/>
            </a:pPr>
            <a:r>
              <a:rPr lang="en-US">
                <a:ea typeface="+mn-lt"/>
                <a:cs typeface="+mn-lt"/>
              </a:rPr>
              <a:t>Tilde substitution (or tilde expansion) is performed on words</a:t>
            </a:r>
            <a:br>
              <a:rPr lang="en-US">
                <a:ea typeface="+mn-lt"/>
                <a:cs typeface="+mn-lt"/>
              </a:rPr>
            </a:br>
            <a:r>
              <a:rPr lang="en-US">
                <a:ea typeface="+mn-lt"/>
                <a:cs typeface="+mn-lt"/>
              </a:rPr>
              <a:t>that begin with the tilde character (~). The rules to keep in</a:t>
            </a:r>
            <a:br>
              <a:rPr lang="en-US">
                <a:ea typeface="+mn-lt"/>
                <a:cs typeface="+mn-lt"/>
              </a:rPr>
            </a:br>
            <a:r>
              <a:rPr lang="en-US">
                <a:ea typeface="+mn-lt"/>
                <a:cs typeface="+mn-lt"/>
              </a:rPr>
              <a:t>mind when using the ~ are:</a:t>
            </a:r>
          </a:p>
          <a:p>
            <a:pPr marL="0" indent="0">
              <a:buNone/>
            </a:pPr>
            <a:r>
              <a:rPr lang="en-US"/>
              <a:t>#  ~  -&gt; home directory </a:t>
            </a:r>
          </a:p>
          <a:p>
            <a:pPr marL="0" indent="0">
              <a:buNone/>
            </a:pPr>
            <a:r>
              <a:rPr lang="en-US"/>
              <a:t># ~+ -&gt; current directory </a:t>
            </a:r>
          </a:p>
          <a:p>
            <a:pPr marL="0" indent="0">
              <a:buNone/>
            </a:pPr>
            <a:r>
              <a:rPr lang="en-US"/>
              <a:t># ~-  -&gt; previous working directory </a:t>
            </a:r>
          </a:p>
          <a:p>
            <a:pPr marL="0" indent="0">
              <a:buNone/>
            </a:pPr>
            <a:r>
              <a:rPr lang="en-US"/>
              <a:t># ~[USER] -&gt; user home directory  </a:t>
            </a:r>
          </a:p>
        </p:txBody>
      </p:sp>
    </p:spTree>
    <p:extLst>
      <p:ext uri="{BB962C8B-B14F-4D97-AF65-F5344CB8AC3E}">
        <p14:creationId xmlns:p14="http://schemas.microsoft.com/office/powerpoint/2010/main" val="15880593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97A95-A23B-AC83-F134-00624D11A93A}"/>
              </a:ext>
            </a:extLst>
          </p:cNvPr>
          <p:cNvSpPr>
            <a:spLocks noGrp="1"/>
          </p:cNvSpPr>
          <p:nvPr>
            <p:ph type="title"/>
          </p:nvPr>
        </p:nvSpPr>
        <p:spPr/>
        <p:txBody>
          <a:bodyPr/>
          <a:lstStyle/>
          <a:p>
            <a:r>
              <a:rPr lang="en-US"/>
              <a:t>The Bash Shell</a:t>
            </a:r>
          </a:p>
        </p:txBody>
      </p:sp>
      <p:sp>
        <p:nvSpPr>
          <p:cNvPr id="3" name="Content Placeholder 2">
            <a:extLst>
              <a:ext uri="{FF2B5EF4-FFF2-40B4-BE49-F238E27FC236}">
                <a16:creationId xmlns:a16="http://schemas.microsoft.com/office/drawing/2014/main" id="{693E106C-60F2-713D-DE90-E6F6A8D52E99}"/>
              </a:ext>
            </a:extLst>
          </p:cNvPr>
          <p:cNvSpPr>
            <a:spLocks noGrp="1"/>
          </p:cNvSpPr>
          <p:nvPr>
            <p:ph idx="1"/>
          </p:nvPr>
        </p:nvSpPr>
        <p:spPr/>
        <p:txBody>
          <a:bodyPr vert="horz" lIns="91440" tIns="45720" rIns="91440" bIns="45720" rtlCol="0" anchor="t">
            <a:normAutofit fontScale="92500" lnSpcReduction="20000"/>
          </a:bodyPr>
          <a:lstStyle/>
          <a:p>
            <a:r>
              <a:rPr lang="en-US">
                <a:ea typeface="+mn-lt"/>
                <a:cs typeface="+mn-lt"/>
              </a:rPr>
              <a:t>Alias Substitution</a:t>
            </a:r>
          </a:p>
          <a:p>
            <a:pPr marL="0" indent="0">
              <a:buNone/>
            </a:pPr>
            <a:r>
              <a:rPr lang="en-US">
                <a:ea typeface="+mn-lt"/>
                <a:cs typeface="+mn-lt"/>
              </a:rPr>
              <a:t>Alias substitution (a.k.a. command aliasing or alias) allows</a:t>
            </a:r>
            <a:br>
              <a:rPr lang="en-US">
                <a:ea typeface="+mn-lt"/>
                <a:cs typeface="+mn-lt"/>
              </a:rPr>
            </a:br>
            <a:r>
              <a:rPr lang="en-US">
                <a:ea typeface="+mn-lt"/>
                <a:cs typeface="+mn-lt"/>
              </a:rPr>
              <a:t>you to define a shortcut for a lengthy and complex command or a set of commands. Defining and using aliases saves time and saves you from typing. The shell executes the corresponding command or command set when an alias is run. </a:t>
            </a:r>
          </a:p>
          <a:p>
            <a:pPr marL="0" indent="0">
              <a:buNone/>
            </a:pPr>
            <a:r>
              <a:rPr lang="en-US"/>
              <a:t># alias </a:t>
            </a:r>
            <a:r>
              <a:rPr lang="en-US" err="1"/>
              <a:t>aliascommand</a:t>
            </a:r>
            <a:r>
              <a:rPr lang="en-US"/>
              <a:t>='command'</a:t>
            </a:r>
          </a:p>
          <a:p>
            <a:pPr marL="0" indent="0">
              <a:buNone/>
            </a:pPr>
            <a:r>
              <a:rPr lang="en-US"/>
              <a:t># unalias </a:t>
            </a:r>
            <a:r>
              <a:rPr lang="en-US" err="1"/>
              <a:t>aliascommand</a:t>
            </a:r>
          </a:p>
          <a:p>
            <a:pPr marL="0" indent="0">
              <a:buNone/>
            </a:pPr>
            <a:r>
              <a:rPr lang="en-US"/>
              <a:t>This method create a temporary alias To create a </a:t>
            </a:r>
            <a:r>
              <a:rPr lang="en-US" err="1"/>
              <a:t>permenant</a:t>
            </a:r>
            <a:r>
              <a:rPr lang="en-US"/>
              <a:t> alias save the alias for the ~/.</a:t>
            </a:r>
            <a:r>
              <a:rPr lang="en-US" err="1"/>
              <a:t>bashrc</a:t>
            </a:r>
            <a:r>
              <a:rPr lang="en-US"/>
              <a:t> file</a:t>
            </a:r>
          </a:p>
        </p:txBody>
      </p:sp>
    </p:spTree>
    <p:extLst>
      <p:ext uri="{BB962C8B-B14F-4D97-AF65-F5344CB8AC3E}">
        <p14:creationId xmlns:p14="http://schemas.microsoft.com/office/powerpoint/2010/main" val="39846780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97A95-A23B-AC83-F134-00624D11A93A}"/>
              </a:ext>
            </a:extLst>
          </p:cNvPr>
          <p:cNvSpPr>
            <a:spLocks noGrp="1"/>
          </p:cNvSpPr>
          <p:nvPr>
            <p:ph type="title"/>
          </p:nvPr>
        </p:nvSpPr>
        <p:spPr/>
        <p:txBody>
          <a:bodyPr/>
          <a:lstStyle/>
          <a:p>
            <a:r>
              <a:rPr lang="en-US"/>
              <a:t>The Bash Shell</a:t>
            </a:r>
          </a:p>
        </p:txBody>
      </p:sp>
      <p:sp>
        <p:nvSpPr>
          <p:cNvPr id="3" name="Content Placeholder 2">
            <a:extLst>
              <a:ext uri="{FF2B5EF4-FFF2-40B4-BE49-F238E27FC236}">
                <a16:creationId xmlns:a16="http://schemas.microsoft.com/office/drawing/2014/main" id="{693E106C-60F2-713D-DE90-E6F6A8D52E99}"/>
              </a:ext>
            </a:extLst>
          </p:cNvPr>
          <p:cNvSpPr>
            <a:spLocks noGrp="1"/>
          </p:cNvSpPr>
          <p:nvPr>
            <p:ph idx="1"/>
          </p:nvPr>
        </p:nvSpPr>
        <p:spPr/>
        <p:txBody>
          <a:bodyPr vert="horz" lIns="91440" tIns="45720" rIns="91440" bIns="45720" rtlCol="0" anchor="t">
            <a:normAutofit/>
          </a:bodyPr>
          <a:lstStyle/>
          <a:p>
            <a:r>
              <a:rPr lang="en-US">
                <a:ea typeface="+mn-lt"/>
                <a:cs typeface="+mn-lt"/>
              </a:rPr>
              <a:t>Quoting Mechanisms: The backslash (\), single quotation (‘’), and double quotation (“”) characters, and work by prepending a special character to the backslash, or enclosing it within single or double quotation marks.</a:t>
            </a:r>
          </a:p>
          <a:p>
            <a:r>
              <a:rPr lang="en-US">
                <a:ea typeface="+mn-lt"/>
                <a:cs typeface="+mn-lt"/>
              </a:rPr>
              <a:t>The backslash character (\), also referred to as the escape character in shell terminology, instructs the shell to mask the meaning of any special character that follows it.</a:t>
            </a:r>
          </a:p>
          <a:p>
            <a:pPr marL="0" indent="0">
              <a:buNone/>
            </a:pPr>
            <a:r>
              <a:rPr lang="en-US"/>
              <a:t>  #rm /*</a:t>
            </a:r>
          </a:p>
          <a:p>
            <a:pPr marL="0" indent="0">
              <a:buNone/>
            </a:pPr>
            <a:endParaRPr lang="en-US"/>
          </a:p>
        </p:txBody>
      </p:sp>
    </p:spTree>
    <p:extLst>
      <p:ext uri="{BB962C8B-B14F-4D97-AF65-F5344CB8AC3E}">
        <p14:creationId xmlns:p14="http://schemas.microsoft.com/office/powerpoint/2010/main" val="20247115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97A95-A23B-AC83-F134-00624D11A93A}"/>
              </a:ext>
            </a:extLst>
          </p:cNvPr>
          <p:cNvSpPr>
            <a:spLocks noGrp="1"/>
          </p:cNvSpPr>
          <p:nvPr>
            <p:ph type="title"/>
          </p:nvPr>
        </p:nvSpPr>
        <p:spPr/>
        <p:txBody>
          <a:bodyPr/>
          <a:lstStyle/>
          <a:p>
            <a:r>
              <a:rPr lang="en-US"/>
              <a:t>The Bash Shell</a:t>
            </a:r>
          </a:p>
        </p:txBody>
      </p:sp>
      <p:sp>
        <p:nvSpPr>
          <p:cNvPr id="3" name="Content Placeholder 2">
            <a:extLst>
              <a:ext uri="{FF2B5EF4-FFF2-40B4-BE49-F238E27FC236}">
                <a16:creationId xmlns:a16="http://schemas.microsoft.com/office/drawing/2014/main" id="{693E106C-60F2-713D-DE90-E6F6A8D52E99}"/>
              </a:ext>
            </a:extLst>
          </p:cNvPr>
          <p:cNvSpPr>
            <a:spLocks noGrp="1"/>
          </p:cNvSpPr>
          <p:nvPr>
            <p:ph idx="1"/>
          </p:nvPr>
        </p:nvSpPr>
        <p:spPr/>
        <p:txBody>
          <a:bodyPr vert="horz" lIns="91440" tIns="45720" rIns="91440" bIns="45720" rtlCol="0" anchor="t">
            <a:normAutofit fontScale="92500" lnSpcReduction="10000"/>
          </a:bodyPr>
          <a:lstStyle/>
          <a:p>
            <a:r>
              <a:rPr lang="en-US"/>
              <a:t>Single Quotes:</a:t>
            </a:r>
            <a:r>
              <a:rPr lang="en-US">
                <a:ea typeface="+mn-lt"/>
                <a:cs typeface="+mn-lt"/>
              </a:rPr>
              <a:t> The single quotation marks (‘’) instructs the shell to mask the meaning of all encapsulated special characters. </a:t>
            </a:r>
            <a:endParaRPr lang="en-US"/>
          </a:p>
          <a:p>
            <a:pPr marL="0" indent="0">
              <a:buNone/>
            </a:pPr>
            <a:r>
              <a:rPr lang="en-US"/>
              <a:t>   # echo '$LOGNAME'</a:t>
            </a:r>
          </a:p>
          <a:p>
            <a:pPr marL="457200" indent="-457200"/>
            <a:r>
              <a:rPr lang="en-US"/>
              <a:t>Double Quotes: </a:t>
            </a:r>
            <a:r>
              <a:rPr lang="en-US">
                <a:ea typeface="+mn-lt"/>
                <a:cs typeface="+mn-lt"/>
              </a:rPr>
              <a:t>The double quotation marks (“”) commands the shell to</a:t>
            </a:r>
            <a:br>
              <a:rPr lang="en-US">
                <a:ea typeface="+mn-lt"/>
                <a:cs typeface="+mn-lt"/>
              </a:rPr>
            </a:br>
            <a:r>
              <a:rPr lang="en-US">
                <a:ea typeface="+mn-lt"/>
                <a:cs typeface="+mn-lt"/>
              </a:rPr>
              <a:t>mask the meaning of all but the backslash (\), dollar sign ($), and single quotes (‘’). </a:t>
            </a:r>
          </a:p>
          <a:p>
            <a:pPr marL="0" indent="0">
              <a:buNone/>
            </a:pPr>
            <a:r>
              <a:rPr lang="en-US"/>
              <a:t>     # echo " '\' "</a:t>
            </a:r>
          </a:p>
          <a:p>
            <a:pPr marL="0" indent="0">
              <a:buNone/>
            </a:pPr>
            <a:r>
              <a:rPr lang="en-US"/>
              <a:t>     # echo "$SHELL"</a:t>
            </a:r>
          </a:p>
          <a:p>
            <a:pPr marL="0" indent="0">
              <a:buNone/>
            </a:pPr>
            <a:endParaRPr lang="en-US"/>
          </a:p>
          <a:p>
            <a:pPr marL="457200" indent="-457200"/>
            <a:endParaRPr lang="en-US"/>
          </a:p>
          <a:p>
            <a:endParaRPr lang="en-US"/>
          </a:p>
        </p:txBody>
      </p:sp>
    </p:spTree>
    <p:extLst>
      <p:ext uri="{BB962C8B-B14F-4D97-AF65-F5344CB8AC3E}">
        <p14:creationId xmlns:p14="http://schemas.microsoft.com/office/powerpoint/2010/main" val="4121794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97A95-A23B-AC83-F134-00624D11A93A}"/>
              </a:ext>
            </a:extLst>
          </p:cNvPr>
          <p:cNvSpPr>
            <a:spLocks noGrp="1"/>
          </p:cNvSpPr>
          <p:nvPr>
            <p:ph type="title"/>
          </p:nvPr>
        </p:nvSpPr>
        <p:spPr/>
        <p:txBody>
          <a:bodyPr/>
          <a:lstStyle/>
          <a:p>
            <a:pPr marL="228600" indent="-228600">
              <a:lnSpc>
                <a:spcPct val="100000"/>
              </a:lnSpc>
              <a:spcBef>
                <a:spcPts val="1000"/>
              </a:spcBef>
            </a:pPr>
            <a:r>
              <a:rPr lang="en-US">
                <a:ea typeface="+mj-lt"/>
                <a:cs typeface="+mj-lt"/>
              </a:rPr>
              <a:t>Linux Processes and Task Management </a:t>
            </a:r>
          </a:p>
        </p:txBody>
      </p:sp>
      <p:sp>
        <p:nvSpPr>
          <p:cNvPr id="3" name="Content Placeholder 2">
            <a:extLst>
              <a:ext uri="{FF2B5EF4-FFF2-40B4-BE49-F238E27FC236}">
                <a16:creationId xmlns:a16="http://schemas.microsoft.com/office/drawing/2014/main" id="{693E106C-60F2-713D-DE90-E6F6A8D52E99}"/>
              </a:ext>
            </a:extLst>
          </p:cNvPr>
          <p:cNvSpPr>
            <a:spLocks noGrp="1"/>
          </p:cNvSpPr>
          <p:nvPr>
            <p:ph idx="1"/>
          </p:nvPr>
        </p:nvSpPr>
        <p:spPr/>
        <p:txBody>
          <a:bodyPr vert="horz" lIns="91440" tIns="45720" rIns="91440" bIns="45720" rtlCol="0" anchor="t">
            <a:noAutofit/>
          </a:bodyPr>
          <a:lstStyle/>
          <a:p>
            <a:r>
              <a:rPr lang="en-US" sz="2000"/>
              <a:t>Process: </a:t>
            </a:r>
            <a:r>
              <a:rPr lang="en-US" sz="2000">
                <a:ea typeface="+mn-lt"/>
                <a:cs typeface="+mn-lt"/>
              </a:rPr>
              <a:t>Any program, command, or application running on the system. Every process has a unique numeric identifier and it is managed by the kernel through its entire lifespan. It may be viewed, listed, and monitored, and can be launched at a non-default priority based on the requirement and available computing resources. A process may also be re-prioritized while it is running. A process is in one of several states at any given time during its lifecycle. A process may be tied to the terminal window where it is initiated, or it may run on the system as a service. There are plenty of signals that may be passed to a process to accomplish various actions. These actions include hard killing a process, soft terminating it, running it as a background job, bringing the background job back to the foreground, and forcing it to restart with the same identifier.</a:t>
            </a:r>
          </a:p>
        </p:txBody>
      </p:sp>
    </p:spTree>
    <p:extLst>
      <p:ext uri="{BB962C8B-B14F-4D97-AF65-F5344CB8AC3E}">
        <p14:creationId xmlns:p14="http://schemas.microsoft.com/office/powerpoint/2010/main" val="41108286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FB9DF-4414-004B-F846-FAE5790AF75A}"/>
              </a:ext>
            </a:extLst>
          </p:cNvPr>
          <p:cNvSpPr>
            <a:spLocks noGrp="1"/>
          </p:cNvSpPr>
          <p:nvPr>
            <p:ph type="title"/>
          </p:nvPr>
        </p:nvSpPr>
        <p:spPr/>
        <p:txBody>
          <a:bodyPr/>
          <a:lstStyle/>
          <a:p>
            <a:pPr marL="228600" indent="-228600">
              <a:lnSpc>
                <a:spcPct val="100000"/>
              </a:lnSpc>
              <a:spcBef>
                <a:spcPts val="1000"/>
              </a:spcBef>
            </a:pPr>
            <a:r>
              <a:rPr lang="en-US">
                <a:ea typeface="+mj-lt"/>
                <a:cs typeface="+mj-lt"/>
              </a:rPr>
              <a:t>Linux Processes and Task Management </a:t>
            </a:r>
          </a:p>
        </p:txBody>
      </p:sp>
      <p:sp>
        <p:nvSpPr>
          <p:cNvPr id="3" name="Content Placeholder 2">
            <a:extLst>
              <a:ext uri="{FF2B5EF4-FFF2-40B4-BE49-F238E27FC236}">
                <a16:creationId xmlns:a16="http://schemas.microsoft.com/office/drawing/2014/main" id="{5C6D517E-AABA-7747-A75B-45C613CD8C1C}"/>
              </a:ext>
            </a:extLst>
          </p:cNvPr>
          <p:cNvSpPr>
            <a:spLocks noGrp="1"/>
          </p:cNvSpPr>
          <p:nvPr>
            <p:ph idx="1"/>
          </p:nvPr>
        </p:nvSpPr>
        <p:spPr/>
        <p:txBody>
          <a:bodyPr vert="horz" lIns="91440" tIns="45720" rIns="91440" bIns="45720" rtlCol="0" anchor="t">
            <a:normAutofit/>
          </a:bodyPr>
          <a:lstStyle/>
          <a:p>
            <a:r>
              <a:rPr lang="en-US" sz="2000"/>
              <a:t>Process and Priority: </a:t>
            </a:r>
            <a:r>
              <a:rPr lang="en-US" sz="2000">
                <a:ea typeface="+mn-lt"/>
                <a:cs typeface="+mn-lt"/>
              </a:rPr>
              <a:t>A process is a unit for provisioning system resources. It is any program, application, or command that runs on the system. A process is created in memory when a program, application, or command is initiated. Processes are organized in a hierarchical fashion. Each process has a parent process (a.k.a. a calling process) that spawns it. A single parent process may have one or many child processes and passes many of its attributes to them at the time of their creation. Each process is assigned an exclusive identification number known as the Process Identifier (PID), which is used by the kernel to manage and control the process through its lifecycle. When a process completes its lifespan or is terminated, this event is reported back to its parent process, and all the resources provisioned to it (</a:t>
            </a:r>
            <a:r>
              <a:rPr lang="en-US" sz="2000" err="1">
                <a:ea typeface="+mn-lt"/>
                <a:cs typeface="+mn-lt"/>
              </a:rPr>
              <a:t>cpu</a:t>
            </a:r>
            <a:r>
              <a:rPr lang="en-US" sz="2000">
                <a:ea typeface="+mn-lt"/>
                <a:cs typeface="+mn-lt"/>
              </a:rPr>
              <a:t> cycles, memory, etc.) are then freed and the PID is removed from the system.</a:t>
            </a:r>
            <a:endParaRPr lang="en-US"/>
          </a:p>
        </p:txBody>
      </p:sp>
    </p:spTree>
    <p:extLst>
      <p:ext uri="{BB962C8B-B14F-4D97-AF65-F5344CB8AC3E}">
        <p14:creationId xmlns:p14="http://schemas.microsoft.com/office/powerpoint/2010/main" val="13426966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FB9DF-4414-004B-F846-FAE5790AF75A}"/>
              </a:ext>
            </a:extLst>
          </p:cNvPr>
          <p:cNvSpPr>
            <a:spLocks noGrp="1"/>
          </p:cNvSpPr>
          <p:nvPr>
            <p:ph type="title"/>
          </p:nvPr>
        </p:nvSpPr>
        <p:spPr/>
        <p:txBody>
          <a:bodyPr/>
          <a:lstStyle/>
          <a:p>
            <a:pPr marL="228600" indent="-228600">
              <a:lnSpc>
                <a:spcPct val="100000"/>
              </a:lnSpc>
              <a:spcBef>
                <a:spcPts val="1000"/>
              </a:spcBef>
            </a:pPr>
            <a:r>
              <a:rPr lang="en-US">
                <a:ea typeface="+mj-lt"/>
                <a:cs typeface="+mj-lt"/>
              </a:rPr>
              <a:t>Linux Processes and Task Management </a:t>
            </a:r>
          </a:p>
        </p:txBody>
      </p:sp>
      <p:sp>
        <p:nvSpPr>
          <p:cNvPr id="3" name="Content Placeholder 2">
            <a:extLst>
              <a:ext uri="{FF2B5EF4-FFF2-40B4-BE49-F238E27FC236}">
                <a16:creationId xmlns:a16="http://schemas.microsoft.com/office/drawing/2014/main" id="{5C6D517E-AABA-7747-A75B-45C613CD8C1C}"/>
              </a:ext>
            </a:extLst>
          </p:cNvPr>
          <p:cNvSpPr>
            <a:spLocks noGrp="1"/>
          </p:cNvSpPr>
          <p:nvPr>
            <p:ph idx="1"/>
          </p:nvPr>
        </p:nvSpPr>
        <p:spPr/>
        <p:txBody>
          <a:bodyPr vert="horz" lIns="91440" tIns="45720" rIns="91440" bIns="45720" rtlCol="0" anchor="t">
            <a:normAutofit/>
          </a:bodyPr>
          <a:lstStyle/>
          <a:p>
            <a:r>
              <a:rPr lang="en-US"/>
              <a:t>Process States: </a:t>
            </a:r>
            <a:r>
              <a:rPr lang="en-US">
                <a:ea typeface="+mn-lt"/>
                <a:cs typeface="+mn-lt"/>
              </a:rPr>
              <a:t>A process changes its operating state multiple times during its lifecycle. Many factors, such as load on the processor, availability of free memory, priority of the process, and response from other applications, affect how often a process jumps from one operating state to another. It may be in a non- running condition for a while or waiting for other process to feed it information so that it can continue to run.</a:t>
            </a:r>
            <a:endParaRPr lang="en-US"/>
          </a:p>
        </p:txBody>
      </p:sp>
    </p:spTree>
    <p:extLst>
      <p:ext uri="{BB962C8B-B14F-4D97-AF65-F5344CB8AC3E}">
        <p14:creationId xmlns:p14="http://schemas.microsoft.com/office/powerpoint/2010/main" val="38841888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FB9DF-4414-004B-F846-FAE5790AF75A}"/>
              </a:ext>
            </a:extLst>
          </p:cNvPr>
          <p:cNvSpPr>
            <a:spLocks noGrp="1"/>
          </p:cNvSpPr>
          <p:nvPr>
            <p:ph type="title"/>
          </p:nvPr>
        </p:nvSpPr>
        <p:spPr/>
        <p:txBody>
          <a:bodyPr/>
          <a:lstStyle/>
          <a:p>
            <a:pPr marL="228600" indent="-228600">
              <a:lnSpc>
                <a:spcPct val="100000"/>
              </a:lnSpc>
              <a:spcBef>
                <a:spcPts val="1000"/>
              </a:spcBef>
            </a:pPr>
            <a:r>
              <a:rPr lang="en-US">
                <a:ea typeface="+mj-lt"/>
                <a:cs typeface="+mj-lt"/>
              </a:rPr>
              <a:t>Linux Processes and Task Management </a:t>
            </a:r>
          </a:p>
        </p:txBody>
      </p:sp>
      <p:pic>
        <p:nvPicPr>
          <p:cNvPr id="4" name="Picture 4" descr="Diagram&#10;&#10;Description automatically generated">
            <a:extLst>
              <a:ext uri="{FF2B5EF4-FFF2-40B4-BE49-F238E27FC236}">
                <a16:creationId xmlns:a16="http://schemas.microsoft.com/office/drawing/2014/main" id="{C07D9638-7127-4708-7F95-38F3F6609DFE}"/>
              </a:ext>
            </a:extLst>
          </p:cNvPr>
          <p:cNvPicPr>
            <a:picLocks noGrp="1" noChangeAspect="1"/>
          </p:cNvPicPr>
          <p:nvPr>
            <p:ph sz="half" idx="1"/>
          </p:nvPr>
        </p:nvPicPr>
        <p:blipFill>
          <a:blip r:embed="rId2"/>
          <a:stretch>
            <a:fillRect/>
          </a:stretch>
        </p:blipFill>
        <p:spPr>
          <a:xfrm>
            <a:off x="1673269" y="1824438"/>
            <a:ext cx="7578028" cy="4419864"/>
          </a:xfrm>
        </p:spPr>
      </p:pic>
    </p:spTree>
    <p:extLst>
      <p:ext uri="{BB962C8B-B14F-4D97-AF65-F5344CB8AC3E}">
        <p14:creationId xmlns:p14="http://schemas.microsoft.com/office/powerpoint/2010/main" val="21931183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FB9DF-4414-004B-F846-FAE5790AF75A}"/>
              </a:ext>
            </a:extLst>
          </p:cNvPr>
          <p:cNvSpPr>
            <a:spLocks noGrp="1"/>
          </p:cNvSpPr>
          <p:nvPr>
            <p:ph type="title"/>
          </p:nvPr>
        </p:nvSpPr>
        <p:spPr/>
        <p:txBody>
          <a:bodyPr/>
          <a:lstStyle/>
          <a:p>
            <a:pPr marL="228600" indent="-228600">
              <a:lnSpc>
                <a:spcPct val="100000"/>
              </a:lnSpc>
              <a:spcBef>
                <a:spcPts val="1000"/>
              </a:spcBef>
            </a:pPr>
            <a:r>
              <a:rPr lang="en-US">
                <a:ea typeface="+mj-lt"/>
                <a:cs typeface="+mj-lt"/>
              </a:rPr>
              <a:t>Linux Processes and Task Management </a:t>
            </a:r>
          </a:p>
        </p:txBody>
      </p:sp>
      <p:sp>
        <p:nvSpPr>
          <p:cNvPr id="3" name="Content Placeholder 2">
            <a:extLst>
              <a:ext uri="{FF2B5EF4-FFF2-40B4-BE49-F238E27FC236}">
                <a16:creationId xmlns:a16="http://schemas.microsoft.com/office/drawing/2014/main" id="{5C6D517E-AABA-7747-A75B-45C613CD8C1C}"/>
              </a:ext>
            </a:extLst>
          </p:cNvPr>
          <p:cNvSpPr>
            <a:spLocks noGrp="1"/>
          </p:cNvSpPr>
          <p:nvPr>
            <p:ph idx="1"/>
          </p:nvPr>
        </p:nvSpPr>
        <p:spPr/>
        <p:txBody>
          <a:bodyPr vert="horz" lIns="91440" tIns="45720" rIns="91440" bIns="45720" rtlCol="0" anchor="t">
            <a:normAutofit fontScale="62500" lnSpcReduction="20000"/>
          </a:bodyPr>
          <a:lstStyle/>
          <a:p>
            <a:r>
              <a:rPr lang="en-US"/>
              <a:t>Process in Linux Systems</a:t>
            </a:r>
          </a:p>
          <a:p>
            <a:pPr marL="0" indent="0">
              <a:buNone/>
            </a:pPr>
            <a:r>
              <a:rPr lang="en-US"/>
              <a:t># </a:t>
            </a:r>
            <a:r>
              <a:rPr lang="en-US" err="1"/>
              <a:t>ps</a:t>
            </a:r>
            <a:r>
              <a:rPr lang="en-US"/>
              <a:t> –</a:t>
            </a:r>
            <a:r>
              <a:rPr lang="en-US" err="1"/>
              <a:t>eH</a:t>
            </a:r>
            <a:r>
              <a:rPr lang="en-US"/>
              <a:t> | less</a:t>
            </a:r>
          </a:p>
          <a:p>
            <a:pPr marL="0" indent="0">
              <a:buNone/>
            </a:pPr>
            <a:r>
              <a:rPr lang="en-US">
                <a:ea typeface="+mn-lt"/>
                <a:cs typeface="+mn-lt"/>
              </a:rPr>
              <a:t># </a:t>
            </a:r>
            <a:r>
              <a:rPr lang="en-US" err="1">
                <a:ea typeface="+mn-lt"/>
                <a:cs typeface="+mn-lt"/>
              </a:rPr>
              <a:t>ps</a:t>
            </a:r>
            <a:r>
              <a:rPr lang="en-US">
                <a:ea typeface="+mn-lt"/>
                <a:cs typeface="+mn-lt"/>
              </a:rPr>
              <a:t> –u [username]</a:t>
            </a:r>
          </a:p>
          <a:p>
            <a:pPr marL="0" indent="0">
              <a:buNone/>
            </a:pPr>
            <a:r>
              <a:rPr lang="en-US">
                <a:ea typeface="+mn-lt"/>
                <a:cs typeface="+mn-lt"/>
              </a:rPr>
              <a:t># </a:t>
            </a:r>
            <a:r>
              <a:rPr lang="en-US" err="1">
                <a:ea typeface="+mn-lt"/>
                <a:cs typeface="+mn-lt"/>
              </a:rPr>
              <a:t>ps</a:t>
            </a:r>
            <a:r>
              <a:rPr lang="en-US">
                <a:ea typeface="+mn-lt"/>
                <a:cs typeface="+mn-lt"/>
              </a:rPr>
              <a:t> –</a:t>
            </a:r>
            <a:r>
              <a:rPr lang="en-US" err="1">
                <a:ea typeface="+mn-lt"/>
                <a:cs typeface="+mn-lt"/>
              </a:rPr>
              <a:t>ef</a:t>
            </a:r>
            <a:endParaRPr lang="en-US">
              <a:ea typeface="+mn-lt"/>
              <a:cs typeface="+mn-lt"/>
            </a:endParaRPr>
          </a:p>
          <a:p>
            <a:pPr marL="0" indent="0">
              <a:buNone/>
            </a:pPr>
            <a:r>
              <a:rPr lang="en-US">
                <a:ea typeface="+mn-lt"/>
                <a:cs typeface="+mn-lt"/>
              </a:rPr>
              <a:t># </a:t>
            </a:r>
            <a:r>
              <a:rPr lang="en-US" err="1">
                <a:ea typeface="+mn-lt"/>
                <a:cs typeface="+mn-lt"/>
              </a:rPr>
              <a:t>ps</a:t>
            </a:r>
            <a:r>
              <a:rPr lang="en-US">
                <a:ea typeface="+mn-lt"/>
                <a:cs typeface="+mn-lt"/>
              </a:rPr>
              <a:t> –o [colons]</a:t>
            </a:r>
          </a:p>
          <a:p>
            <a:pPr marL="0" indent="0">
              <a:buNone/>
            </a:pPr>
            <a:r>
              <a:rPr lang="en-US">
                <a:ea typeface="+mn-lt"/>
                <a:cs typeface="+mn-lt"/>
              </a:rPr>
              <a:t># </a:t>
            </a:r>
            <a:r>
              <a:rPr lang="en-US" err="1">
                <a:ea typeface="+mn-lt"/>
                <a:cs typeface="+mn-lt"/>
              </a:rPr>
              <a:t>ps</a:t>
            </a:r>
            <a:r>
              <a:rPr lang="en-US">
                <a:ea typeface="+mn-lt"/>
                <a:cs typeface="+mn-lt"/>
              </a:rPr>
              <a:t> –C [</a:t>
            </a:r>
            <a:r>
              <a:rPr lang="en-US" err="1">
                <a:ea typeface="+mn-lt"/>
                <a:cs typeface="+mn-lt"/>
              </a:rPr>
              <a:t>sshd</a:t>
            </a:r>
            <a:r>
              <a:rPr lang="en-US">
                <a:ea typeface="+mn-lt"/>
                <a:cs typeface="+mn-lt"/>
              </a:rPr>
              <a:t>]</a:t>
            </a:r>
          </a:p>
          <a:p>
            <a:pPr marL="0" indent="0">
              <a:buNone/>
            </a:pPr>
            <a:r>
              <a:rPr lang="en-US">
                <a:ea typeface="+mn-lt"/>
                <a:cs typeface="+mn-lt"/>
              </a:rPr>
              <a:t>UID       User ID or name of the process owner</a:t>
            </a:r>
            <a:br>
              <a:rPr lang="en-US">
                <a:ea typeface="+mn-lt"/>
                <a:cs typeface="+mn-lt"/>
              </a:rPr>
            </a:br>
            <a:r>
              <a:rPr lang="en-US">
                <a:ea typeface="+mn-lt"/>
                <a:cs typeface="+mn-lt"/>
              </a:rPr>
              <a:t>PID       Process ID of the process</a:t>
            </a:r>
            <a:br>
              <a:rPr lang="en-US">
                <a:ea typeface="+mn-lt"/>
                <a:cs typeface="+mn-lt"/>
              </a:rPr>
            </a:br>
            <a:r>
              <a:rPr lang="en-US">
                <a:ea typeface="+mn-lt"/>
                <a:cs typeface="+mn-lt"/>
              </a:rPr>
              <a:t>PPID     Process ID of the parent process</a:t>
            </a:r>
            <a:br>
              <a:rPr lang="en-US">
                <a:ea typeface="+mn-lt"/>
                <a:cs typeface="+mn-lt"/>
              </a:rPr>
            </a:br>
            <a:r>
              <a:rPr lang="en-US">
                <a:ea typeface="+mn-lt"/>
                <a:cs typeface="+mn-lt"/>
              </a:rPr>
              <a:t>C          CPU utilization for the process</a:t>
            </a:r>
            <a:br>
              <a:rPr lang="en-US">
                <a:ea typeface="+mn-lt"/>
                <a:cs typeface="+mn-lt"/>
              </a:rPr>
            </a:br>
            <a:r>
              <a:rPr lang="en-US">
                <a:ea typeface="+mn-lt"/>
                <a:cs typeface="+mn-lt"/>
              </a:rPr>
              <a:t>STIME    Process start date or time</a:t>
            </a:r>
            <a:br>
              <a:rPr lang="en-US">
                <a:ea typeface="+mn-lt"/>
                <a:cs typeface="+mn-lt"/>
              </a:rPr>
            </a:br>
            <a:r>
              <a:rPr lang="en-US">
                <a:ea typeface="+mn-lt"/>
                <a:cs typeface="+mn-lt"/>
              </a:rPr>
              <a:t>TTY        The controlling terminal the process was started on.</a:t>
            </a:r>
            <a:br>
              <a:rPr lang="en-US">
                <a:ea typeface="+mn-lt"/>
                <a:cs typeface="+mn-lt"/>
              </a:rPr>
            </a:br>
            <a:r>
              <a:rPr lang="en-US">
                <a:ea typeface="+mn-lt"/>
                <a:cs typeface="+mn-lt"/>
              </a:rPr>
              <a:t>             “Console” represents the system console and “?” represents a daemon process.</a:t>
            </a:r>
            <a:br>
              <a:rPr lang="en-US">
                <a:ea typeface="+mn-lt"/>
                <a:cs typeface="+mn-lt"/>
              </a:rPr>
            </a:br>
            <a:r>
              <a:rPr lang="en-US">
                <a:ea typeface="+mn-lt"/>
                <a:cs typeface="+mn-lt"/>
              </a:rPr>
              <a:t>TIME      Aggregated execution time for a process</a:t>
            </a:r>
            <a:br>
              <a:rPr lang="en-US">
                <a:ea typeface="+mn-lt"/>
                <a:cs typeface="+mn-lt"/>
              </a:rPr>
            </a:br>
            <a:r>
              <a:rPr lang="en-US">
                <a:ea typeface="+mn-lt"/>
                <a:cs typeface="+mn-lt"/>
              </a:rPr>
              <a:t>CMD     The command or program name</a:t>
            </a:r>
          </a:p>
        </p:txBody>
      </p:sp>
    </p:spTree>
    <p:extLst>
      <p:ext uri="{BB962C8B-B14F-4D97-AF65-F5344CB8AC3E}">
        <p14:creationId xmlns:p14="http://schemas.microsoft.com/office/powerpoint/2010/main" val="16885053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FB9DF-4414-004B-F846-FAE5790AF75A}"/>
              </a:ext>
            </a:extLst>
          </p:cNvPr>
          <p:cNvSpPr>
            <a:spLocks noGrp="1"/>
          </p:cNvSpPr>
          <p:nvPr>
            <p:ph type="title"/>
          </p:nvPr>
        </p:nvSpPr>
        <p:spPr/>
        <p:txBody>
          <a:bodyPr/>
          <a:lstStyle/>
          <a:p>
            <a:pPr marL="228600" indent="-228600">
              <a:lnSpc>
                <a:spcPct val="100000"/>
              </a:lnSpc>
              <a:spcBef>
                <a:spcPts val="1000"/>
              </a:spcBef>
            </a:pPr>
            <a:r>
              <a:rPr lang="en-US">
                <a:ea typeface="+mj-lt"/>
                <a:cs typeface="+mj-lt"/>
              </a:rPr>
              <a:t>Linux Processes and Task Management </a:t>
            </a:r>
          </a:p>
        </p:txBody>
      </p:sp>
      <p:sp>
        <p:nvSpPr>
          <p:cNvPr id="3" name="Content Placeholder 2">
            <a:extLst>
              <a:ext uri="{FF2B5EF4-FFF2-40B4-BE49-F238E27FC236}">
                <a16:creationId xmlns:a16="http://schemas.microsoft.com/office/drawing/2014/main" id="{5C6D517E-AABA-7747-A75B-45C613CD8C1C}"/>
              </a:ext>
            </a:extLst>
          </p:cNvPr>
          <p:cNvSpPr>
            <a:spLocks noGrp="1"/>
          </p:cNvSpPr>
          <p:nvPr>
            <p:ph idx="1"/>
          </p:nvPr>
        </p:nvSpPr>
        <p:spPr/>
        <p:txBody>
          <a:bodyPr vert="horz" lIns="91440" tIns="45720" rIns="91440" bIns="45720" rtlCol="0" anchor="t">
            <a:normAutofit/>
          </a:bodyPr>
          <a:lstStyle/>
          <a:p>
            <a:r>
              <a:rPr lang="en-US"/>
              <a:t>/proc directory is pseudo file system for processes. The  kernel sends data on its runtime configuration to the directory. </a:t>
            </a:r>
          </a:p>
          <a:p>
            <a:pPr marL="0" indent="0">
              <a:buNone/>
            </a:pPr>
            <a:r>
              <a:rPr lang="en-US"/>
              <a:t>   # top </a:t>
            </a:r>
          </a:p>
          <a:p>
            <a:pPr marL="457200" indent="-457200"/>
            <a:r>
              <a:rPr lang="en-US"/>
              <a:t>Top command will give real time information about processes. </a:t>
            </a:r>
            <a:r>
              <a:rPr lang="en-US" err="1"/>
              <a:t>ps</a:t>
            </a:r>
            <a:r>
              <a:rPr lang="en-US"/>
              <a:t> command take snapshots from /proc directory. It will give different output on anytime. </a:t>
            </a:r>
          </a:p>
        </p:txBody>
      </p:sp>
    </p:spTree>
    <p:extLst>
      <p:ext uri="{BB962C8B-B14F-4D97-AF65-F5344CB8AC3E}">
        <p14:creationId xmlns:p14="http://schemas.microsoft.com/office/powerpoint/2010/main" val="701195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8CF2D-DCCB-C0B8-10F2-2D38ECB985D8}"/>
              </a:ext>
            </a:extLst>
          </p:cNvPr>
          <p:cNvSpPr>
            <a:spLocks noGrp="1"/>
          </p:cNvSpPr>
          <p:nvPr>
            <p:ph type="title"/>
          </p:nvPr>
        </p:nvSpPr>
        <p:spPr/>
        <p:txBody>
          <a:bodyPr/>
          <a:lstStyle/>
          <a:p>
            <a:r>
              <a:rPr lang="en-US"/>
              <a:t>File Searching </a:t>
            </a:r>
          </a:p>
        </p:txBody>
      </p:sp>
      <p:sp>
        <p:nvSpPr>
          <p:cNvPr id="3" name="Content Placeholder 2">
            <a:extLst>
              <a:ext uri="{FF2B5EF4-FFF2-40B4-BE49-F238E27FC236}">
                <a16:creationId xmlns:a16="http://schemas.microsoft.com/office/drawing/2014/main" id="{BBE341D6-9EF1-1971-177E-0C8E3C32D8ED}"/>
              </a:ext>
            </a:extLst>
          </p:cNvPr>
          <p:cNvSpPr>
            <a:spLocks noGrp="1"/>
          </p:cNvSpPr>
          <p:nvPr>
            <p:ph idx="1"/>
          </p:nvPr>
        </p:nvSpPr>
        <p:spPr>
          <a:xfrm>
            <a:off x="379047" y="2011680"/>
            <a:ext cx="11717214" cy="4160520"/>
          </a:xfrm>
        </p:spPr>
        <p:txBody>
          <a:bodyPr vert="horz" lIns="91440" tIns="45720" rIns="91440" bIns="45720" rtlCol="0" anchor="t">
            <a:normAutofit fontScale="92500" lnSpcReduction="20000"/>
          </a:bodyPr>
          <a:lstStyle/>
          <a:p>
            <a:pPr marL="457200" indent="-457200"/>
            <a:r>
              <a:rPr lang="en-US"/>
              <a:t>Can be done by find command </a:t>
            </a:r>
          </a:p>
          <a:p>
            <a:pPr marL="0" indent="0">
              <a:buNone/>
            </a:pPr>
            <a:r>
              <a:rPr lang="en-US"/>
              <a:t>     # find [</a:t>
            </a:r>
            <a:r>
              <a:rPr lang="en-US" err="1"/>
              <a:t>filepath</a:t>
            </a:r>
            <a:r>
              <a:rPr lang="en-US"/>
              <a:t>] [options] [argument]</a:t>
            </a:r>
          </a:p>
          <a:p>
            <a:pPr marL="0" indent="0">
              <a:buNone/>
            </a:pPr>
            <a:r>
              <a:rPr lang="en-US"/>
              <a:t>     # find [</a:t>
            </a:r>
            <a:r>
              <a:rPr lang="en-US" err="1"/>
              <a:t>filepath</a:t>
            </a:r>
            <a:r>
              <a:rPr lang="en-US"/>
              <a:t>] -name [filename] </a:t>
            </a:r>
          </a:p>
          <a:p>
            <a:pPr marL="0" indent="0">
              <a:buNone/>
            </a:pPr>
            <a:r>
              <a:rPr lang="en-US"/>
              <a:t>         -&gt; search for filename inside the directory</a:t>
            </a:r>
          </a:p>
          <a:p>
            <a:pPr marL="0" indent="0">
              <a:buNone/>
            </a:pPr>
            <a:r>
              <a:rPr lang="en-US"/>
              <a:t>     # find [</a:t>
            </a:r>
            <a:r>
              <a:rPr lang="en-US" err="1"/>
              <a:t>filepath</a:t>
            </a:r>
            <a:r>
              <a:rPr lang="en-US"/>
              <a:t>] -</a:t>
            </a:r>
            <a:r>
              <a:rPr lang="en-US" err="1"/>
              <a:t>ctime</a:t>
            </a:r>
            <a:r>
              <a:rPr lang="en-US"/>
              <a:t> 1 </a:t>
            </a:r>
          </a:p>
          <a:p>
            <a:pPr marL="0" indent="0">
              <a:buNone/>
            </a:pPr>
            <a:r>
              <a:rPr lang="en-US"/>
              <a:t>          -&gt; search for files that changed for last 1 day inside </a:t>
            </a:r>
            <a:r>
              <a:rPr lang="en-US" err="1"/>
              <a:t>filepath</a:t>
            </a:r>
            <a:endParaRPr lang="en-US"/>
          </a:p>
          <a:p>
            <a:pPr marL="0" indent="0">
              <a:buNone/>
            </a:pPr>
            <a:r>
              <a:rPr lang="en-US"/>
              <a:t>     # find [</a:t>
            </a:r>
            <a:r>
              <a:rPr lang="en-US" err="1"/>
              <a:t>filepath</a:t>
            </a:r>
            <a:r>
              <a:rPr lang="en-US"/>
              <a:t>] -</a:t>
            </a:r>
            <a:r>
              <a:rPr lang="en-US" err="1"/>
              <a:t>atime</a:t>
            </a:r>
            <a:r>
              <a:rPr lang="en-US"/>
              <a:t> 1 </a:t>
            </a:r>
          </a:p>
          <a:p>
            <a:pPr marL="0" indent="0">
              <a:buNone/>
            </a:pPr>
            <a:r>
              <a:rPr lang="en-US">
                <a:ea typeface="+mn-lt"/>
                <a:cs typeface="+mn-lt"/>
              </a:rPr>
              <a:t>          -&gt; search for files that accesed for last 1 day inside </a:t>
            </a:r>
            <a:r>
              <a:rPr lang="en-US" err="1">
                <a:ea typeface="+mn-lt"/>
                <a:cs typeface="+mn-lt"/>
              </a:rPr>
              <a:t>filepath</a:t>
            </a:r>
          </a:p>
          <a:p>
            <a:pPr marL="0" indent="0">
              <a:buNone/>
            </a:pPr>
            <a:r>
              <a:rPr lang="en-US"/>
              <a:t>   </a:t>
            </a:r>
          </a:p>
        </p:txBody>
      </p:sp>
    </p:spTree>
    <p:extLst>
      <p:ext uri="{BB962C8B-B14F-4D97-AF65-F5344CB8AC3E}">
        <p14:creationId xmlns:p14="http://schemas.microsoft.com/office/powerpoint/2010/main" val="16536491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FB9DF-4414-004B-F846-FAE5790AF75A}"/>
              </a:ext>
            </a:extLst>
          </p:cNvPr>
          <p:cNvSpPr>
            <a:spLocks noGrp="1"/>
          </p:cNvSpPr>
          <p:nvPr>
            <p:ph type="title"/>
          </p:nvPr>
        </p:nvSpPr>
        <p:spPr/>
        <p:txBody>
          <a:bodyPr/>
          <a:lstStyle/>
          <a:p>
            <a:pPr marL="228600" indent="-228600">
              <a:lnSpc>
                <a:spcPct val="100000"/>
              </a:lnSpc>
              <a:spcBef>
                <a:spcPts val="1000"/>
              </a:spcBef>
            </a:pPr>
            <a:r>
              <a:rPr lang="en-US">
                <a:ea typeface="+mj-lt"/>
                <a:cs typeface="+mj-lt"/>
              </a:rPr>
              <a:t>Linux Processes and Task Management </a:t>
            </a:r>
          </a:p>
        </p:txBody>
      </p:sp>
      <p:sp>
        <p:nvSpPr>
          <p:cNvPr id="3" name="Content Placeholder 2">
            <a:extLst>
              <a:ext uri="{FF2B5EF4-FFF2-40B4-BE49-F238E27FC236}">
                <a16:creationId xmlns:a16="http://schemas.microsoft.com/office/drawing/2014/main" id="{5C6D517E-AABA-7747-A75B-45C613CD8C1C}"/>
              </a:ext>
            </a:extLst>
          </p:cNvPr>
          <p:cNvSpPr>
            <a:spLocks noGrp="1"/>
          </p:cNvSpPr>
          <p:nvPr>
            <p:ph idx="1"/>
          </p:nvPr>
        </p:nvSpPr>
        <p:spPr/>
        <p:txBody>
          <a:bodyPr vert="horz" lIns="91440" tIns="45720" rIns="91440" bIns="45720" rtlCol="0" anchor="t">
            <a:normAutofit fontScale="70000" lnSpcReduction="20000"/>
          </a:bodyPr>
          <a:lstStyle/>
          <a:p>
            <a:pPr marL="0" indent="0">
              <a:buNone/>
            </a:pPr>
            <a:r>
              <a:rPr lang="en-US">
                <a:ea typeface="+mn-lt"/>
                <a:cs typeface="+mn-lt"/>
              </a:rPr>
              <a:t>Top command columns meaning</a:t>
            </a:r>
          </a:p>
          <a:p>
            <a:pPr marL="0" indent="0">
              <a:buNone/>
            </a:pPr>
            <a:r>
              <a:rPr lang="en-US">
                <a:ea typeface="+mn-lt"/>
                <a:cs typeface="+mn-lt"/>
              </a:rPr>
              <a:t>Columns 1 and 2: Pinpoint the process identifier (PID)</a:t>
            </a:r>
            <a:br>
              <a:rPr lang="en-US">
                <a:ea typeface="+mn-lt"/>
                <a:cs typeface="+mn-lt"/>
              </a:rPr>
            </a:br>
            <a:r>
              <a:rPr lang="en-US">
                <a:ea typeface="+mn-lt"/>
                <a:cs typeface="+mn-lt"/>
              </a:rPr>
              <a:t>and owner (USER)</a:t>
            </a:r>
            <a:br>
              <a:rPr lang="en-US">
                <a:ea typeface="+mn-lt"/>
                <a:cs typeface="+mn-lt"/>
              </a:rPr>
            </a:br>
            <a:r>
              <a:rPr lang="en-US">
                <a:ea typeface="+mn-lt"/>
                <a:cs typeface="+mn-lt"/>
              </a:rPr>
              <a:t>Columns 3 and 4: Display the process priority (PR) and</a:t>
            </a:r>
            <a:br>
              <a:rPr lang="en-US">
                <a:ea typeface="+mn-lt"/>
                <a:cs typeface="+mn-lt"/>
              </a:rPr>
            </a:br>
            <a:r>
              <a:rPr lang="en-US">
                <a:ea typeface="+mn-lt"/>
                <a:cs typeface="+mn-lt"/>
              </a:rPr>
              <a:t>nice value (NI)</a:t>
            </a:r>
            <a:br>
              <a:rPr lang="en-US">
                <a:ea typeface="+mn-lt"/>
                <a:cs typeface="+mn-lt"/>
              </a:rPr>
            </a:br>
            <a:r>
              <a:rPr lang="en-US">
                <a:ea typeface="+mn-lt"/>
                <a:cs typeface="+mn-lt"/>
              </a:rPr>
              <a:t>Columns 5 and 6: Depict amounts of virtual memory</a:t>
            </a:r>
            <a:br>
              <a:rPr lang="en-US">
                <a:ea typeface="+mn-lt"/>
                <a:cs typeface="+mn-lt"/>
              </a:rPr>
            </a:br>
            <a:r>
              <a:rPr lang="en-US">
                <a:ea typeface="+mn-lt"/>
                <a:cs typeface="+mn-lt"/>
              </a:rPr>
              <a:t>(VIRT) and non-swapped resident memory (RES) in use</a:t>
            </a:r>
            <a:br>
              <a:rPr lang="en-US">
                <a:ea typeface="+mn-lt"/>
                <a:cs typeface="+mn-lt"/>
              </a:rPr>
            </a:br>
            <a:r>
              <a:rPr lang="en-US">
                <a:ea typeface="+mn-lt"/>
                <a:cs typeface="+mn-lt"/>
              </a:rPr>
              <a:t>Column 7: Shows the amount of shareable memory</a:t>
            </a:r>
            <a:br>
              <a:rPr lang="en-US">
                <a:ea typeface="+mn-lt"/>
                <a:cs typeface="+mn-lt"/>
              </a:rPr>
            </a:br>
            <a:r>
              <a:rPr lang="en-US">
                <a:ea typeface="+mn-lt"/>
                <a:cs typeface="+mn-lt"/>
              </a:rPr>
              <a:t>available to the process (SHR)</a:t>
            </a:r>
            <a:br>
              <a:rPr lang="en-US">
                <a:ea typeface="+mn-lt"/>
                <a:cs typeface="+mn-lt"/>
              </a:rPr>
            </a:br>
            <a:r>
              <a:rPr lang="en-US">
                <a:ea typeface="+mn-lt"/>
                <a:cs typeface="+mn-lt"/>
              </a:rPr>
              <a:t>Column 8: Represents the process status (S)</a:t>
            </a:r>
            <a:br>
              <a:rPr lang="en-US">
                <a:ea typeface="+mn-lt"/>
                <a:cs typeface="+mn-lt"/>
              </a:rPr>
            </a:br>
            <a:r>
              <a:rPr lang="en-US">
                <a:ea typeface="+mn-lt"/>
                <a:cs typeface="+mn-lt"/>
              </a:rPr>
              <a:t>Columns 9 and 10: Express the CPU (%CPU) and memory</a:t>
            </a:r>
            <a:br>
              <a:rPr lang="en-US">
                <a:ea typeface="+mn-lt"/>
                <a:cs typeface="+mn-lt"/>
              </a:rPr>
            </a:br>
            <a:r>
              <a:rPr lang="en-US">
                <a:ea typeface="+mn-lt"/>
                <a:cs typeface="+mn-lt"/>
              </a:rPr>
              <a:t>(%MEM) utilization</a:t>
            </a:r>
            <a:br>
              <a:rPr lang="en-US">
                <a:ea typeface="+mn-lt"/>
                <a:cs typeface="+mn-lt"/>
              </a:rPr>
            </a:br>
            <a:r>
              <a:rPr lang="en-US">
                <a:ea typeface="+mn-lt"/>
                <a:cs typeface="+mn-lt"/>
              </a:rPr>
              <a:t>Column 11: Exhibits the CPU time in hundredths of a</a:t>
            </a:r>
            <a:br>
              <a:rPr lang="en-US">
                <a:ea typeface="+mn-lt"/>
                <a:cs typeface="+mn-lt"/>
              </a:rPr>
            </a:br>
            <a:r>
              <a:rPr lang="en-US">
                <a:ea typeface="+mn-lt"/>
                <a:cs typeface="+mn-lt"/>
              </a:rPr>
              <a:t>second (TIME+)</a:t>
            </a:r>
            <a:br>
              <a:rPr lang="en-US">
                <a:ea typeface="+mn-lt"/>
                <a:cs typeface="+mn-lt"/>
              </a:rPr>
            </a:br>
            <a:r>
              <a:rPr lang="en-US">
                <a:ea typeface="+mn-lt"/>
                <a:cs typeface="+mn-lt"/>
              </a:rPr>
              <a:t>Column 12: Identifies the process name (COMMAND)</a:t>
            </a:r>
            <a:endParaRPr lang="en-US"/>
          </a:p>
        </p:txBody>
      </p:sp>
    </p:spTree>
    <p:extLst>
      <p:ext uri="{BB962C8B-B14F-4D97-AF65-F5344CB8AC3E}">
        <p14:creationId xmlns:p14="http://schemas.microsoft.com/office/powerpoint/2010/main" val="13628419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FB9DF-4414-004B-F846-FAE5790AF75A}"/>
              </a:ext>
            </a:extLst>
          </p:cNvPr>
          <p:cNvSpPr>
            <a:spLocks noGrp="1"/>
          </p:cNvSpPr>
          <p:nvPr>
            <p:ph type="title"/>
          </p:nvPr>
        </p:nvSpPr>
        <p:spPr/>
        <p:txBody>
          <a:bodyPr/>
          <a:lstStyle/>
          <a:p>
            <a:pPr marL="228600" indent="-228600">
              <a:lnSpc>
                <a:spcPct val="100000"/>
              </a:lnSpc>
              <a:spcBef>
                <a:spcPts val="1000"/>
              </a:spcBef>
            </a:pPr>
            <a:r>
              <a:rPr lang="en-US">
                <a:ea typeface="+mj-lt"/>
                <a:cs typeface="+mj-lt"/>
              </a:rPr>
              <a:t>Linux Processes and Task Management </a:t>
            </a:r>
          </a:p>
        </p:txBody>
      </p:sp>
      <p:sp>
        <p:nvSpPr>
          <p:cNvPr id="3" name="Content Placeholder 2">
            <a:extLst>
              <a:ext uri="{FF2B5EF4-FFF2-40B4-BE49-F238E27FC236}">
                <a16:creationId xmlns:a16="http://schemas.microsoft.com/office/drawing/2014/main" id="{5C6D517E-AABA-7747-A75B-45C613CD8C1C}"/>
              </a:ext>
            </a:extLst>
          </p:cNvPr>
          <p:cNvSpPr>
            <a:spLocks noGrp="1"/>
          </p:cNvSpPr>
          <p:nvPr>
            <p:ph idx="1"/>
          </p:nvPr>
        </p:nvSpPr>
        <p:spPr/>
        <p:txBody>
          <a:bodyPr vert="horz" lIns="91440" tIns="45720" rIns="91440" bIns="45720" rtlCol="0" anchor="t">
            <a:normAutofit/>
          </a:bodyPr>
          <a:lstStyle/>
          <a:p>
            <a:r>
              <a:rPr lang="en-US"/>
              <a:t>free command </a:t>
            </a:r>
          </a:p>
          <a:p>
            <a:pPr marL="0" indent="0">
              <a:buNone/>
            </a:pPr>
            <a:r>
              <a:rPr lang="en-US"/>
              <a:t>  # free –h </a:t>
            </a:r>
          </a:p>
          <a:p>
            <a:r>
              <a:rPr lang="en-US" err="1"/>
              <a:t>pgrep</a:t>
            </a:r>
            <a:r>
              <a:rPr lang="en-US"/>
              <a:t> command</a:t>
            </a:r>
          </a:p>
          <a:p>
            <a:pPr marL="0" indent="0">
              <a:buNone/>
            </a:pPr>
            <a:r>
              <a:rPr lang="en-US"/>
              <a:t>   # </a:t>
            </a:r>
            <a:r>
              <a:rPr lang="en-US" err="1"/>
              <a:t>pgrep</a:t>
            </a:r>
            <a:r>
              <a:rPr lang="en-US"/>
              <a:t> [processName]</a:t>
            </a:r>
          </a:p>
          <a:p>
            <a:pPr marL="0" indent="0">
              <a:buNone/>
            </a:pPr>
            <a:r>
              <a:rPr lang="en-US"/>
              <a:t>   # </a:t>
            </a:r>
            <a:r>
              <a:rPr lang="en-US" err="1"/>
              <a:t>pgrep</a:t>
            </a:r>
            <a:r>
              <a:rPr lang="en-US"/>
              <a:t> –a [processName]</a:t>
            </a:r>
          </a:p>
          <a:p>
            <a:pPr marL="0" indent="0">
              <a:buNone/>
            </a:pPr>
            <a:r>
              <a:rPr lang="en-US"/>
              <a:t>   # </a:t>
            </a:r>
            <a:r>
              <a:rPr lang="en-US" err="1"/>
              <a:t>pgrep</a:t>
            </a:r>
            <a:r>
              <a:rPr lang="en-US"/>
              <a:t> –u [username]</a:t>
            </a:r>
          </a:p>
        </p:txBody>
      </p:sp>
    </p:spTree>
    <p:extLst>
      <p:ext uri="{BB962C8B-B14F-4D97-AF65-F5344CB8AC3E}">
        <p14:creationId xmlns:p14="http://schemas.microsoft.com/office/powerpoint/2010/main" val="8249651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FB9DF-4414-004B-F846-FAE5790AF75A}"/>
              </a:ext>
            </a:extLst>
          </p:cNvPr>
          <p:cNvSpPr>
            <a:spLocks noGrp="1"/>
          </p:cNvSpPr>
          <p:nvPr>
            <p:ph type="title"/>
          </p:nvPr>
        </p:nvSpPr>
        <p:spPr/>
        <p:txBody>
          <a:bodyPr/>
          <a:lstStyle/>
          <a:p>
            <a:pPr marL="228600" indent="-228600">
              <a:lnSpc>
                <a:spcPct val="100000"/>
              </a:lnSpc>
              <a:spcBef>
                <a:spcPts val="1000"/>
              </a:spcBef>
            </a:pPr>
            <a:r>
              <a:rPr lang="en-US">
                <a:ea typeface="+mj-lt"/>
                <a:cs typeface="+mj-lt"/>
              </a:rPr>
              <a:t>Linux Processes and Task Management </a:t>
            </a:r>
          </a:p>
        </p:txBody>
      </p:sp>
      <p:sp>
        <p:nvSpPr>
          <p:cNvPr id="3" name="Content Placeholder 2">
            <a:extLst>
              <a:ext uri="{FF2B5EF4-FFF2-40B4-BE49-F238E27FC236}">
                <a16:creationId xmlns:a16="http://schemas.microsoft.com/office/drawing/2014/main" id="{5C6D517E-AABA-7747-A75B-45C613CD8C1C}"/>
              </a:ext>
            </a:extLst>
          </p:cNvPr>
          <p:cNvSpPr>
            <a:spLocks noGrp="1"/>
          </p:cNvSpPr>
          <p:nvPr>
            <p:ph idx="1"/>
          </p:nvPr>
        </p:nvSpPr>
        <p:spPr/>
        <p:txBody>
          <a:bodyPr vert="horz" lIns="91440" tIns="45720" rIns="91440" bIns="45720" rtlCol="0" anchor="t">
            <a:normAutofit/>
          </a:bodyPr>
          <a:lstStyle/>
          <a:p>
            <a:pPr>
              <a:buNone/>
            </a:pPr>
            <a:r>
              <a:rPr lang="en-US"/>
              <a:t>Signals:</a:t>
            </a:r>
            <a:r>
              <a:rPr lang="en-US">
                <a:latin typeface="Century Gothic"/>
              </a:rPr>
              <a:t> </a:t>
            </a:r>
            <a:r>
              <a:rPr lang="en-US">
                <a:ea typeface="+mn-lt"/>
                <a:cs typeface="+mn-lt"/>
              </a:rPr>
              <a:t>Signals are software interrupts sent to a program to indicate that an important event has occurred. The events can vary from user requests to illegal memory access errors. Some signals, such as the interrupt signal, indicate that a user has asked the program to do something that is not in the usual flow of control.</a:t>
            </a:r>
            <a:endParaRPr lang="en-US"/>
          </a:p>
          <a:p>
            <a:pPr>
              <a:buNone/>
            </a:pPr>
            <a:r>
              <a:rPr lang="en-US">
                <a:latin typeface="Century Gothic"/>
              </a:rPr>
              <a:t> </a:t>
            </a:r>
            <a:r>
              <a:rPr lang="en-US"/>
              <a:t> </a:t>
            </a:r>
          </a:p>
          <a:p>
            <a:pPr>
              <a:buNone/>
            </a:pPr>
            <a:endParaRPr lang="en-US"/>
          </a:p>
          <a:p>
            <a:pPr>
              <a:buNone/>
            </a:pPr>
            <a:endParaRPr lang="en-US"/>
          </a:p>
        </p:txBody>
      </p:sp>
      <p:graphicFrame>
        <p:nvGraphicFramePr>
          <p:cNvPr id="4" name="Table 4">
            <a:extLst>
              <a:ext uri="{FF2B5EF4-FFF2-40B4-BE49-F238E27FC236}">
                <a16:creationId xmlns:a16="http://schemas.microsoft.com/office/drawing/2014/main" id="{4787D1E9-E72E-167E-ECB6-0439CC5B72F6}"/>
              </a:ext>
            </a:extLst>
          </p:cNvPr>
          <p:cNvGraphicFramePr>
            <a:graphicFrameLocks noGrp="1"/>
          </p:cNvGraphicFramePr>
          <p:nvPr>
            <p:extLst>
              <p:ext uri="{D42A27DB-BD31-4B8C-83A1-F6EECF244321}">
                <p14:modId xmlns:p14="http://schemas.microsoft.com/office/powerpoint/2010/main" val="1552660075"/>
              </p:ext>
            </p:extLst>
          </p:nvPr>
        </p:nvGraphicFramePr>
        <p:xfrm>
          <a:off x="1039247" y="4889877"/>
          <a:ext cx="9817170" cy="1752600"/>
        </p:xfrm>
        <a:graphic>
          <a:graphicData uri="http://schemas.openxmlformats.org/drawingml/2006/table">
            <a:tbl>
              <a:tblPr firstRow="1" bandRow="1">
                <a:tableStyleId>{5C22544A-7EE6-4342-B048-85BDC9FD1C3A}</a:tableStyleId>
              </a:tblPr>
              <a:tblGrid>
                <a:gridCol w="1367690">
                  <a:extLst>
                    <a:ext uri="{9D8B030D-6E8A-4147-A177-3AD203B41FA5}">
                      <a16:colId xmlns:a16="http://schemas.microsoft.com/office/drawing/2014/main" val="1420882047"/>
                    </a:ext>
                  </a:extLst>
                </a:gridCol>
                <a:gridCol w="976922">
                  <a:extLst>
                    <a:ext uri="{9D8B030D-6E8A-4147-A177-3AD203B41FA5}">
                      <a16:colId xmlns:a16="http://schemas.microsoft.com/office/drawing/2014/main" val="1662475020"/>
                    </a:ext>
                  </a:extLst>
                </a:gridCol>
                <a:gridCol w="1611923">
                  <a:extLst>
                    <a:ext uri="{9D8B030D-6E8A-4147-A177-3AD203B41FA5}">
                      <a16:colId xmlns:a16="http://schemas.microsoft.com/office/drawing/2014/main" val="4247038167"/>
                    </a:ext>
                  </a:extLst>
                </a:gridCol>
                <a:gridCol w="5860635">
                  <a:extLst>
                    <a:ext uri="{9D8B030D-6E8A-4147-A177-3AD203B41FA5}">
                      <a16:colId xmlns:a16="http://schemas.microsoft.com/office/drawing/2014/main" val="2965943856"/>
                    </a:ext>
                  </a:extLst>
                </a:gridCol>
              </a:tblGrid>
              <a:tr h="370840">
                <a:tc>
                  <a:txBody>
                    <a:bodyPr/>
                    <a:lstStyle/>
                    <a:p>
                      <a:r>
                        <a:rPr lang="en-US"/>
                        <a:t>signal</a:t>
                      </a:r>
                    </a:p>
                  </a:txBody>
                  <a:tcPr/>
                </a:tc>
                <a:tc>
                  <a:txBody>
                    <a:bodyPr/>
                    <a:lstStyle/>
                    <a:p>
                      <a:r>
                        <a:rPr lang="en-US"/>
                        <a:t>value</a:t>
                      </a:r>
                    </a:p>
                  </a:txBody>
                  <a:tcPr/>
                </a:tc>
                <a:tc>
                  <a:txBody>
                    <a:bodyPr/>
                    <a:lstStyle/>
                    <a:p>
                      <a:r>
                        <a:rPr lang="en-US"/>
                        <a:t>action</a:t>
                      </a:r>
                    </a:p>
                  </a:txBody>
                  <a:tcPr/>
                </a:tc>
                <a:tc>
                  <a:txBody>
                    <a:bodyPr/>
                    <a:lstStyle/>
                    <a:p>
                      <a:r>
                        <a:rPr lang="en-US"/>
                        <a:t>description</a:t>
                      </a:r>
                    </a:p>
                  </a:txBody>
                  <a:tcPr/>
                </a:tc>
                <a:extLst>
                  <a:ext uri="{0D108BD9-81ED-4DB2-BD59-A6C34878D82A}">
                    <a16:rowId xmlns:a16="http://schemas.microsoft.com/office/drawing/2014/main" val="4164919873"/>
                  </a:ext>
                </a:extLst>
              </a:tr>
              <a:tr h="370840">
                <a:tc>
                  <a:txBody>
                    <a:bodyPr/>
                    <a:lstStyle/>
                    <a:p>
                      <a:r>
                        <a:rPr lang="en-US"/>
                        <a:t>SIGHUB</a:t>
                      </a:r>
                    </a:p>
                  </a:txBody>
                  <a:tcPr/>
                </a:tc>
                <a:tc>
                  <a:txBody>
                    <a:bodyPr/>
                    <a:lstStyle/>
                    <a:p>
                      <a:r>
                        <a:rPr lang="en-US"/>
                        <a:t>1</a:t>
                      </a:r>
                    </a:p>
                  </a:txBody>
                  <a:tcPr/>
                </a:tc>
                <a:tc>
                  <a:txBody>
                    <a:bodyPr/>
                    <a:lstStyle/>
                    <a:p>
                      <a:r>
                        <a:rPr lang="en-US"/>
                        <a:t>terminate</a:t>
                      </a:r>
                    </a:p>
                  </a:txBody>
                  <a:tcPr/>
                </a:tc>
                <a:tc>
                  <a:txBody>
                    <a:bodyPr/>
                    <a:lstStyle/>
                    <a:p>
                      <a:r>
                        <a:rPr lang="en-US" err="1"/>
                        <a:t>Hangup</a:t>
                      </a:r>
                      <a:r>
                        <a:rPr lang="en-US"/>
                        <a:t> detected on controlling terminal or death of controlling process </a:t>
                      </a:r>
                    </a:p>
                  </a:txBody>
                  <a:tcPr/>
                </a:tc>
                <a:extLst>
                  <a:ext uri="{0D108BD9-81ED-4DB2-BD59-A6C34878D82A}">
                    <a16:rowId xmlns:a16="http://schemas.microsoft.com/office/drawing/2014/main" val="640577369"/>
                  </a:ext>
                </a:extLst>
              </a:tr>
              <a:tr h="370840">
                <a:tc>
                  <a:txBody>
                    <a:bodyPr/>
                    <a:lstStyle/>
                    <a:p>
                      <a:r>
                        <a:rPr lang="en-US"/>
                        <a:t>SIGKILL</a:t>
                      </a:r>
                    </a:p>
                  </a:txBody>
                  <a:tcPr/>
                </a:tc>
                <a:tc>
                  <a:txBody>
                    <a:bodyPr/>
                    <a:lstStyle/>
                    <a:p>
                      <a:r>
                        <a:rPr lang="en-US"/>
                        <a:t>9</a:t>
                      </a:r>
                    </a:p>
                  </a:txBody>
                  <a:tcPr/>
                </a:tc>
                <a:tc>
                  <a:txBody>
                    <a:bodyPr/>
                    <a:lstStyle/>
                    <a:p>
                      <a:r>
                        <a:rPr lang="en-US"/>
                        <a:t>terminate</a:t>
                      </a:r>
                    </a:p>
                  </a:txBody>
                  <a:tcPr/>
                </a:tc>
                <a:tc>
                  <a:txBody>
                    <a:bodyPr/>
                    <a:lstStyle/>
                    <a:p>
                      <a:r>
                        <a:rPr lang="en-US"/>
                        <a:t>Kill signal (killing process)</a:t>
                      </a:r>
                    </a:p>
                  </a:txBody>
                  <a:tcPr/>
                </a:tc>
                <a:extLst>
                  <a:ext uri="{0D108BD9-81ED-4DB2-BD59-A6C34878D82A}">
                    <a16:rowId xmlns:a16="http://schemas.microsoft.com/office/drawing/2014/main" val="3497407116"/>
                  </a:ext>
                </a:extLst>
              </a:tr>
              <a:tr h="370840">
                <a:tc>
                  <a:txBody>
                    <a:bodyPr/>
                    <a:lstStyle/>
                    <a:p>
                      <a:r>
                        <a:rPr lang="en-US"/>
                        <a:t>SIGTERM</a:t>
                      </a:r>
                    </a:p>
                  </a:txBody>
                  <a:tcPr/>
                </a:tc>
                <a:tc>
                  <a:txBody>
                    <a:bodyPr/>
                    <a:lstStyle/>
                    <a:p>
                      <a:r>
                        <a:rPr lang="en-US"/>
                        <a:t>15</a:t>
                      </a:r>
                    </a:p>
                  </a:txBody>
                  <a:tcPr/>
                </a:tc>
                <a:tc>
                  <a:txBody>
                    <a:bodyPr/>
                    <a:lstStyle/>
                    <a:p>
                      <a:r>
                        <a:rPr lang="en-US"/>
                        <a:t>terminate</a:t>
                      </a:r>
                    </a:p>
                  </a:txBody>
                  <a:tcPr/>
                </a:tc>
                <a:tc>
                  <a:txBody>
                    <a:bodyPr/>
                    <a:lstStyle/>
                    <a:p>
                      <a:r>
                        <a:rPr lang="en-US"/>
                        <a:t>Terminate signal (closing process)</a:t>
                      </a:r>
                    </a:p>
                  </a:txBody>
                  <a:tcPr/>
                </a:tc>
                <a:extLst>
                  <a:ext uri="{0D108BD9-81ED-4DB2-BD59-A6C34878D82A}">
                    <a16:rowId xmlns:a16="http://schemas.microsoft.com/office/drawing/2014/main" val="2001692696"/>
                  </a:ext>
                </a:extLst>
              </a:tr>
            </a:tbl>
          </a:graphicData>
        </a:graphic>
      </p:graphicFrame>
    </p:spTree>
    <p:extLst>
      <p:ext uri="{BB962C8B-B14F-4D97-AF65-F5344CB8AC3E}">
        <p14:creationId xmlns:p14="http://schemas.microsoft.com/office/powerpoint/2010/main" val="14844695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FB9DF-4414-004B-F846-FAE5790AF75A}"/>
              </a:ext>
            </a:extLst>
          </p:cNvPr>
          <p:cNvSpPr>
            <a:spLocks noGrp="1"/>
          </p:cNvSpPr>
          <p:nvPr>
            <p:ph type="title"/>
          </p:nvPr>
        </p:nvSpPr>
        <p:spPr/>
        <p:txBody>
          <a:bodyPr/>
          <a:lstStyle/>
          <a:p>
            <a:pPr marL="228600" indent="-228600">
              <a:lnSpc>
                <a:spcPct val="100000"/>
              </a:lnSpc>
              <a:spcBef>
                <a:spcPts val="1000"/>
              </a:spcBef>
            </a:pPr>
            <a:r>
              <a:rPr lang="en-US">
                <a:ea typeface="+mj-lt"/>
                <a:cs typeface="+mj-lt"/>
              </a:rPr>
              <a:t>Linux Processes and Task Management </a:t>
            </a:r>
          </a:p>
        </p:txBody>
      </p:sp>
      <p:sp>
        <p:nvSpPr>
          <p:cNvPr id="3" name="Content Placeholder 2">
            <a:extLst>
              <a:ext uri="{FF2B5EF4-FFF2-40B4-BE49-F238E27FC236}">
                <a16:creationId xmlns:a16="http://schemas.microsoft.com/office/drawing/2014/main" id="{5C6D517E-AABA-7747-A75B-45C613CD8C1C}"/>
              </a:ext>
            </a:extLst>
          </p:cNvPr>
          <p:cNvSpPr>
            <a:spLocks noGrp="1"/>
          </p:cNvSpPr>
          <p:nvPr>
            <p:ph idx="1"/>
          </p:nvPr>
        </p:nvSpPr>
        <p:spPr/>
        <p:txBody>
          <a:bodyPr vert="horz" lIns="91440" tIns="45720" rIns="91440" bIns="45720" rtlCol="0" anchor="t">
            <a:normAutofit/>
          </a:bodyPr>
          <a:lstStyle/>
          <a:p>
            <a:r>
              <a:rPr lang="en-US" dirty="0"/>
              <a:t>kill command:</a:t>
            </a:r>
          </a:p>
          <a:p>
            <a:pPr marL="0" indent="0">
              <a:buNone/>
            </a:pPr>
            <a:r>
              <a:rPr lang="en-US" dirty="0"/>
              <a:t>  # kill [PID]</a:t>
            </a:r>
          </a:p>
          <a:p>
            <a:pPr marL="0" indent="0">
              <a:buNone/>
            </a:pPr>
            <a:r>
              <a:rPr lang="en-US" dirty="0"/>
              <a:t>  # kill –[</a:t>
            </a:r>
            <a:r>
              <a:rPr lang="en-US" dirty="0" err="1"/>
              <a:t>signalValue</a:t>
            </a:r>
            <a:r>
              <a:rPr lang="en-US" dirty="0"/>
              <a:t>] [PID]</a:t>
            </a:r>
          </a:p>
          <a:p>
            <a:pPr marL="0" indent="0">
              <a:buNone/>
            </a:pPr>
            <a:r>
              <a:rPr lang="en-US" dirty="0"/>
              <a:t>  # </a:t>
            </a:r>
            <a:r>
              <a:rPr lang="en-US" dirty="0" err="1"/>
              <a:t>pkill</a:t>
            </a:r>
            <a:r>
              <a:rPr lang="en-US" dirty="0"/>
              <a:t> [</a:t>
            </a:r>
            <a:r>
              <a:rPr lang="en-US" dirty="0" err="1"/>
              <a:t>processName</a:t>
            </a:r>
            <a:r>
              <a:rPr lang="en-US" dirty="0"/>
              <a:t>]</a:t>
            </a:r>
          </a:p>
          <a:p>
            <a:pPr marL="0" indent="0">
              <a:buNone/>
            </a:pPr>
            <a:r>
              <a:rPr lang="en-US" dirty="0"/>
              <a:t>  # </a:t>
            </a:r>
            <a:r>
              <a:rPr lang="en-US" dirty="0" err="1"/>
              <a:t>killall</a:t>
            </a:r>
            <a:r>
              <a:rPr lang="en-US" dirty="0"/>
              <a:t> [</a:t>
            </a:r>
            <a:r>
              <a:rPr lang="en-US" dirty="0" err="1"/>
              <a:t>processName</a:t>
            </a:r>
            <a:r>
              <a:rPr lang="en-US" dirty="0"/>
              <a:t>]</a:t>
            </a:r>
          </a:p>
          <a:p>
            <a:pPr marL="457200" indent="-457200">
              <a:buFont typeface="Arial"/>
              <a:buChar char="•"/>
            </a:pPr>
            <a:r>
              <a:rPr lang="en-US" dirty="0">
                <a:ea typeface="+mn-lt"/>
                <a:cs typeface="+mn-lt"/>
              </a:rPr>
              <a:t>jobs command:</a:t>
            </a:r>
          </a:p>
          <a:p>
            <a:pPr marL="0" indent="0">
              <a:buNone/>
            </a:pPr>
            <a:r>
              <a:rPr lang="en-US" dirty="0">
                <a:ea typeface="+mn-lt"/>
                <a:cs typeface="+mn-lt"/>
              </a:rPr>
              <a:t>    # jobs –l </a:t>
            </a:r>
          </a:p>
          <a:p>
            <a:pPr marL="0" indent="0">
              <a:buNone/>
            </a:pPr>
            <a:endParaRPr lang="en-US" dirty="0"/>
          </a:p>
        </p:txBody>
      </p:sp>
    </p:spTree>
    <p:extLst>
      <p:ext uri="{BB962C8B-B14F-4D97-AF65-F5344CB8AC3E}">
        <p14:creationId xmlns:p14="http://schemas.microsoft.com/office/powerpoint/2010/main" val="10361886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FB9DF-4414-004B-F846-FAE5790AF75A}"/>
              </a:ext>
            </a:extLst>
          </p:cNvPr>
          <p:cNvSpPr>
            <a:spLocks noGrp="1"/>
          </p:cNvSpPr>
          <p:nvPr>
            <p:ph type="title"/>
          </p:nvPr>
        </p:nvSpPr>
        <p:spPr/>
        <p:txBody>
          <a:bodyPr/>
          <a:lstStyle/>
          <a:p>
            <a:pPr marL="228600" indent="-228600">
              <a:lnSpc>
                <a:spcPct val="100000"/>
              </a:lnSpc>
              <a:spcBef>
                <a:spcPts val="1000"/>
              </a:spcBef>
            </a:pPr>
            <a:r>
              <a:rPr lang="en-US">
                <a:ea typeface="+mj-lt"/>
                <a:cs typeface="+mj-lt"/>
              </a:rPr>
              <a:t>Linux Processes and Task Management </a:t>
            </a:r>
          </a:p>
        </p:txBody>
      </p:sp>
      <p:sp>
        <p:nvSpPr>
          <p:cNvPr id="3" name="Content Placeholder 2">
            <a:extLst>
              <a:ext uri="{FF2B5EF4-FFF2-40B4-BE49-F238E27FC236}">
                <a16:creationId xmlns:a16="http://schemas.microsoft.com/office/drawing/2014/main" id="{5C6D517E-AABA-7747-A75B-45C613CD8C1C}"/>
              </a:ext>
            </a:extLst>
          </p:cNvPr>
          <p:cNvSpPr>
            <a:spLocks noGrp="1"/>
          </p:cNvSpPr>
          <p:nvPr>
            <p:ph idx="1"/>
          </p:nvPr>
        </p:nvSpPr>
        <p:spPr/>
        <p:txBody>
          <a:bodyPr vert="horz" lIns="91440" tIns="45720" rIns="91440" bIns="45720" rtlCol="0" anchor="t">
            <a:normAutofit fontScale="92500"/>
          </a:bodyPr>
          <a:lstStyle/>
          <a:p>
            <a:r>
              <a:rPr lang="en-US" dirty="0"/>
              <a:t>Job Scheduling: </a:t>
            </a:r>
            <a:r>
              <a:rPr lang="en-US" dirty="0">
                <a:ea typeface="+mn-lt"/>
                <a:cs typeface="+mn-lt"/>
              </a:rPr>
              <a:t>Allows a user to submit a command for</a:t>
            </a:r>
            <a:br>
              <a:rPr lang="en-US" dirty="0">
                <a:ea typeface="+mn-lt"/>
                <a:cs typeface="+mn-lt"/>
              </a:rPr>
            </a:br>
            <a:r>
              <a:rPr lang="en-US" dirty="0">
                <a:ea typeface="+mn-lt"/>
                <a:cs typeface="+mn-lt"/>
              </a:rPr>
              <a:t>execution at a specified time in the future. The execution of the command could be one time or periodic based on a pre-determined time schedule.</a:t>
            </a:r>
          </a:p>
          <a:p>
            <a:r>
              <a:rPr lang="en-US" dirty="0">
                <a:ea typeface="+mn-lt"/>
                <a:cs typeface="+mn-lt"/>
              </a:rPr>
              <a:t>Job scheduling and execution is taken care of by two service daemons: </a:t>
            </a:r>
            <a:r>
              <a:rPr lang="en-US" dirty="0" err="1">
                <a:ea typeface="+mn-lt"/>
                <a:cs typeface="+mn-lt"/>
              </a:rPr>
              <a:t>atd</a:t>
            </a:r>
            <a:r>
              <a:rPr lang="en-US" dirty="0">
                <a:ea typeface="+mn-lt"/>
                <a:cs typeface="+mn-lt"/>
              </a:rPr>
              <a:t> and </a:t>
            </a:r>
            <a:r>
              <a:rPr lang="en-US" dirty="0" err="1">
                <a:ea typeface="+mn-lt"/>
                <a:cs typeface="+mn-lt"/>
              </a:rPr>
              <a:t>crond</a:t>
            </a:r>
            <a:r>
              <a:rPr lang="en-US" dirty="0">
                <a:ea typeface="+mn-lt"/>
                <a:cs typeface="+mn-lt"/>
              </a:rPr>
              <a:t>. While </a:t>
            </a:r>
            <a:r>
              <a:rPr lang="en-US" dirty="0" err="1">
                <a:ea typeface="+mn-lt"/>
                <a:cs typeface="+mn-lt"/>
              </a:rPr>
              <a:t>atd</a:t>
            </a:r>
            <a:r>
              <a:rPr lang="en-US" dirty="0">
                <a:ea typeface="+mn-lt"/>
                <a:cs typeface="+mn-lt"/>
              </a:rPr>
              <a:t> manages the jobs scheduled to run one time in the future, </a:t>
            </a:r>
            <a:r>
              <a:rPr lang="en-US" dirty="0" err="1">
                <a:ea typeface="+mn-lt"/>
                <a:cs typeface="+mn-lt"/>
              </a:rPr>
              <a:t>crond</a:t>
            </a:r>
            <a:r>
              <a:rPr lang="en-US" dirty="0">
                <a:ea typeface="+mn-lt"/>
                <a:cs typeface="+mn-lt"/>
              </a:rPr>
              <a:t> is responsible for running jobs repetitively at pre-specified times. </a:t>
            </a:r>
          </a:p>
          <a:p>
            <a:pPr marL="0" indent="0">
              <a:buNone/>
            </a:pPr>
            <a:r>
              <a:rPr lang="en-US" dirty="0">
                <a:ea typeface="+mn-lt"/>
                <a:cs typeface="+mn-lt"/>
              </a:rPr>
              <a:t>  /var/spool/</a:t>
            </a:r>
            <a:r>
              <a:rPr lang="en-US" dirty="0" err="1">
                <a:ea typeface="+mn-lt"/>
                <a:cs typeface="+mn-lt"/>
              </a:rPr>
              <a:t>cron</a:t>
            </a:r>
            <a:r>
              <a:rPr lang="en-US" dirty="0">
                <a:ea typeface="+mn-lt"/>
                <a:cs typeface="+mn-lt"/>
              </a:rPr>
              <a:t> and /</a:t>
            </a:r>
            <a:r>
              <a:rPr lang="en-US" dirty="0" err="1">
                <a:ea typeface="+mn-lt"/>
                <a:cs typeface="+mn-lt"/>
              </a:rPr>
              <a:t>etc</a:t>
            </a:r>
            <a:r>
              <a:rPr lang="en-US" dirty="0">
                <a:ea typeface="+mn-lt"/>
                <a:cs typeface="+mn-lt"/>
              </a:rPr>
              <a:t>/</a:t>
            </a:r>
            <a:r>
              <a:rPr lang="en-US" dirty="0" err="1">
                <a:ea typeface="+mn-lt"/>
                <a:cs typeface="+mn-lt"/>
              </a:rPr>
              <a:t>cron.d</a:t>
            </a:r>
            <a:r>
              <a:rPr lang="en-US" dirty="0">
                <a:ea typeface="+mn-lt"/>
                <a:cs typeface="+mn-lt"/>
              </a:rPr>
              <a:t> are file locations </a:t>
            </a:r>
          </a:p>
          <a:p>
            <a:pPr marL="0" indent="0">
              <a:buNone/>
            </a:pPr>
            <a:endParaRPr lang="en-US" dirty="0"/>
          </a:p>
        </p:txBody>
      </p:sp>
    </p:spTree>
    <p:extLst>
      <p:ext uri="{BB962C8B-B14F-4D97-AF65-F5344CB8AC3E}">
        <p14:creationId xmlns:p14="http://schemas.microsoft.com/office/powerpoint/2010/main" val="9403013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FB9DF-4414-004B-F846-FAE5790AF75A}"/>
              </a:ext>
            </a:extLst>
          </p:cNvPr>
          <p:cNvSpPr>
            <a:spLocks noGrp="1"/>
          </p:cNvSpPr>
          <p:nvPr>
            <p:ph type="title"/>
          </p:nvPr>
        </p:nvSpPr>
        <p:spPr/>
        <p:txBody>
          <a:bodyPr/>
          <a:lstStyle/>
          <a:p>
            <a:pPr marL="228600" indent="-228600">
              <a:lnSpc>
                <a:spcPct val="100000"/>
              </a:lnSpc>
              <a:spcBef>
                <a:spcPts val="1000"/>
              </a:spcBef>
            </a:pPr>
            <a:r>
              <a:rPr lang="en-US">
                <a:ea typeface="+mj-lt"/>
                <a:cs typeface="+mj-lt"/>
              </a:rPr>
              <a:t>Linux Processes and Task Management </a:t>
            </a:r>
          </a:p>
        </p:txBody>
      </p:sp>
      <p:sp>
        <p:nvSpPr>
          <p:cNvPr id="3" name="Content Placeholder 2">
            <a:extLst>
              <a:ext uri="{FF2B5EF4-FFF2-40B4-BE49-F238E27FC236}">
                <a16:creationId xmlns:a16="http://schemas.microsoft.com/office/drawing/2014/main" id="{5C6D517E-AABA-7747-A75B-45C613CD8C1C}"/>
              </a:ext>
            </a:extLst>
          </p:cNvPr>
          <p:cNvSpPr>
            <a:spLocks noGrp="1"/>
          </p:cNvSpPr>
          <p:nvPr>
            <p:ph idx="1"/>
          </p:nvPr>
        </p:nvSpPr>
        <p:spPr/>
        <p:txBody>
          <a:bodyPr vert="horz" lIns="91440" tIns="45720" rIns="91440" bIns="45720" rtlCol="0" anchor="t">
            <a:normAutofit/>
          </a:bodyPr>
          <a:lstStyle/>
          <a:p>
            <a:r>
              <a:rPr lang="en-US" dirty="0"/>
              <a:t>at command: </a:t>
            </a:r>
            <a:endParaRPr lang="en-US"/>
          </a:p>
          <a:p>
            <a:pPr marL="0" indent="0">
              <a:buNone/>
            </a:pPr>
            <a:r>
              <a:rPr lang="en-US" dirty="0"/>
              <a:t>  # at [</a:t>
            </a:r>
            <a:r>
              <a:rPr lang="en-US" dirty="0" err="1"/>
              <a:t>hh:mm</a:t>
            </a:r>
            <a:r>
              <a:rPr lang="en-US" dirty="0"/>
              <a:t>(</a:t>
            </a:r>
            <a:r>
              <a:rPr lang="en-US" dirty="0" err="1"/>
              <a:t>pm|am</a:t>
            </a:r>
            <a:r>
              <a:rPr lang="en-US" dirty="0"/>
              <a:t>)] [mm/dd/</a:t>
            </a:r>
            <a:r>
              <a:rPr lang="en-US" dirty="0" err="1"/>
              <a:t>yy</a:t>
            </a:r>
            <a:r>
              <a:rPr lang="en-US" dirty="0"/>
              <a:t>]</a:t>
            </a:r>
          </a:p>
          <a:p>
            <a:pPr marL="0" indent="0">
              <a:buNone/>
            </a:pPr>
            <a:r>
              <a:rPr lang="en-US" dirty="0"/>
              <a:t>  Enter command to execute at the specified time.</a:t>
            </a:r>
          </a:p>
          <a:p>
            <a:pPr marL="0" indent="0">
              <a:buNone/>
            </a:pPr>
            <a:r>
              <a:rPr lang="en-US" dirty="0"/>
              <a:t>  # at –l   -&gt; list scheduled </a:t>
            </a:r>
            <a:r>
              <a:rPr lang="en-US" dirty="0" err="1"/>
              <a:t>jobes</a:t>
            </a:r>
            <a:endParaRPr lang="en-US" dirty="0"/>
          </a:p>
          <a:p>
            <a:pPr marL="0" indent="0">
              <a:buNone/>
            </a:pPr>
            <a:r>
              <a:rPr lang="en-US" dirty="0"/>
              <a:t>  # at –c [</a:t>
            </a:r>
            <a:r>
              <a:rPr lang="en-US" dirty="0" err="1"/>
              <a:t>jobID</a:t>
            </a:r>
            <a:r>
              <a:rPr lang="en-US" dirty="0"/>
              <a:t>] -&gt; check scheduled job script</a:t>
            </a:r>
          </a:p>
          <a:p>
            <a:pPr marL="0" indent="0">
              <a:buNone/>
            </a:pPr>
            <a:r>
              <a:rPr lang="en-US" dirty="0"/>
              <a:t>  # at –d [</a:t>
            </a:r>
            <a:r>
              <a:rPr lang="en-US" dirty="0" err="1"/>
              <a:t>jobID</a:t>
            </a:r>
            <a:r>
              <a:rPr lang="en-US" dirty="0"/>
              <a:t>] -&gt; delete scheduled job </a:t>
            </a:r>
          </a:p>
        </p:txBody>
      </p:sp>
    </p:spTree>
    <p:extLst>
      <p:ext uri="{BB962C8B-B14F-4D97-AF65-F5344CB8AC3E}">
        <p14:creationId xmlns:p14="http://schemas.microsoft.com/office/powerpoint/2010/main" val="33722612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FB9DF-4414-004B-F846-FAE5790AF75A}"/>
              </a:ext>
            </a:extLst>
          </p:cNvPr>
          <p:cNvSpPr>
            <a:spLocks noGrp="1"/>
          </p:cNvSpPr>
          <p:nvPr>
            <p:ph type="title"/>
          </p:nvPr>
        </p:nvSpPr>
        <p:spPr/>
        <p:txBody>
          <a:bodyPr/>
          <a:lstStyle/>
          <a:p>
            <a:pPr marL="228600" indent="-228600">
              <a:lnSpc>
                <a:spcPct val="100000"/>
              </a:lnSpc>
              <a:spcBef>
                <a:spcPts val="1000"/>
              </a:spcBef>
            </a:pPr>
            <a:r>
              <a:rPr lang="en-US">
                <a:ea typeface="+mj-lt"/>
                <a:cs typeface="+mj-lt"/>
              </a:rPr>
              <a:t>Linux Processes and Task Management </a:t>
            </a:r>
          </a:p>
        </p:txBody>
      </p:sp>
      <p:sp>
        <p:nvSpPr>
          <p:cNvPr id="3" name="Content Placeholder 2">
            <a:extLst>
              <a:ext uri="{FF2B5EF4-FFF2-40B4-BE49-F238E27FC236}">
                <a16:creationId xmlns:a16="http://schemas.microsoft.com/office/drawing/2014/main" id="{5C6D517E-AABA-7747-A75B-45C613CD8C1C}"/>
              </a:ext>
            </a:extLst>
          </p:cNvPr>
          <p:cNvSpPr>
            <a:spLocks noGrp="1"/>
          </p:cNvSpPr>
          <p:nvPr>
            <p:ph idx="1"/>
          </p:nvPr>
        </p:nvSpPr>
        <p:spPr/>
        <p:txBody>
          <a:bodyPr vert="horz" lIns="91440" tIns="45720" rIns="91440" bIns="45720" rtlCol="0" anchor="t">
            <a:normAutofit/>
          </a:bodyPr>
          <a:lstStyle/>
          <a:p>
            <a:r>
              <a:rPr lang="en-US" dirty="0"/>
              <a:t>crontab:</a:t>
            </a:r>
          </a:p>
          <a:p>
            <a:r>
              <a:rPr lang="en-US" dirty="0">
                <a:ea typeface="+mn-lt"/>
                <a:cs typeface="+mn-lt"/>
              </a:rPr>
              <a:t>https://crontab.guru/#</a:t>
            </a:r>
            <a:endParaRPr lang="en-US" dirty="0"/>
          </a:p>
          <a:p>
            <a:pPr marL="0" indent="0">
              <a:buNone/>
            </a:pPr>
            <a:r>
              <a:rPr lang="en-US" dirty="0"/>
              <a:t>  </a:t>
            </a:r>
          </a:p>
        </p:txBody>
      </p:sp>
      <p:pic>
        <p:nvPicPr>
          <p:cNvPr id="4" name="Picture 4">
            <a:extLst>
              <a:ext uri="{FF2B5EF4-FFF2-40B4-BE49-F238E27FC236}">
                <a16:creationId xmlns:a16="http://schemas.microsoft.com/office/drawing/2014/main" id="{59577A11-C46C-2099-5445-3949D70C95AB}"/>
              </a:ext>
            </a:extLst>
          </p:cNvPr>
          <p:cNvPicPr>
            <a:picLocks noChangeAspect="1"/>
          </p:cNvPicPr>
          <p:nvPr/>
        </p:nvPicPr>
        <p:blipFill>
          <a:blip r:embed="rId2"/>
          <a:stretch>
            <a:fillRect/>
          </a:stretch>
        </p:blipFill>
        <p:spPr>
          <a:xfrm>
            <a:off x="5289946" y="1814860"/>
            <a:ext cx="6814158" cy="3937820"/>
          </a:xfrm>
          <a:prstGeom prst="rect">
            <a:avLst/>
          </a:prstGeom>
        </p:spPr>
      </p:pic>
    </p:spTree>
    <p:extLst>
      <p:ext uri="{BB962C8B-B14F-4D97-AF65-F5344CB8AC3E}">
        <p14:creationId xmlns:p14="http://schemas.microsoft.com/office/powerpoint/2010/main" val="1361789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FB9DF-4414-004B-F846-FAE5790AF75A}"/>
              </a:ext>
            </a:extLst>
          </p:cNvPr>
          <p:cNvSpPr>
            <a:spLocks noGrp="1"/>
          </p:cNvSpPr>
          <p:nvPr>
            <p:ph type="title"/>
          </p:nvPr>
        </p:nvSpPr>
        <p:spPr/>
        <p:txBody>
          <a:bodyPr/>
          <a:lstStyle/>
          <a:p>
            <a:pPr marL="228600" indent="-228600">
              <a:lnSpc>
                <a:spcPct val="100000"/>
              </a:lnSpc>
              <a:spcBef>
                <a:spcPts val="1000"/>
              </a:spcBef>
            </a:pPr>
            <a:r>
              <a:rPr lang="en-US">
                <a:ea typeface="+mj-lt"/>
                <a:cs typeface="+mj-lt"/>
              </a:rPr>
              <a:t>Linux Processes and Task Management </a:t>
            </a:r>
          </a:p>
        </p:txBody>
      </p:sp>
      <p:sp>
        <p:nvSpPr>
          <p:cNvPr id="3" name="Content Placeholder 2">
            <a:extLst>
              <a:ext uri="{FF2B5EF4-FFF2-40B4-BE49-F238E27FC236}">
                <a16:creationId xmlns:a16="http://schemas.microsoft.com/office/drawing/2014/main" id="{5C6D517E-AABA-7747-A75B-45C613CD8C1C}"/>
              </a:ext>
            </a:extLst>
          </p:cNvPr>
          <p:cNvSpPr>
            <a:spLocks noGrp="1"/>
          </p:cNvSpPr>
          <p:nvPr>
            <p:ph idx="1"/>
          </p:nvPr>
        </p:nvSpPr>
        <p:spPr>
          <a:xfrm>
            <a:off x="838200" y="2011680"/>
            <a:ext cx="10724367" cy="4160520"/>
          </a:xfrm>
        </p:spPr>
        <p:txBody>
          <a:bodyPr vert="horz" lIns="91440" tIns="45720" rIns="91440" bIns="45720" rtlCol="0" anchor="t">
            <a:normAutofit/>
          </a:bodyPr>
          <a:lstStyle/>
          <a:p>
            <a:r>
              <a:rPr lang="en-US" dirty="0"/>
              <a:t>crontab: </a:t>
            </a:r>
            <a:endParaRPr lang="en-US"/>
          </a:p>
          <a:p>
            <a:pPr marL="0" indent="0">
              <a:buNone/>
            </a:pPr>
            <a:r>
              <a:rPr lang="en-US" dirty="0"/>
              <a:t>  # crontab –e -&gt; it will open a file and add the </a:t>
            </a:r>
            <a:r>
              <a:rPr lang="en-US" dirty="0" err="1"/>
              <a:t>cron</a:t>
            </a:r>
            <a:r>
              <a:rPr lang="en-US" dirty="0"/>
              <a:t> table and command save and quit from the file</a:t>
            </a:r>
          </a:p>
          <a:p>
            <a:pPr marL="0" indent="0">
              <a:buNone/>
            </a:pPr>
            <a:r>
              <a:rPr lang="en-US" dirty="0"/>
              <a:t> # crontab –l -&gt; list the scheduled jobs </a:t>
            </a:r>
          </a:p>
          <a:p>
            <a:pPr marL="0" indent="0">
              <a:buNone/>
            </a:pPr>
            <a:r>
              <a:rPr lang="en-US" dirty="0"/>
              <a:t> # crontab –r -&gt; remove all scheduled jobs </a:t>
            </a:r>
          </a:p>
          <a:p>
            <a:pPr marL="0" indent="0">
              <a:buNone/>
            </a:pPr>
            <a:r>
              <a:rPr lang="en-US" dirty="0"/>
              <a:t>  Modifying or deleting a scheduled job # crontab -e</a:t>
            </a:r>
          </a:p>
          <a:p>
            <a:pPr marL="0" indent="0">
              <a:buNone/>
            </a:pPr>
            <a:endParaRPr lang="en-US" dirty="0"/>
          </a:p>
        </p:txBody>
      </p:sp>
    </p:spTree>
    <p:extLst>
      <p:ext uri="{BB962C8B-B14F-4D97-AF65-F5344CB8AC3E}">
        <p14:creationId xmlns:p14="http://schemas.microsoft.com/office/powerpoint/2010/main" val="1070150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A576A-1317-BCE0-CD7D-85D33F43DDB5}"/>
              </a:ext>
            </a:extLst>
          </p:cNvPr>
          <p:cNvSpPr>
            <a:spLocks noGrp="1"/>
          </p:cNvSpPr>
          <p:nvPr>
            <p:ph type="title"/>
          </p:nvPr>
        </p:nvSpPr>
        <p:spPr/>
        <p:txBody>
          <a:bodyPr/>
          <a:lstStyle/>
          <a:p>
            <a:r>
              <a:rPr lang="en-US"/>
              <a:t>File Searching </a:t>
            </a:r>
          </a:p>
        </p:txBody>
      </p:sp>
      <p:sp>
        <p:nvSpPr>
          <p:cNvPr id="3" name="Content Placeholder 2">
            <a:extLst>
              <a:ext uri="{FF2B5EF4-FFF2-40B4-BE49-F238E27FC236}">
                <a16:creationId xmlns:a16="http://schemas.microsoft.com/office/drawing/2014/main" id="{92A3B989-C4DE-8053-A48B-AE9B1CB48020}"/>
              </a:ext>
            </a:extLst>
          </p:cNvPr>
          <p:cNvSpPr>
            <a:spLocks noGrp="1"/>
          </p:cNvSpPr>
          <p:nvPr>
            <p:ph idx="1"/>
          </p:nvPr>
        </p:nvSpPr>
        <p:spPr/>
        <p:txBody>
          <a:bodyPr vert="horz" lIns="91440" tIns="45720" rIns="91440" bIns="45720" rtlCol="0" anchor="t">
            <a:normAutofit fontScale="92500" lnSpcReduction="10000"/>
          </a:bodyPr>
          <a:lstStyle/>
          <a:p>
            <a:pPr marL="0" indent="0">
              <a:buNone/>
            </a:pPr>
            <a:r>
              <a:rPr lang="en-US">
                <a:ea typeface="+mn-lt"/>
                <a:cs typeface="+mn-lt"/>
              </a:rPr>
              <a:t>  # find [</a:t>
            </a:r>
            <a:r>
              <a:rPr lang="en-US" err="1">
                <a:ea typeface="+mn-lt"/>
                <a:cs typeface="+mn-lt"/>
              </a:rPr>
              <a:t>filepath</a:t>
            </a:r>
            <a:r>
              <a:rPr lang="en-US">
                <a:ea typeface="+mn-lt"/>
                <a:cs typeface="+mn-lt"/>
              </a:rPr>
              <a:t>] -empty </a:t>
            </a:r>
          </a:p>
          <a:p>
            <a:pPr marL="0" indent="0">
              <a:buNone/>
            </a:pPr>
            <a:r>
              <a:rPr lang="en-US">
                <a:ea typeface="+mn-lt"/>
                <a:cs typeface="+mn-lt"/>
              </a:rPr>
              <a:t>          -&gt; search for empty files inside </a:t>
            </a:r>
            <a:r>
              <a:rPr lang="en-US" err="1">
                <a:ea typeface="+mn-lt"/>
                <a:cs typeface="+mn-lt"/>
              </a:rPr>
              <a:t>filepath</a:t>
            </a:r>
            <a:r>
              <a:rPr lang="en-US">
                <a:ea typeface="+mn-lt"/>
                <a:cs typeface="+mn-lt"/>
              </a:rPr>
              <a:t> </a:t>
            </a:r>
          </a:p>
          <a:p>
            <a:pPr marL="0" indent="0">
              <a:buNone/>
            </a:pPr>
            <a:r>
              <a:rPr lang="en-US">
                <a:ea typeface="+mn-lt"/>
                <a:cs typeface="+mn-lt"/>
              </a:rPr>
              <a:t>     # find [</a:t>
            </a:r>
            <a:r>
              <a:rPr lang="en-US" err="1">
                <a:ea typeface="+mn-lt"/>
                <a:cs typeface="+mn-lt"/>
              </a:rPr>
              <a:t>filepath</a:t>
            </a:r>
            <a:r>
              <a:rPr lang="en-US">
                <a:ea typeface="+mn-lt"/>
                <a:cs typeface="+mn-lt"/>
              </a:rPr>
              <a:t>] [option] -type [</a:t>
            </a:r>
            <a:r>
              <a:rPr lang="en-US" err="1">
                <a:ea typeface="+mn-lt"/>
                <a:cs typeface="+mn-lt"/>
              </a:rPr>
              <a:t>f|d</a:t>
            </a:r>
            <a:r>
              <a:rPr lang="en-US">
                <a:ea typeface="+mn-lt"/>
                <a:cs typeface="+mn-lt"/>
              </a:rPr>
              <a:t>] [filename]</a:t>
            </a:r>
          </a:p>
          <a:p>
            <a:pPr marL="0" indent="0">
              <a:buNone/>
            </a:pPr>
            <a:r>
              <a:rPr lang="en-US">
                <a:ea typeface="+mn-lt"/>
                <a:cs typeface="+mn-lt"/>
              </a:rPr>
              <a:t>          -&gt; search for files according to the file type f for file d for directory </a:t>
            </a:r>
          </a:p>
          <a:p>
            <a:pPr marL="0" indent="0">
              <a:buNone/>
            </a:pPr>
            <a:r>
              <a:rPr lang="en-US">
                <a:ea typeface="+mn-lt"/>
                <a:cs typeface="+mn-lt"/>
              </a:rPr>
              <a:t>    # find [</a:t>
            </a:r>
            <a:r>
              <a:rPr lang="en-US" err="1">
                <a:ea typeface="+mn-lt"/>
                <a:cs typeface="+mn-lt"/>
              </a:rPr>
              <a:t>filepath</a:t>
            </a:r>
            <a:r>
              <a:rPr lang="en-US">
                <a:ea typeface="+mn-lt"/>
                <a:cs typeface="+mn-lt"/>
              </a:rPr>
              <a:t>] [options] -exec [command] {}\;</a:t>
            </a:r>
          </a:p>
          <a:p>
            <a:pPr marL="0" indent="0">
              <a:buNone/>
            </a:pPr>
            <a:r>
              <a:rPr lang="en-US">
                <a:ea typeface="+mn-lt"/>
                <a:cs typeface="+mn-lt"/>
              </a:rPr>
              <a:t>          -&gt; finding file according to the options and execute command for the file </a:t>
            </a:r>
          </a:p>
          <a:p>
            <a:pPr marL="0" indent="0">
              <a:buNone/>
            </a:pPr>
            <a:r>
              <a:rPr lang="en-US">
                <a:ea typeface="+mn-lt"/>
                <a:cs typeface="+mn-lt"/>
              </a:rPr>
              <a:t>          Ex: # find [</a:t>
            </a:r>
            <a:r>
              <a:rPr lang="en-US" err="1">
                <a:ea typeface="+mn-lt"/>
                <a:cs typeface="+mn-lt"/>
              </a:rPr>
              <a:t>filepath</a:t>
            </a:r>
            <a:r>
              <a:rPr lang="en-US">
                <a:ea typeface="+mn-lt"/>
                <a:cs typeface="+mn-lt"/>
              </a:rPr>
              <a:t>] -empty –type f exec rm –rf {}\;</a:t>
            </a:r>
          </a:p>
          <a:p>
            <a:pPr marL="0" indent="0">
              <a:buNone/>
            </a:pPr>
            <a:endParaRPr lang="en-US">
              <a:ea typeface="+mn-lt"/>
              <a:cs typeface="+mn-lt"/>
            </a:endParaRPr>
          </a:p>
          <a:p>
            <a:pPr marL="0" indent="0">
              <a:buNone/>
            </a:pPr>
            <a:endParaRPr lang="en-US"/>
          </a:p>
        </p:txBody>
      </p:sp>
    </p:spTree>
    <p:extLst>
      <p:ext uri="{BB962C8B-B14F-4D97-AF65-F5344CB8AC3E}">
        <p14:creationId xmlns:p14="http://schemas.microsoft.com/office/powerpoint/2010/main" val="2366724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8331B-66DF-5BA6-168B-C5CAC81E8888}"/>
              </a:ext>
            </a:extLst>
          </p:cNvPr>
          <p:cNvSpPr>
            <a:spLocks noGrp="1"/>
          </p:cNvSpPr>
          <p:nvPr>
            <p:ph type="title"/>
          </p:nvPr>
        </p:nvSpPr>
        <p:spPr/>
        <p:txBody>
          <a:bodyPr/>
          <a:lstStyle/>
          <a:p>
            <a:r>
              <a:rPr lang="en-US"/>
              <a:t>File Globing</a:t>
            </a:r>
          </a:p>
        </p:txBody>
      </p:sp>
      <p:sp>
        <p:nvSpPr>
          <p:cNvPr id="3" name="Content Placeholder 2">
            <a:extLst>
              <a:ext uri="{FF2B5EF4-FFF2-40B4-BE49-F238E27FC236}">
                <a16:creationId xmlns:a16="http://schemas.microsoft.com/office/drawing/2014/main" id="{19C8161B-0BE5-4895-2C2B-64CEDAC137D4}"/>
              </a:ext>
            </a:extLst>
          </p:cNvPr>
          <p:cNvSpPr>
            <a:spLocks noGrp="1"/>
          </p:cNvSpPr>
          <p:nvPr>
            <p:ph idx="1"/>
          </p:nvPr>
        </p:nvSpPr>
        <p:spPr/>
        <p:txBody>
          <a:bodyPr vert="horz" lIns="91440" tIns="45720" rIns="91440" bIns="45720" rtlCol="0" anchor="t">
            <a:normAutofit fontScale="62500" lnSpcReduction="20000"/>
          </a:bodyPr>
          <a:lstStyle/>
          <a:p>
            <a:pPr marL="457200" indent="-457200"/>
            <a:r>
              <a:rPr lang="en-US"/>
              <a:t>* matches zero or more characters </a:t>
            </a:r>
          </a:p>
          <a:p>
            <a:pPr marL="457200" indent="-457200"/>
            <a:r>
              <a:rPr lang="en-US"/>
              <a:t>? matches one characters </a:t>
            </a:r>
          </a:p>
          <a:p>
            <a:pPr marL="457200" indent="-457200"/>
            <a:r>
              <a:rPr lang="en-US"/>
              <a:t>[</a:t>
            </a:r>
            <a:r>
              <a:rPr lang="en-US" err="1"/>
              <a:t>abc</a:t>
            </a:r>
            <a:r>
              <a:rPr lang="en-US"/>
              <a:t>] matches anyone of the characters case sensitive </a:t>
            </a:r>
          </a:p>
          <a:p>
            <a:pPr marL="457200" indent="-457200"/>
            <a:r>
              <a:rPr lang="en-US"/>
              <a:t>[^</a:t>
            </a:r>
            <a:r>
              <a:rPr lang="en-US" err="1"/>
              <a:t>abc</a:t>
            </a:r>
            <a:r>
              <a:rPr lang="en-US"/>
              <a:t>] matches excepts inside the characters</a:t>
            </a:r>
          </a:p>
          <a:p>
            <a:pPr marL="457200" indent="-457200"/>
            <a:r>
              <a:rPr lang="en-US"/>
              <a:t>[0-9] matches 0 to 9 </a:t>
            </a:r>
          </a:p>
          <a:p>
            <a:pPr marL="0" indent="0">
              <a:buNone/>
            </a:pPr>
            <a:r>
              <a:rPr lang="en-US"/>
              <a:t>Ex:</a:t>
            </a:r>
          </a:p>
          <a:p>
            <a:pPr marL="0" indent="0">
              <a:buNone/>
            </a:pPr>
            <a:r>
              <a:rPr lang="en-US"/>
              <a:t>    # ls *.txt                         # ls [Pp]*.txt</a:t>
            </a:r>
          </a:p>
          <a:p>
            <a:pPr marL="0" indent="0">
              <a:buNone/>
            </a:pPr>
            <a:r>
              <a:rPr lang="en-US"/>
              <a:t>    # ls test.*                       # ls [</a:t>
            </a:r>
            <a:r>
              <a:rPr lang="en-US" err="1"/>
              <a:t>Ww</a:t>
            </a:r>
            <a:r>
              <a:rPr lang="en-US"/>
              <a:t>]ether[Rr]</a:t>
            </a:r>
            <a:r>
              <a:rPr lang="en-US" err="1"/>
              <a:t>eport</a:t>
            </a:r>
            <a:r>
              <a:rPr lang="en-US"/>
              <a:t>[1-5]?*</a:t>
            </a:r>
          </a:p>
          <a:p>
            <a:pPr marL="0" indent="0">
              <a:buNone/>
            </a:pPr>
            <a:r>
              <a:rPr lang="en-US"/>
              <a:t>    # ls ?.txt                        # ls [^W]ether[^R]</a:t>
            </a:r>
            <a:r>
              <a:rPr lang="en-US" err="1"/>
              <a:t>eport</a:t>
            </a:r>
            <a:r>
              <a:rPr lang="en-US"/>
              <a:t>[1-5]?*</a:t>
            </a:r>
          </a:p>
          <a:p>
            <a:pPr marL="0" indent="0">
              <a:buNone/>
            </a:pPr>
            <a:r>
              <a:rPr lang="en-US"/>
              <a:t>    # ls ????.txt                  # ls /</a:t>
            </a:r>
            <a:r>
              <a:rPr lang="en-US" err="1"/>
              <a:t>dir</a:t>
            </a:r>
            <a:r>
              <a:rPr lang="en-US"/>
              <a:t>/*  </a:t>
            </a:r>
          </a:p>
          <a:p>
            <a:pPr marL="0" indent="0">
              <a:buNone/>
            </a:pPr>
            <a:r>
              <a:rPr lang="en-US"/>
              <a:t>    # ls </a:t>
            </a:r>
            <a:r>
              <a:rPr lang="en-US" err="1"/>
              <a:t>test?.txt</a:t>
            </a:r>
            <a:r>
              <a:rPr lang="en-US"/>
              <a:t>                  # ls [star]* </a:t>
            </a:r>
          </a:p>
          <a:p>
            <a:pPr marL="0" indent="0">
              <a:buNone/>
            </a:pPr>
            <a:r>
              <a:rPr lang="en-US"/>
              <a:t>    </a:t>
            </a:r>
          </a:p>
        </p:txBody>
      </p:sp>
    </p:spTree>
    <p:extLst>
      <p:ext uri="{BB962C8B-B14F-4D97-AF65-F5344CB8AC3E}">
        <p14:creationId xmlns:p14="http://schemas.microsoft.com/office/powerpoint/2010/main" val="3629523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E546D-2B99-93C7-2DF7-A7F93384D85D}"/>
              </a:ext>
            </a:extLst>
          </p:cNvPr>
          <p:cNvSpPr>
            <a:spLocks noGrp="1"/>
          </p:cNvSpPr>
          <p:nvPr>
            <p:ph type="title"/>
          </p:nvPr>
        </p:nvSpPr>
        <p:spPr/>
        <p:txBody>
          <a:bodyPr/>
          <a:lstStyle/>
          <a:p>
            <a:pPr marL="228600" indent="-228600">
              <a:lnSpc>
                <a:spcPct val="100000"/>
              </a:lnSpc>
              <a:spcBef>
                <a:spcPts val="1000"/>
              </a:spcBef>
            </a:pPr>
            <a:r>
              <a:rPr lang="en-US"/>
              <a:t>Message Digest </a:t>
            </a:r>
          </a:p>
        </p:txBody>
      </p:sp>
      <p:sp>
        <p:nvSpPr>
          <p:cNvPr id="3" name="Content Placeholder 2">
            <a:extLst>
              <a:ext uri="{FF2B5EF4-FFF2-40B4-BE49-F238E27FC236}">
                <a16:creationId xmlns:a16="http://schemas.microsoft.com/office/drawing/2014/main" id="{551CFBA1-60BD-7726-4F17-2A1638FD8F78}"/>
              </a:ext>
            </a:extLst>
          </p:cNvPr>
          <p:cNvSpPr>
            <a:spLocks noGrp="1"/>
          </p:cNvSpPr>
          <p:nvPr>
            <p:ph idx="1"/>
          </p:nvPr>
        </p:nvSpPr>
        <p:spPr/>
        <p:txBody>
          <a:bodyPr vert="horz" lIns="91440" tIns="45720" rIns="91440" bIns="45720" rtlCol="0" anchor="t">
            <a:normAutofit fontScale="62500" lnSpcReduction="20000"/>
          </a:bodyPr>
          <a:lstStyle/>
          <a:p>
            <a:r>
              <a:rPr lang="en-US"/>
              <a:t>Message Digest is basically fingerprint of a file. It is the hash value of the contents of a file. </a:t>
            </a:r>
          </a:p>
          <a:p>
            <a:r>
              <a:rPr lang="en-US"/>
              <a:t>md5sum: Calculates and checks a file's hash based on the MD5 algorithm.</a:t>
            </a:r>
          </a:p>
          <a:p>
            <a:r>
              <a:rPr lang="en-US"/>
              <a:t># md5sum [file] &gt; test.md5</a:t>
            </a:r>
          </a:p>
          <a:p>
            <a:pPr marL="0" indent="0">
              <a:buNone/>
            </a:pPr>
            <a:r>
              <a:rPr lang="en-US"/>
              <a:t>   # md5sum [file] -c test.md5</a:t>
            </a:r>
          </a:p>
          <a:p>
            <a:r>
              <a:rPr lang="en-US"/>
              <a:t>sha256sum: </a:t>
            </a:r>
            <a:r>
              <a:rPr lang="en-US">
                <a:ea typeface="+mn-lt"/>
                <a:cs typeface="+mn-lt"/>
              </a:rPr>
              <a:t>Calculates and checks a file's hash based on the SHA-2 hash algorithm using 256-bits.</a:t>
            </a:r>
          </a:p>
          <a:p>
            <a:pPr marL="0" indent="0">
              <a:buNone/>
            </a:pPr>
            <a:r>
              <a:rPr lang="en-US">
                <a:ea typeface="+mn-lt"/>
                <a:cs typeface="+mn-lt"/>
              </a:rPr>
              <a:t>   # sha256sum [file] &gt; test.sha256</a:t>
            </a:r>
          </a:p>
          <a:p>
            <a:pPr marL="0" indent="0">
              <a:buNone/>
            </a:pPr>
            <a:r>
              <a:rPr lang="en-US">
                <a:ea typeface="+mn-lt"/>
                <a:cs typeface="+mn-lt"/>
              </a:rPr>
              <a:t>   # sha256sum [file] -c test.sha256</a:t>
            </a:r>
            <a:endParaRPr lang="en-US"/>
          </a:p>
          <a:p>
            <a:r>
              <a:rPr lang="en-US"/>
              <a:t>sha512sum: </a:t>
            </a:r>
            <a:r>
              <a:rPr lang="en-US">
                <a:ea typeface="+mn-lt"/>
                <a:cs typeface="+mn-lt"/>
              </a:rPr>
              <a:t>Calculates and checks a file's hash based on the SHA-2 hash algorithm using 512-bits.</a:t>
            </a:r>
          </a:p>
          <a:p>
            <a:pPr marL="0" indent="0">
              <a:buNone/>
            </a:pPr>
            <a:r>
              <a:rPr lang="en-US">
                <a:ea typeface="+mn-lt"/>
                <a:cs typeface="+mn-lt"/>
              </a:rPr>
              <a:t>   # sha256sum [file] &gt; test.sha256</a:t>
            </a:r>
          </a:p>
          <a:p>
            <a:pPr marL="0" indent="0">
              <a:buNone/>
            </a:pPr>
            <a:r>
              <a:rPr lang="en-US">
                <a:ea typeface="+mn-lt"/>
                <a:cs typeface="+mn-lt"/>
              </a:rPr>
              <a:t>   # sha256sum [file] -c test.sha256</a:t>
            </a:r>
          </a:p>
        </p:txBody>
      </p:sp>
    </p:spTree>
    <p:extLst>
      <p:ext uri="{BB962C8B-B14F-4D97-AF65-F5344CB8AC3E}">
        <p14:creationId xmlns:p14="http://schemas.microsoft.com/office/powerpoint/2010/main" val="183251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1BB6D-EBF6-4924-A91E-E9D43304907B}"/>
              </a:ext>
            </a:extLst>
          </p:cNvPr>
          <p:cNvSpPr>
            <a:spLocks noGrp="1"/>
          </p:cNvSpPr>
          <p:nvPr>
            <p:ph type="title"/>
          </p:nvPr>
        </p:nvSpPr>
        <p:spPr/>
        <p:txBody>
          <a:bodyPr/>
          <a:lstStyle/>
          <a:p>
            <a:r>
              <a:rPr lang="en-US">
                <a:ea typeface="+mj-lt"/>
                <a:cs typeface="+mj-lt"/>
              </a:rPr>
              <a:t>Process Text Streams</a:t>
            </a:r>
            <a:endParaRPr lang="en-US"/>
          </a:p>
        </p:txBody>
      </p:sp>
      <p:sp>
        <p:nvSpPr>
          <p:cNvPr id="3" name="Content Placeholder 2">
            <a:extLst>
              <a:ext uri="{FF2B5EF4-FFF2-40B4-BE49-F238E27FC236}">
                <a16:creationId xmlns:a16="http://schemas.microsoft.com/office/drawing/2014/main" id="{9B956A6E-CABC-6AC7-6960-ED0A1614DAAD}"/>
              </a:ext>
            </a:extLst>
          </p:cNvPr>
          <p:cNvSpPr>
            <a:spLocks noGrp="1"/>
          </p:cNvSpPr>
          <p:nvPr>
            <p:ph idx="1"/>
          </p:nvPr>
        </p:nvSpPr>
        <p:spPr/>
        <p:txBody>
          <a:bodyPr vert="horz" lIns="91440" tIns="45720" rIns="91440" bIns="45720" rtlCol="0" anchor="t">
            <a:normAutofit fontScale="70000" lnSpcReduction="20000"/>
          </a:bodyPr>
          <a:lstStyle/>
          <a:p>
            <a:r>
              <a:rPr lang="en-US"/>
              <a:t>  sort command:</a:t>
            </a:r>
          </a:p>
          <a:p>
            <a:pPr marL="0" indent="0">
              <a:buNone/>
            </a:pPr>
            <a:r>
              <a:rPr lang="en-US"/>
              <a:t>    # sort [file]           # sort –n [file] -&gt; number</a:t>
            </a:r>
          </a:p>
          <a:p>
            <a:pPr marL="0" indent="0">
              <a:buNone/>
            </a:pPr>
            <a:r>
              <a:rPr lang="en-US"/>
              <a:t>    # sort –t "," -k2 [file] -&gt; </a:t>
            </a:r>
            <a:r>
              <a:rPr lang="en-US" err="1"/>
              <a:t>delimeter</a:t>
            </a:r>
            <a:r>
              <a:rPr lang="en-US"/>
              <a:t> type and column to sort</a:t>
            </a:r>
          </a:p>
          <a:p>
            <a:pPr marL="0" indent="0">
              <a:buNone/>
            </a:pPr>
            <a:r>
              <a:rPr lang="en-US"/>
              <a:t>    # sort –u [file]</a:t>
            </a:r>
          </a:p>
          <a:p>
            <a:pPr marL="457200" indent="-457200"/>
            <a:r>
              <a:rPr lang="en-US"/>
              <a:t>unique command</a:t>
            </a:r>
          </a:p>
          <a:p>
            <a:pPr marL="0" indent="0">
              <a:buNone/>
            </a:pPr>
            <a:r>
              <a:rPr lang="en-US"/>
              <a:t>     # </a:t>
            </a:r>
            <a:r>
              <a:rPr lang="en-US" err="1"/>
              <a:t>uniq</a:t>
            </a:r>
            <a:r>
              <a:rPr lang="en-US"/>
              <a:t> [file]        # </a:t>
            </a:r>
            <a:r>
              <a:rPr lang="en-US" err="1"/>
              <a:t>uniq</a:t>
            </a:r>
            <a:r>
              <a:rPr lang="en-US"/>
              <a:t> –c [file]</a:t>
            </a:r>
          </a:p>
          <a:p>
            <a:pPr marL="0" indent="0">
              <a:buNone/>
            </a:pPr>
            <a:r>
              <a:rPr lang="en-US"/>
              <a:t>     # </a:t>
            </a:r>
            <a:r>
              <a:rPr lang="en-US" err="1"/>
              <a:t>uniq</a:t>
            </a:r>
            <a:r>
              <a:rPr lang="en-US"/>
              <a:t> --group [file]</a:t>
            </a:r>
          </a:p>
          <a:p>
            <a:pPr marL="457200" indent="-457200"/>
            <a:r>
              <a:rPr lang="en-US"/>
              <a:t>tr command</a:t>
            </a:r>
          </a:p>
          <a:p>
            <a:pPr marL="0" indent="0">
              <a:buNone/>
            </a:pPr>
            <a:r>
              <a:rPr lang="en-US"/>
              <a:t>     # cat [file] | tr "," "|" </a:t>
            </a:r>
          </a:p>
          <a:p>
            <a:pPr marL="0" indent="0">
              <a:buNone/>
            </a:pPr>
            <a:r>
              <a:rPr lang="en-US"/>
              <a:t>     # cat [file] | tr –d ","</a:t>
            </a:r>
          </a:p>
          <a:p>
            <a:pPr marL="0" indent="0">
              <a:buNone/>
            </a:pPr>
            <a:r>
              <a:rPr lang="en-US"/>
              <a:t>     # cat [file] | tr 'A-Z' 'a-z'</a:t>
            </a:r>
          </a:p>
        </p:txBody>
      </p:sp>
    </p:spTree>
    <p:extLst>
      <p:ext uri="{BB962C8B-B14F-4D97-AF65-F5344CB8AC3E}">
        <p14:creationId xmlns:p14="http://schemas.microsoft.com/office/powerpoint/2010/main" val="3318997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888CD-3B38-CA4E-81C0-F6EB59C42CA6}"/>
              </a:ext>
            </a:extLst>
          </p:cNvPr>
          <p:cNvSpPr>
            <a:spLocks noGrp="1"/>
          </p:cNvSpPr>
          <p:nvPr>
            <p:ph type="title"/>
          </p:nvPr>
        </p:nvSpPr>
        <p:spPr/>
        <p:txBody>
          <a:bodyPr/>
          <a:lstStyle/>
          <a:p>
            <a:r>
              <a:rPr lang="en-US">
                <a:ea typeface="+mj-lt"/>
                <a:cs typeface="+mj-lt"/>
              </a:rPr>
              <a:t>Process Text Streams</a:t>
            </a:r>
          </a:p>
        </p:txBody>
      </p:sp>
      <p:sp>
        <p:nvSpPr>
          <p:cNvPr id="3" name="Content Placeholder 2">
            <a:extLst>
              <a:ext uri="{FF2B5EF4-FFF2-40B4-BE49-F238E27FC236}">
                <a16:creationId xmlns:a16="http://schemas.microsoft.com/office/drawing/2014/main" id="{239A5EB4-B27C-20F9-F241-EA5D4D19E079}"/>
              </a:ext>
            </a:extLst>
          </p:cNvPr>
          <p:cNvSpPr>
            <a:spLocks noGrp="1"/>
          </p:cNvSpPr>
          <p:nvPr>
            <p:ph idx="1"/>
          </p:nvPr>
        </p:nvSpPr>
        <p:spPr>
          <a:xfrm>
            <a:off x="838200" y="2011680"/>
            <a:ext cx="9331411" cy="4160520"/>
          </a:xfrm>
        </p:spPr>
        <p:txBody>
          <a:bodyPr vert="horz" lIns="91440" tIns="45720" rIns="91440" bIns="45720" rtlCol="0" anchor="t">
            <a:normAutofit/>
          </a:bodyPr>
          <a:lstStyle/>
          <a:p>
            <a:pPr marL="457200" indent="-457200">
              <a:buFont typeface="Arial"/>
            </a:pPr>
            <a:r>
              <a:rPr lang="en-US" sz="2000"/>
              <a:t>cut command:</a:t>
            </a:r>
          </a:p>
          <a:p>
            <a:pPr marL="0" indent="0">
              <a:buNone/>
            </a:pPr>
            <a:r>
              <a:rPr lang="en-US" sz="2000"/>
              <a:t>     # cut –d [</a:t>
            </a:r>
            <a:r>
              <a:rPr lang="en-US" sz="2000" err="1"/>
              <a:t>delimeter</a:t>
            </a:r>
            <a:r>
              <a:rPr lang="en-US" sz="2000"/>
              <a:t>] -f [#ofColumns] [file]</a:t>
            </a:r>
          </a:p>
          <a:p>
            <a:pPr marL="0" indent="0">
              <a:buNone/>
            </a:pPr>
            <a:r>
              <a:rPr lang="en-US" sz="2000"/>
              <a:t>     # cat [file] list.csv | tr ['delimiter'] ['delimiter'] | cut –f [#ofColumns]</a:t>
            </a:r>
          </a:p>
          <a:p>
            <a:pPr marL="342900" indent="-342900"/>
            <a:r>
              <a:rPr lang="en-US" sz="2000"/>
              <a:t>paste command </a:t>
            </a:r>
          </a:p>
          <a:p>
            <a:pPr marL="0" indent="0">
              <a:buNone/>
            </a:pPr>
            <a:r>
              <a:rPr lang="en-US" sz="2000"/>
              <a:t>     # paste [file] [file]</a:t>
            </a:r>
          </a:p>
          <a:p>
            <a:pPr marL="0" indent="0">
              <a:buNone/>
            </a:pPr>
            <a:r>
              <a:rPr lang="en-US" sz="2000"/>
              <a:t>     # paste –d [file] [file]</a:t>
            </a:r>
          </a:p>
          <a:p>
            <a:pPr marL="0" indent="0">
              <a:buNone/>
            </a:pPr>
            <a:r>
              <a:rPr lang="en-US" sz="2000"/>
              <a:t>     # paste –s </a:t>
            </a:r>
            <a:r>
              <a:rPr lang="en-US" sz="2000">
                <a:ea typeface="+mn-lt"/>
                <a:cs typeface="+mn-lt"/>
              </a:rPr>
              <a:t>-d [delimiter] </a:t>
            </a:r>
            <a:r>
              <a:rPr lang="en-US" sz="2000"/>
              <a:t>[file] [file] </a:t>
            </a:r>
          </a:p>
        </p:txBody>
      </p:sp>
    </p:spTree>
    <p:extLst>
      <p:ext uri="{BB962C8B-B14F-4D97-AF65-F5344CB8AC3E}">
        <p14:creationId xmlns:p14="http://schemas.microsoft.com/office/powerpoint/2010/main" val="3329328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CCD52-EBAC-0F9D-8376-56DD288B043F}"/>
              </a:ext>
            </a:extLst>
          </p:cNvPr>
          <p:cNvSpPr>
            <a:spLocks noGrp="1"/>
          </p:cNvSpPr>
          <p:nvPr>
            <p:ph type="title"/>
          </p:nvPr>
        </p:nvSpPr>
        <p:spPr/>
        <p:txBody>
          <a:bodyPr/>
          <a:lstStyle/>
          <a:p>
            <a:r>
              <a:rPr lang="en-US">
                <a:ea typeface="+mj-lt"/>
                <a:cs typeface="+mj-lt"/>
              </a:rPr>
              <a:t>Process Text Streams</a:t>
            </a:r>
          </a:p>
        </p:txBody>
      </p:sp>
      <p:sp>
        <p:nvSpPr>
          <p:cNvPr id="3" name="Content Placeholder 2">
            <a:extLst>
              <a:ext uri="{FF2B5EF4-FFF2-40B4-BE49-F238E27FC236}">
                <a16:creationId xmlns:a16="http://schemas.microsoft.com/office/drawing/2014/main" id="{F9FD86FE-98A6-90B2-7720-BDB9D850AF9B}"/>
              </a:ext>
            </a:extLst>
          </p:cNvPr>
          <p:cNvSpPr>
            <a:spLocks noGrp="1"/>
          </p:cNvSpPr>
          <p:nvPr>
            <p:ph idx="1"/>
          </p:nvPr>
        </p:nvSpPr>
        <p:spPr/>
        <p:txBody>
          <a:bodyPr vert="horz" lIns="91440" tIns="45720" rIns="91440" bIns="45720" rtlCol="0" anchor="t">
            <a:normAutofit fontScale="92500" lnSpcReduction="20000"/>
          </a:bodyPr>
          <a:lstStyle/>
          <a:p>
            <a:pPr marL="457200" indent="-457200"/>
            <a:r>
              <a:rPr lang="en-US"/>
              <a:t>sed tool:</a:t>
            </a:r>
          </a:p>
          <a:p>
            <a:pPr marL="0" indent="0">
              <a:buNone/>
            </a:pPr>
            <a:r>
              <a:rPr lang="en-US"/>
              <a:t>    # sed -</a:t>
            </a:r>
            <a:r>
              <a:rPr lang="en-US" err="1"/>
              <a:t>i</a:t>
            </a:r>
            <a:r>
              <a:rPr lang="en-US"/>
              <a:t> 's/[Str1]/[Str2]/g' [file] </a:t>
            </a:r>
          </a:p>
          <a:p>
            <a:pPr marL="0" indent="0">
              <a:buNone/>
            </a:pPr>
            <a:r>
              <a:rPr lang="en-US"/>
              <a:t>       -&gt; changes Str1 to Str2 globally (whole the file)</a:t>
            </a:r>
          </a:p>
          <a:p>
            <a:pPr marL="0" indent="0">
              <a:buNone/>
            </a:pPr>
            <a:r>
              <a:rPr lang="en-US"/>
              <a:t>       If -</a:t>
            </a:r>
            <a:r>
              <a:rPr lang="en-US" err="1"/>
              <a:t>i</a:t>
            </a:r>
            <a:r>
              <a:rPr lang="en-US"/>
              <a:t> flag doesn’t use it don’t changed the file you have  the redirect output to a file to save changes</a:t>
            </a:r>
          </a:p>
          <a:p>
            <a:pPr marL="0" indent="0">
              <a:buNone/>
            </a:pPr>
            <a:endParaRPr lang="en-US"/>
          </a:p>
          <a:p>
            <a:pPr marL="457200" indent="-457200"/>
            <a:r>
              <a:rPr lang="en-US"/>
              <a:t>split command: </a:t>
            </a:r>
          </a:p>
          <a:p>
            <a:pPr marL="0" indent="0">
              <a:buNone/>
            </a:pPr>
            <a:r>
              <a:rPr lang="en-US"/>
              <a:t>     # split [file]                # split –b [#] [file]</a:t>
            </a:r>
          </a:p>
          <a:p>
            <a:pPr marL="0" indent="0">
              <a:buNone/>
            </a:pPr>
            <a:r>
              <a:rPr lang="en-US"/>
              <a:t>     # split –d –n2 [file]    # split –d --verbose –n[#] [file]</a:t>
            </a:r>
          </a:p>
          <a:p>
            <a:pPr marL="457200" indent="-457200"/>
            <a:endParaRPr lang="en-US"/>
          </a:p>
          <a:p>
            <a:pPr marL="0" indent="0">
              <a:buNone/>
            </a:pPr>
            <a:endParaRPr lang="en-US"/>
          </a:p>
          <a:p>
            <a:pPr marL="0" indent="0">
              <a:buNone/>
            </a:pPr>
            <a:endParaRPr lang="en-US"/>
          </a:p>
        </p:txBody>
      </p:sp>
    </p:spTree>
    <p:extLst>
      <p:ext uri="{BB962C8B-B14F-4D97-AF65-F5344CB8AC3E}">
        <p14:creationId xmlns:p14="http://schemas.microsoft.com/office/powerpoint/2010/main" val="2083880441"/>
      </p:ext>
    </p:extLst>
  </p:cSld>
  <p:clrMapOvr>
    <a:masterClrMapping/>
  </p:clrMapOvr>
</p:sld>
</file>

<file path=ppt/theme/theme1.xml><?xml version="1.0" encoding="utf-8"?>
<a:theme xmlns:a="http://schemas.openxmlformats.org/drawingml/2006/main" name="BrushVTI">
  <a:themeElements>
    <a:clrScheme name="AnalogousFromDarkSeedLeftStep">
      <a:dk1>
        <a:srgbClr val="000000"/>
      </a:dk1>
      <a:lt1>
        <a:srgbClr val="FFFFFF"/>
      </a:lt1>
      <a:dk2>
        <a:srgbClr val="213A3A"/>
      </a:dk2>
      <a:lt2>
        <a:srgbClr val="E8E4E2"/>
      </a:lt2>
      <a:accent1>
        <a:srgbClr val="299BE7"/>
      </a:accent1>
      <a:accent2>
        <a:srgbClr val="13B3B0"/>
      </a:accent2>
      <a:accent3>
        <a:srgbClr val="21B876"/>
      </a:accent3>
      <a:accent4>
        <a:srgbClr val="14BC2D"/>
      </a:accent4>
      <a:accent5>
        <a:srgbClr val="4AB821"/>
      </a:accent5>
      <a:accent6>
        <a:srgbClr val="7FB113"/>
      </a:accent6>
      <a:hlink>
        <a:srgbClr val="3B9431"/>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37</Slides>
  <Notes>0</Notes>
  <HiddenSlides>0</HiddenSlide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BrushVTI</vt:lpstr>
      <vt:lpstr>Linux Training </vt:lpstr>
      <vt:lpstr>Contents </vt:lpstr>
      <vt:lpstr>File Searching </vt:lpstr>
      <vt:lpstr>File Searching </vt:lpstr>
      <vt:lpstr>File Globing</vt:lpstr>
      <vt:lpstr>Message Digest </vt:lpstr>
      <vt:lpstr>Process Text Streams</vt:lpstr>
      <vt:lpstr>Process Text Streams</vt:lpstr>
      <vt:lpstr>Process Text Streams</vt:lpstr>
      <vt:lpstr>The Bash Shell</vt:lpstr>
      <vt:lpstr>The Bash Shell</vt:lpstr>
      <vt:lpstr>The Bash Shell</vt:lpstr>
      <vt:lpstr>The Bash Shell</vt:lpstr>
      <vt:lpstr>The Bash Shell</vt:lpstr>
      <vt:lpstr>The Bash Shell</vt:lpstr>
      <vt:lpstr>The Bash Shell</vt:lpstr>
      <vt:lpstr>The Bash Shell</vt:lpstr>
      <vt:lpstr>The Bash Shell</vt:lpstr>
      <vt:lpstr>The Bash Shell</vt:lpstr>
      <vt:lpstr>The Bash Shell</vt:lpstr>
      <vt:lpstr>The Bash Shell</vt:lpstr>
      <vt:lpstr>The Bash Shell</vt:lpstr>
      <vt:lpstr>The Bash Shell</vt:lpstr>
      <vt:lpstr>Linux Processes and Task Management </vt:lpstr>
      <vt:lpstr>Linux Processes and Task Management </vt:lpstr>
      <vt:lpstr>Linux Processes and Task Management </vt:lpstr>
      <vt:lpstr>Linux Processes and Task Management </vt:lpstr>
      <vt:lpstr>Linux Processes and Task Management </vt:lpstr>
      <vt:lpstr>Linux Processes and Task Management </vt:lpstr>
      <vt:lpstr>Linux Processes and Task Management </vt:lpstr>
      <vt:lpstr>Linux Processes and Task Management </vt:lpstr>
      <vt:lpstr>Linux Processes and Task Management </vt:lpstr>
      <vt:lpstr>Linux Processes and Task Management </vt:lpstr>
      <vt:lpstr>Linux Processes and Task Management </vt:lpstr>
      <vt:lpstr>Linux Processes and Task Management </vt:lpstr>
      <vt:lpstr>Linux Processes and Task Management </vt:lpstr>
      <vt:lpstr>Linux Processes and Task Management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revision>97</cp:revision>
  <dcterms:created xsi:type="dcterms:W3CDTF">2022-04-10T10:59:57Z</dcterms:created>
  <dcterms:modified xsi:type="dcterms:W3CDTF">2022-04-14T09:23:18Z</dcterms:modified>
</cp:coreProperties>
</file>