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 id="263" r:id="rId6"/>
    <p:sldId id="260" r:id="rId7"/>
    <p:sldId id="261"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300" r:id="rId41"/>
    <p:sldId id="301" r:id="rId42"/>
    <p:sldId id="299" r:id="rId43"/>
    <p:sldId id="302" r:id="rId44"/>
    <p:sldId id="303" r:id="rId45"/>
    <p:sldId id="304" r:id="rId4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C830B1-E6C6-45BD-9E8A-EC45C7E03387}" v="2002" dt="2022-04-10T14:44:50.446"/>
    <p1510:client id="{2FBFBC52-B586-4AA5-B815-C755C8D881E8}" v="1794" dt="2022-04-10T20:47:32.773"/>
    <p1510:client id="{3131C09A-F153-4A9F-BC98-5D78DC5F34E7}" v="432" dt="2022-04-11T20:49:37.531"/>
    <p1510:client id="{74DCB96D-90CE-4B4F-BA3C-0B5B0C769457}" v="30" dt="2022-04-12T09:21:47.477"/>
    <p1510:client id="{C9C42A8E-05C0-486D-912D-CD221D42F98F}" v="651" dt="2022-04-11T09:42:33.1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FE6679-F02B-4DE7-A66C-AF19DBC20ED0}"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28484E01-4955-4F55-AEF4-664C642E837F}">
      <dgm:prSet/>
      <dgm:spPr/>
      <dgm:t>
        <a:bodyPr/>
        <a:lstStyle/>
        <a:p>
          <a:r>
            <a:rPr lang="tr-TR" dirty="0"/>
            <a:t>Linux Directory </a:t>
          </a:r>
          <a:r>
            <a:rPr lang="tr-TR" dirty="0" err="1"/>
            <a:t>Structure</a:t>
          </a:r>
          <a:r>
            <a:rPr lang="tr-TR" dirty="0"/>
            <a:t> </a:t>
          </a:r>
          <a:r>
            <a:rPr lang="tr-TR" dirty="0" err="1"/>
            <a:t>and</a:t>
          </a:r>
          <a:r>
            <a:rPr lang="tr-TR" dirty="0"/>
            <a:t> File </a:t>
          </a:r>
          <a:r>
            <a:rPr lang="tr-TR" dirty="0" err="1"/>
            <a:t>Systems</a:t>
          </a:r>
          <a:r>
            <a:rPr lang="tr-TR" dirty="0"/>
            <a:t> </a:t>
          </a:r>
          <a:endParaRPr lang="en-US" dirty="0"/>
        </a:p>
      </dgm:t>
    </dgm:pt>
    <dgm:pt modelId="{576AB328-000D-4817-9F71-C7B30F9578E1}" type="parTrans" cxnId="{95182385-A5C5-4CBD-8089-B71E360A76FC}">
      <dgm:prSet/>
      <dgm:spPr/>
      <dgm:t>
        <a:bodyPr/>
        <a:lstStyle/>
        <a:p>
          <a:endParaRPr lang="en-US"/>
        </a:p>
      </dgm:t>
    </dgm:pt>
    <dgm:pt modelId="{E7C8FA58-B279-4298-AAEB-FA91678659C6}" type="sibTrans" cxnId="{95182385-A5C5-4CBD-8089-B71E360A76FC}">
      <dgm:prSet/>
      <dgm:spPr/>
      <dgm:t>
        <a:bodyPr/>
        <a:lstStyle/>
        <a:p>
          <a:endParaRPr lang="en-US"/>
        </a:p>
      </dgm:t>
    </dgm:pt>
    <dgm:pt modelId="{A91781EB-1DAE-4D79-A05B-3122B69EA3D7}">
      <dgm:prSet/>
      <dgm:spPr/>
      <dgm:t>
        <a:bodyPr/>
        <a:lstStyle/>
        <a:p>
          <a:r>
            <a:rPr lang="tr-TR" dirty="0"/>
            <a:t>Basic </a:t>
          </a:r>
          <a:r>
            <a:rPr lang="tr-TR" dirty="0" err="1"/>
            <a:t>System</a:t>
          </a:r>
          <a:r>
            <a:rPr lang="tr-TR" dirty="0"/>
            <a:t> </a:t>
          </a:r>
          <a:r>
            <a:rPr lang="tr-TR" dirty="0" err="1"/>
            <a:t>Commands</a:t>
          </a:r>
          <a:r>
            <a:rPr lang="tr-TR" dirty="0"/>
            <a:t> </a:t>
          </a:r>
          <a:endParaRPr lang="en-US" dirty="0"/>
        </a:p>
      </dgm:t>
    </dgm:pt>
    <dgm:pt modelId="{BECD0A08-349C-4D7C-85BC-C326C4771F69}" type="parTrans" cxnId="{58ABAE9B-89DE-4501-AE65-D3336C8CF052}">
      <dgm:prSet/>
      <dgm:spPr/>
      <dgm:t>
        <a:bodyPr/>
        <a:lstStyle/>
        <a:p>
          <a:endParaRPr lang="en-US"/>
        </a:p>
      </dgm:t>
    </dgm:pt>
    <dgm:pt modelId="{21362C53-B9EC-45A3-94AE-458B998B8B24}" type="sibTrans" cxnId="{58ABAE9B-89DE-4501-AE65-D3336C8CF052}">
      <dgm:prSet/>
      <dgm:spPr/>
      <dgm:t>
        <a:bodyPr/>
        <a:lstStyle/>
        <a:p>
          <a:endParaRPr lang="en-US"/>
        </a:p>
      </dgm:t>
    </dgm:pt>
    <dgm:pt modelId="{FF81704E-EC47-4544-B90D-DF66E74C764A}">
      <dgm:prSet/>
      <dgm:spPr/>
      <dgm:t>
        <a:bodyPr/>
        <a:lstStyle/>
        <a:p>
          <a:pPr rtl="0"/>
          <a:r>
            <a:rPr lang="tr-TR" dirty="0" err="1"/>
            <a:t>Getting</a:t>
          </a:r>
          <a:r>
            <a:rPr lang="tr-TR" dirty="0"/>
            <a:t> Help </a:t>
          </a:r>
          <a:endParaRPr lang="en-US" dirty="0">
            <a:latin typeface="Century Gothic"/>
          </a:endParaRPr>
        </a:p>
      </dgm:t>
    </dgm:pt>
    <dgm:pt modelId="{60B6B4A1-EBBB-43F4-A9D4-E9D580527CD4}" type="parTrans" cxnId="{228CA531-F67E-4177-887A-9383FC5633E9}">
      <dgm:prSet/>
      <dgm:spPr/>
      <dgm:t>
        <a:bodyPr/>
        <a:lstStyle/>
        <a:p>
          <a:endParaRPr lang="en-US"/>
        </a:p>
      </dgm:t>
    </dgm:pt>
    <dgm:pt modelId="{341C3801-F98A-48E2-B81C-0AF6C3DEB783}" type="sibTrans" cxnId="{228CA531-F67E-4177-887A-9383FC5633E9}">
      <dgm:prSet/>
      <dgm:spPr/>
      <dgm:t>
        <a:bodyPr/>
        <a:lstStyle/>
        <a:p>
          <a:endParaRPr lang="en-US"/>
        </a:p>
      </dgm:t>
    </dgm:pt>
    <dgm:pt modelId="{CB4A4DF8-39F9-4D37-B087-32E321A422A8}">
      <dgm:prSet/>
      <dgm:spPr/>
      <dgm:t>
        <a:bodyPr/>
        <a:lstStyle/>
        <a:p>
          <a:r>
            <a:rPr lang="tr-TR" dirty="0"/>
            <a:t>File Editing </a:t>
          </a:r>
          <a:endParaRPr lang="en-US" dirty="0"/>
        </a:p>
      </dgm:t>
    </dgm:pt>
    <dgm:pt modelId="{BADC2697-29B0-434E-B2B8-92D828CC2B9E}" type="parTrans" cxnId="{9DDDF207-9308-42CB-A54E-E44B77184970}">
      <dgm:prSet/>
      <dgm:spPr/>
      <dgm:t>
        <a:bodyPr/>
        <a:lstStyle/>
        <a:p>
          <a:endParaRPr lang="en-US"/>
        </a:p>
      </dgm:t>
    </dgm:pt>
    <dgm:pt modelId="{CC20E023-161C-4D31-B8F6-8368BE3F8A89}" type="sibTrans" cxnId="{9DDDF207-9308-42CB-A54E-E44B77184970}">
      <dgm:prSet/>
      <dgm:spPr/>
      <dgm:t>
        <a:bodyPr/>
        <a:lstStyle/>
        <a:p>
          <a:endParaRPr lang="en-US"/>
        </a:p>
      </dgm:t>
    </dgm:pt>
    <dgm:pt modelId="{51F7493E-91F3-43A1-B821-A055525F547A}">
      <dgm:prSet/>
      <dgm:spPr/>
      <dgm:t>
        <a:bodyPr/>
        <a:lstStyle/>
        <a:p>
          <a:r>
            <a:rPr lang="tr-TR" dirty="0"/>
            <a:t>File </a:t>
          </a:r>
          <a:r>
            <a:rPr lang="tr-TR" dirty="0" err="1"/>
            <a:t>and</a:t>
          </a:r>
          <a:r>
            <a:rPr lang="tr-TR" dirty="0"/>
            <a:t> Directory Operations</a:t>
          </a:r>
          <a:endParaRPr lang="en-US" dirty="0"/>
        </a:p>
      </dgm:t>
    </dgm:pt>
    <dgm:pt modelId="{7C6727F6-2BCA-4112-AB6F-5A1C282D853D}" type="parTrans" cxnId="{E6C1EED2-A8E2-4FE2-AFCC-94EFAC2CA3F8}">
      <dgm:prSet/>
      <dgm:spPr/>
      <dgm:t>
        <a:bodyPr/>
        <a:lstStyle/>
        <a:p>
          <a:endParaRPr lang="en-US"/>
        </a:p>
      </dgm:t>
    </dgm:pt>
    <dgm:pt modelId="{0CD988F4-07C8-4FA5-BE47-F33D4E5FB824}" type="sibTrans" cxnId="{E6C1EED2-A8E2-4FE2-AFCC-94EFAC2CA3F8}">
      <dgm:prSet/>
      <dgm:spPr/>
      <dgm:t>
        <a:bodyPr/>
        <a:lstStyle/>
        <a:p>
          <a:endParaRPr lang="en-US"/>
        </a:p>
      </dgm:t>
    </dgm:pt>
    <dgm:pt modelId="{EDE751A7-CCCE-460A-A6B8-FAFB6A74C6A8}">
      <dgm:prSet/>
      <dgm:spPr/>
      <dgm:t>
        <a:bodyPr/>
        <a:lstStyle/>
        <a:p>
          <a:r>
            <a:rPr lang="tr-TR" dirty="0"/>
            <a:t>File </a:t>
          </a:r>
          <a:r>
            <a:rPr lang="tr-TR" dirty="0" err="1"/>
            <a:t>Linking</a:t>
          </a:r>
          <a:r>
            <a:rPr lang="tr-TR" dirty="0"/>
            <a:t> </a:t>
          </a:r>
          <a:endParaRPr lang="en-US" dirty="0"/>
        </a:p>
      </dgm:t>
    </dgm:pt>
    <dgm:pt modelId="{416F3B8A-F80B-4C01-A8FE-FE14D92C3C68}" type="parTrans" cxnId="{A5058E18-2C05-4710-8ADC-2983D287DDC9}">
      <dgm:prSet/>
      <dgm:spPr/>
      <dgm:t>
        <a:bodyPr/>
        <a:lstStyle/>
        <a:p>
          <a:endParaRPr lang="en-US"/>
        </a:p>
      </dgm:t>
    </dgm:pt>
    <dgm:pt modelId="{2F6DBE21-AF91-4AAA-807F-E1AE9BCF4A95}" type="sibTrans" cxnId="{A5058E18-2C05-4710-8ADC-2983D287DDC9}">
      <dgm:prSet/>
      <dgm:spPr/>
      <dgm:t>
        <a:bodyPr/>
        <a:lstStyle/>
        <a:p>
          <a:endParaRPr lang="en-US"/>
        </a:p>
      </dgm:t>
    </dgm:pt>
    <dgm:pt modelId="{356BC89E-6CBE-4B40-827E-281B8698ADB3}">
      <dgm:prSet/>
      <dgm:spPr/>
      <dgm:t>
        <a:bodyPr/>
        <a:lstStyle/>
        <a:p>
          <a:pPr rtl="0"/>
          <a:r>
            <a:rPr lang="tr-TR" dirty="0"/>
            <a:t>Advanced File </a:t>
          </a:r>
          <a:r>
            <a:rPr lang="tr-TR" dirty="0" err="1"/>
            <a:t>Managment</a:t>
          </a:r>
          <a:r>
            <a:rPr lang="tr-TR" dirty="0">
              <a:latin typeface="Century Gothic"/>
            </a:rPr>
            <a:t> </a:t>
          </a:r>
          <a:endParaRPr lang="en-US" dirty="0"/>
        </a:p>
      </dgm:t>
    </dgm:pt>
    <dgm:pt modelId="{51D11B8D-7A09-4637-A8FA-18C67FCE814A}" type="parTrans" cxnId="{2E4F7AE0-DCF4-4E01-8BBD-16B0A8C4952B}">
      <dgm:prSet/>
      <dgm:spPr/>
      <dgm:t>
        <a:bodyPr/>
        <a:lstStyle/>
        <a:p>
          <a:endParaRPr lang="en-US"/>
        </a:p>
      </dgm:t>
    </dgm:pt>
    <dgm:pt modelId="{091CC065-A093-4D70-B4D2-052B2C9ED558}" type="sibTrans" cxnId="{2E4F7AE0-DCF4-4E01-8BBD-16B0A8C4952B}">
      <dgm:prSet/>
      <dgm:spPr/>
      <dgm:t>
        <a:bodyPr/>
        <a:lstStyle/>
        <a:p>
          <a:endParaRPr lang="en-US"/>
        </a:p>
      </dgm:t>
    </dgm:pt>
    <dgm:pt modelId="{272040E4-4E42-4C46-A569-EF5362564B5E}">
      <dgm:prSet phldr="0"/>
      <dgm:spPr/>
      <dgm:t>
        <a:bodyPr/>
        <a:lstStyle/>
        <a:p>
          <a:r>
            <a:rPr lang="tr-TR" dirty="0" err="1"/>
            <a:t>Compression</a:t>
          </a:r>
          <a:r>
            <a:rPr lang="tr-TR" dirty="0"/>
            <a:t> </a:t>
          </a:r>
          <a:r>
            <a:rPr lang="tr-TR" dirty="0" err="1"/>
            <a:t>and</a:t>
          </a:r>
          <a:r>
            <a:rPr lang="tr-TR" dirty="0"/>
            <a:t> </a:t>
          </a:r>
          <a:r>
            <a:rPr lang="tr-TR" dirty="0" err="1"/>
            <a:t>Archiving</a:t>
          </a:r>
          <a:r>
            <a:rPr lang="tr-TR" dirty="0"/>
            <a:t> </a:t>
          </a:r>
        </a:p>
      </dgm:t>
    </dgm:pt>
    <dgm:pt modelId="{9EC69233-CE0A-428C-9D89-44D540119680}" type="parTrans" cxnId="{08A859C3-E8A3-4A27-AA11-56631DD53738}">
      <dgm:prSet/>
      <dgm:spPr/>
    </dgm:pt>
    <dgm:pt modelId="{FEE383CA-FC9B-49EE-9E89-43614630F688}" type="sibTrans" cxnId="{08A859C3-E8A3-4A27-AA11-56631DD53738}">
      <dgm:prSet/>
      <dgm:spPr/>
    </dgm:pt>
    <dgm:pt modelId="{2ED8BFE9-343E-4090-A1C2-C161692CB8D0}" type="pres">
      <dgm:prSet presAssocID="{95FE6679-F02B-4DE7-A66C-AF19DBC20ED0}" presName="vert0" presStyleCnt="0">
        <dgm:presLayoutVars>
          <dgm:dir/>
          <dgm:animOne val="branch"/>
          <dgm:animLvl val="lvl"/>
        </dgm:presLayoutVars>
      </dgm:prSet>
      <dgm:spPr/>
    </dgm:pt>
    <dgm:pt modelId="{DD8BBC52-88C5-4161-959A-50392F7922CA}" type="pres">
      <dgm:prSet presAssocID="{28484E01-4955-4F55-AEF4-664C642E837F}" presName="thickLine" presStyleLbl="alignNode1" presStyleIdx="0" presStyleCnt="8"/>
      <dgm:spPr/>
    </dgm:pt>
    <dgm:pt modelId="{ED1076FE-EA1D-4EA0-A5D5-732BFD454546}" type="pres">
      <dgm:prSet presAssocID="{28484E01-4955-4F55-AEF4-664C642E837F}" presName="horz1" presStyleCnt="0"/>
      <dgm:spPr/>
    </dgm:pt>
    <dgm:pt modelId="{A3002A9F-277F-4020-8E98-6E0A71D4B7F0}" type="pres">
      <dgm:prSet presAssocID="{28484E01-4955-4F55-AEF4-664C642E837F}" presName="tx1" presStyleLbl="revTx" presStyleIdx="0" presStyleCnt="8"/>
      <dgm:spPr/>
    </dgm:pt>
    <dgm:pt modelId="{3A8C37BC-FB16-434A-B6D0-14016FE9978B}" type="pres">
      <dgm:prSet presAssocID="{28484E01-4955-4F55-AEF4-664C642E837F}" presName="vert1" presStyleCnt="0"/>
      <dgm:spPr/>
    </dgm:pt>
    <dgm:pt modelId="{74B37CB2-F53D-4B9B-8A3F-B3C4C5670C5D}" type="pres">
      <dgm:prSet presAssocID="{A91781EB-1DAE-4D79-A05B-3122B69EA3D7}" presName="thickLine" presStyleLbl="alignNode1" presStyleIdx="1" presStyleCnt="8"/>
      <dgm:spPr/>
    </dgm:pt>
    <dgm:pt modelId="{B5EF7250-5B4B-4FDA-B8CB-6CE79A9C6A5A}" type="pres">
      <dgm:prSet presAssocID="{A91781EB-1DAE-4D79-A05B-3122B69EA3D7}" presName="horz1" presStyleCnt="0"/>
      <dgm:spPr/>
    </dgm:pt>
    <dgm:pt modelId="{DC519E10-4D95-44D5-A15D-C509D8327C0F}" type="pres">
      <dgm:prSet presAssocID="{A91781EB-1DAE-4D79-A05B-3122B69EA3D7}" presName="tx1" presStyleLbl="revTx" presStyleIdx="1" presStyleCnt="8"/>
      <dgm:spPr/>
    </dgm:pt>
    <dgm:pt modelId="{D531B364-B4E1-4FBA-9769-3AE2B24E97F6}" type="pres">
      <dgm:prSet presAssocID="{A91781EB-1DAE-4D79-A05B-3122B69EA3D7}" presName="vert1" presStyleCnt="0"/>
      <dgm:spPr/>
    </dgm:pt>
    <dgm:pt modelId="{96B0DE1B-8D5B-4E94-8493-43959785F89F}" type="pres">
      <dgm:prSet presAssocID="{FF81704E-EC47-4544-B90D-DF66E74C764A}" presName="thickLine" presStyleLbl="alignNode1" presStyleIdx="2" presStyleCnt="8"/>
      <dgm:spPr/>
    </dgm:pt>
    <dgm:pt modelId="{EFD53640-0755-4710-924B-B62ECC83DFE5}" type="pres">
      <dgm:prSet presAssocID="{FF81704E-EC47-4544-B90D-DF66E74C764A}" presName="horz1" presStyleCnt="0"/>
      <dgm:spPr/>
    </dgm:pt>
    <dgm:pt modelId="{2270A62D-050D-4C32-8D3F-9231DFB116E2}" type="pres">
      <dgm:prSet presAssocID="{FF81704E-EC47-4544-B90D-DF66E74C764A}" presName="tx1" presStyleLbl="revTx" presStyleIdx="2" presStyleCnt="8"/>
      <dgm:spPr/>
    </dgm:pt>
    <dgm:pt modelId="{F5701618-90CE-4B08-B296-B6DC1C678A85}" type="pres">
      <dgm:prSet presAssocID="{FF81704E-EC47-4544-B90D-DF66E74C764A}" presName="vert1" presStyleCnt="0"/>
      <dgm:spPr/>
    </dgm:pt>
    <dgm:pt modelId="{AB3C62B5-7AA8-45F6-98DC-4C6D7A0881C9}" type="pres">
      <dgm:prSet presAssocID="{272040E4-4E42-4C46-A569-EF5362564B5E}" presName="thickLine" presStyleLbl="alignNode1" presStyleIdx="3" presStyleCnt="8"/>
      <dgm:spPr/>
    </dgm:pt>
    <dgm:pt modelId="{67982394-FEB0-44F0-A7C4-2C63DD94CDE3}" type="pres">
      <dgm:prSet presAssocID="{272040E4-4E42-4C46-A569-EF5362564B5E}" presName="horz1" presStyleCnt="0"/>
      <dgm:spPr/>
    </dgm:pt>
    <dgm:pt modelId="{00DFD788-A13B-4431-B554-5B7303F84546}" type="pres">
      <dgm:prSet presAssocID="{272040E4-4E42-4C46-A569-EF5362564B5E}" presName="tx1" presStyleLbl="revTx" presStyleIdx="3" presStyleCnt="8"/>
      <dgm:spPr/>
    </dgm:pt>
    <dgm:pt modelId="{ED78403E-91CC-47D2-A7C5-9726C9007031}" type="pres">
      <dgm:prSet presAssocID="{272040E4-4E42-4C46-A569-EF5362564B5E}" presName="vert1" presStyleCnt="0"/>
      <dgm:spPr/>
    </dgm:pt>
    <dgm:pt modelId="{6C8A5C2E-C70F-4EA7-AF7C-C9365A2EEF4A}" type="pres">
      <dgm:prSet presAssocID="{CB4A4DF8-39F9-4D37-B087-32E321A422A8}" presName="thickLine" presStyleLbl="alignNode1" presStyleIdx="4" presStyleCnt="8"/>
      <dgm:spPr/>
    </dgm:pt>
    <dgm:pt modelId="{5FC42612-67B1-42D6-8B99-03298FDA491A}" type="pres">
      <dgm:prSet presAssocID="{CB4A4DF8-39F9-4D37-B087-32E321A422A8}" presName="horz1" presStyleCnt="0"/>
      <dgm:spPr/>
    </dgm:pt>
    <dgm:pt modelId="{ED878824-93F7-4DC5-8F48-BC604E969408}" type="pres">
      <dgm:prSet presAssocID="{CB4A4DF8-39F9-4D37-B087-32E321A422A8}" presName="tx1" presStyleLbl="revTx" presStyleIdx="4" presStyleCnt="8"/>
      <dgm:spPr/>
    </dgm:pt>
    <dgm:pt modelId="{AE0FB8D6-2686-4468-BADB-B6C3F3C30729}" type="pres">
      <dgm:prSet presAssocID="{CB4A4DF8-39F9-4D37-B087-32E321A422A8}" presName="vert1" presStyleCnt="0"/>
      <dgm:spPr/>
    </dgm:pt>
    <dgm:pt modelId="{F26688A9-8C96-4C5E-BE3E-7A2E0168C785}" type="pres">
      <dgm:prSet presAssocID="{51F7493E-91F3-43A1-B821-A055525F547A}" presName="thickLine" presStyleLbl="alignNode1" presStyleIdx="5" presStyleCnt="8"/>
      <dgm:spPr/>
    </dgm:pt>
    <dgm:pt modelId="{E172AD93-B486-48D6-A2DB-EE70AD81E934}" type="pres">
      <dgm:prSet presAssocID="{51F7493E-91F3-43A1-B821-A055525F547A}" presName="horz1" presStyleCnt="0"/>
      <dgm:spPr/>
    </dgm:pt>
    <dgm:pt modelId="{A0B35623-4184-4DEC-BC4A-340867A7FDF4}" type="pres">
      <dgm:prSet presAssocID="{51F7493E-91F3-43A1-B821-A055525F547A}" presName="tx1" presStyleLbl="revTx" presStyleIdx="5" presStyleCnt="8"/>
      <dgm:spPr/>
    </dgm:pt>
    <dgm:pt modelId="{808EDED0-13D1-4D55-80CB-E586F9509691}" type="pres">
      <dgm:prSet presAssocID="{51F7493E-91F3-43A1-B821-A055525F547A}" presName="vert1" presStyleCnt="0"/>
      <dgm:spPr/>
    </dgm:pt>
    <dgm:pt modelId="{A8E9ACE4-F7B8-4B3F-A4AD-F74EE802A002}" type="pres">
      <dgm:prSet presAssocID="{EDE751A7-CCCE-460A-A6B8-FAFB6A74C6A8}" presName="thickLine" presStyleLbl="alignNode1" presStyleIdx="6" presStyleCnt="8"/>
      <dgm:spPr/>
    </dgm:pt>
    <dgm:pt modelId="{869C6446-15DC-439A-A3FB-1F0130A4EBD6}" type="pres">
      <dgm:prSet presAssocID="{EDE751A7-CCCE-460A-A6B8-FAFB6A74C6A8}" presName="horz1" presStyleCnt="0"/>
      <dgm:spPr/>
    </dgm:pt>
    <dgm:pt modelId="{008AD282-6FC9-416D-8F98-AE4383534517}" type="pres">
      <dgm:prSet presAssocID="{EDE751A7-CCCE-460A-A6B8-FAFB6A74C6A8}" presName="tx1" presStyleLbl="revTx" presStyleIdx="6" presStyleCnt="8"/>
      <dgm:spPr/>
    </dgm:pt>
    <dgm:pt modelId="{D1F67164-DC4F-4341-A3CB-5AD38BCA3B33}" type="pres">
      <dgm:prSet presAssocID="{EDE751A7-CCCE-460A-A6B8-FAFB6A74C6A8}" presName="vert1" presStyleCnt="0"/>
      <dgm:spPr/>
    </dgm:pt>
    <dgm:pt modelId="{27F26D37-B1BB-4096-9838-227C5055F3BF}" type="pres">
      <dgm:prSet presAssocID="{356BC89E-6CBE-4B40-827E-281B8698ADB3}" presName="thickLine" presStyleLbl="alignNode1" presStyleIdx="7" presStyleCnt="8"/>
      <dgm:spPr/>
    </dgm:pt>
    <dgm:pt modelId="{01BF75C7-8FED-468D-9D56-4809323570D0}" type="pres">
      <dgm:prSet presAssocID="{356BC89E-6CBE-4B40-827E-281B8698ADB3}" presName="horz1" presStyleCnt="0"/>
      <dgm:spPr/>
    </dgm:pt>
    <dgm:pt modelId="{57098C38-562D-408E-8676-87C7054FB995}" type="pres">
      <dgm:prSet presAssocID="{356BC89E-6CBE-4B40-827E-281B8698ADB3}" presName="tx1" presStyleLbl="revTx" presStyleIdx="7" presStyleCnt="8"/>
      <dgm:spPr/>
    </dgm:pt>
    <dgm:pt modelId="{6722C0C0-7D95-44B5-93CE-62ABAAA64569}" type="pres">
      <dgm:prSet presAssocID="{356BC89E-6CBE-4B40-827E-281B8698ADB3}" presName="vert1" presStyleCnt="0"/>
      <dgm:spPr/>
    </dgm:pt>
  </dgm:ptLst>
  <dgm:cxnLst>
    <dgm:cxn modelId="{9DDDF207-9308-42CB-A54E-E44B77184970}" srcId="{95FE6679-F02B-4DE7-A66C-AF19DBC20ED0}" destId="{CB4A4DF8-39F9-4D37-B087-32E321A422A8}" srcOrd="4" destOrd="0" parTransId="{BADC2697-29B0-434E-B2B8-92D828CC2B9E}" sibTransId="{CC20E023-161C-4D31-B8F6-8368BE3F8A89}"/>
    <dgm:cxn modelId="{DF289712-EE7B-4889-907F-B68022347AAB}" type="presOf" srcId="{EDE751A7-CCCE-460A-A6B8-FAFB6A74C6A8}" destId="{008AD282-6FC9-416D-8F98-AE4383534517}" srcOrd="0" destOrd="0" presId="urn:microsoft.com/office/officeart/2008/layout/LinedList"/>
    <dgm:cxn modelId="{A5058E18-2C05-4710-8ADC-2983D287DDC9}" srcId="{95FE6679-F02B-4DE7-A66C-AF19DBC20ED0}" destId="{EDE751A7-CCCE-460A-A6B8-FAFB6A74C6A8}" srcOrd="6" destOrd="0" parTransId="{416F3B8A-F80B-4C01-A8FE-FE14D92C3C68}" sibTransId="{2F6DBE21-AF91-4AAA-807F-E1AE9BCF4A95}"/>
    <dgm:cxn modelId="{228CA531-F67E-4177-887A-9383FC5633E9}" srcId="{95FE6679-F02B-4DE7-A66C-AF19DBC20ED0}" destId="{FF81704E-EC47-4544-B90D-DF66E74C764A}" srcOrd="2" destOrd="0" parTransId="{60B6B4A1-EBBB-43F4-A9D4-E9D580527CD4}" sibTransId="{341C3801-F98A-48E2-B81C-0AF6C3DEB783}"/>
    <dgm:cxn modelId="{09037D7B-D921-4FA5-89E2-511A4702D70E}" type="presOf" srcId="{272040E4-4E42-4C46-A569-EF5362564B5E}" destId="{00DFD788-A13B-4431-B554-5B7303F84546}" srcOrd="0" destOrd="0" presId="urn:microsoft.com/office/officeart/2008/layout/LinedList"/>
    <dgm:cxn modelId="{95182385-A5C5-4CBD-8089-B71E360A76FC}" srcId="{95FE6679-F02B-4DE7-A66C-AF19DBC20ED0}" destId="{28484E01-4955-4F55-AEF4-664C642E837F}" srcOrd="0" destOrd="0" parTransId="{576AB328-000D-4817-9F71-C7B30F9578E1}" sibTransId="{E7C8FA58-B279-4298-AAEB-FA91678659C6}"/>
    <dgm:cxn modelId="{90862191-DF4F-49B3-8405-233F0EC0698D}" type="presOf" srcId="{356BC89E-6CBE-4B40-827E-281B8698ADB3}" destId="{57098C38-562D-408E-8676-87C7054FB995}" srcOrd="0" destOrd="0" presId="urn:microsoft.com/office/officeart/2008/layout/LinedList"/>
    <dgm:cxn modelId="{0776F099-E893-4767-BE22-47F3B6050DC3}" type="presOf" srcId="{A91781EB-1DAE-4D79-A05B-3122B69EA3D7}" destId="{DC519E10-4D95-44D5-A15D-C509D8327C0F}" srcOrd="0" destOrd="0" presId="urn:microsoft.com/office/officeart/2008/layout/LinedList"/>
    <dgm:cxn modelId="{58ABAE9B-89DE-4501-AE65-D3336C8CF052}" srcId="{95FE6679-F02B-4DE7-A66C-AF19DBC20ED0}" destId="{A91781EB-1DAE-4D79-A05B-3122B69EA3D7}" srcOrd="1" destOrd="0" parTransId="{BECD0A08-349C-4D7C-85BC-C326C4771F69}" sibTransId="{21362C53-B9EC-45A3-94AE-458B998B8B24}"/>
    <dgm:cxn modelId="{EF44199C-9984-4F98-BEED-32DBE8E52843}" type="presOf" srcId="{95FE6679-F02B-4DE7-A66C-AF19DBC20ED0}" destId="{2ED8BFE9-343E-4090-A1C2-C161692CB8D0}" srcOrd="0" destOrd="0" presId="urn:microsoft.com/office/officeart/2008/layout/LinedList"/>
    <dgm:cxn modelId="{956D6DA2-C42A-45B5-B2E4-7271F5E437AB}" type="presOf" srcId="{CB4A4DF8-39F9-4D37-B087-32E321A422A8}" destId="{ED878824-93F7-4DC5-8F48-BC604E969408}" srcOrd="0" destOrd="0" presId="urn:microsoft.com/office/officeart/2008/layout/LinedList"/>
    <dgm:cxn modelId="{D49406B3-4DBB-4183-8504-A7E077C63707}" type="presOf" srcId="{51F7493E-91F3-43A1-B821-A055525F547A}" destId="{A0B35623-4184-4DEC-BC4A-340867A7FDF4}" srcOrd="0" destOrd="0" presId="urn:microsoft.com/office/officeart/2008/layout/LinedList"/>
    <dgm:cxn modelId="{2D07CCB4-308E-40CA-A16A-8B45A7D5B8BD}" type="presOf" srcId="{FF81704E-EC47-4544-B90D-DF66E74C764A}" destId="{2270A62D-050D-4C32-8D3F-9231DFB116E2}" srcOrd="0" destOrd="0" presId="urn:microsoft.com/office/officeart/2008/layout/LinedList"/>
    <dgm:cxn modelId="{08A859C3-E8A3-4A27-AA11-56631DD53738}" srcId="{95FE6679-F02B-4DE7-A66C-AF19DBC20ED0}" destId="{272040E4-4E42-4C46-A569-EF5362564B5E}" srcOrd="3" destOrd="0" parTransId="{9EC69233-CE0A-428C-9D89-44D540119680}" sibTransId="{FEE383CA-FC9B-49EE-9E89-43614630F688}"/>
    <dgm:cxn modelId="{E6C1EED2-A8E2-4FE2-AFCC-94EFAC2CA3F8}" srcId="{95FE6679-F02B-4DE7-A66C-AF19DBC20ED0}" destId="{51F7493E-91F3-43A1-B821-A055525F547A}" srcOrd="5" destOrd="0" parTransId="{7C6727F6-2BCA-4112-AB6F-5A1C282D853D}" sibTransId="{0CD988F4-07C8-4FA5-BE47-F33D4E5FB824}"/>
    <dgm:cxn modelId="{2E4F7AE0-DCF4-4E01-8BBD-16B0A8C4952B}" srcId="{95FE6679-F02B-4DE7-A66C-AF19DBC20ED0}" destId="{356BC89E-6CBE-4B40-827E-281B8698ADB3}" srcOrd="7" destOrd="0" parTransId="{51D11B8D-7A09-4637-A8FA-18C67FCE814A}" sibTransId="{091CC065-A093-4D70-B4D2-052B2C9ED558}"/>
    <dgm:cxn modelId="{C64910E3-809E-4935-99C1-0D0364B07837}" type="presOf" srcId="{28484E01-4955-4F55-AEF4-664C642E837F}" destId="{A3002A9F-277F-4020-8E98-6E0A71D4B7F0}" srcOrd="0" destOrd="0" presId="urn:microsoft.com/office/officeart/2008/layout/LinedList"/>
    <dgm:cxn modelId="{51D8F91E-7858-413F-8FE5-5512AA121732}" type="presParOf" srcId="{2ED8BFE9-343E-4090-A1C2-C161692CB8D0}" destId="{DD8BBC52-88C5-4161-959A-50392F7922CA}" srcOrd="0" destOrd="0" presId="urn:microsoft.com/office/officeart/2008/layout/LinedList"/>
    <dgm:cxn modelId="{DDA71AFA-6913-4ED3-A093-F3A00BACBF3B}" type="presParOf" srcId="{2ED8BFE9-343E-4090-A1C2-C161692CB8D0}" destId="{ED1076FE-EA1D-4EA0-A5D5-732BFD454546}" srcOrd="1" destOrd="0" presId="urn:microsoft.com/office/officeart/2008/layout/LinedList"/>
    <dgm:cxn modelId="{9A1C17C5-70EC-49A2-A77A-1D38EE9BCB66}" type="presParOf" srcId="{ED1076FE-EA1D-4EA0-A5D5-732BFD454546}" destId="{A3002A9F-277F-4020-8E98-6E0A71D4B7F0}" srcOrd="0" destOrd="0" presId="urn:microsoft.com/office/officeart/2008/layout/LinedList"/>
    <dgm:cxn modelId="{324FB6BA-6E47-41ED-AA86-DE047E281DF4}" type="presParOf" srcId="{ED1076FE-EA1D-4EA0-A5D5-732BFD454546}" destId="{3A8C37BC-FB16-434A-B6D0-14016FE9978B}" srcOrd="1" destOrd="0" presId="urn:microsoft.com/office/officeart/2008/layout/LinedList"/>
    <dgm:cxn modelId="{D6CA91FD-18C7-4671-B1E6-2ED8D94AD5F3}" type="presParOf" srcId="{2ED8BFE9-343E-4090-A1C2-C161692CB8D0}" destId="{74B37CB2-F53D-4B9B-8A3F-B3C4C5670C5D}" srcOrd="2" destOrd="0" presId="urn:microsoft.com/office/officeart/2008/layout/LinedList"/>
    <dgm:cxn modelId="{BF6F6082-F715-4F23-B316-C2C28B47D640}" type="presParOf" srcId="{2ED8BFE9-343E-4090-A1C2-C161692CB8D0}" destId="{B5EF7250-5B4B-4FDA-B8CB-6CE79A9C6A5A}" srcOrd="3" destOrd="0" presId="urn:microsoft.com/office/officeart/2008/layout/LinedList"/>
    <dgm:cxn modelId="{238B5933-833B-4F0D-B6B3-6E6696E8534D}" type="presParOf" srcId="{B5EF7250-5B4B-4FDA-B8CB-6CE79A9C6A5A}" destId="{DC519E10-4D95-44D5-A15D-C509D8327C0F}" srcOrd="0" destOrd="0" presId="urn:microsoft.com/office/officeart/2008/layout/LinedList"/>
    <dgm:cxn modelId="{489F84B6-18E2-4AEB-A98F-5C1DD78FA475}" type="presParOf" srcId="{B5EF7250-5B4B-4FDA-B8CB-6CE79A9C6A5A}" destId="{D531B364-B4E1-4FBA-9769-3AE2B24E97F6}" srcOrd="1" destOrd="0" presId="urn:microsoft.com/office/officeart/2008/layout/LinedList"/>
    <dgm:cxn modelId="{AB9774D8-226A-46DF-94D1-F69849D94576}" type="presParOf" srcId="{2ED8BFE9-343E-4090-A1C2-C161692CB8D0}" destId="{96B0DE1B-8D5B-4E94-8493-43959785F89F}" srcOrd="4" destOrd="0" presId="urn:microsoft.com/office/officeart/2008/layout/LinedList"/>
    <dgm:cxn modelId="{81258E33-730F-4E3E-81D8-DC6E3AD892C7}" type="presParOf" srcId="{2ED8BFE9-343E-4090-A1C2-C161692CB8D0}" destId="{EFD53640-0755-4710-924B-B62ECC83DFE5}" srcOrd="5" destOrd="0" presId="urn:microsoft.com/office/officeart/2008/layout/LinedList"/>
    <dgm:cxn modelId="{B50EF5C7-5DCF-420D-AE51-996AF8DEDD44}" type="presParOf" srcId="{EFD53640-0755-4710-924B-B62ECC83DFE5}" destId="{2270A62D-050D-4C32-8D3F-9231DFB116E2}" srcOrd="0" destOrd="0" presId="urn:microsoft.com/office/officeart/2008/layout/LinedList"/>
    <dgm:cxn modelId="{17EC44CE-164F-4880-880A-321640BA14F5}" type="presParOf" srcId="{EFD53640-0755-4710-924B-B62ECC83DFE5}" destId="{F5701618-90CE-4B08-B296-B6DC1C678A85}" srcOrd="1" destOrd="0" presId="urn:microsoft.com/office/officeart/2008/layout/LinedList"/>
    <dgm:cxn modelId="{F36384FA-BB6E-4A20-8FF4-32767CC68015}" type="presParOf" srcId="{2ED8BFE9-343E-4090-A1C2-C161692CB8D0}" destId="{AB3C62B5-7AA8-45F6-98DC-4C6D7A0881C9}" srcOrd="6" destOrd="0" presId="urn:microsoft.com/office/officeart/2008/layout/LinedList"/>
    <dgm:cxn modelId="{BEDF4BF7-D922-47DF-A506-CE1067051260}" type="presParOf" srcId="{2ED8BFE9-343E-4090-A1C2-C161692CB8D0}" destId="{67982394-FEB0-44F0-A7C4-2C63DD94CDE3}" srcOrd="7" destOrd="0" presId="urn:microsoft.com/office/officeart/2008/layout/LinedList"/>
    <dgm:cxn modelId="{EC52A6DF-2835-4C3A-84A0-B441D8C440F4}" type="presParOf" srcId="{67982394-FEB0-44F0-A7C4-2C63DD94CDE3}" destId="{00DFD788-A13B-4431-B554-5B7303F84546}" srcOrd="0" destOrd="0" presId="urn:microsoft.com/office/officeart/2008/layout/LinedList"/>
    <dgm:cxn modelId="{F4E09A6A-A186-4243-A126-0A2B56B6ADC3}" type="presParOf" srcId="{67982394-FEB0-44F0-A7C4-2C63DD94CDE3}" destId="{ED78403E-91CC-47D2-A7C5-9726C9007031}" srcOrd="1" destOrd="0" presId="urn:microsoft.com/office/officeart/2008/layout/LinedList"/>
    <dgm:cxn modelId="{EA354A19-BD69-44E6-9347-82A2B5FC3FB4}" type="presParOf" srcId="{2ED8BFE9-343E-4090-A1C2-C161692CB8D0}" destId="{6C8A5C2E-C70F-4EA7-AF7C-C9365A2EEF4A}" srcOrd="8" destOrd="0" presId="urn:microsoft.com/office/officeart/2008/layout/LinedList"/>
    <dgm:cxn modelId="{F5621C9E-D444-4DAA-BA3E-CDBBCBE5B171}" type="presParOf" srcId="{2ED8BFE9-343E-4090-A1C2-C161692CB8D0}" destId="{5FC42612-67B1-42D6-8B99-03298FDA491A}" srcOrd="9" destOrd="0" presId="urn:microsoft.com/office/officeart/2008/layout/LinedList"/>
    <dgm:cxn modelId="{7B4ED5E2-ADA5-4A22-A80C-2A463E1CCD22}" type="presParOf" srcId="{5FC42612-67B1-42D6-8B99-03298FDA491A}" destId="{ED878824-93F7-4DC5-8F48-BC604E969408}" srcOrd="0" destOrd="0" presId="urn:microsoft.com/office/officeart/2008/layout/LinedList"/>
    <dgm:cxn modelId="{8BCBDF4C-646F-4628-AA6C-3BE27A3FB713}" type="presParOf" srcId="{5FC42612-67B1-42D6-8B99-03298FDA491A}" destId="{AE0FB8D6-2686-4468-BADB-B6C3F3C30729}" srcOrd="1" destOrd="0" presId="urn:microsoft.com/office/officeart/2008/layout/LinedList"/>
    <dgm:cxn modelId="{AE472124-D2EA-41D4-80DA-504AC1547998}" type="presParOf" srcId="{2ED8BFE9-343E-4090-A1C2-C161692CB8D0}" destId="{F26688A9-8C96-4C5E-BE3E-7A2E0168C785}" srcOrd="10" destOrd="0" presId="urn:microsoft.com/office/officeart/2008/layout/LinedList"/>
    <dgm:cxn modelId="{A355FCE7-3E62-43F3-968B-F66C61521EB5}" type="presParOf" srcId="{2ED8BFE9-343E-4090-A1C2-C161692CB8D0}" destId="{E172AD93-B486-48D6-A2DB-EE70AD81E934}" srcOrd="11" destOrd="0" presId="urn:microsoft.com/office/officeart/2008/layout/LinedList"/>
    <dgm:cxn modelId="{1117B7B5-E244-4619-BA12-1010B1FDC348}" type="presParOf" srcId="{E172AD93-B486-48D6-A2DB-EE70AD81E934}" destId="{A0B35623-4184-4DEC-BC4A-340867A7FDF4}" srcOrd="0" destOrd="0" presId="urn:microsoft.com/office/officeart/2008/layout/LinedList"/>
    <dgm:cxn modelId="{F06E3599-825B-4820-AEEC-0E6BE227FD07}" type="presParOf" srcId="{E172AD93-B486-48D6-A2DB-EE70AD81E934}" destId="{808EDED0-13D1-4D55-80CB-E586F9509691}" srcOrd="1" destOrd="0" presId="urn:microsoft.com/office/officeart/2008/layout/LinedList"/>
    <dgm:cxn modelId="{5093CC26-2778-4A72-88E2-48A524B1D511}" type="presParOf" srcId="{2ED8BFE9-343E-4090-A1C2-C161692CB8D0}" destId="{A8E9ACE4-F7B8-4B3F-A4AD-F74EE802A002}" srcOrd="12" destOrd="0" presId="urn:microsoft.com/office/officeart/2008/layout/LinedList"/>
    <dgm:cxn modelId="{12937543-A1E4-4486-8B11-03FA66E6D587}" type="presParOf" srcId="{2ED8BFE9-343E-4090-A1C2-C161692CB8D0}" destId="{869C6446-15DC-439A-A3FB-1F0130A4EBD6}" srcOrd="13" destOrd="0" presId="urn:microsoft.com/office/officeart/2008/layout/LinedList"/>
    <dgm:cxn modelId="{F197BD15-9CC5-4F61-8995-B25E61FDAF2F}" type="presParOf" srcId="{869C6446-15DC-439A-A3FB-1F0130A4EBD6}" destId="{008AD282-6FC9-416D-8F98-AE4383534517}" srcOrd="0" destOrd="0" presId="urn:microsoft.com/office/officeart/2008/layout/LinedList"/>
    <dgm:cxn modelId="{D7CDC3EC-9019-4400-8E1E-0174B79C4CED}" type="presParOf" srcId="{869C6446-15DC-439A-A3FB-1F0130A4EBD6}" destId="{D1F67164-DC4F-4341-A3CB-5AD38BCA3B33}" srcOrd="1" destOrd="0" presId="urn:microsoft.com/office/officeart/2008/layout/LinedList"/>
    <dgm:cxn modelId="{EC88F0AB-0397-494B-9984-11DFDE3FDDFA}" type="presParOf" srcId="{2ED8BFE9-343E-4090-A1C2-C161692CB8D0}" destId="{27F26D37-B1BB-4096-9838-227C5055F3BF}" srcOrd="14" destOrd="0" presId="urn:microsoft.com/office/officeart/2008/layout/LinedList"/>
    <dgm:cxn modelId="{7F970DED-A270-4C35-8118-E0F899033E6C}" type="presParOf" srcId="{2ED8BFE9-343E-4090-A1C2-C161692CB8D0}" destId="{01BF75C7-8FED-468D-9D56-4809323570D0}" srcOrd="15" destOrd="0" presId="urn:microsoft.com/office/officeart/2008/layout/LinedList"/>
    <dgm:cxn modelId="{F54D520F-5624-4F58-AD1C-8E8A58423560}" type="presParOf" srcId="{01BF75C7-8FED-468D-9D56-4809323570D0}" destId="{57098C38-562D-408E-8676-87C7054FB995}" srcOrd="0" destOrd="0" presId="urn:microsoft.com/office/officeart/2008/layout/LinedList"/>
    <dgm:cxn modelId="{885DC251-03B6-4819-9C1F-C6FA9E3F3053}" type="presParOf" srcId="{01BF75C7-8FED-468D-9D56-4809323570D0}" destId="{6722C0C0-7D95-44B5-93CE-62ABAAA6456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8BBC52-88C5-4161-959A-50392F7922CA}">
      <dsp:nvSpPr>
        <dsp:cNvPr id="0" name=""/>
        <dsp:cNvSpPr/>
      </dsp:nvSpPr>
      <dsp:spPr>
        <a:xfrm>
          <a:off x="0" y="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002A9F-277F-4020-8E98-6E0A71D4B7F0}">
      <dsp:nvSpPr>
        <dsp:cNvPr id="0" name=""/>
        <dsp:cNvSpPr/>
      </dsp:nvSpPr>
      <dsp:spPr>
        <a:xfrm>
          <a:off x="0" y="0"/>
          <a:ext cx="10515600" cy="640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tr-TR" sz="3000" kern="1200" dirty="0"/>
            <a:t>Linux Directory </a:t>
          </a:r>
          <a:r>
            <a:rPr lang="tr-TR" sz="3000" kern="1200" dirty="0" err="1"/>
            <a:t>Structure</a:t>
          </a:r>
          <a:r>
            <a:rPr lang="tr-TR" sz="3000" kern="1200" dirty="0"/>
            <a:t> </a:t>
          </a:r>
          <a:r>
            <a:rPr lang="tr-TR" sz="3000" kern="1200" dirty="0" err="1"/>
            <a:t>and</a:t>
          </a:r>
          <a:r>
            <a:rPr lang="tr-TR" sz="3000" kern="1200" dirty="0"/>
            <a:t> File </a:t>
          </a:r>
          <a:r>
            <a:rPr lang="tr-TR" sz="3000" kern="1200" dirty="0" err="1"/>
            <a:t>Systems</a:t>
          </a:r>
          <a:r>
            <a:rPr lang="tr-TR" sz="3000" kern="1200" dirty="0"/>
            <a:t> </a:t>
          </a:r>
          <a:endParaRPr lang="en-US" sz="3000" kern="1200" dirty="0"/>
        </a:p>
      </dsp:txBody>
      <dsp:txXfrm>
        <a:off x="0" y="0"/>
        <a:ext cx="10515600" cy="640105"/>
      </dsp:txXfrm>
    </dsp:sp>
    <dsp:sp modelId="{74B37CB2-F53D-4B9B-8A3F-B3C4C5670C5D}">
      <dsp:nvSpPr>
        <dsp:cNvPr id="0" name=""/>
        <dsp:cNvSpPr/>
      </dsp:nvSpPr>
      <dsp:spPr>
        <a:xfrm>
          <a:off x="0" y="64010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519E10-4D95-44D5-A15D-C509D8327C0F}">
      <dsp:nvSpPr>
        <dsp:cNvPr id="0" name=""/>
        <dsp:cNvSpPr/>
      </dsp:nvSpPr>
      <dsp:spPr>
        <a:xfrm>
          <a:off x="0" y="640105"/>
          <a:ext cx="10515600" cy="640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tr-TR" sz="3000" kern="1200" dirty="0"/>
            <a:t>Basic </a:t>
          </a:r>
          <a:r>
            <a:rPr lang="tr-TR" sz="3000" kern="1200" dirty="0" err="1"/>
            <a:t>System</a:t>
          </a:r>
          <a:r>
            <a:rPr lang="tr-TR" sz="3000" kern="1200" dirty="0"/>
            <a:t> </a:t>
          </a:r>
          <a:r>
            <a:rPr lang="tr-TR" sz="3000" kern="1200" dirty="0" err="1"/>
            <a:t>Commands</a:t>
          </a:r>
          <a:r>
            <a:rPr lang="tr-TR" sz="3000" kern="1200" dirty="0"/>
            <a:t> </a:t>
          </a:r>
          <a:endParaRPr lang="en-US" sz="3000" kern="1200" dirty="0"/>
        </a:p>
      </dsp:txBody>
      <dsp:txXfrm>
        <a:off x="0" y="640105"/>
        <a:ext cx="10515600" cy="640105"/>
      </dsp:txXfrm>
    </dsp:sp>
    <dsp:sp modelId="{96B0DE1B-8D5B-4E94-8493-43959785F89F}">
      <dsp:nvSpPr>
        <dsp:cNvPr id="0" name=""/>
        <dsp:cNvSpPr/>
      </dsp:nvSpPr>
      <dsp:spPr>
        <a:xfrm>
          <a:off x="0" y="1280212"/>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70A62D-050D-4C32-8D3F-9231DFB116E2}">
      <dsp:nvSpPr>
        <dsp:cNvPr id="0" name=""/>
        <dsp:cNvSpPr/>
      </dsp:nvSpPr>
      <dsp:spPr>
        <a:xfrm>
          <a:off x="0" y="1280211"/>
          <a:ext cx="10515600" cy="640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rtl="0">
            <a:lnSpc>
              <a:spcPct val="90000"/>
            </a:lnSpc>
            <a:spcBef>
              <a:spcPct val="0"/>
            </a:spcBef>
            <a:spcAft>
              <a:spcPct val="35000"/>
            </a:spcAft>
            <a:buNone/>
          </a:pPr>
          <a:r>
            <a:rPr lang="tr-TR" sz="3000" kern="1200" dirty="0" err="1"/>
            <a:t>Getting</a:t>
          </a:r>
          <a:r>
            <a:rPr lang="tr-TR" sz="3000" kern="1200" dirty="0"/>
            <a:t> Help </a:t>
          </a:r>
          <a:endParaRPr lang="en-US" sz="3000" kern="1200" dirty="0">
            <a:latin typeface="Century Gothic"/>
          </a:endParaRPr>
        </a:p>
      </dsp:txBody>
      <dsp:txXfrm>
        <a:off x="0" y="1280211"/>
        <a:ext cx="10515600" cy="640105"/>
      </dsp:txXfrm>
    </dsp:sp>
    <dsp:sp modelId="{AB3C62B5-7AA8-45F6-98DC-4C6D7A0881C9}">
      <dsp:nvSpPr>
        <dsp:cNvPr id="0" name=""/>
        <dsp:cNvSpPr/>
      </dsp:nvSpPr>
      <dsp:spPr>
        <a:xfrm>
          <a:off x="0" y="1920317"/>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DFD788-A13B-4431-B554-5B7303F84546}">
      <dsp:nvSpPr>
        <dsp:cNvPr id="0" name=""/>
        <dsp:cNvSpPr/>
      </dsp:nvSpPr>
      <dsp:spPr>
        <a:xfrm>
          <a:off x="0" y="1920317"/>
          <a:ext cx="10515600" cy="640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tr-TR" sz="3000" kern="1200" dirty="0" err="1"/>
            <a:t>Compression</a:t>
          </a:r>
          <a:r>
            <a:rPr lang="tr-TR" sz="3000" kern="1200" dirty="0"/>
            <a:t> </a:t>
          </a:r>
          <a:r>
            <a:rPr lang="tr-TR" sz="3000" kern="1200" dirty="0" err="1"/>
            <a:t>and</a:t>
          </a:r>
          <a:r>
            <a:rPr lang="tr-TR" sz="3000" kern="1200" dirty="0"/>
            <a:t> </a:t>
          </a:r>
          <a:r>
            <a:rPr lang="tr-TR" sz="3000" kern="1200" dirty="0" err="1"/>
            <a:t>Archiving</a:t>
          </a:r>
          <a:r>
            <a:rPr lang="tr-TR" sz="3000" kern="1200" dirty="0"/>
            <a:t> </a:t>
          </a:r>
        </a:p>
      </dsp:txBody>
      <dsp:txXfrm>
        <a:off x="0" y="1920317"/>
        <a:ext cx="10515600" cy="640105"/>
      </dsp:txXfrm>
    </dsp:sp>
    <dsp:sp modelId="{6C8A5C2E-C70F-4EA7-AF7C-C9365A2EEF4A}">
      <dsp:nvSpPr>
        <dsp:cNvPr id="0" name=""/>
        <dsp:cNvSpPr/>
      </dsp:nvSpPr>
      <dsp:spPr>
        <a:xfrm>
          <a:off x="0" y="256042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878824-93F7-4DC5-8F48-BC604E969408}">
      <dsp:nvSpPr>
        <dsp:cNvPr id="0" name=""/>
        <dsp:cNvSpPr/>
      </dsp:nvSpPr>
      <dsp:spPr>
        <a:xfrm>
          <a:off x="0" y="2560423"/>
          <a:ext cx="10515600" cy="640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tr-TR" sz="3000" kern="1200" dirty="0"/>
            <a:t>File Editing </a:t>
          </a:r>
          <a:endParaRPr lang="en-US" sz="3000" kern="1200" dirty="0"/>
        </a:p>
      </dsp:txBody>
      <dsp:txXfrm>
        <a:off x="0" y="2560423"/>
        <a:ext cx="10515600" cy="640105"/>
      </dsp:txXfrm>
    </dsp:sp>
    <dsp:sp modelId="{F26688A9-8C96-4C5E-BE3E-7A2E0168C785}">
      <dsp:nvSpPr>
        <dsp:cNvPr id="0" name=""/>
        <dsp:cNvSpPr/>
      </dsp:nvSpPr>
      <dsp:spPr>
        <a:xfrm>
          <a:off x="0" y="3200529"/>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B35623-4184-4DEC-BC4A-340867A7FDF4}">
      <dsp:nvSpPr>
        <dsp:cNvPr id="0" name=""/>
        <dsp:cNvSpPr/>
      </dsp:nvSpPr>
      <dsp:spPr>
        <a:xfrm>
          <a:off x="0" y="3200529"/>
          <a:ext cx="10515600" cy="640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tr-TR" sz="3000" kern="1200" dirty="0"/>
            <a:t>File </a:t>
          </a:r>
          <a:r>
            <a:rPr lang="tr-TR" sz="3000" kern="1200" dirty="0" err="1"/>
            <a:t>and</a:t>
          </a:r>
          <a:r>
            <a:rPr lang="tr-TR" sz="3000" kern="1200" dirty="0"/>
            <a:t> Directory Operations</a:t>
          </a:r>
          <a:endParaRPr lang="en-US" sz="3000" kern="1200" dirty="0"/>
        </a:p>
      </dsp:txBody>
      <dsp:txXfrm>
        <a:off x="0" y="3200529"/>
        <a:ext cx="10515600" cy="640105"/>
      </dsp:txXfrm>
    </dsp:sp>
    <dsp:sp modelId="{A8E9ACE4-F7B8-4B3F-A4AD-F74EE802A002}">
      <dsp:nvSpPr>
        <dsp:cNvPr id="0" name=""/>
        <dsp:cNvSpPr/>
      </dsp:nvSpPr>
      <dsp:spPr>
        <a:xfrm>
          <a:off x="0" y="384063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8AD282-6FC9-416D-8F98-AE4383534517}">
      <dsp:nvSpPr>
        <dsp:cNvPr id="0" name=""/>
        <dsp:cNvSpPr/>
      </dsp:nvSpPr>
      <dsp:spPr>
        <a:xfrm>
          <a:off x="0" y="3840636"/>
          <a:ext cx="10515600" cy="640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tr-TR" sz="3000" kern="1200" dirty="0"/>
            <a:t>File </a:t>
          </a:r>
          <a:r>
            <a:rPr lang="tr-TR" sz="3000" kern="1200" dirty="0" err="1"/>
            <a:t>Linking</a:t>
          </a:r>
          <a:r>
            <a:rPr lang="tr-TR" sz="3000" kern="1200" dirty="0"/>
            <a:t> </a:t>
          </a:r>
          <a:endParaRPr lang="en-US" sz="3000" kern="1200" dirty="0"/>
        </a:p>
      </dsp:txBody>
      <dsp:txXfrm>
        <a:off x="0" y="3840636"/>
        <a:ext cx="10515600" cy="640105"/>
      </dsp:txXfrm>
    </dsp:sp>
    <dsp:sp modelId="{27F26D37-B1BB-4096-9838-227C5055F3BF}">
      <dsp:nvSpPr>
        <dsp:cNvPr id="0" name=""/>
        <dsp:cNvSpPr/>
      </dsp:nvSpPr>
      <dsp:spPr>
        <a:xfrm>
          <a:off x="0" y="448074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098C38-562D-408E-8676-87C7054FB995}">
      <dsp:nvSpPr>
        <dsp:cNvPr id="0" name=""/>
        <dsp:cNvSpPr/>
      </dsp:nvSpPr>
      <dsp:spPr>
        <a:xfrm>
          <a:off x="0" y="4480742"/>
          <a:ext cx="10515600" cy="640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rtl="0">
            <a:lnSpc>
              <a:spcPct val="90000"/>
            </a:lnSpc>
            <a:spcBef>
              <a:spcPct val="0"/>
            </a:spcBef>
            <a:spcAft>
              <a:spcPct val="35000"/>
            </a:spcAft>
            <a:buNone/>
          </a:pPr>
          <a:r>
            <a:rPr lang="tr-TR" sz="3000" kern="1200" dirty="0"/>
            <a:t>Advanced File </a:t>
          </a:r>
          <a:r>
            <a:rPr lang="tr-TR" sz="3000" kern="1200" dirty="0" err="1"/>
            <a:t>Managment</a:t>
          </a:r>
          <a:r>
            <a:rPr lang="tr-TR" sz="3000" kern="1200" dirty="0">
              <a:latin typeface="Century Gothic"/>
            </a:rPr>
            <a:t> </a:t>
          </a:r>
          <a:endParaRPr lang="en-US" sz="3000" kern="1200" dirty="0"/>
        </a:p>
      </dsp:txBody>
      <dsp:txXfrm>
        <a:off x="0" y="4480742"/>
        <a:ext cx="10515600" cy="64010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4/12/2022</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85855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4/12/2022</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708215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4/12/2022</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90609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4/12/2022</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806807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4/12/2022</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513735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4/12/2022</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954325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4/12/2022</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2891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4/12/2022</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26384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4/12/2022</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16758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4/12/2022</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940987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4/12/2022</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57496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4/12/2022</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081765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4/12/2022</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1872484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19" r:id="rId6"/>
    <p:sldLayoutId id="2147483714" r:id="rId7"/>
    <p:sldLayoutId id="2147483715" r:id="rId8"/>
    <p:sldLayoutId id="2147483716" r:id="rId9"/>
    <p:sldLayoutId id="2147483717" r:id="rId10"/>
    <p:sldLayoutId id="2147483718" r:id="rId11"/>
    <p:sldLayoutId id="2147483720"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F858E1D-2AC4-54AF-D0AF-266B2F2B9D80}"/>
              </a:ext>
            </a:extLst>
          </p:cNvPr>
          <p:cNvPicPr>
            <a:picLocks noChangeAspect="1"/>
          </p:cNvPicPr>
          <p:nvPr/>
        </p:nvPicPr>
        <p:blipFill rotWithShape="1">
          <a:blip r:embed="rId2"/>
          <a:srcRect t="6083" b="14412"/>
          <a:stretch/>
        </p:blipFill>
        <p:spPr>
          <a:xfrm>
            <a:off x="-3047" y="10"/>
            <a:ext cx="12191999" cy="6857990"/>
          </a:xfrm>
          <a:prstGeom prst="rect">
            <a:avLst/>
          </a:prstGeom>
        </p:spPr>
      </p:pic>
      <p:sp>
        <p:nvSpPr>
          <p:cNvPr id="21" name="Rectangle 2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chemeClr val="tx1">
                  <a:alpha val="0"/>
                </a:schemeClr>
              </a:gs>
              <a:gs pos="50000">
                <a:schemeClr val="tx1">
                  <a:alpha val="35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p:cNvSpPr>
            <a:spLocks noGrp="1"/>
          </p:cNvSpPr>
          <p:nvPr>
            <p:ph type="ctrTitle"/>
          </p:nvPr>
        </p:nvSpPr>
        <p:spPr>
          <a:xfrm>
            <a:off x="643466" y="643467"/>
            <a:ext cx="10905059" cy="3330353"/>
          </a:xfrm>
          <a:effectLst>
            <a:outerShdw blurRad="50800" dist="38100" dir="2700000" algn="tl" rotWithShape="0">
              <a:prstClr val="black">
                <a:alpha val="40000"/>
              </a:prstClr>
            </a:outerShdw>
          </a:effectLst>
        </p:spPr>
        <p:txBody>
          <a:bodyPr>
            <a:normAutofit/>
          </a:bodyPr>
          <a:lstStyle/>
          <a:p>
            <a:pPr algn="ctr"/>
            <a:r>
              <a:rPr lang="tr-TR" sz="3600" dirty="0">
                <a:solidFill>
                  <a:schemeClr val="bg1"/>
                </a:solidFill>
                <a:cs typeface="Calibri Light"/>
              </a:rPr>
              <a:t>Linux Training </a:t>
            </a:r>
            <a:endParaRPr lang="tr-TR" sz="3600" dirty="0">
              <a:cs typeface="Calibri Light"/>
            </a:endParaRPr>
          </a:p>
        </p:txBody>
      </p:sp>
      <p:sp>
        <p:nvSpPr>
          <p:cNvPr id="3" name="Alt Başlık 2"/>
          <p:cNvSpPr>
            <a:spLocks noGrp="1"/>
          </p:cNvSpPr>
          <p:nvPr>
            <p:ph type="subTitle" idx="1"/>
          </p:nvPr>
        </p:nvSpPr>
        <p:spPr>
          <a:xfrm>
            <a:off x="643466" y="4133135"/>
            <a:ext cx="10902016" cy="1454510"/>
          </a:xfrm>
          <a:effectLst>
            <a:outerShdw blurRad="50800" dist="38100" dir="2700000" algn="tl" rotWithShape="0">
              <a:prstClr val="black">
                <a:alpha val="40000"/>
              </a:prstClr>
            </a:outerShdw>
          </a:effectLst>
        </p:spPr>
        <p:txBody>
          <a:bodyPr vert="horz" lIns="91440" tIns="45720" rIns="91440" bIns="45720" rtlCol="0" anchor="t">
            <a:normAutofit/>
          </a:bodyPr>
          <a:lstStyle/>
          <a:p>
            <a:pPr algn="ctr"/>
            <a:r>
              <a:rPr lang="tr-TR" sz="1800" dirty="0">
                <a:solidFill>
                  <a:schemeClr val="bg1"/>
                </a:solidFill>
                <a:cs typeface="Calibri"/>
              </a:rPr>
              <a:t>PREPARED </a:t>
            </a:r>
            <a:r>
              <a:rPr lang="tr-TR" sz="1800" dirty="0" err="1">
                <a:solidFill>
                  <a:schemeClr val="bg1"/>
                </a:solidFill>
                <a:cs typeface="Calibri"/>
              </a:rPr>
              <a:t>by</a:t>
            </a:r>
            <a:r>
              <a:rPr lang="tr-TR" sz="1800" dirty="0">
                <a:solidFill>
                  <a:schemeClr val="bg1"/>
                </a:solidFill>
                <a:cs typeface="Calibri"/>
              </a:rPr>
              <a:t> Enes Erten</a:t>
            </a:r>
            <a:endParaRPr lang="tr-TR" sz="1800" dirty="0">
              <a:solidFill>
                <a:schemeClr val="bg1"/>
              </a:solidFill>
            </a:endParaRPr>
          </a:p>
        </p:txBody>
      </p:sp>
      <p:cxnSp>
        <p:nvCxnSpPr>
          <p:cNvPr id="23" name="Straight Connector 22">
            <a:extLst>
              <a:ext uri="{FF2B5EF4-FFF2-40B4-BE49-F238E27FC236}">
                <a16:creationId xmlns:a16="http://schemas.microsoft.com/office/drawing/2014/main" id="{34E5597F-CE67-4085-9548-E6A8036DA3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93881" y="4035362"/>
            <a:ext cx="5404237" cy="0"/>
          </a:xfrm>
          <a:prstGeom prst="line">
            <a:avLst/>
          </a:prstGeom>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4425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B9AD693-7180-3625-2709-FF39960AE36D}"/>
              </a:ext>
            </a:extLst>
          </p:cNvPr>
          <p:cNvSpPr>
            <a:spLocks noGrp="1"/>
          </p:cNvSpPr>
          <p:nvPr>
            <p:ph type="title"/>
          </p:nvPr>
        </p:nvSpPr>
        <p:spPr/>
        <p:txBody>
          <a:bodyPr/>
          <a:lstStyle/>
          <a:p>
            <a:r>
              <a:rPr lang="tr-TR" dirty="0">
                <a:ea typeface="+mj-lt"/>
                <a:cs typeface="+mj-lt"/>
              </a:rPr>
              <a:t>Linux Directory </a:t>
            </a:r>
            <a:r>
              <a:rPr lang="tr-TR" dirty="0" err="1">
                <a:ea typeface="+mj-lt"/>
                <a:cs typeface="+mj-lt"/>
              </a:rPr>
              <a:t>Structure</a:t>
            </a:r>
            <a:r>
              <a:rPr lang="tr-TR" dirty="0">
                <a:ea typeface="+mj-lt"/>
                <a:cs typeface="+mj-lt"/>
              </a:rPr>
              <a:t> </a:t>
            </a:r>
            <a:r>
              <a:rPr lang="tr-TR" dirty="0" err="1">
                <a:ea typeface="+mj-lt"/>
                <a:cs typeface="+mj-lt"/>
              </a:rPr>
              <a:t>and</a:t>
            </a:r>
            <a:r>
              <a:rPr lang="tr-TR" dirty="0">
                <a:ea typeface="+mj-lt"/>
                <a:cs typeface="+mj-lt"/>
              </a:rPr>
              <a:t> File </a:t>
            </a:r>
            <a:r>
              <a:rPr lang="tr-TR" dirty="0" err="1">
                <a:ea typeface="+mj-lt"/>
                <a:cs typeface="+mj-lt"/>
              </a:rPr>
              <a:t>Systems</a:t>
            </a:r>
            <a:r>
              <a:rPr lang="tr-TR" dirty="0">
                <a:ea typeface="+mj-lt"/>
                <a:cs typeface="+mj-lt"/>
              </a:rPr>
              <a:t> </a:t>
            </a:r>
            <a:endParaRPr lang="en-US" dirty="0">
              <a:ea typeface="+mj-lt"/>
              <a:cs typeface="+mj-lt"/>
            </a:endParaRPr>
          </a:p>
        </p:txBody>
      </p:sp>
      <p:sp>
        <p:nvSpPr>
          <p:cNvPr id="3" name="İçerik Yer Tutucusu 2">
            <a:extLst>
              <a:ext uri="{FF2B5EF4-FFF2-40B4-BE49-F238E27FC236}">
                <a16:creationId xmlns:a16="http://schemas.microsoft.com/office/drawing/2014/main" id="{4009EFA6-C605-D652-447E-EB88A07B1D4E}"/>
              </a:ext>
            </a:extLst>
          </p:cNvPr>
          <p:cNvSpPr>
            <a:spLocks noGrp="1"/>
          </p:cNvSpPr>
          <p:nvPr>
            <p:ph idx="1"/>
          </p:nvPr>
        </p:nvSpPr>
        <p:spPr/>
        <p:txBody>
          <a:bodyPr vert="horz" lIns="91440" tIns="45720" rIns="91440" bIns="45720" rtlCol="0" anchor="t">
            <a:normAutofit/>
          </a:bodyPr>
          <a:lstStyle/>
          <a:p>
            <a:pPr marL="0" indent="0">
              <a:buNone/>
            </a:pPr>
            <a:r>
              <a:rPr lang="tr-TR" b="1" dirty="0" err="1">
                <a:ea typeface="+mn-lt"/>
                <a:cs typeface="+mn-lt"/>
              </a:rPr>
              <a:t>The</a:t>
            </a:r>
            <a:r>
              <a:rPr lang="tr-TR" b="1" dirty="0">
                <a:ea typeface="+mn-lt"/>
                <a:cs typeface="+mn-lt"/>
              </a:rPr>
              <a:t> </a:t>
            </a:r>
            <a:r>
              <a:rPr lang="tr-TR" b="1" dirty="0" err="1">
                <a:ea typeface="+mn-lt"/>
                <a:cs typeface="+mn-lt"/>
              </a:rPr>
              <a:t>Optional</a:t>
            </a:r>
            <a:r>
              <a:rPr lang="tr-TR" b="1" dirty="0">
                <a:ea typeface="+mn-lt"/>
                <a:cs typeface="+mn-lt"/>
              </a:rPr>
              <a:t> Directory (/</a:t>
            </a:r>
            <a:r>
              <a:rPr lang="tr-TR" b="1" dirty="0" err="1">
                <a:ea typeface="+mn-lt"/>
                <a:cs typeface="+mn-lt"/>
              </a:rPr>
              <a:t>opt</a:t>
            </a:r>
            <a:r>
              <a:rPr lang="tr-TR" b="1" dirty="0">
                <a:ea typeface="+mn-lt"/>
                <a:cs typeface="+mn-lt"/>
              </a:rPr>
              <a:t>)</a:t>
            </a:r>
            <a:br>
              <a:rPr lang="tr-TR" dirty="0">
                <a:ea typeface="+mn-lt"/>
                <a:cs typeface="+mn-lt"/>
              </a:rPr>
            </a:br>
            <a:r>
              <a:rPr lang="tr-TR" dirty="0" err="1">
                <a:ea typeface="+mn-lt"/>
                <a:cs typeface="+mn-lt"/>
              </a:rPr>
              <a:t>This</a:t>
            </a:r>
            <a:r>
              <a:rPr lang="tr-TR" dirty="0">
                <a:ea typeface="+mn-lt"/>
                <a:cs typeface="+mn-lt"/>
              </a:rPr>
              <a:t> </a:t>
            </a:r>
            <a:r>
              <a:rPr lang="tr-TR" dirty="0" err="1">
                <a:ea typeface="+mn-lt"/>
                <a:cs typeface="+mn-lt"/>
              </a:rPr>
              <a:t>directory</a:t>
            </a:r>
            <a:r>
              <a:rPr lang="tr-TR" dirty="0">
                <a:ea typeface="+mn-lt"/>
                <a:cs typeface="+mn-lt"/>
              </a:rPr>
              <a:t> can be </a:t>
            </a:r>
            <a:r>
              <a:rPr lang="tr-TR" dirty="0" err="1">
                <a:ea typeface="+mn-lt"/>
                <a:cs typeface="+mn-lt"/>
              </a:rPr>
              <a:t>used</a:t>
            </a:r>
            <a:r>
              <a:rPr lang="tr-TR" dirty="0">
                <a:ea typeface="+mn-lt"/>
                <a:cs typeface="+mn-lt"/>
              </a:rPr>
              <a:t> </a:t>
            </a:r>
            <a:r>
              <a:rPr lang="tr-TR" dirty="0" err="1">
                <a:ea typeface="+mn-lt"/>
                <a:cs typeface="+mn-lt"/>
              </a:rPr>
              <a:t>to</a:t>
            </a:r>
            <a:r>
              <a:rPr lang="tr-TR" dirty="0">
                <a:ea typeface="+mn-lt"/>
                <a:cs typeface="+mn-lt"/>
              </a:rPr>
              <a:t> </a:t>
            </a:r>
            <a:r>
              <a:rPr lang="tr-TR" dirty="0" err="1">
                <a:ea typeface="+mn-lt"/>
                <a:cs typeface="+mn-lt"/>
              </a:rPr>
              <a:t>hold</a:t>
            </a:r>
            <a:r>
              <a:rPr lang="tr-TR" dirty="0">
                <a:ea typeface="+mn-lt"/>
                <a:cs typeface="+mn-lt"/>
              </a:rPr>
              <a:t> </a:t>
            </a:r>
            <a:r>
              <a:rPr lang="tr-TR" dirty="0" err="1">
                <a:ea typeface="+mn-lt"/>
                <a:cs typeface="+mn-lt"/>
              </a:rPr>
              <a:t>additional</a:t>
            </a:r>
            <a:r>
              <a:rPr lang="tr-TR" dirty="0">
                <a:ea typeface="+mn-lt"/>
                <a:cs typeface="+mn-lt"/>
              </a:rPr>
              <a:t> software </a:t>
            </a:r>
            <a:r>
              <a:rPr lang="tr-TR" dirty="0" err="1">
                <a:ea typeface="+mn-lt"/>
                <a:cs typeface="+mn-lt"/>
              </a:rPr>
              <a:t>that</a:t>
            </a:r>
            <a:r>
              <a:rPr lang="tr-TR" dirty="0">
                <a:ea typeface="+mn-lt"/>
                <a:cs typeface="+mn-lt"/>
              </a:rPr>
              <a:t> </a:t>
            </a:r>
            <a:r>
              <a:rPr lang="tr-TR" dirty="0" err="1">
                <a:ea typeface="+mn-lt"/>
                <a:cs typeface="+mn-lt"/>
              </a:rPr>
              <a:t>may</a:t>
            </a:r>
            <a:r>
              <a:rPr lang="tr-TR" dirty="0">
                <a:ea typeface="+mn-lt"/>
                <a:cs typeface="+mn-lt"/>
              </a:rPr>
              <a:t> </a:t>
            </a:r>
            <a:r>
              <a:rPr lang="tr-TR" dirty="0" err="1">
                <a:ea typeface="+mn-lt"/>
                <a:cs typeface="+mn-lt"/>
              </a:rPr>
              <a:t>need</a:t>
            </a:r>
            <a:r>
              <a:rPr lang="tr-TR" dirty="0">
                <a:ea typeface="+mn-lt"/>
                <a:cs typeface="+mn-lt"/>
              </a:rPr>
              <a:t> </a:t>
            </a:r>
            <a:r>
              <a:rPr lang="tr-TR" dirty="0" err="1">
                <a:ea typeface="+mn-lt"/>
                <a:cs typeface="+mn-lt"/>
              </a:rPr>
              <a:t>to</a:t>
            </a:r>
            <a:r>
              <a:rPr lang="tr-TR" dirty="0">
                <a:ea typeface="+mn-lt"/>
                <a:cs typeface="+mn-lt"/>
              </a:rPr>
              <a:t> be </a:t>
            </a:r>
            <a:r>
              <a:rPr lang="tr-TR" dirty="0" err="1">
                <a:ea typeface="+mn-lt"/>
                <a:cs typeface="+mn-lt"/>
              </a:rPr>
              <a:t>installed</a:t>
            </a:r>
            <a:r>
              <a:rPr lang="tr-TR" dirty="0">
                <a:ea typeface="+mn-lt"/>
                <a:cs typeface="+mn-lt"/>
              </a:rPr>
              <a:t> on </a:t>
            </a:r>
            <a:r>
              <a:rPr lang="tr-TR" dirty="0" err="1">
                <a:ea typeface="+mn-lt"/>
                <a:cs typeface="+mn-lt"/>
              </a:rPr>
              <a:t>the</a:t>
            </a:r>
            <a:r>
              <a:rPr lang="tr-TR" dirty="0">
                <a:ea typeface="+mn-lt"/>
                <a:cs typeface="+mn-lt"/>
              </a:rPr>
              <a:t> </a:t>
            </a:r>
            <a:r>
              <a:rPr lang="tr-TR" dirty="0" err="1">
                <a:ea typeface="+mn-lt"/>
                <a:cs typeface="+mn-lt"/>
              </a:rPr>
              <a:t>system</a:t>
            </a:r>
            <a:r>
              <a:rPr lang="tr-TR" dirty="0">
                <a:ea typeface="+mn-lt"/>
                <a:cs typeface="+mn-lt"/>
              </a:rPr>
              <a:t>. A </a:t>
            </a:r>
            <a:r>
              <a:rPr lang="tr-TR" dirty="0" err="1">
                <a:ea typeface="+mn-lt"/>
                <a:cs typeface="+mn-lt"/>
              </a:rPr>
              <a:t>subdirectory</a:t>
            </a:r>
            <a:r>
              <a:rPr lang="tr-TR" dirty="0">
                <a:ea typeface="+mn-lt"/>
                <a:cs typeface="+mn-lt"/>
              </a:rPr>
              <a:t> is </a:t>
            </a:r>
            <a:r>
              <a:rPr lang="tr-TR" dirty="0" err="1">
                <a:ea typeface="+mn-lt"/>
                <a:cs typeface="+mn-lt"/>
              </a:rPr>
              <a:t>created</a:t>
            </a:r>
            <a:r>
              <a:rPr lang="tr-TR" dirty="0">
                <a:ea typeface="+mn-lt"/>
                <a:cs typeface="+mn-lt"/>
              </a:rPr>
              <a:t> </a:t>
            </a:r>
            <a:r>
              <a:rPr lang="tr-TR" dirty="0" err="1">
                <a:ea typeface="+mn-lt"/>
                <a:cs typeface="+mn-lt"/>
              </a:rPr>
              <a:t>for</a:t>
            </a:r>
            <a:r>
              <a:rPr lang="tr-TR" dirty="0">
                <a:ea typeface="+mn-lt"/>
                <a:cs typeface="+mn-lt"/>
              </a:rPr>
              <a:t> </a:t>
            </a:r>
            <a:r>
              <a:rPr lang="tr-TR" dirty="0" err="1">
                <a:ea typeface="+mn-lt"/>
                <a:cs typeface="+mn-lt"/>
              </a:rPr>
              <a:t>each</a:t>
            </a:r>
            <a:r>
              <a:rPr lang="tr-TR" dirty="0">
                <a:ea typeface="+mn-lt"/>
                <a:cs typeface="+mn-lt"/>
              </a:rPr>
              <a:t> </a:t>
            </a:r>
            <a:r>
              <a:rPr lang="tr-TR" dirty="0" err="1">
                <a:ea typeface="+mn-lt"/>
                <a:cs typeface="+mn-lt"/>
              </a:rPr>
              <a:t>installed</a:t>
            </a:r>
            <a:r>
              <a:rPr lang="tr-TR" dirty="0">
                <a:ea typeface="+mn-lt"/>
                <a:cs typeface="+mn-lt"/>
              </a:rPr>
              <a:t> software.</a:t>
            </a:r>
            <a:endParaRPr lang="tr-TR"/>
          </a:p>
        </p:txBody>
      </p:sp>
    </p:spTree>
    <p:extLst>
      <p:ext uri="{BB962C8B-B14F-4D97-AF65-F5344CB8AC3E}">
        <p14:creationId xmlns:p14="http://schemas.microsoft.com/office/powerpoint/2010/main" val="3266574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B9AD693-7180-3625-2709-FF39960AE36D}"/>
              </a:ext>
            </a:extLst>
          </p:cNvPr>
          <p:cNvSpPr>
            <a:spLocks noGrp="1"/>
          </p:cNvSpPr>
          <p:nvPr>
            <p:ph type="title"/>
          </p:nvPr>
        </p:nvSpPr>
        <p:spPr/>
        <p:txBody>
          <a:bodyPr/>
          <a:lstStyle/>
          <a:p>
            <a:r>
              <a:rPr lang="tr-TR" dirty="0">
                <a:ea typeface="+mj-lt"/>
                <a:cs typeface="+mj-lt"/>
              </a:rPr>
              <a:t>Linux Directory </a:t>
            </a:r>
            <a:r>
              <a:rPr lang="tr-TR" dirty="0" err="1">
                <a:ea typeface="+mj-lt"/>
                <a:cs typeface="+mj-lt"/>
              </a:rPr>
              <a:t>Structure</a:t>
            </a:r>
            <a:r>
              <a:rPr lang="tr-TR" dirty="0">
                <a:ea typeface="+mj-lt"/>
                <a:cs typeface="+mj-lt"/>
              </a:rPr>
              <a:t> </a:t>
            </a:r>
            <a:r>
              <a:rPr lang="tr-TR" dirty="0" err="1">
                <a:ea typeface="+mj-lt"/>
                <a:cs typeface="+mj-lt"/>
              </a:rPr>
              <a:t>and</a:t>
            </a:r>
            <a:r>
              <a:rPr lang="tr-TR" dirty="0">
                <a:ea typeface="+mj-lt"/>
                <a:cs typeface="+mj-lt"/>
              </a:rPr>
              <a:t> File </a:t>
            </a:r>
            <a:r>
              <a:rPr lang="tr-TR" dirty="0" err="1">
                <a:ea typeface="+mj-lt"/>
                <a:cs typeface="+mj-lt"/>
              </a:rPr>
              <a:t>Systems</a:t>
            </a:r>
            <a:r>
              <a:rPr lang="tr-TR" dirty="0">
                <a:ea typeface="+mj-lt"/>
                <a:cs typeface="+mj-lt"/>
              </a:rPr>
              <a:t> </a:t>
            </a:r>
            <a:endParaRPr lang="en-US" dirty="0">
              <a:ea typeface="+mj-lt"/>
              <a:cs typeface="+mj-lt"/>
            </a:endParaRPr>
          </a:p>
        </p:txBody>
      </p:sp>
      <p:sp>
        <p:nvSpPr>
          <p:cNvPr id="3" name="İçerik Yer Tutucusu 2">
            <a:extLst>
              <a:ext uri="{FF2B5EF4-FFF2-40B4-BE49-F238E27FC236}">
                <a16:creationId xmlns:a16="http://schemas.microsoft.com/office/drawing/2014/main" id="{4009EFA6-C605-D652-447E-EB88A07B1D4E}"/>
              </a:ext>
            </a:extLst>
          </p:cNvPr>
          <p:cNvSpPr>
            <a:spLocks noGrp="1"/>
          </p:cNvSpPr>
          <p:nvPr>
            <p:ph idx="1"/>
          </p:nvPr>
        </p:nvSpPr>
        <p:spPr/>
        <p:txBody>
          <a:bodyPr vert="horz" lIns="91440" tIns="45720" rIns="91440" bIns="45720" rtlCol="0" anchor="t">
            <a:normAutofit fontScale="85000" lnSpcReduction="20000"/>
          </a:bodyPr>
          <a:lstStyle/>
          <a:p>
            <a:pPr marL="0" indent="0">
              <a:buNone/>
            </a:pPr>
            <a:r>
              <a:rPr lang="tr-TR" b="1" dirty="0" err="1">
                <a:ea typeface="+mn-lt"/>
                <a:cs typeface="+mn-lt"/>
              </a:rPr>
              <a:t>The</a:t>
            </a:r>
            <a:r>
              <a:rPr lang="tr-TR" b="1" dirty="0">
                <a:ea typeface="+mn-lt"/>
                <a:cs typeface="+mn-lt"/>
              </a:rPr>
              <a:t> UNIX </a:t>
            </a:r>
            <a:r>
              <a:rPr lang="tr-TR" b="1" dirty="0" err="1">
                <a:ea typeface="+mn-lt"/>
                <a:cs typeface="+mn-lt"/>
              </a:rPr>
              <a:t>System</a:t>
            </a:r>
            <a:r>
              <a:rPr lang="tr-TR" b="1" dirty="0">
                <a:ea typeface="+mn-lt"/>
                <a:cs typeface="+mn-lt"/>
              </a:rPr>
              <a:t> </a:t>
            </a:r>
            <a:r>
              <a:rPr lang="tr-TR" b="1" dirty="0" err="1">
                <a:ea typeface="+mn-lt"/>
                <a:cs typeface="+mn-lt"/>
              </a:rPr>
              <a:t>Resources</a:t>
            </a:r>
            <a:r>
              <a:rPr lang="tr-TR" b="1" dirty="0">
                <a:ea typeface="+mn-lt"/>
                <a:cs typeface="+mn-lt"/>
              </a:rPr>
              <a:t> Directory (/</a:t>
            </a:r>
            <a:r>
              <a:rPr lang="tr-TR" b="1" dirty="0" err="1">
                <a:ea typeface="+mn-lt"/>
                <a:cs typeface="+mn-lt"/>
              </a:rPr>
              <a:t>usr</a:t>
            </a:r>
            <a:r>
              <a:rPr lang="tr-TR" b="1" dirty="0">
                <a:ea typeface="+mn-lt"/>
                <a:cs typeface="+mn-lt"/>
              </a:rPr>
              <a:t>)</a:t>
            </a:r>
            <a:br>
              <a:rPr lang="tr-TR" b="1" dirty="0">
                <a:ea typeface="+mn-lt"/>
                <a:cs typeface="+mn-lt"/>
              </a:rPr>
            </a:br>
            <a:r>
              <a:rPr lang="tr-TR" dirty="0" err="1">
                <a:ea typeface="+mn-lt"/>
                <a:cs typeface="+mn-lt"/>
              </a:rPr>
              <a:t>This</a:t>
            </a:r>
            <a:r>
              <a:rPr lang="tr-TR" dirty="0">
                <a:ea typeface="+mn-lt"/>
                <a:cs typeface="+mn-lt"/>
              </a:rPr>
              <a:t> </a:t>
            </a:r>
            <a:r>
              <a:rPr lang="tr-TR" dirty="0" err="1">
                <a:ea typeface="+mn-lt"/>
                <a:cs typeface="+mn-lt"/>
              </a:rPr>
              <a:t>directory</a:t>
            </a:r>
            <a:r>
              <a:rPr lang="tr-TR" dirty="0">
                <a:ea typeface="+mn-lt"/>
                <a:cs typeface="+mn-lt"/>
              </a:rPr>
              <a:t> </a:t>
            </a:r>
            <a:r>
              <a:rPr lang="tr-TR" dirty="0" err="1">
                <a:ea typeface="+mn-lt"/>
                <a:cs typeface="+mn-lt"/>
              </a:rPr>
              <a:t>contains</a:t>
            </a:r>
            <a:r>
              <a:rPr lang="tr-TR" dirty="0">
                <a:ea typeface="+mn-lt"/>
                <a:cs typeface="+mn-lt"/>
              </a:rPr>
              <a:t> </a:t>
            </a:r>
            <a:r>
              <a:rPr lang="tr-TR" dirty="0" err="1">
                <a:ea typeface="+mn-lt"/>
                <a:cs typeface="+mn-lt"/>
              </a:rPr>
              <a:t>most</a:t>
            </a:r>
            <a:r>
              <a:rPr lang="tr-TR" dirty="0">
                <a:ea typeface="+mn-lt"/>
                <a:cs typeface="+mn-lt"/>
              </a:rPr>
              <a:t> of </a:t>
            </a:r>
            <a:r>
              <a:rPr lang="tr-TR" dirty="0" err="1">
                <a:ea typeface="+mn-lt"/>
                <a:cs typeface="+mn-lt"/>
              </a:rPr>
              <a:t>the</a:t>
            </a:r>
            <a:r>
              <a:rPr lang="tr-TR" dirty="0">
                <a:ea typeface="+mn-lt"/>
                <a:cs typeface="+mn-lt"/>
              </a:rPr>
              <a:t> </a:t>
            </a:r>
            <a:r>
              <a:rPr lang="tr-TR" dirty="0" err="1">
                <a:ea typeface="+mn-lt"/>
                <a:cs typeface="+mn-lt"/>
              </a:rPr>
              <a:t>system</a:t>
            </a:r>
            <a:r>
              <a:rPr lang="tr-TR" dirty="0">
                <a:ea typeface="+mn-lt"/>
                <a:cs typeface="+mn-lt"/>
              </a:rPr>
              <a:t> </a:t>
            </a:r>
            <a:r>
              <a:rPr lang="tr-TR" dirty="0" err="1">
                <a:ea typeface="+mn-lt"/>
                <a:cs typeface="+mn-lt"/>
              </a:rPr>
              <a:t>files</a:t>
            </a:r>
            <a:r>
              <a:rPr lang="tr-TR" dirty="0">
                <a:ea typeface="+mn-lt"/>
                <a:cs typeface="+mn-lt"/>
              </a:rPr>
              <a:t>. </a:t>
            </a:r>
          </a:p>
          <a:p>
            <a:pPr marL="0" indent="0">
              <a:buNone/>
            </a:pPr>
            <a:r>
              <a:rPr lang="tr-TR" b="1" dirty="0">
                <a:ea typeface="+mn-lt"/>
                <a:cs typeface="+mn-lt"/>
              </a:rPr>
              <a:t>/</a:t>
            </a:r>
            <a:r>
              <a:rPr lang="tr-TR" b="1" dirty="0" err="1">
                <a:ea typeface="+mn-lt"/>
                <a:cs typeface="+mn-lt"/>
              </a:rPr>
              <a:t>usr</a:t>
            </a:r>
            <a:r>
              <a:rPr lang="tr-TR" b="1" dirty="0">
                <a:ea typeface="+mn-lt"/>
                <a:cs typeface="+mn-lt"/>
              </a:rPr>
              <a:t>/bin:</a:t>
            </a:r>
            <a:r>
              <a:rPr lang="tr-TR" dirty="0">
                <a:ea typeface="+mn-lt"/>
                <a:cs typeface="+mn-lt"/>
              </a:rPr>
              <a:t> </a:t>
            </a:r>
            <a:r>
              <a:rPr lang="tr-TR" dirty="0" err="1">
                <a:ea typeface="+mn-lt"/>
                <a:cs typeface="+mn-lt"/>
              </a:rPr>
              <a:t>The</a:t>
            </a:r>
            <a:r>
              <a:rPr lang="tr-TR" dirty="0">
                <a:ea typeface="+mn-lt"/>
                <a:cs typeface="+mn-lt"/>
              </a:rPr>
              <a:t> </a:t>
            </a:r>
            <a:r>
              <a:rPr lang="tr-TR" dirty="0" err="1">
                <a:ea typeface="+mn-lt"/>
                <a:cs typeface="+mn-lt"/>
              </a:rPr>
              <a:t>binary</a:t>
            </a:r>
            <a:r>
              <a:rPr lang="tr-TR" dirty="0">
                <a:ea typeface="+mn-lt"/>
                <a:cs typeface="+mn-lt"/>
              </a:rPr>
              <a:t> </a:t>
            </a:r>
            <a:r>
              <a:rPr lang="tr-TR" dirty="0" err="1">
                <a:ea typeface="+mn-lt"/>
                <a:cs typeface="+mn-lt"/>
              </a:rPr>
              <a:t>directory</a:t>
            </a:r>
            <a:r>
              <a:rPr lang="tr-TR" dirty="0">
                <a:ea typeface="+mn-lt"/>
                <a:cs typeface="+mn-lt"/>
              </a:rPr>
              <a:t> </a:t>
            </a:r>
            <a:r>
              <a:rPr lang="tr-TR" dirty="0" err="1">
                <a:ea typeface="+mn-lt"/>
                <a:cs typeface="+mn-lt"/>
              </a:rPr>
              <a:t>contains</a:t>
            </a:r>
            <a:r>
              <a:rPr lang="tr-TR" dirty="0">
                <a:ea typeface="+mn-lt"/>
                <a:cs typeface="+mn-lt"/>
              </a:rPr>
              <a:t> </a:t>
            </a:r>
            <a:r>
              <a:rPr lang="tr-TR" dirty="0" err="1">
                <a:ea typeface="+mn-lt"/>
                <a:cs typeface="+mn-lt"/>
              </a:rPr>
              <a:t>crucial</a:t>
            </a:r>
            <a:r>
              <a:rPr lang="tr-TR" dirty="0">
                <a:ea typeface="+mn-lt"/>
                <a:cs typeface="+mn-lt"/>
              </a:rPr>
              <a:t> </a:t>
            </a:r>
            <a:r>
              <a:rPr lang="tr-TR" dirty="0" err="1">
                <a:ea typeface="+mn-lt"/>
                <a:cs typeface="+mn-lt"/>
              </a:rPr>
              <a:t>user</a:t>
            </a:r>
            <a:r>
              <a:rPr lang="tr-TR" dirty="0">
                <a:ea typeface="+mn-lt"/>
                <a:cs typeface="+mn-lt"/>
              </a:rPr>
              <a:t> </a:t>
            </a:r>
            <a:r>
              <a:rPr lang="tr-TR" dirty="0" err="1">
                <a:ea typeface="+mn-lt"/>
                <a:cs typeface="+mn-lt"/>
              </a:rPr>
              <a:t>executable</a:t>
            </a:r>
            <a:br>
              <a:rPr lang="tr-TR" dirty="0">
                <a:ea typeface="+mn-lt"/>
                <a:cs typeface="+mn-lt"/>
              </a:rPr>
            </a:br>
            <a:r>
              <a:rPr lang="tr-TR" dirty="0" err="1">
                <a:ea typeface="+mn-lt"/>
                <a:cs typeface="+mn-lt"/>
              </a:rPr>
              <a:t>commands</a:t>
            </a:r>
            <a:r>
              <a:rPr lang="tr-TR" dirty="0">
                <a:ea typeface="+mn-lt"/>
                <a:cs typeface="+mn-lt"/>
              </a:rPr>
              <a:t>.</a:t>
            </a:r>
          </a:p>
          <a:p>
            <a:pPr marL="0" indent="0">
              <a:buNone/>
            </a:pPr>
            <a:br>
              <a:rPr lang="tr-TR" dirty="0">
                <a:ea typeface="+mn-lt"/>
                <a:cs typeface="+mn-lt"/>
              </a:rPr>
            </a:br>
            <a:r>
              <a:rPr lang="tr-TR" b="1" dirty="0">
                <a:ea typeface="+mn-lt"/>
                <a:cs typeface="+mn-lt"/>
              </a:rPr>
              <a:t>/</a:t>
            </a:r>
            <a:r>
              <a:rPr lang="tr-TR" b="1" dirty="0" err="1">
                <a:ea typeface="+mn-lt"/>
                <a:cs typeface="+mn-lt"/>
              </a:rPr>
              <a:t>usr</a:t>
            </a:r>
            <a:r>
              <a:rPr lang="tr-TR" b="1" dirty="0">
                <a:ea typeface="+mn-lt"/>
                <a:cs typeface="+mn-lt"/>
              </a:rPr>
              <a:t>/</a:t>
            </a:r>
            <a:r>
              <a:rPr lang="tr-TR" b="1" dirty="0" err="1">
                <a:ea typeface="+mn-lt"/>
                <a:cs typeface="+mn-lt"/>
              </a:rPr>
              <a:t>sbin</a:t>
            </a:r>
            <a:r>
              <a:rPr lang="tr-TR" b="1" dirty="0">
                <a:ea typeface="+mn-lt"/>
                <a:cs typeface="+mn-lt"/>
              </a:rPr>
              <a:t>: </a:t>
            </a:r>
            <a:r>
              <a:rPr lang="tr-TR" dirty="0" err="1">
                <a:ea typeface="+mn-lt"/>
                <a:cs typeface="+mn-lt"/>
              </a:rPr>
              <a:t>Most</a:t>
            </a:r>
            <a:r>
              <a:rPr lang="tr-TR" dirty="0">
                <a:ea typeface="+mn-lt"/>
                <a:cs typeface="+mn-lt"/>
              </a:rPr>
              <a:t> </a:t>
            </a:r>
            <a:r>
              <a:rPr lang="tr-TR" dirty="0" err="1">
                <a:ea typeface="+mn-lt"/>
                <a:cs typeface="+mn-lt"/>
              </a:rPr>
              <a:t>commands</a:t>
            </a:r>
            <a:r>
              <a:rPr lang="tr-TR" dirty="0">
                <a:ea typeface="+mn-lt"/>
                <a:cs typeface="+mn-lt"/>
              </a:rPr>
              <a:t> </a:t>
            </a:r>
            <a:r>
              <a:rPr lang="tr-TR" dirty="0" err="1">
                <a:ea typeface="+mn-lt"/>
                <a:cs typeface="+mn-lt"/>
              </a:rPr>
              <a:t>are</a:t>
            </a:r>
            <a:r>
              <a:rPr lang="tr-TR" dirty="0">
                <a:ea typeface="+mn-lt"/>
                <a:cs typeface="+mn-lt"/>
              </a:rPr>
              <a:t> </a:t>
            </a:r>
            <a:r>
              <a:rPr lang="tr-TR" dirty="0" err="1">
                <a:ea typeface="+mn-lt"/>
                <a:cs typeface="+mn-lt"/>
              </a:rPr>
              <a:t>required</a:t>
            </a:r>
            <a:r>
              <a:rPr lang="tr-TR" dirty="0">
                <a:ea typeface="+mn-lt"/>
                <a:cs typeface="+mn-lt"/>
              </a:rPr>
              <a:t> at </a:t>
            </a:r>
            <a:r>
              <a:rPr lang="tr-TR" dirty="0" err="1">
                <a:ea typeface="+mn-lt"/>
                <a:cs typeface="+mn-lt"/>
              </a:rPr>
              <a:t>system</a:t>
            </a:r>
            <a:r>
              <a:rPr lang="tr-TR" dirty="0">
                <a:ea typeface="+mn-lt"/>
                <a:cs typeface="+mn-lt"/>
              </a:rPr>
              <a:t> </a:t>
            </a:r>
            <a:r>
              <a:rPr lang="tr-TR" dirty="0" err="1">
                <a:ea typeface="+mn-lt"/>
                <a:cs typeface="+mn-lt"/>
              </a:rPr>
              <a:t>boot</a:t>
            </a:r>
            <a:r>
              <a:rPr lang="tr-TR" dirty="0">
                <a:ea typeface="+mn-lt"/>
                <a:cs typeface="+mn-lt"/>
              </a:rPr>
              <a:t>, </a:t>
            </a:r>
            <a:r>
              <a:rPr lang="tr-TR" dirty="0" err="1">
                <a:ea typeface="+mn-lt"/>
                <a:cs typeface="+mn-lt"/>
              </a:rPr>
              <a:t>and</a:t>
            </a:r>
            <a:br>
              <a:rPr lang="tr-TR" dirty="0">
                <a:ea typeface="+mn-lt"/>
                <a:cs typeface="+mn-lt"/>
              </a:rPr>
            </a:br>
            <a:r>
              <a:rPr lang="tr-TR" dirty="0" err="1">
                <a:ea typeface="+mn-lt"/>
                <a:cs typeface="+mn-lt"/>
              </a:rPr>
              <a:t>those</a:t>
            </a:r>
            <a:r>
              <a:rPr lang="tr-TR" dirty="0">
                <a:ea typeface="+mn-lt"/>
                <a:cs typeface="+mn-lt"/>
              </a:rPr>
              <a:t> </a:t>
            </a:r>
            <a:r>
              <a:rPr lang="tr-TR" dirty="0" err="1">
                <a:ea typeface="+mn-lt"/>
                <a:cs typeface="+mn-lt"/>
              </a:rPr>
              <a:t>that</a:t>
            </a:r>
            <a:r>
              <a:rPr lang="tr-TR" dirty="0">
                <a:ea typeface="+mn-lt"/>
                <a:cs typeface="+mn-lt"/>
              </a:rPr>
              <a:t> </a:t>
            </a:r>
            <a:r>
              <a:rPr lang="tr-TR" dirty="0" err="1">
                <a:ea typeface="+mn-lt"/>
                <a:cs typeface="+mn-lt"/>
              </a:rPr>
              <a:t>require</a:t>
            </a:r>
            <a:r>
              <a:rPr lang="tr-TR" dirty="0">
                <a:ea typeface="+mn-lt"/>
                <a:cs typeface="+mn-lt"/>
              </a:rPr>
              <a:t> </a:t>
            </a:r>
            <a:r>
              <a:rPr lang="tr-TR" dirty="0" err="1">
                <a:ea typeface="+mn-lt"/>
                <a:cs typeface="+mn-lt"/>
              </a:rPr>
              <a:t>the</a:t>
            </a:r>
            <a:r>
              <a:rPr lang="tr-TR" dirty="0">
                <a:ea typeface="+mn-lt"/>
                <a:cs typeface="+mn-lt"/>
              </a:rPr>
              <a:t> </a:t>
            </a:r>
            <a:r>
              <a:rPr lang="tr-TR" dirty="0" err="1">
                <a:ea typeface="+mn-lt"/>
                <a:cs typeface="+mn-lt"/>
              </a:rPr>
              <a:t>root</a:t>
            </a:r>
            <a:r>
              <a:rPr lang="tr-TR" dirty="0">
                <a:ea typeface="+mn-lt"/>
                <a:cs typeface="+mn-lt"/>
              </a:rPr>
              <a:t> </a:t>
            </a:r>
            <a:r>
              <a:rPr lang="tr-TR" dirty="0" err="1">
                <a:ea typeface="+mn-lt"/>
                <a:cs typeface="+mn-lt"/>
              </a:rPr>
              <a:t>user</a:t>
            </a:r>
            <a:r>
              <a:rPr lang="tr-TR" dirty="0">
                <a:ea typeface="+mn-lt"/>
                <a:cs typeface="+mn-lt"/>
              </a:rPr>
              <a:t> </a:t>
            </a:r>
            <a:r>
              <a:rPr lang="tr-TR" dirty="0" err="1">
                <a:ea typeface="+mn-lt"/>
                <a:cs typeface="+mn-lt"/>
              </a:rPr>
              <a:t>privileges</a:t>
            </a:r>
            <a:r>
              <a:rPr lang="tr-TR" dirty="0">
                <a:ea typeface="+mn-lt"/>
                <a:cs typeface="+mn-lt"/>
              </a:rPr>
              <a:t> in </a:t>
            </a:r>
            <a:r>
              <a:rPr lang="tr-TR" dirty="0" err="1">
                <a:ea typeface="+mn-lt"/>
                <a:cs typeface="+mn-lt"/>
              </a:rPr>
              <a:t>order</a:t>
            </a:r>
            <a:r>
              <a:rPr lang="tr-TR" dirty="0">
                <a:ea typeface="+mn-lt"/>
                <a:cs typeface="+mn-lt"/>
              </a:rPr>
              <a:t> </a:t>
            </a:r>
            <a:r>
              <a:rPr lang="tr-TR" dirty="0" err="1">
                <a:ea typeface="+mn-lt"/>
                <a:cs typeface="+mn-lt"/>
              </a:rPr>
              <a:t>to</a:t>
            </a:r>
            <a:r>
              <a:rPr lang="tr-TR" dirty="0">
                <a:ea typeface="+mn-lt"/>
                <a:cs typeface="+mn-lt"/>
              </a:rPr>
              <a:t> </a:t>
            </a:r>
            <a:r>
              <a:rPr lang="tr-TR" dirty="0" err="1">
                <a:ea typeface="+mn-lt"/>
                <a:cs typeface="+mn-lt"/>
              </a:rPr>
              <a:t>run</a:t>
            </a:r>
            <a:r>
              <a:rPr lang="tr-TR" dirty="0">
                <a:ea typeface="+mn-lt"/>
                <a:cs typeface="+mn-lt"/>
              </a:rPr>
              <a:t> </a:t>
            </a:r>
            <a:r>
              <a:rPr lang="tr-TR" dirty="0" err="1">
                <a:ea typeface="+mn-lt"/>
                <a:cs typeface="+mn-lt"/>
              </a:rPr>
              <a:t>are</a:t>
            </a:r>
            <a:br>
              <a:rPr lang="tr-TR" dirty="0">
                <a:ea typeface="+mn-lt"/>
                <a:cs typeface="+mn-lt"/>
              </a:rPr>
            </a:br>
            <a:r>
              <a:rPr lang="tr-TR" dirty="0" err="1">
                <a:ea typeface="+mn-lt"/>
                <a:cs typeface="+mn-lt"/>
              </a:rPr>
              <a:t>located</a:t>
            </a:r>
            <a:r>
              <a:rPr lang="tr-TR" dirty="0">
                <a:ea typeface="+mn-lt"/>
                <a:cs typeface="+mn-lt"/>
              </a:rPr>
              <a:t> in </a:t>
            </a:r>
            <a:r>
              <a:rPr lang="tr-TR" dirty="0" err="1">
                <a:ea typeface="+mn-lt"/>
                <a:cs typeface="+mn-lt"/>
              </a:rPr>
              <a:t>this</a:t>
            </a:r>
            <a:r>
              <a:rPr lang="tr-TR" dirty="0">
                <a:ea typeface="+mn-lt"/>
                <a:cs typeface="+mn-lt"/>
              </a:rPr>
              <a:t> </a:t>
            </a:r>
            <a:r>
              <a:rPr lang="tr-TR" dirty="0" err="1">
                <a:ea typeface="+mn-lt"/>
                <a:cs typeface="+mn-lt"/>
              </a:rPr>
              <a:t>system</a:t>
            </a:r>
            <a:r>
              <a:rPr lang="tr-TR" dirty="0">
                <a:ea typeface="+mn-lt"/>
                <a:cs typeface="+mn-lt"/>
              </a:rPr>
              <a:t> </a:t>
            </a:r>
            <a:r>
              <a:rPr lang="tr-TR" dirty="0" err="1">
                <a:ea typeface="+mn-lt"/>
                <a:cs typeface="+mn-lt"/>
              </a:rPr>
              <a:t>binary</a:t>
            </a:r>
            <a:r>
              <a:rPr lang="tr-TR" dirty="0">
                <a:ea typeface="+mn-lt"/>
                <a:cs typeface="+mn-lt"/>
              </a:rPr>
              <a:t> </a:t>
            </a:r>
            <a:r>
              <a:rPr lang="tr-TR" dirty="0" err="1">
                <a:ea typeface="+mn-lt"/>
                <a:cs typeface="+mn-lt"/>
              </a:rPr>
              <a:t>directory</a:t>
            </a:r>
            <a:r>
              <a:rPr lang="tr-TR" dirty="0">
                <a:ea typeface="+mn-lt"/>
                <a:cs typeface="+mn-lt"/>
              </a:rPr>
              <a:t>. </a:t>
            </a:r>
            <a:r>
              <a:rPr lang="tr-TR" dirty="0" err="1">
                <a:ea typeface="+mn-lt"/>
                <a:cs typeface="+mn-lt"/>
              </a:rPr>
              <a:t>In</a:t>
            </a:r>
            <a:r>
              <a:rPr lang="tr-TR" dirty="0">
                <a:ea typeface="+mn-lt"/>
                <a:cs typeface="+mn-lt"/>
              </a:rPr>
              <a:t> </a:t>
            </a:r>
            <a:r>
              <a:rPr lang="tr-TR" dirty="0" err="1">
                <a:ea typeface="+mn-lt"/>
                <a:cs typeface="+mn-lt"/>
              </a:rPr>
              <a:t>other</a:t>
            </a:r>
            <a:r>
              <a:rPr lang="tr-TR" dirty="0">
                <a:ea typeface="+mn-lt"/>
                <a:cs typeface="+mn-lt"/>
              </a:rPr>
              <a:t> </a:t>
            </a:r>
            <a:r>
              <a:rPr lang="tr-TR" dirty="0" err="1">
                <a:ea typeface="+mn-lt"/>
                <a:cs typeface="+mn-lt"/>
              </a:rPr>
              <a:t>words</a:t>
            </a:r>
            <a:r>
              <a:rPr lang="tr-TR" dirty="0">
                <a:ea typeface="+mn-lt"/>
                <a:cs typeface="+mn-lt"/>
              </a:rPr>
              <a:t>, </a:t>
            </a:r>
            <a:r>
              <a:rPr lang="tr-TR" dirty="0" err="1">
                <a:ea typeface="+mn-lt"/>
                <a:cs typeface="+mn-lt"/>
              </a:rPr>
              <a:t>this</a:t>
            </a:r>
            <a:br>
              <a:rPr lang="tr-TR" dirty="0">
                <a:ea typeface="+mn-lt"/>
                <a:cs typeface="+mn-lt"/>
              </a:rPr>
            </a:br>
            <a:r>
              <a:rPr lang="tr-TR" dirty="0" err="1">
                <a:ea typeface="+mn-lt"/>
                <a:cs typeface="+mn-lt"/>
              </a:rPr>
              <a:t>directory</a:t>
            </a:r>
            <a:r>
              <a:rPr lang="tr-TR" dirty="0">
                <a:ea typeface="+mn-lt"/>
                <a:cs typeface="+mn-lt"/>
              </a:rPr>
              <a:t> </a:t>
            </a:r>
            <a:r>
              <a:rPr lang="tr-TR" dirty="0" err="1">
                <a:ea typeface="+mn-lt"/>
                <a:cs typeface="+mn-lt"/>
              </a:rPr>
              <a:t>contains</a:t>
            </a:r>
            <a:r>
              <a:rPr lang="tr-TR" dirty="0">
                <a:ea typeface="+mn-lt"/>
                <a:cs typeface="+mn-lt"/>
              </a:rPr>
              <a:t> </a:t>
            </a:r>
            <a:r>
              <a:rPr lang="tr-TR" dirty="0" err="1">
                <a:ea typeface="+mn-lt"/>
                <a:cs typeface="+mn-lt"/>
              </a:rPr>
              <a:t>crucial</a:t>
            </a:r>
            <a:r>
              <a:rPr lang="tr-TR" dirty="0">
                <a:ea typeface="+mn-lt"/>
                <a:cs typeface="+mn-lt"/>
              </a:rPr>
              <a:t> </a:t>
            </a:r>
            <a:r>
              <a:rPr lang="tr-TR" dirty="0" err="1">
                <a:ea typeface="+mn-lt"/>
                <a:cs typeface="+mn-lt"/>
              </a:rPr>
              <a:t>system</a:t>
            </a:r>
            <a:r>
              <a:rPr lang="tr-TR" dirty="0">
                <a:ea typeface="+mn-lt"/>
                <a:cs typeface="+mn-lt"/>
              </a:rPr>
              <a:t> </a:t>
            </a:r>
            <a:r>
              <a:rPr lang="tr-TR" dirty="0" err="1">
                <a:ea typeface="+mn-lt"/>
                <a:cs typeface="+mn-lt"/>
              </a:rPr>
              <a:t>administration</a:t>
            </a:r>
            <a:r>
              <a:rPr lang="tr-TR" dirty="0">
                <a:ea typeface="+mn-lt"/>
                <a:cs typeface="+mn-lt"/>
              </a:rPr>
              <a:t> </a:t>
            </a:r>
            <a:r>
              <a:rPr lang="tr-TR" dirty="0" err="1">
                <a:ea typeface="+mn-lt"/>
                <a:cs typeface="+mn-lt"/>
              </a:rPr>
              <a:t>commands</a:t>
            </a:r>
            <a:r>
              <a:rPr lang="tr-TR" dirty="0">
                <a:ea typeface="+mn-lt"/>
                <a:cs typeface="+mn-lt"/>
              </a:rPr>
              <a:t> </a:t>
            </a:r>
            <a:r>
              <a:rPr lang="tr-TR" dirty="0" err="1">
                <a:ea typeface="+mn-lt"/>
                <a:cs typeface="+mn-lt"/>
              </a:rPr>
              <a:t>that</a:t>
            </a:r>
            <a:br>
              <a:rPr lang="tr-TR" dirty="0">
                <a:ea typeface="+mn-lt"/>
                <a:cs typeface="+mn-lt"/>
              </a:rPr>
            </a:br>
            <a:r>
              <a:rPr lang="tr-TR" dirty="0" err="1">
                <a:ea typeface="+mn-lt"/>
                <a:cs typeface="+mn-lt"/>
              </a:rPr>
              <a:t>are</a:t>
            </a:r>
            <a:r>
              <a:rPr lang="tr-TR" dirty="0">
                <a:ea typeface="+mn-lt"/>
                <a:cs typeface="+mn-lt"/>
              </a:rPr>
              <a:t> not </a:t>
            </a:r>
            <a:r>
              <a:rPr lang="tr-TR" dirty="0" err="1">
                <a:ea typeface="+mn-lt"/>
                <a:cs typeface="+mn-lt"/>
              </a:rPr>
              <a:t>intended</a:t>
            </a:r>
            <a:r>
              <a:rPr lang="tr-TR" dirty="0">
                <a:ea typeface="+mn-lt"/>
                <a:cs typeface="+mn-lt"/>
              </a:rPr>
              <a:t> </a:t>
            </a:r>
            <a:r>
              <a:rPr lang="tr-TR" dirty="0" err="1">
                <a:ea typeface="+mn-lt"/>
                <a:cs typeface="+mn-lt"/>
              </a:rPr>
              <a:t>for</a:t>
            </a:r>
            <a:r>
              <a:rPr lang="tr-TR" dirty="0">
                <a:ea typeface="+mn-lt"/>
                <a:cs typeface="+mn-lt"/>
              </a:rPr>
              <a:t> </a:t>
            </a:r>
            <a:r>
              <a:rPr lang="tr-TR" dirty="0" err="1">
                <a:ea typeface="+mn-lt"/>
                <a:cs typeface="+mn-lt"/>
              </a:rPr>
              <a:t>execution</a:t>
            </a:r>
            <a:r>
              <a:rPr lang="tr-TR" dirty="0">
                <a:ea typeface="+mn-lt"/>
                <a:cs typeface="+mn-lt"/>
              </a:rPr>
              <a:t> </a:t>
            </a:r>
            <a:r>
              <a:rPr lang="tr-TR" dirty="0" err="1">
                <a:ea typeface="+mn-lt"/>
                <a:cs typeface="+mn-lt"/>
              </a:rPr>
              <a:t>by</a:t>
            </a:r>
            <a:r>
              <a:rPr lang="tr-TR" dirty="0">
                <a:ea typeface="+mn-lt"/>
                <a:cs typeface="+mn-lt"/>
              </a:rPr>
              <a:t> normal </a:t>
            </a:r>
            <a:r>
              <a:rPr lang="tr-TR" dirty="0" err="1">
                <a:ea typeface="+mn-lt"/>
                <a:cs typeface="+mn-lt"/>
              </a:rPr>
              <a:t>users</a:t>
            </a:r>
            <a:r>
              <a:rPr lang="tr-TR" dirty="0">
                <a:ea typeface="+mn-lt"/>
                <a:cs typeface="+mn-lt"/>
              </a:rPr>
              <a:t> (</a:t>
            </a:r>
            <a:r>
              <a:rPr lang="tr-TR" dirty="0" err="1">
                <a:ea typeface="+mn-lt"/>
                <a:cs typeface="+mn-lt"/>
              </a:rPr>
              <a:t>although</a:t>
            </a:r>
            <a:r>
              <a:rPr lang="tr-TR" dirty="0">
                <a:ea typeface="+mn-lt"/>
                <a:cs typeface="+mn-lt"/>
              </a:rPr>
              <a:t> </a:t>
            </a:r>
            <a:r>
              <a:rPr lang="tr-TR" dirty="0" err="1">
                <a:ea typeface="+mn-lt"/>
                <a:cs typeface="+mn-lt"/>
              </a:rPr>
              <a:t>they</a:t>
            </a:r>
            <a:br>
              <a:rPr lang="tr-TR" dirty="0">
                <a:ea typeface="+mn-lt"/>
                <a:cs typeface="+mn-lt"/>
              </a:rPr>
            </a:br>
            <a:r>
              <a:rPr lang="tr-TR" dirty="0">
                <a:ea typeface="+mn-lt"/>
                <a:cs typeface="+mn-lt"/>
              </a:rPr>
              <a:t>can </a:t>
            </a:r>
            <a:r>
              <a:rPr lang="tr-TR" dirty="0" err="1">
                <a:ea typeface="+mn-lt"/>
                <a:cs typeface="+mn-lt"/>
              </a:rPr>
              <a:t>still</a:t>
            </a:r>
            <a:r>
              <a:rPr lang="tr-TR" dirty="0">
                <a:ea typeface="+mn-lt"/>
                <a:cs typeface="+mn-lt"/>
              </a:rPr>
              <a:t> </a:t>
            </a:r>
            <a:r>
              <a:rPr lang="tr-TR" dirty="0" err="1">
                <a:ea typeface="+mn-lt"/>
                <a:cs typeface="+mn-lt"/>
              </a:rPr>
              <a:t>run</a:t>
            </a:r>
            <a:r>
              <a:rPr lang="tr-TR" dirty="0">
                <a:ea typeface="+mn-lt"/>
                <a:cs typeface="+mn-lt"/>
              </a:rPr>
              <a:t> a </a:t>
            </a:r>
            <a:r>
              <a:rPr lang="tr-TR" dirty="0" err="1">
                <a:ea typeface="+mn-lt"/>
                <a:cs typeface="+mn-lt"/>
              </a:rPr>
              <a:t>few</a:t>
            </a:r>
            <a:r>
              <a:rPr lang="tr-TR" dirty="0">
                <a:ea typeface="+mn-lt"/>
                <a:cs typeface="+mn-lt"/>
              </a:rPr>
              <a:t> of </a:t>
            </a:r>
            <a:r>
              <a:rPr lang="tr-TR" dirty="0" err="1">
                <a:ea typeface="+mn-lt"/>
                <a:cs typeface="+mn-lt"/>
              </a:rPr>
              <a:t>them</a:t>
            </a:r>
            <a:r>
              <a:rPr lang="tr-TR" dirty="0">
                <a:ea typeface="+mn-lt"/>
                <a:cs typeface="+mn-lt"/>
              </a:rPr>
              <a:t>). </a:t>
            </a:r>
            <a:r>
              <a:rPr lang="tr-TR" dirty="0" err="1">
                <a:ea typeface="+mn-lt"/>
                <a:cs typeface="+mn-lt"/>
              </a:rPr>
              <a:t>This</a:t>
            </a:r>
            <a:r>
              <a:rPr lang="tr-TR" dirty="0">
                <a:ea typeface="+mn-lt"/>
                <a:cs typeface="+mn-lt"/>
              </a:rPr>
              <a:t> </a:t>
            </a:r>
            <a:r>
              <a:rPr lang="tr-TR" dirty="0" err="1">
                <a:ea typeface="+mn-lt"/>
                <a:cs typeface="+mn-lt"/>
              </a:rPr>
              <a:t>directory</a:t>
            </a:r>
            <a:r>
              <a:rPr lang="tr-TR" dirty="0">
                <a:ea typeface="+mn-lt"/>
                <a:cs typeface="+mn-lt"/>
              </a:rPr>
              <a:t> is not </a:t>
            </a:r>
            <a:r>
              <a:rPr lang="tr-TR" dirty="0" err="1">
                <a:ea typeface="+mn-lt"/>
                <a:cs typeface="+mn-lt"/>
              </a:rPr>
              <a:t>included</a:t>
            </a:r>
            <a:r>
              <a:rPr lang="tr-TR" dirty="0">
                <a:ea typeface="+mn-lt"/>
                <a:cs typeface="+mn-lt"/>
              </a:rPr>
              <a:t> in </a:t>
            </a:r>
            <a:r>
              <a:rPr lang="tr-TR" dirty="0" err="1">
                <a:ea typeface="+mn-lt"/>
                <a:cs typeface="+mn-lt"/>
              </a:rPr>
              <a:t>the</a:t>
            </a:r>
            <a:br>
              <a:rPr lang="tr-TR" dirty="0">
                <a:ea typeface="+mn-lt"/>
                <a:cs typeface="+mn-lt"/>
              </a:rPr>
            </a:br>
            <a:r>
              <a:rPr lang="tr-TR" dirty="0" err="1">
                <a:ea typeface="+mn-lt"/>
                <a:cs typeface="+mn-lt"/>
              </a:rPr>
              <a:t>default</a:t>
            </a:r>
            <a:r>
              <a:rPr lang="tr-TR" dirty="0">
                <a:ea typeface="+mn-lt"/>
                <a:cs typeface="+mn-lt"/>
              </a:rPr>
              <a:t> </a:t>
            </a:r>
            <a:r>
              <a:rPr lang="tr-TR" dirty="0" err="1">
                <a:ea typeface="+mn-lt"/>
                <a:cs typeface="+mn-lt"/>
              </a:rPr>
              <a:t>search</a:t>
            </a:r>
            <a:r>
              <a:rPr lang="tr-TR" dirty="0">
                <a:ea typeface="+mn-lt"/>
                <a:cs typeface="+mn-lt"/>
              </a:rPr>
              <a:t> </a:t>
            </a:r>
            <a:r>
              <a:rPr lang="tr-TR" dirty="0" err="1">
                <a:ea typeface="+mn-lt"/>
                <a:cs typeface="+mn-lt"/>
              </a:rPr>
              <a:t>path</a:t>
            </a:r>
            <a:r>
              <a:rPr lang="tr-TR" dirty="0">
                <a:ea typeface="+mn-lt"/>
                <a:cs typeface="+mn-lt"/>
              </a:rPr>
              <a:t> </a:t>
            </a:r>
            <a:r>
              <a:rPr lang="tr-TR" dirty="0" err="1">
                <a:ea typeface="+mn-lt"/>
                <a:cs typeface="+mn-lt"/>
              </a:rPr>
              <a:t>for</a:t>
            </a:r>
            <a:r>
              <a:rPr lang="tr-TR" dirty="0">
                <a:ea typeface="+mn-lt"/>
                <a:cs typeface="+mn-lt"/>
              </a:rPr>
              <a:t> normal </a:t>
            </a:r>
            <a:r>
              <a:rPr lang="tr-TR" dirty="0" err="1">
                <a:ea typeface="+mn-lt"/>
                <a:cs typeface="+mn-lt"/>
              </a:rPr>
              <a:t>users</a:t>
            </a:r>
            <a:r>
              <a:rPr lang="tr-TR" dirty="0">
                <a:ea typeface="+mn-lt"/>
                <a:cs typeface="+mn-lt"/>
              </a:rPr>
              <a:t> </a:t>
            </a:r>
            <a:r>
              <a:rPr lang="tr-TR" dirty="0" err="1">
                <a:ea typeface="+mn-lt"/>
                <a:cs typeface="+mn-lt"/>
              </a:rPr>
              <a:t>because</a:t>
            </a:r>
            <a:r>
              <a:rPr lang="tr-TR" dirty="0">
                <a:ea typeface="+mn-lt"/>
                <a:cs typeface="+mn-lt"/>
              </a:rPr>
              <a:t> of </a:t>
            </a:r>
            <a:r>
              <a:rPr lang="tr-TR" dirty="0" err="1">
                <a:ea typeface="+mn-lt"/>
                <a:cs typeface="+mn-lt"/>
              </a:rPr>
              <a:t>the</a:t>
            </a:r>
            <a:r>
              <a:rPr lang="tr-TR" dirty="0">
                <a:ea typeface="+mn-lt"/>
                <a:cs typeface="+mn-lt"/>
              </a:rPr>
              <a:t> </a:t>
            </a:r>
            <a:r>
              <a:rPr lang="tr-TR" dirty="0" err="1">
                <a:ea typeface="+mn-lt"/>
                <a:cs typeface="+mn-lt"/>
              </a:rPr>
              <a:t>nature</a:t>
            </a:r>
            <a:r>
              <a:rPr lang="tr-TR" dirty="0">
                <a:ea typeface="+mn-lt"/>
                <a:cs typeface="+mn-lt"/>
              </a:rPr>
              <a:t> of</a:t>
            </a:r>
            <a:br>
              <a:rPr lang="tr-TR" dirty="0">
                <a:ea typeface="+mn-lt"/>
                <a:cs typeface="+mn-lt"/>
              </a:rPr>
            </a:br>
            <a:r>
              <a:rPr lang="tr-TR" dirty="0">
                <a:ea typeface="+mn-lt"/>
                <a:cs typeface="+mn-lt"/>
              </a:rPr>
              <a:t>data it </a:t>
            </a:r>
            <a:r>
              <a:rPr lang="tr-TR" dirty="0" err="1">
                <a:ea typeface="+mn-lt"/>
                <a:cs typeface="+mn-lt"/>
              </a:rPr>
              <a:t>holds</a:t>
            </a:r>
            <a:r>
              <a:rPr lang="tr-TR" dirty="0">
                <a:ea typeface="+mn-lt"/>
                <a:cs typeface="+mn-lt"/>
              </a:rPr>
              <a:t>.</a:t>
            </a:r>
            <a:endParaRPr lang="tr-TR"/>
          </a:p>
        </p:txBody>
      </p:sp>
    </p:spTree>
    <p:extLst>
      <p:ext uri="{BB962C8B-B14F-4D97-AF65-F5344CB8AC3E}">
        <p14:creationId xmlns:p14="http://schemas.microsoft.com/office/powerpoint/2010/main" val="2076517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B9AD693-7180-3625-2709-FF39960AE36D}"/>
              </a:ext>
            </a:extLst>
          </p:cNvPr>
          <p:cNvSpPr>
            <a:spLocks noGrp="1"/>
          </p:cNvSpPr>
          <p:nvPr>
            <p:ph type="title"/>
          </p:nvPr>
        </p:nvSpPr>
        <p:spPr/>
        <p:txBody>
          <a:bodyPr/>
          <a:lstStyle/>
          <a:p>
            <a:r>
              <a:rPr lang="tr-TR" dirty="0">
                <a:ea typeface="+mj-lt"/>
                <a:cs typeface="+mj-lt"/>
              </a:rPr>
              <a:t>Linux Directory </a:t>
            </a:r>
            <a:r>
              <a:rPr lang="tr-TR" dirty="0" err="1">
                <a:ea typeface="+mj-lt"/>
                <a:cs typeface="+mj-lt"/>
              </a:rPr>
              <a:t>Structure</a:t>
            </a:r>
            <a:r>
              <a:rPr lang="tr-TR" dirty="0">
                <a:ea typeface="+mj-lt"/>
                <a:cs typeface="+mj-lt"/>
              </a:rPr>
              <a:t> </a:t>
            </a:r>
            <a:r>
              <a:rPr lang="tr-TR" dirty="0" err="1">
                <a:ea typeface="+mj-lt"/>
                <a:cs typeface="+mj-lt"/>
              </a:rPr>
              <a:t>and</a:t>
            </a:r>
            <a:r>
              <a:rPr lang="tr-TR" dirty="0">
                <a:ea typeface="+mj-lt"/>
                <a:cs typeface="+mj-lt"/>
              </a:rPr>
              <a:t> File </a:t>
            </a:r>
            <a:r>
              <a:rPr lang="tr-TR" dirty="0" err="1">
                <a:ea typeface="+mj-lt"/>
                <a:cs typeface="+mj-lt"/>
              </a:rPr>
              <a:t>Systems</a:t>
            </a:r>
            <a:r>
              <a:rPr lang="tr-TR" dirty="0">
                <a:ea typeface="+mj-lt"/>
                <a:cs typeface="+mj-lt"/>
              </a:rPr>
              <a:t> </a:t>
            </a:r>
            <a:endParaRPr lang="en-US" dirty="0">
              <a:ea typeface="+mj-lt"/>
              <a:cs typeface="+mj-lt"/>
            </a:endParaRPr>
          </a:p>
        </p:txBody>
      </p:sp>
      <p:sp>
        <p:nvSpPr>
          <p:cNvPr id="3" name="İçerik Yer Tutucusu 2">
            <a:extLst>
              <a:ext uri="{FF2B5EF4-FFF2-40B4-BE49-F238E27FC236}">
                <a16:creationId xmlns:a16="http://schemas.microsoft.com/office/drawing/2014/main" id="{4009EFA6-C605-D652-447E-EB88A07B1D4E}"/>
              </a:ext>
            </a:extLst>
          </p:cNvPr>
          <p:cNvSpPr>
            <a:spLocks noGrp="1"/>
          </p:cNvSpPr>
          <p:nvPr>
            <p:ph idx="1"/>
          </p:nvPr>
        </p:nvSpPr>
        <p:spPr/>
        <p:txBody>
          <a:bodyPr vert="horz" lIns="91440" tIns="45720" rIns="91440" bIns="45720" rtlCol="0" anchor="t">
            <a:normAutofit fontScale="92500" lnSpcReduction="10000"/>
          </a:bodyPr>
          <a:lstStyle/>
          <a:p>
            <a:pPr marL="0" indent="0">
              <a:buNone/>
            </a:pPr>
            <a:r>
              <a:rPr lang="tr-TR" b="1" dirty="0">
                <a:ea typeface="+mn-lt"/>
                <a:cs typeface="+mn-lt"/>
              </a:rPr>
              <a:t>/</a:t>
            </a:r>
            <a:r>
              <a:rPr lang="tr-TR" b="1" dirty="0" err="1">
                <a:ea typeface="+mn-lt"/>
                <a:cs typeface="+mn-lt"/>
              </a:rPr>
              <a:t>usr</a:t>
            </a:r>
            <a:r>
              <a:rPr lang="tr-TR" b="1" dirty="0">
                <a:ea typeface="+mn-lt"/>
                <a:cs typeface="+mn-lt"/>
              </a:rPr>
              <a:t>/</a:t>
            </a:r>
            <a:r>
              <a:rPr lang="tr-TR" b="1" dirty="0" err="1">
                <a:ea typeface="+mn-lt"/>
                <a:cs typeface="+mn-lt"/>
              </a:rPr>
              <a:t>lib</a:t>
            </a:r>
            <a:r>
              <a:rPr lang="tr-TR" b="1" dirty="0">
                <a:ea typeface="+mn-lt"/>
                <a:cs typeface="+mn-lt"/>
              </a:rPr>
              <a:t> </a:t>
            </a:r>
            <a:r>
              <a:rPr lang="tr-TR" b="1" dirty="0" err="1">
                <a:ea typeface="+mn-lt"/>
                <a:cs typeface="+mn-lt"/>
              </a:rPr>
              <a:t>and</a:t>
            </a:r>
            <a:r>
              <a:rPr lang="tr-TR" b="1" dirty="0">
                <a:ea typeface="+mn-lt"/>
                <a:cs typeface="+mn-lt"/>
              </a:rPr>
              <a:t> /</a:t>
            </a:r>
            <a:r>
              <a:rPr lang="tr-TR" b="1" dirty="0" err="1">
                <a:ea typeface="+mn-lt"/>
                <a:cs typeface="+mn-lt"/>
              </a:rPr>
              <a:t>usr</a:t>
            </a:r>
            <a:r>
              <a:rPr lang="tr-TR" b="1" dirty="0">
                <a:ea typeface="+mn-lt"/>
                <a:cs typeface="+mn-lt"/>
              </a:rPr>
              <a:t>/lib64:</a:t>
            </a:r>
            <a:r>
              <a:rPr lang="tr-TR" dirty="0">
                <a:ea typeface="+mn-lt"/>
                <a:cs typeface="+mn-lt"/>
              </a:rPr>
              <a:t> </a:t>
            </a:r>
            <a:r>
              <a:rPr lang="tr-TR" dirty="0" err="1">
                <a:ea typeface="+mn-lt"/>
                <a:cs typeface="+mn-lt"/>
              </a:rPr>
              <a:t>The</a:t>
            </a:r>
            <a:r>
              <a:rPr lang="tr-TR" dirty="0">
                <a:ea typeface="+mn-lt"/>
                <a:cs typeface="+mn-lt"/>
              </a:rPr>
              <a:t> </a:t>
            </a:r>
            <a:r>
              <a:rPr lang="tr-TR" dirty="0" err="1">
                <a:ea typeface="+mn-lt"/>
                <a:cs typeface="+mn-lt"/>
              </a:rPr>
              <a:t>library</a:t>
            </a:r>
            <a:r>
              <a:rPr lang="tr-TR" dirty="0">
                <a:ea typeface="+mn-lt"/>
                <a:cs typeface="+mn-lt"/>
              </a:rPr>
              <a:t> </a:t>
            </a:r>
            <a:r>
              <a:rPr lang="tr-TR" dirty="0" err="1">
                <a:ea typeface="+mn-lt"/>
                <a:cs typeface="+mn-lt"/>
              </a:rPr>
              <a:t>directories</a:t>
            </a:r>
            <a:r>
              <a:rPr lang="tr-TR" dirty="0">
                <a:ea typeface="+mn-lt"/>
                <a:cs typeface="+mn-lt"/>
              </a:rPr>
              <a:t> </a:t>
            </a:r>
            <a:r>
              <a:rPr lang="tr-TR" dirty="0" err="1">
                <a:ea typeface="+mn-lt"/>
                <a:cs typeface="+mn-lt"/>
              </a:rPr>
              <a:t>contain</a:t>
            </a:r>
            <a:br>
              <a:rPr lang="tr-TR" dirty="0">
                <a:ea typeface="+mn-lt"/>
                <a:cs typeface="+mn-lt"/>
              </a:rPr>
            </a:br>
            <a:r>
              <a:rPr lang="tr-TR" dirty="0" err="1">
                <a:ea typeface="+mn-lt"/>
                <a:cs typeface="+mn-lt"/>
              </a:rPr>
              <a:t>shared</a:t>
            </a:r>
            <a:r>
              <a:rPr lang="tr-TR" dirty="0">
                <a:ea typeface="+mn-lt"/>
                <a:cs typeface="+mn-lt"/>
              </a:rPr>
              <a:t> </a:t>
            </a:r>
            <a:r>
              <a:rPr lang="tr-TR" dirty="0" err="1">
                <a:ea typeface="+mn-lt"/>
                <a:cs typeface="+mn-lt"/>
              </a:rPr>
              <a:t>library</a:t>
            </a:r>
            <a:r>
              <a:rPr lang="tr-TR" dirty="0">
                <a:ea typeface="+mn-lt"/>
                <a:cs typeface="+mn-lt"/>
              </a:rPr>
              <a:t> </a:t>
            </a:r>
            <a:r>
              <a:rPr lang="tr-TR" dirty="0" err="1">
                <a:ea typeface="+mn-lt"/>
                <a:cs typeface="+mn-lt"/>
              </a:rPr>
              <a:t>routines</a:t>
            </a:r>
            <a:r>
              <a:rPr lang="tr-TR" dirty="0">
                <a:ea typeface="+mn-lt"/>
                <a:cs typeface="+mn-lt"/>
              </a:rPr>
              <a:t> </a:t>
            </a:r>
            <a:r>
              <a:rPr lang="tr-TR" dirty="0" err="1">
                <a:ea typeface="+mn-lt"/>
                <a:cs typeface="+mn-lt"/>
              </a:rPr>
              <a:t>required</a:t>
            </a:r>
            <a:r>
              <a:rPr lang="tr-TR" dirty="0">
                <a:ea typeface="+mn-lt"/>
                <a:cs typeface="+mn-lt"/>
              </a:rPr>
              <a:t> </a:t>
            </a:r>
            <a:r>
              <a:rPr lang="tr-TR" dirty="0" err="1">
                <a:ea typeface="+mn-lt"/>
                <a:cs typeface="+mn-lt"/>
              </a:rPr>
              <a:t>by</a:t>
            </a:r>
            <a:r>
              <a:rPr lang="tr-TR" dirty="0">
                <a:ea typeface="+mn-lt"/>
                <a:cs typeface="+mn-lt"/>
              </a:rPr>
              <a:t> </a:t>
            </a:r>
            <a:r>
              <a:rPr lang="tr-TR" dirty="0" err="1">
                <a:ea typeface="+mn-lt"/>
                <a:cs typeface="+mn-lt"/>
              </a:rPr>
              <a:t>many</a:t>
            </a:r>
            <a:r>
              <a:rPr lang="tr-TR" dirty="0">
                <a:ea typeface="+mn-lt"/>
                <a:cs typeface="+mn-lt"/>
              </a:rPr>
              <a:t> </a:t>
            </a:r>
            <a:r>
              <a:rPr lang="tr-TR" dirty="0" err="1">
                <a:ea typeface="+mn-lt"/>
                <a:cs typeface="+mn-lt"/>
              </a:rPr>
              <a:t>commands</a:t>
            </a:r>
            <a:r>
              <a:rPr lang="tr-TR" dirty="0">
                <a:ea typeface="+mn-lt"/>
                <a:cs typeface="+mn-lt"/>
              </a:rPr>
              <a:t> </a:t>
            </a:r>
            <a:r>
              <a:rPr lang="tr-TR" dirty="0" err="1">
                <a:ea typeface="+mn-lt"/>
                <a:cs typeface="+mn-lt"/>
              </a:rPr>
              <a:t>and</a:t>
            </a:r>
            <a:br>
              <a:rPr lang="tr-TR" dirty="0">
                <a:ea typeface="+mn-lt"/>
                <a:cs typeface="+mn-lt"/>
              </a:rPr>
            </a:br>
            <a:r>
              <a:rPr lang="tr-TR" dirty="0" err="1">
                <a:ea typeface="+mn-lt"/>
                <a:cs typeface="+mn-lt"/>
              </a:rPr>
              <a:t>programs</a:t>
            </a:r>
            <a:r>
              <a:rPr lang="tr-TR" dirty="0">
                <a:ea typeface="+mn-lt"/>
                <a:cs typeface="+mn-lt"/>
              </a:rPr>
              <a:t> </a:t>
            </a:r>
            <a:r>
              <a:rPr lang="tr-TR" dirty="0" err="1">
                <a:ea typeface="+mn-lt"/>
                <a:cs typeface="+mn-lt"/>
              </a:rPr>
              <a:t>located</a:t>
            </a:r>
            <a:r>
              <a:rPr lang="tr-TR" dirty="0">
                <a:ea typeface="+mn-lt"/>
                <a:cs typeface="+mn-lt"/>
              </a:rPr>
              <a:t> in </a:t>
            </a:r>
            <a:r>
              <a:rPr lang="tr-TR" dirty="0" err="1">
                <a:ea typeface="+mn-lt"/>
                <a:cs typeface="+mn-lt"/>
              </a:rPr>
              <a:t>the</a:t>
            </a:r>
            <a:r>
              <a:rPr lang="tr-TR" dirty="0">
                <a:ea typeface="+mn-lt"/>
                <a:cs typeface="+mn-lt"/>
              </a:rPr>
              <a:t> /</a:t>
            </a:r>
            <a:r>
              <a:rPr lang="tr-TR" dirty="0" err="1">
                <a:ea typeface="+mn-lt"/>
                <a:cs typeface="+mn-lt"/>
              </a:rPr>
              <a:t>usr</a:t>
            </a:r>
            <a:r>
              <a:rPr lang="tr-TR" dirty="0">
                <a:ea typeface="+mn-lt"/>
                <a:cs typeface="+mn-lt"/>
              </a:rPr>
              <a:t>/bin </a:t>
            </a:r>
            <a:r>
              <a:rPr lang="tr-TR" dirty="0" err="1">
                <a:ea typeface="+mn-lt"/>
                <a:cs typeface="+mn-lt"/>
              </a:rPr>
              <a:t>and</a:t>
            </a:r>
            <a:r>
              <a:rPr lang="tr-TR" dirty="0">
                <a:ea typeface="+mn-lt"/>
                <a:cs typeface="+mn-lt"/>
              </a:rPr>
              <a:t> /</a:t>
            </a:r>
            <a:r>
              <a:rPr lang="tr-TR" dirty="0" err="1">
                <a:ea typeface="+mn-lt"/>
                <a:cs typeface="+mn-lt"/>
              </a:rPr>
              <a:t>usr</a:t>
            </a:r>
            <a:r>
              <a:rPr lang="tr-TR" dirty="0">
                <a:ea typeface="+mn-lt"/>
                <a:cs typeface="+mn-lt"/>
              </a:rPr>
              <a:t>/</a:t>
            </a:r>
            <a:r>
              <a:rPr lang="tr-TR" dirty="0" err="1">
                <a:ea typeface="+mn-lt"/>
                <a:cs typeface="+mn-lt"/>
              </a:rPr>
              <a:t>sbin</a:t>
            </a:r>
            <a:r>
              <a:rPr lang="tr-TR" dirty="0">
                <a:ea typeface="+mn-lt"/>
                <a:cs typeface="+mn-lt"/>
              </a:rPr>
              <a:t> </a:t>
            </a:r>
            <a:r>
              <a:rPr lang="tr-TR" dirty="0" err="1">
                <a:ea typeface="+mn-lt"/>
                <a:cs typeface="+mn-lt"/>
              </a:rPr>
              <a:t>directories</a:t>
            </a:r>
            <a:r>
              <a:rPr lang="tr-TR" dirty="0">
                <a:ea typeface="+mn-lt"/>
                <a:cs typeface="+mn-lt"/>
              </a:rPr>
              <a:t>, as </a:t>
            </a:r>
            <a:r>
              <a:rPr lang="tr-TR" dirty="0" err="1">
                <a:ea typeface="+mn-lt"/>
                <a:cs typeface="+mn-lt"/>
              </a:rPr>
              <a:t>well</a:t>
            </a:r>
            <a:r>
              <a:rPr lang="tr-TR" dirty="0">
                <a:ea typeface="+mn-lt"/>
                <a:cs typeface="+mn-lt"/>
              </a:rPr>
              <a:t> as </a:t>
            </a:r>
            <a:r>
              <a:rPr lang="tr-TR" dirty="0" err="1">
                <a:ea typeface="+mn-lt"/>
                <a:cs typeface="+mn-lt"/>
              </a:rPr>
              <a:t>by</a:t>
            </a:r>
            <a:r>
              <a:rPr lang="tr-TR" dirty="0">
                <a:ea typeface="+mn-lt"/>
                <a:cs typeface="+mn-lt"/>
              </a:rPr>
              <a:t> </a:t>
            </a:r>
            <a:r>
              <a:rPr lang="tr-TR" dirty="0" err="1">
                <a:ea typeface="+mn-lt"/>
                <a:cs typeface="+mn-lt"/>
              </a:rPr>
              <a:t>the</a:t>
            </a:r>
            <a:r>
              <a:rPr lang="tr-TR" dirty="0">
                <a:ea typeface="+mn-lt"/>
                <a:cs typeface="+mn-lt"/>
              </a:rPr>
              <a:t> </a:t>
            </a:r>
            <a:r>
              <a:rPr lang="tr-TR" dirty="0" err="1">
                <a:ea typeface="+mn-lt"/>
                <a:cs typeface="+mn-lt"/>
              </a:rPr>
              <a:t>kernel</a:t>
            </a:r>
            <a:r>
              <a:rPr lang="tr-TR" dirty="0">
                <a:ea typeface="+mn-lt"/>
                <a:cs typeface="+mn-lt"/>
              </a:rPr>
              <a:t> </a:t>
            </a:r>
            <a:r>
              <a:rPr lang="tr-TR" dirty="0" err="1">
                <a:ea typeface="+mn-lt"/>
                <a:cs typeface="+mn-lt"/>
              </a:rPr>
              <a:t>and</a:t>
            </a:r>
            <a:r>
              <a:rPr lang="tr-TR" dirty="0">
                <a:ea typeface="+mn-lt"/>
                <a:cs typeface="+mn-lt"/>
              </a:rPr>
              <a:t> </a:t>
            </a:r>
            <a:r>
              <a:rPr lang="tr-TR" dirty="0" err="1">
                <a:ea typeface="+mn-lt"/>
                <a:cs typeface="+mn-lt"/>
              </a:rPr>
              <a:t>other</a:t>
            </a:r>
            <a:r>
              <a:rPr lang="tr-TR" dirty="0">
                <a:ea typeface="+mn-lt"/>
                <a:cs typeface="+mn-lt"/>
              </a:rPr>
              <a:t> </a:t>
            </a:r>
            <a:r>
              <a:rPr lang="tr-TR" dirty="0" err="1">
                <a:ea typeface="+mn-lt"/>
                <a:cs typeface="+mn-lt"/>
              </a:rPr>
              <a:t>applications</a:t>
            </a:r>
            <a:r>
              <a:rPr lang="tr-TR" dirty="0">
                <a:ea typeface="+mn-lt"/>
                <a:cs typeface="+mn-lt"/>
              </a:rPr>
              <a:t> </a:t>
            </a:r>
            <a:r>
              <a:rPr lang="tr-TR" dirty="0" err="1">
                <a:ea typeface="+mn-lt"/>
                <a:cs typeface="+mn-lt"/>
              </a:rPr>
              <a:t>and</a:t>
            </a:r>
            <a:r>
              <a:rPr lang="tr-TR" dirty="0">
                <a:ea typeface="+mn-lt"/>
                <a:cs typeface="+mn-lt"/>
              </a:rPr>
              <a:t> </a:t>
            </a:r>
            <a:r>
              <a:rPr lang="tr-TR" dirty="0" err="1">
                <a:ea typeface="+mn-lt"/>
                <a:cs typeface="+mn-lt"/>
              </a:rPr>
              <a:t>programs</a:t>
            </a:r>
            <a:r>
              <a:rPr lang="tr-TR" dirty="0">
                <a:ea typeface="+mn-lt"/>
                <a:cs typeface="+mn-lt"/>
              </a:rPr>
              <a:t> </a:t>
            </a:r>
            <a:r>
              <a:rPr lang="tr-TR" dirty="0" err="1">
                <a:ea typeface="+mn-lt"/>
                <a:cs typeface="+mn-lt"/>
              </a:rPr>
              <a:t>for</a:t>
            </a:r>
            <a:r>
              <a:rPr lang="tr-TR" dirty="0">
                <a:ea typeface="+mn-lt"/>
                <a:cs typeface="+mn-lt"/>
              </a:rPr>
              <a:t> </a:t>
            </a:r>
            <a:r>
              <a:rPr lang="tr-TR" dirty="0" err="1">
                <a:ea typeface="+mn-lt"/>
                <a:cs typeface="+mn-lt"/>
              </a:rPr>
              <a:t>their</a:t>
            </a:r>
            <a:r>
              <a:rPr lang="tr-TR" dirty="0">
                <a:ea typeface="+mn-lt"/>
                <a:cs typeface="+mn-lt"/>
              </a:rPr>
              <a:t> </a:t>
            </a:r>
            <a:r>
              <a:rPr lang="tr-TR" dirty="0" err="1">
                <a:ea typeface="+mn-lt"/>
                <a:cs typeface="+mn-lt"/>
              </a:rPr>
              <a:t>successful</a:t>
            </a:r>
            <a:r>
              <a:rPr lang="tr-TR" dirty="0">
                <a:ea typeface="+mn-lt"/>
                <a:cs typeface="+mn-lt"/>
              </a:rPr>
              <a:t> </a:t>
            </a:r>
            <a:r>
              <a:rPr lang="tr-TR" dirty="0" err="1">
                <a:ea typeface="+mn-lt"/>
                <a:cs typeface="+mn-lt"/>
              </a:rPr>
              <a:t>installation</a:t>
            </a:r>
            <a:r>
              <a:rPr lang="tr-TR" dirty="0">
                <a:ea typeface="+mn-lt"/>
                <a:cs typeface="+mn-lt"/>
              </a:rPr>
              <a:t> </a:t>
            </a:r>
            <a:r>
              <a:rPr lang="tr-TR" dirty="0" err="1">
                <a:ea typeface="+mn-lt"/>
                <a:cs typeface="+mn-lt"/>
              </a:rPr>
              <a:t>and</a:t>
            </a:r>
            <a:r>
              <a:rPr lang="tr-TR" dirty="0">
                <a:ea typeface="+mn-lt"/>
                <a:cs typeface="+mn-lt"/>
              </a:rPr>
              <a:t> </a:t>
            </a:r>
            <a:r>
              <a:rPr lang="tr-TR" dirty="0" err="1">
                <a:ea typeface="+mn-lt"/>
                <a:cs typeface="+mn-lt"/>
              </a:rPr>
              <a:t>operation</a:t>
            </a:r>
            <a:r>
              <a:rPr lang="tr-TR" dirty="0">
                <a:ea typeface="+mn-lt"/>
                <a:cs typeface="+mn-lt"/>
              </a:rPr>
              <a:t>. </a:t>
            </a:r>
            <a:r>
              <a:rPr lang="tr-TR" dirty="0" err="1">
                <a:ea typeface="+mn-lt"/>
                <a:cs typeface="+mn-lt"/>
              </a:rPr>
              <a:t>The</a:t>
            </a:r>
            <a:r>
              <a:rPr lang="tr-TR" dirty="0">
                <a:ea typeface="+mn-lt"/>
                <a:cs typeface="+mn-lt"/>
              </a:rPr>
              <a:t> /</a:t>
            </a:r>
            <a:r>
              <a:rPr lang="tr-TR" dirty="0" err="1">
                <a:ea typeface="+mn-lt"/>
                <a:cs typeface="+mn-lt"/>
              </a:rPr>
              <a:t>usr</a:t>
            </a:r>
            <a:r>
              <a:rPr lang="tr-TR" dirty="0">
                <a:ea typeface="+mn-lt"/>
                <a:cs typeface="+mn-lt"/>
              </a:rPr>
              <a:t>/</a:t>
            </a:r>
            <a:r>
              <a:rPr lang="tr-TR" dirty="0" err="1">
                <a:ea typeface="+mn-lt"/>
                <a:cs typeface="+mn-lt"/>
              </a:rPr>
              <a:t>lib</a:t>
            </a:r>
            <a:r>
              <a:rPr lang="tr-TR" dirty="0">
                <a:ea typeface="+mn-lt"/>
                <a:cs typeface="+mn-lt"/>
              </a:rPr>
              <a:t> </a:t>
            </a:r>
            <a:r>
              <a:rPr lang="tr-TR" dirty="0" err="1">
                <a:ea typeface="+mn-lt"/>
                <a:cs typeface="+mn-lt"/>
              </a:rPr>
              <a:t>directory</a:t>
            </a:r>
            <a:r>
              <a:rPr lang="tr-TR" dirty="0">
                <a:ea typeface="+mn-lt"/>
                <a:cs typeface="+mn-lt"/>
              </a:rPr>
              <a:t> </a:t>
            </a:r>
            <a:r>
              <a:rPr lang="tr-TR" dirty="0" err="1">
                <a:ea typeface="+mn-lt"/>
                <a:cs typeface="+mn-lt"/>
              </a:rPr>
              <a:t>also</a:t>
            </a:r>
            <a:r>
              <a:rPr lang="tr-TR" dirty="0">
                <a:ea typeface="+mn-lt"/>
                <a:cs typeface="+mn-lt"/>
              </a:rPr>
              <a:t> </a:t>
            </a:r>
            <a:r>
              <a:rPr lang="tr-TR" dirty="0" err="1">
                <a:ea typeface="+mn-lt"/>
                <a:cs typeface="+mn-lt"/>
              </a:rPr>
              <a:t>stores</a:t>
            </a:r>
            <a:r>
              <a:rPr lang="tr-TR" dirty="0">
                <a:ea typeface="+mn-lt"/>
                <a:cs typeface="+mn-lt"/>
              </a:rPr>
              <a:t> </a:t>
            </a:r>
            <a:r>
              <a:rPr lang="tr-TR" dirty="0" err="1">
                <a:ea typeface="+mn-lt"/>
                <a:cs typeface="+mn-lt"/>
              </a:rPr>
              <a:t>system</a:t>
            </a:r>
            <a:r>
              <a:rPr lang="tr-TR" dirty="0">
                <a:ea typeface="+mn-lt"/>
                <a:cs typeface="+mn-lt"/>
              </a:rPr>
              <a:t> </a:t>
            </a:r>
            <a:r>
              <a:rPr lang="tr-TR" dirty="0" err="1">
                <a:ea typeface="+mn-lt"/>
                <a:cs typeface="+mn-lt"/>
              </a:rPr>
              <a:t>initialization</a:t>
            </a:r>
            <a:r>
              <a:rPr lang="tr-TR" dirty="0">
                <a:ea typeface="+mn-lt"/>
                <a:cs typeface="+mn-lt"/>
              </a:rPr>
              <a:t> </a:t>
            </a:r>
            <a:r>
              <a:rPr lang="tr-TR" dirty="0" err="1">
                <a:ea typeface="+mn-lt"/>
                <a:cs typeface="+mn-lt"/>
              </a:rPr>
              <a:t>and</a:t>
            </a:r>
            <a:r>
              <a:rPr lang="tr-TR" dirty="0">
                <a:ea typeface="+mn-lt"/>
                <a:cs typeface="+mn-lt"/>
              </a:rPr>
              <a:t> service </a:t>
            </a:r>
            <a:r>
              <a:rPr lang="tr-TR" dirty="0" err="1">
                <a:ea typeface="+mn-lt"/>
                <a:cs typeface="+mn-lt"/>
              </a:rPr>
              <a:t>management</a:t>
            </a:r>
            <a:r>
              <a:rPr lang="tr-TR" dirty="0">
                <a:ea typeface="+mn-lt"/>
                <a:cs typeface="+mn-lt"/>
              </a:rPr>
              <a:t> </a:t>
            </a:r>
            <a:r>
              <a:rPr lang="tr-TR" dirty="0" err="1">
                <a:ea typeface="+mn-lt"/>
                <a:cs typeface="+mn-lt"/>
              </a:rPr>
              <a:t>programs</a:t>
            </a:r>
            <a:r>
              <a:rPr lang="tr-TR" dirty="0">
                <a:ea typeface="+mn-lt"/>
                <a:cs typeface="+mn-lt"/>
              </a:rPr>
              <a:t>. </a:t>
            </a:r>
            <a:r>
              <a:rPr lang="tr-TR" dirty="0" err="1">
                <a:ea typeface="+mn-lt"/>
                <a:cs typeface="+mn-lt"/>
              </a:rPr>
              <a:t>The</a:t>
            </a:r>
            <a:r>
              <a:rPr lang="tr-TR" dirty="0">
                <a:ea typeface="+mn-lt"/>
                <a:cs typeface="+mn-lt"/>
              </a:rPr>
              <a:t> </a:t>
            </a:r>
            <a:r>
              <a:rPr lang="tr-TR" dirty="0" err="1">
                <a:ea typeface="+mn-lt"/>
                <a:cs typeface="+mn-lt"/>
              </a:rPr>
              <a:t>subdirectory</a:t>
            </a:r>
            <a:r>
              <a:rPr lang="tr-TR" dirty="0">
                <a:ea typeface="+mn-lt"/>
                <a:cs typeface="+mn-lt"/>
              </a:rPr>
              <a:t> /</a:t>
            </a:r>
            <a:r>
              <a:rPr lang="tr-TR" dirty="0" err="1">
                <a:ea typeface="+mn-lt"/>
                <a:cs typeface="+mn-lt"/>
              </a:rPr>
              <a:t>usr</a:t>
            </a:r>
            <a:r>
              <a:rPr lang="tr-TR" dirty="0">
                <a:ea typeface="+mn-lt"/>
                <a:cs typeface="+mn-lt"/>
              </a:rPr>
              <a:t>/lib64 </a:t>
            </a:r>
            <a:r>
              <a:rPr lang="tr-TR" dirty="0" err="1">
                <a:ea typeface="+mn-lt"/>
                <a:cs typeface="+mn-lt"/>
              </a:rPr>
              <a:t>contains</a:t>
            </a:r>
            <a:r>
              <a:rPr lang="tr-TR" dirty="0">
                <a:ea typeface="+mn-lt"/>
                <a:cs typeface="+mn-lt"/>
              </a:rPr>
              <a:t> 64-bit </a:t>
            </a:r>
            <a:r>
              <a:rPr lang="tr-TR" dirty="0" err="1">
                <a:ea typeface="+mn-lt"/>
                <a:cs typeface="+mn-lt"/>
              </a:rPr>
              <a:t>shared</a:t>
            </a:r>
            <a:r>
              <a:rPr lang="tr-TR" dirty="0">
                <a:ea typeface="+mn-lt"/>
                <a:cs typeface="+mn-lt"/>
              </a:rPr>
              <a:t> </a:t>
            </a:r>
            <a:r>
              <a:rPr lang="tr-TR" dirty="0" err="1">
                <a:ea typeface="+mn-lt"/>
                <a:cs typeface="+mn-lt"/>
              </a:rPr>
              <a:t>library</a:t>
            </a:r>
            <a:r>
              <a:rPr lang="tr-TR" dirty="0">
                <a:ea typeface="+mn-lt"/>
                <a:cs typeface="+mn-lt"/>
              </a:rPr>
              <a:t> </a:t>
            </a:r>
            <a:r>
              <a:rPr lang="tr-TR" dirty="0" err="1">
                <a:ea typeface="+mn-lt"/>
                <a:cs typeface="+mn-lt"/>
              </a:rPr>
              <a:t>routines</a:t>
            </a:r>
            <a:r>
              <a:rPr lang="tr-TR" dirty="0">
                <a:ea typeface="+mn-lt"/>
                <a:cs typeface="+mn-lt"/>
              </a:rPr>
              <a:t>.</a:t>
            </a:r>
          </a:p>
          <a:p>
            <a:pPr marL="0" indent="0">
              <a:buNone/>
            </a:pPr>
            <a:br>
              <a:rPr lang="tr-TR" dirty="0">
                <a:ea typeface="+mn-lt"/>
                <a:cs typeface="+mn-lt"/>
              </a:rPr>
            </a:br>
            <a:r>
              <a:rPr lang="tr-TR" b="1" dirty="0">
                <a:ea typeface="+mn-lt"/>
                <a:cs typeface="+mn-lt"/>
              </a:rPr>
              <a:t>/</a:t>
            </a:r>
            <a:r>
              <a:rPr lang="tr-TR" b="1" dirty="0" err="1">
                <a:ea typeface="+mn-lt"/>
                <a:cs typeface="+mn-lt"/>
              </a:rPr>
              <a:t>usr</a:t>
            </a:r>
            <a:r>
              <a:rPr lang="tr-TR" b="1" dirty="0">
                <a:ea typeface="+mn-lt"/>
                <a:cs typeface="+mn-lt"/>
              </a:rPr>
              <a:t>/</a:t>
            </a:r>
            <a:r>
              <a:rPr lang="tr-TR" b="1" dirty="0" err="1">
                <a:ea typeface="+mn-lt"/>
                <a:cs typeface="+mn-lt"/>
              </a:rPr>
              <a:t>include</a:t>
            </a:r>
            <a:r>
              <a:rPr lang="tr-TR" b="1" dirty="0">
                <a:ea typeface="+mn-lt"/>
                <a:cs typeface="+mn-lt"/>
              </a:rPr>
              <a:t>:</a:t>
            </a:r>
            <a:r>
              <a:rPr lang="tr-TR" dirty="0">
                <a:ea typeface="+mn-lt"/>
                <a:cs typeface="+mn-lt"/>
              </a:rPr>
              <a:t> </a:t>
            </a:r>
            <a:r>
              <a:rPr lang="tr-TR" dirty="0" err="1">
                <a:ea typeface="+mn-lt"/>
                <a:cs typeface="+mn-lt"/>
              </a:rPr>
              <a:t>This</a:t>
            </a:r>
            <a:r>
              <a:rPr lang="tr-TR" dirty="0">
                <a:ea typeface="+mn-lt"/>
                <a:cs typeface="+mn-lt"/>
              </a:rPr>
              <a:t> </a:t>
            </a:r>
            <a:r>
              <a:rPr lang="tr-TR" dirty="0" err="1">
                <a:ea typeface="+mn-lt"/>
                <a:cs typeface="+mn-lt"/>
              </a:rPr>
              <a:t>directory</a:t>
            </a:r>
            <a:r>
              <a:rPr lang="tr-TR" dirty="0">
                <a:ea typeface="+mn-lt"/>
                <a:cs typeface="+mn-lt"/>
              </a:rPr>
              <a:t> </a:t>
            </a:r>
            <a:r>
              <a:rPr lang="tr-TR" dirty="0" err="1">
                <a:ea typeface="+mn-lt"/>
                <a:cs typeface="+mn-lt"/>
              </a:rPr>
              <a:t>contains</a:t>
            </a:r>
            <a:r>
              <a:rPr lang="tr-TR" dirty="0">
                <a:ea typeface="+mn-lt"/>
                <a:cs typeface="+mn-lt"/>
              </a:rPr>
              <a:t> </a:t>
            </a:r>
            <a:r>
              <a:rPr lang="tr-TR" dirty="0" err="1">
                <a:ea typeface="+mn-lt"/>
                <a:cs typeface="+mn-lt"/>
              </a:rPr>
              <a:t>header</a:t>
            </a:r>
            <a:r>
              <a:rPr lang="tr-TR" dirty="0">
                <a:ea typeface="+mn-lt"/>
                <a:cs typeface="+mn-lt"/>
              </a:rPr>
              <a:t> </a:t>
            </a:r>
            <a:r>
              <a:rPr lang="tr-TR" dirty="0" err="1">
                <a:ea typeface="+mn-lt"/>
                <a:cs typeface="+mn-lt"/>
              </a:rPr>
              <a:t>files</a:t>
            </a:r>
            <a:r>
              <a:rPr lang="tr-TR" dirty="0">
                <a:ea typeface="+mn-lt"/>
                <a:cs typeface="+mn-lt"/>
              </a:rPr>
              <a:t> </a:t>
            </a:r>
            <a:r>
              <a:rPr lang="tr-TR" dirty="0" err="1">
                <a:ea typeface="+mn-lt"/>
                <a:cs typeface="+mn-lt"/>
              </a:rPr>
              <a:t>for</a:t>
            </a:r>
            <a:r>
              <a:rPr lang="tr-TR" dirty="0">
                <a:ea typeface="+mn-lt"/>
                <a:cs typeface="+mn-lt"/>
              </a:rPr>
              <a:t> C</a:t>
            </a:r>
            <a:br>
              <a:rPr lang="tr-TR" dirty="0">
                <a:ea typeface="+mn-lt"/>
                <a:cs typeface="+mn-lt"/>
              </a:rPr>
            </a:br>
            <a:r>
              <a:rPr lang="tr-TR" dirty="0" err="1">
                <a:ea typeface="+mn-lt"/>
                <a:cs typeface="+mn-lt"/>
              </a:rPr>
              <a:t>language</a:t>
            </a:r>
            <a:r>
              <a:rPr lang="tr-TR" dirty="0">
                <a:ea typeface="+mn-lt"/>
                <a:cs typeface="+mn-lt"/>
              </a:rPr>
              <a:t>.</a:t>
            </a:r>
            <a:endParaRPr lang="tr-TR"/>
          </a:p>
        </p:txBody>
      </p:sp>
    </p:spTree>
    <p:extLst>
      <p:ext uri="{BB962C8B-B14F-4D97-AF65-F5344CB8AC3E}">
        <p14:creationId xmlns:p14="http://schemas.microsoft.com/office/powerpoint/2010/main" val="198474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B9AD693-7180-3625-2709-FF39960AE36D}"/>
              </a:ext>
            </a:extLst>
          </p:cNvPr>
          <p:cNvSpPr>
            <a:spLocks noGrp="1"/>
          </p:cNvSpPr>
          <p:nvPr>
            <p:ph type="title"/>
          </p:nvPr>
        </p:nvSpPr>
        <p:spPr/>
        <p:txBody>
          <a:bodyPr/>
          <a:lstStyle/>
          <a:p>
            <a:r>
              <a:rPr lang="tr-TR" dirty="0">
                <a:ea typeface="+mj-lt"/>
                <a:cs typeface="+mj-lt"/>
              </a:rPr>
              <a:t>Linux Directory </a:t>
            </a:r>
            <a:r>
              <a:rPr lang="tr-TR" dirty="0" err="1">
                <a:ea typeface="+mj-lt"/>
                <a:cs typeface="+mj-lt"/>
              </a:rPr>
              <a:t>Structure</a:t>
            </a:r>
            <a:r>
              <a:rPr lang="tr-TR" dirty="0">
                <a:ea typeface="+mj-lt"/>
                <a:cs typeface="+mj-lt"/>
              </a:rPr>
              <a:t> </a:t>
            </a:r>
            <a:r>
              <a:rPr lang="tr-TR" dirty="0" err="1">
                <a:ea typeface="+mj-lt"/>
                <a:cs typeface="+mj-lt"/>
              </a:rPr>
              <a:t>and</a:t>
            </a:r>
            <a:r>
              <a:rPr lang="tr-TR" dirty="0">
                <a:ea typeface="+mj-lt"/>
                <a:cs typeface="+mj-lt"/>
              </a:rPr>
              <a:t> File </a:t>
            </a:r>
            <a:r>
              <a:rPr lang="tr-TR" dirty="0" err="1">
                <a:ea typeface="+mj-lt"/>
                <a:cs typeface="+mj-lt"/>
              </a:rPr>
              <a:t>Systems</a:t>
            </a:r>
            <a:r>
              <a:rPr lang="tr-TR" dirty="0">
                <a:ea typeface="+mj-lt"/>
                <a:cs typeface="+mj-lt"/>
              </a:rPr>
              <a:t> </a:t>
            </a:r>
            <a:endParaRPr lang="en-US" dirty="0">
              <a:ea typeface="+mj-lt"/>
              <a:cs typeface="+mj-lt"/>
            </a:endParaRPr>
          </a:p>
        </p:txBody>
      </p:sp>
      <p:sp>
        <p:nvSpPr>
          <p:cNvPr id="3" name="İçerik Yer Tutucusu 2">
            <a:extLst>
              <a:ext uri="{FF2B5EF4-FFF2-40B4-BE49-F238E27FC236}">
                <a16:creationId xmlns:a16="http://schemas.microsoft.com/office/drawing/2014/main" id="{4009EFA6-C605-D652-447E-EB88A07B1D4E}"/>
              </a:ext>
            </a:extLst>
          </p:cNvPr>
          <p:cNvSpPr>
            <a:spLocks noGrp="1"/>
          </p:cNvSpPr>
          <p:nvPr>
            <p:ph idx="1"/>
          </p:nvPr>
        </p:nvSpPr>
        <p:spPr/>
        <p:txBody>
          <a:bodyPr vert="horz" lIns="91440" tIns="45720" rIns="91440" bIns="45720" rtlCol="0" anchor="t">
            <a:normAutofit fontScale="92500" lnSpcReduction="20000"/>
          </a:bodyPr>
          <a:lstStyle/>
          <a:p>
            <a:pPr marL="0" indent="0">
              <a:buNone/>
            </a:pPr>
            <a:r>
              <a:rPr lang="tr-TR" b="1" dirty="0">
                <a:ea typeface="+mn-lt"/>
                <a:cs typeface="+mn-lt"/>
              </a:rPr>
              <a:t>/</a:t>
            </a:r>
            <a:r>
              <a:rPr lang="tr-TR" b="1" dirty="0" err="1">
                <a:ea typeface="+mn-lt"/>
                <a:cs typeface="+mn-lt"/>
              </a:rPr>
              <a:t>usr</a:t>
            </a:r>
            <a:r>
              <a:rPr lang="tr-TR" b="1" dirty="0">
                <a:ea typeface="+mn-lt"/>
                <a:cs typeface="+mn-lt"/>
              </a:rPr>
              <a:t>/</a:t>
            </a:r>
            <a:r>
              <a:rPr lang="tr-TR" b="1" dirty="0" err="1">
                <a:ea typeface="+mn-lt"/>
                <a:cs typeface="+mn-lt"/>
              </a:rPr>
              <a:t>local</a:t>
            </a:r>
            <a:r>
              <a:rPr lang="tr-TR" b="1" dirty="0">
                <a:ea typeface="+mn-lt"/>
                <a:cs typeface="+mn-lt"/>
              </a:rPr>
              <a:t>:</a:t>
            </a:r>
            <a:r>
              <a:rPr lang="tr-TR" dirty="0">
                <a:ea typeface="+mn-lt"/>
                <a:cs typeface="+mn-lt"/>
              </a:rPr>
              <a:t> </a:t>
            </a:r>
            <a:r>
              <a:rPr lang="tr-TR" dirty="0" err="1">
                <a:ea typeface="+mn-lt"/>
                <a:cs typeface="+mn-lt"/>
              </a:rPr>
              <a:t>This</a:t>
            </a:r>
            <a:r>
              <a:rPr lang="tr-TR" dirty="0">
                <a:ea typeface="+mn-lt"/>
                <a:cs typeface="+mn-lt"/>
              </a:rPr>
              <a:t> </a:t>
            </a:r>
            <a:r>
              <a:rPr lang="tr-TR" dirty="0" err="1">
                <a:ea typeface="+mn-lt"/>
                <a:cs typeface="+mn-lt"/>
              </a:rPr>
              <a:t>directory</a:t>
            </a:r>
            <a:r>
              <a:rPr lang="tr-TR" dirty="0">
                <a:ea typeface="+mn-lt"/>
                <a:cs typeface="+mn-lt"/>
              </a:rPr>
              <a:t> </a:t>
            </a:r>
            <a:r>
              <a:rPr lang="tr-TR" dirty="0" err="1">
                <a:ea typeface="+mn-lt"/>
                <a:cs typeface="+mn-lt"/>
              </a:rPr>
              <a:t>serves</a:t>
            </a:r>
            <a:r>
              <a:rPr lang="tr-TR" dirty="0">
                <a:ea typeface="+mn-lt"/>
                <a:cs typeface="+mn-lt"/>
              </a:rPr>
              <a:t> as a </a:t>
            </a:r>
            <a:r>
              <a:rPr lang="tr-TR" dirty="0" err="1">
                <a:ea typeface="+mn-lt"/>
                <a:cs typeface="+mn-lt"/>
              </a:rPr>
              <a:t>system</a:t>
            </a:r>
            <a:r>
              <a:rPr lang="tr-TR" dirty="0">
                <a:ea typeface="+mn-lt"/>
                <a:cs typeface="+mn-lt"/>
              </a:rPr>
              <a:t> </a:t>
            </a:r>
            <a:r>
              <a:rPr lang="tr-TR" dirty="0" err="1">
                <a:ea typeface="+mn-lt"/>
                <a:cs typeface="+mn-lt"/>
              </a:rPr>
              <a:t>administrator</a:t>
            </a:r>
            <a:br>
              <a:rPr lang="tr-TR" dirty="0">
                <a:ea typeface="+mn-lt"/>
                <a:cs typeface="+mn-lt"/>
              </a:rPr>
            </a:br>
            <a:r>
              <a:rPr lang="tr-TR" dirty="0" err="1">
                <a:ea typeface="+mn-lt"/>
                <a:cs typeface="+mn-lt"/>
              </a:rPr>
              <a:t>repository</a:t>
            </a:r>
            <a:r>
              <a:rPr lang="tr-TR" dirty="0">
                <a:ea typeface="+mn-lt"/>
                <a:cs typeface="+mn-lt"/>
              </a:rPr>
              <a:t> </a:t>
            </a:r>
            <a:r>
              <a:rPr lang="tr-TR" dirty="0" err="1">
                <a:ea typeface="+mn-lt"/>
                <a:cs typeface="+mn-lt"/>
              </a:rPr>
              <a:t>for</a:t>
            </a:r>
            <a:r>
              <a:rPr lang="tr-TR" dirty="0">
                <a:ea typeface="+mn-lt"/>
                <a:cs typeface="+mn-lt"/>
              </a:rPr>
              <a:t> </a:t>
            </a:r>
            <a:r>
              <a:rPr lang="tr-TR" dirty="0" err="1">
                <a:ea typeface="+mn-lt"/>
                <a:cs typeface="+mn-lt"/>
              </a:rPr>
              <a:t>storing</a:t>
            </a:r>
            <a:r>
              <a:rPr lang="tr-TR" dirty="0">
                <a:ea typeface="+mn-lt"/>
                <a:cs typeface="+mn-lt"/>
              </a:rPr>
              <a:t> </a:t>
            </a:r>
            <a:r>
              <a:rPr lang="tr-TR" dirty="0" err="1">
                <a:ea typeface="+mn-lt"/>
                <a:cs typeface="+mn-lt"/>
              </a:rPr>
              <a:t>commands</a:t>
            </a:r>
            <a:r>
              <a:rPr lang="tr-TR" dirty="0">
                <a:ea typeface="+mn-lt"/>
                <a:cs typeface="+mn-lt"/>
              </a:rPr>
              <a:t> </a:t>
            </a:r>
            <a:r>
              <a:rPr lang="tr-TR" dirty="0" err="1">
                <a:ea typeface="+mn-lt"/>
                <a:cs typeface="+mn-lt"/>
              </a:rPr>
              <a:t>and</a:t>
            </a:r>
            <a:r>
              <a:rPr lang="tr-TR" dirty="0">
                <a:ea typeface="+mn-lt"/>
                <a:cs typeface="+mn-lt"/>
              </a:rPr>
              <a:t> </a:t>
            </a:r>
            <a:r>
              <a:rPr lang="tr-TR" dirty="0" err="1">
                <a:ea typeface="+mn-lt"/>
                <a:cs typeface="+mn-lt"/>
              </a:rPr>
              <a:t>tools</a:t>
            </a:r>
            <a:r>
              <a:rPr lang="tr-TR" dirty="0">
                <a:ea typeface="+mn-lt"/>
                <a:cs typeface="+mn-lt"/>
              </a:rPr>
              <a:t> </a:t>
            </a:r>
            <a:r>
              <a:rPr lang="tr-TR" dirty="0" err="1">
                <a:ea typeface="+mn-lt"/>
                <a:cs typeface="+mn-lt"/>
              </a:rPr>
              <a:t>downloaded</a:t>
            </a:r>
            <a:r>
              <a:rPr lang="tr-TR" dirty="0">
                <a:ea typeface="+mn-lt"/>
                <a:cs typeface="+mn-lt"/>
              </a:rPr>
              <a:t> </a:t>
            </a:r>
            <a:r>
              <a:rPr lang="tr-TR" dirty="0" err="1">
                <a:ea typeface="+mn-lt"/>
                <a:cs typeface="+mn-lt"/>
              </a:rPr>
              <a:t>from</a:t>
            </a:r>
            <a:r>
              <a:rPr lang="tr-TR" dirty="0">
                <a:ea typeface="+mn-lt"/>
                <a:cs typeface="+mn-lt"/>
              </a:rPr>
              <a:t> </a:t>
            </a:r>
            <a:r>
              <a:rPr lang="tr-TR" dirty="0" err="1">
                <a:ea typeface="+mn-lt"/>
                <a:cs typeface="+mn-lt"/>
              </a:rPr>
              <a:t>the</a:t>
            </a:r>
            <a:br>
              <a:rPr lang="tr-TR" dirty="0">
                <a:ea typeface="+mn-lt"/>
                <a:cs typeface="+mn-lt"/>
              </a:rPr>
            </a:br>
            <a:r>
              <a:rPr lang="tr-TR" dirty="0">
                <a:ea typeface="+mn-lt"/>
                <a:cs typeface="+mn-lt"/>
              </a:rPr>
              <a:t>web, </a:t>
            </a:r>
            <a:r>
              <a:rPr lang="tr-TR" dirty="0" err="1">
                <a:ea typeface="+mn-lt"/>
                <a:cs typeface="+mn-lt"/>
              </a:rPr>
              <a:t>developed</a:t>
            </a:r>
            <a:r>
              <a:rPr lang="tr-TR" dirty="0">
                <a:ea typeface="+mn-lt"/>
                <a:cs typeface="+mn-lt"/>
              </a:rPr>
              <a:t> in-</a:t>
            </a:r>
            <a:r>
              <a:rPr lang="tr-TR" dirty="0" err="1">
                <a:ea typeface="+mn-lt"/>
                <a:cs typeface="+mn-lt"/>
              </a:rPr>
              <a:t>house</a:t>
            </a:r>
            <a:r>
              <a:rPr lang="tr-TR" dirty="0">
                <a:ea typeface="+mn-lt"/>
                <a:cs typeface="+mn-lt"/>
              </a:rPr>
              <a:t>, </a:t>
            </a:r>
            <a:r>
              <a:rPr lang="tr-TR" dirty="0" err="1">
                <a:ea typeface="+mn-lt"/>
                <a:cs typeface="+mn-lt"/>
              </a:rPr>
              <a:t>or</a:t>
            </a:r>
            <a:r>
              <a:rPr lang="tr-TR" dirty="0">
                <a:ea typeface="+mn-lt"/>
                <a:cs typeface="+mn-lt"/>
              </a:rPr>
              <a:t> </a:t>
            </a:r>
            <a:r>
              <a:rPr lang="tr-TR" dirty="0" err="1">
                <a:ea typeface="+mn-lt"/>
                <a:cs typeface="+mn-lt"/>
              </a:rPr>
              <a:t>obtained</a:t>
            </a:r>
            <a:r>
              <a:rPr lang="tr-TR" dirty="0">
                <a:ea typeface="+mn-lt"/>
                <a:cs typeface="+mn-lt"/>
              </a:rPr>
              <a:t> </a:t>
            </a:r>
            <a:r>
              <a:rPr lang="tr-TR" dirty="0" err="1">
                <a:ea typeface="+mn-lt"/>
                <a:cs typeface="+mn-lt"/>
              </a:rPr>
              <a:t>elsewhere</a:t>
            </a:r>
            <a:r>
              <a:rPr lang="tr-TR" dirty="0">
                <a:ea typeface="+mn-lt"/>
                <a:cs typeface="+mn-lt"/>
              </a:rPr>
              <a:t>. </a:t>
            </a:r>
            <a:r>
              <a:rPr lang="tr-TR" dirty="0" err="1">
                <a:ea typeface="+mn-lt"/>
                <a:cs typeface="+mn-lt"/>
              </a:rPr>
              <a:t>These</a:t>
            </a:r>
            <a:br>
              <a:rPr lang="tr-TR" dirty="0">
                <a:ea typeface="+mn-lt"/>
                <a:cs typeface="+mn-lt"/>
              </a:rPr>
            </a:br>
            <a:r>
              <a:rPr lang="tr-TR" dirty="0" err="1">
                <a:ea typeface="+mn-lt"/>
                <a:cs typeface="+mn-lt"/>
              </a:rPr>
              <a:t>commands</a:t>
            </a:r>
            <a:r>
              <a:rPr lang="tr-TR" dirty="0">
                <a:ea typeface="+mn-lt"/>
                <a:cs typeface="+mn-lt"/>
              </a:rPr>
              <a:t> </a:t>
            </a:r>
            <a:r>
              <a:rPr lang="tr-TR" dirty="0" err="1">
                <a:ea typeface="+mn-lt"/>
                <a:cs typeface="+mn-lt"/>
              </a:rPr>
              <a:t>and</a:t>
            </a:r>
            <a:r>
              <a:rPr lang="tr-TR" dirty="0">
                <a:ea typeface="+mn-lt"/>
                <a:cs typeface="+mn-lt"/>
              </a:rPr>
              <a:t> </a:t>
            </a:r>
            <a:r>
              <a:rPr lang="tr-TR" dirty="0" err="1">
                <a:ea typeface="+mn-lt"/>
                <a:cs typeface="+mn-lt"/>
              </a:rPr>
              <a:t>tools</a:t>
            </a:r>
            <a:r>
              <a:rPr lang="tr-TR" dirty="0">
                <a:ea typeface="+mn-lt"/>
                <a:cs typeface="+mn-lt"/>
              </a:rPr>
              <a:t> </a:t>
            </a:r>
            <a:r>
              <a:rPr lang="tr-TR" dirty="0" err="1">
                <a:ea typeface="+mn-lt"/>
                <a:cs typeface="+mn-lt"/>
              </a:rPr>
              <a:t>are</a:t>
            </a:r>
            <a:r>
              <a:rPr lang="tr-TR" dirty="0">
                <a:ea typeface="+mn-lt"/>
                <a:cs typeface="+mn-lt"/>
              </a:rPr>
              <a:t> not </a:t>
            </a:r>
            <a:r>
              <a:rPr lang="tr-TR" dirty="0" err="1">
                <a:ea typeface="+mn-lt"/>
                <a:cs typeface="+mn-lt"/>
              </a:rPr>
              <a:t>generally</a:t>
            </a:r>
            <a:r>
              <a:rPr lang="tr-TR" dirty="0">
                <a:ea typeface="+mn-lt"/>
                <a:cs typeface="+mn-lt"/>
              </a:rPr>
              <a:t> </a:t>
            </a:r>
            <a:r>
              <a:rPr lang="tr-TR" dirty="0" err="1">
                <a:ea typeface="+mn-lt"/>
                <a:cs typeface="+mn-lt"/>
              </a:rPr>
              <a:t>included</a:t>
            </a:r>
            <a:r>
              <a:rPr lang="tr-TR" dirty="0">
                <a:ea typeface="+mn-lt"/>
                <a:cs typeface="+mn-lt"/>
              </a:rPr>
              <a:t> </a:t>
            </a:r>
            <a:r>
              <a:rPr lang="tr-TR" dirty="0" err="1">
                <a:ea typeface="+mn-lt"/>
                <a:cs typeface="+mn-lt"/>
              </a:rPr>
              <a:t>with</a:t>
            </a:r>
            <a:r>
              <a:rPr lang="tr-TR" dirty="0">
                <a:ea typeface="+mn-lt"/>
                <a:cs typeface="+mn-lt"/>
              </a:rPr>
              <a:t> </a:t>
            </a:r>
            <a:r>
              <a:rPr lang="tr-TR" dirty="0" err="1">
                <a:ea typeface="+mn-lt"/>
                <a:cs typeface="+mn-lt"/>
              </a:rPr>
              <a:t>the</a:t>
            </a:r>
            <a:r>
              <a:rPr lang="tr-TR" dirty="0">
                <a:ea typeface="+mn-lt"/>
                <a:cs typeface="+mn-lt"/>
              </a:rPr>
              <a:t> </a:t>
            </a:r>
            <a:r>
              <a:rPr lang="tr-TR" dirty="0" err="1">
                <a:ea typeface="+mn-lt"/>
                <a:cs typeface="+mn-lt"/>
              </a:rPr>
              <a:t>original</a:t>
            </a:r>
            <a:r>
              <a:rPr lang="tr-TR" dirty="0">
                <a:ea typeface="+mn-lt"/>
                <a:cs typeface="+mn-lt"/>
              </a:rPr>
              <a:t> Linux </a:t>
            </a:r>
            <a:r>
              <a:rPr lang="tr-TR" dirty="0" err="1">
                <a:ea typeface="+mn-lt"/>
                <a:cs typeface="+mn-lt"/>
              </a:rPr>
              <a:t>distribution</a:t>
            </a:r>
            <a:r>
              <a:rPr lang="tr-TR" dirty="0">
                <a:ea typeface="+mn-lt"/>
                <a:cs typeface="+mn-lt"/>
              </a:rPr>
              <a:t>. </a:t>
            </a:r>
            <a:endParaRPr lang="tr-TR" dirty="0" err="1">
              <a:ea typeface="+mn-lt"/>
              <a:cs typeface="+mn-lt"/>
            </a:endParaRPr>
          </a:p>
          <a:p>
            <a:pPr marL="0" indent="0">
              <a:buNone/>
            </a:pPr>
            <a:endParaRPr lang="tr-TR" dirty="0">
              <a:ea typeface="+mn-lt"/>
              <a:cs typeface="+mn-lt"/>
            </a:endParaRPr>
          </a:p>
          <a:p>
            <a:pPr marL="0" indent="0">
              <a:buNone/>
            </a:pPr>
            <a:r>
              <a:rPr lang="tr-TR" b="1" dirty="0">
                <a:ea typeface="+mn-lt"/>
                <a:cs typeface="+mn-lt"/>
              </a:rPr>
              <a:t>/</a:t>
            </a:r>
            <a:r>
              <a:rPr lang="tr-TR" b="1" dirty="0" err="1">
                <a:ea typeface="+mn-lt"/>
                <a:cs typeface="+mn-lt"/>
              </a:rPr>
              <a:t>usr</a:t>
            </a:r>
            <a:r>
              <a:rPr lang="tr-TR" b="1" dirty="0">
                <a:ea typeface="+mn-lt"/>
                <a:cs typeface="+mn-lt"/>
              </a:rPr>
              <a:t>/</a:t>
            </a:r>
            <a:r>
              <a:rPr lang="tr-TR" b="1" dirty="0" err="1">
                <a:ea typeface="+mn-lt"/>
                <a:cs typeface="+mn-lt"/>
              </a:rPr>
              <a:t>share</a:t>
            </a:r>
            <a:r>
              <a:rPr lang="tr-TR" b="1" dirty="0">
                <a:ea typeface="+mn-lt"/>
                <a:cs typeface="+mn-lt"/>
              </a:rPr>
              <a:t>:</a:t>
            </a:r>
            <a:r>
              <a:rPr lang="tr-TR" dirty="0">
                <a:ea typeface="+mn-lt"/>
                <a:cs typeface="+mn-lt"/>
              </a:rPr>
              <a:t> </a:t>
            </a:r>
            <a:r>
              <a:rPr lang="tr-TR" dirty="0" err="1">
                <a:ea typeface="+mn-lt"/>
                <a:cs typeface="+mn-lt"/>
              </a:rPr>
              <a:t>This</a:t>
            </a:r>
            <a:r>
              <a:rPr lang="tr-TR" dirty="0">
                <a:ea typeface="+mn-lt"/>
                <a:cs typeface="+mn-lt"/>
              </a:rPr>
              <a:t> is </a:t>
            </a:r>
            <a:r>
              <a:rPr lang="tr-TR" dirty="0" err="1">
                <a:ea typeface="+mn-lt"/>
                <a:cs typeface="+mn-lt"/>
              </a:rPr>
              <a:t>the</a:t>
            </a:r>
            <a:r>
              <a:rPr lang="tr-TR" dirty="0">
                <a:ea typeface="+mn-lt"/>
                <a:cs typeface="+mn-lt"/>
              </a:rPr>
              <a:t> </a:t>
            </a:r>
            <a:r>
              <a:rPr lang="tr-TR" dirty="0" err="1">
                <a:ea typeface="+mn-lt"/>
                <a:cs typeface="+mn-lt"/>
              </a:rPr>
              <a:t>directory</a:t>
            </a:r>
            <a:r>
              <a:rPr lang="tr-TR" dirty="0">
                <a:ea typeface="+mn-lt"/>
                <a:cs typeface="+mn-lt"/>
              </a:rPr>
              <a:t> </a:t>
            </a:r>
            <a:r>
              <a:rPr lang="tr-TR" dirty="0" err="1">
                <a:ea typeface="+mn-lt"/>
                <a:cs typeface="+mn-lt"/>
              </a:rPr>
              <a:t>location</a:t>
            </a:r>
            <a:r>
              <a:rPr lang="tr-TR" dirty="0">
                <a:ea typeface="+mn-lt"/>
                <a:cs typeface="+mn-lt"/>
              </a:rPr>
              <a:t> </a:t>
            </a:r>
            <a:r>
              <a:rPr lang="tr-TR" dirty="0" err="1">
                <a:ea typeface="+mn-lt"/>
                <a:cs typeface="+mn-lt"/>
              </a:rPr>
              <a:t>for</a:t>
            </a:r>
            <a:r>
              <a:rPr lang="tr-TR" dirty="0">
                <a:ea typeface="+mn-lt"/>
                <a:cs typeface="+mn-lt"/>
              </a:rPr>
              <a:t> </a:t>
            </a:r>
            <a:r>
              <a:rPr lang="tr-TR" dirty="0" err="1">
                <a:ea typeface="+mn-lt"/>
                <a:cs typeface="+mn-lt"/>
              </a:rPr>
              <a:t>manual</a:t>
            </a:r>
            <a:r>
              <a:rPr lang="tr-TR" dirty="0">
                <a:ea typeface="+mn-lt"/>
                <a:cs typeface="+mn-lt"/>
              </a:rPr>
              <a:t> </a:t>
            </a:r>
            <a:r>
              <a:rPr lang="tr-TR" dirty="0" err="1">
                <a:ea typeface="+mn-lt"/>
                <a:cs typeface="+mn-lt"/>
              </a:rPr>
              <a:t>pages</a:t>
            </a:r>
            <a:r>
              <a:rPr lang="tr-TR" dirty="0">
                <a:ea typeface="+mn-lt"/>
                <a:cs typeface="+mn-lt"/>
              </a:rPr>
              <a:t>,</a:t>
            </a:r>
            <a:br>
              <a:rPr lang="tr-TR" dirty="0">
                <a:ea typeface="+mn-lt"/>
                <a:cs typeface="+mn-lt"/>
              </a:rPr>
            </a:br>
            <a:r>
              <a:rPr lang="tr-TR" dirty="0" err="1">
                <a:ea typeface="+mn-lt"/>
                <a:cs typeface="+mn-lt"/>
              </a:rPr>
              <a:t>documentation</a:t>
            </a:r>
            <a:r>
              <a:rPr lang="tr-TR" dirty="0">
                <a:ea typeface="+mn-lt"/>
                <a:cs typeface="+mn-lt"/>
              </a:rPr>
              <a:t>, </a:t>
            </a:r>
            <a:r>
              <a:rPr lang="tr-TR" dirty="0" err="1">
                <a:ea typeface="+mn-lt"/>
                <a:cs typeface="+mn-lt"/>
              </a:rPr>
              <a:t>sample</a:t>
            </a:r>
            <a:r>
              <a:rPr lang="tr-TR" dirty="0">
                <a:ea typeface="+mn-lt"/>
                <a:cs typeface="+mn-lt"/>
              </a:rPr>
              <a:t> </a:t>
            </a:r>
            <a:r>
              <a:rPr lang="tr-TR" dirty="0" err="1">
                <a:ea typeface="+mn-lt"/>
                <a:cs typeface="+mn-lt"/>
              </a:rPr>
              <a:t>templates</a:t>
            </a:r>
            <a:r>
              <a:rPr lang="tr-TR" dirty="0">
                <a:ea typeface="+mn-lt"/>
                <a:cs typeface="+mn-lt"/>
              </a:rPr>
              <a:t>, </a:t>
            </a:r>
            <a:r>
              <a:rPr lang="tr-TR" dirty="0" err="1">
                <a:ea typeface="+mn-lt"/>
                <a:cs typeface="+mn-lt"/>
              </a:rPr>
              <a:t>configuration</a:t>
            </a:r>
            <a:r>
              <a:rPr lang="tr-TR" dirty="0">
                <a:ea typeface="+mn-lt"/>
                <a:cs typeface="+mn-lt"/>
              </a:rPr>
              <a:t> </a:t>
            </a:r>
            <a:r>
              <a:rPr lang="tr-TR" dirty="0" err="1">
                <a:ea typeface="+mn-lt"/>
                <a:cs typeface="+mn-lt"/>
              </a:rPr>
              <a:t>files</a:t>
            </a:r>
            <a:r>
              <a:rPr lang="tr-TR" dirty="0">
                <a:ea typeface="+mn-lt"/>
                <a:cs typeface="+mn-lt"/>
              </a:rPr>
              <a:t>, </a:t>
            </a:r>
            <a:r>
              <a:rPr lang="tr-TR" dirty="0" err="1">
                <a:ea typeface="+mn-lt"/>
                <a:cs typeface="+mn-lt"/>
              </a:rPr>
              <a:t>etc</a:t>
            </a:r>
            <a:r>
              <a:rPr lang="tr-TR" dirty="0">
                <a:ea typeface="+mn-lt"/>
                <a:cs typeface="+mn-lt"/>
              </a:rPr>
              <a:t>., </a:t>
            </a:r>
            <a:r>
              <a:rPr lang="tr-TR" dirty="0" err="1">
                <a:ea typeface="+mn-lt"/>
                <a:cs typeface="+mn-lt"/>
              </a:rPr>
              <a:t>that</a:t>
            </a:r>
            <a:br>
              <a:rPr lang="tr-TR" dirty="0">
                <a:ea typeface="+mn-lt"/>
                <a:cs typeface="+mn-lt"/>
              </a:rPr>
            </a:br>
            <a:r>
              <a:rPr lang="tr-TR" dirty="0" err="1">
                <a:ea typeface="+mn-lt"/>
                <a:cs typeface="+mn-lt"/>
              </a:rPr>
              <a:t>may</a:t>
            </a:r>
            <a:r>
              <a:rPr lang="tr-TR" dirty="0">
                <a:ea typeface="+mn-lt"/>
                <a:cs typeface="+mn-lt"/>
              </a:rPr>
              <a:t> be </a:t>
            </a:r>
            <a:r>
              <a:rPr lang="tr-TR" dirty="0" err="1">
                <a:ea typeface="+mn-lt"/>
                <a:cs typeface="+mn-lt"/>
              </a:rPr>
              <a:t>shared</a:t>
            </a:r>
            <a:r>
              <a:rPr lang="tr-TR" dirty="0">
                <a:ea typeface="+mn-lt"/>
                <a:cs typeface="+mn-lt"/>
              </a:rPr>
              <a:t> </a:t>
            </a:r>
            <a:r>
              <a:rPr lang="tr-TR" dirty="0" err="1">
                <a:ea typeface="+mn-lt"/>
                <a:cs typeface="+mn-lt"/>
              </a:rPr>
              <a:t>with</a:t>
            </a:r>
            <a:r>
              <a:rPr lang="tr-TR" dirty="0">
                <a:ea typeface="+mn-lt"/>
                <a:cs typeface="+mn-lt"/>
              </a:rPr>
              <a:t> </a:t>
            </a:r>
            <a:r>
              <a:rPr lang="tr-TR" dirty="0" err="1">
                <a:ea typeface="+mn-lt"/>
                <a:cs typeface="+mn-lt"/>
              </a:rPr>
              <a:t>other</a:t>
            </a:r>
            <a:r>
              <a:rPr lang="tr-TR" dirty="0">
                <a:ea typeface="+mn-lt"/>
                <a:cs typeface="+mn-lt"/>
              </a:rPr>
              <a:t> Linux </a:t>
            </a:r>
            <a:r>
              <a:rPr lang="tr-TR" dirty="0" err="1">
                <a:ea typeface="+mn-lt"/>
                <a:cs typeface="+mn-lt"/>
              </a:rPr>
              <a:t>platforms</a:t>
            </a:r>
            <a:r>
              <a:rPr lang="tr-TR" dirty="0">
                <a:ea typeface="+mn-lt"/>
                <a:cs typeface="+mn-lt"/>
              </a:rPr>
              <a:t>.</a:t>
            </a:r>
            <a:br>
              <a:rPr lang="tr-TR" dirty="0">
                <a:ea typeface="+mn-lt"/>
                <a:cs typeface="+mn-lt"/>
              </a:rPr>
            </a:br>
            <a:endParaRPr lang="tr-TR" dirty="0">
              <a:ea typeface="+mn-lt"/>
              <a:cs typeface="+mn-lt"/>
            </a:endParaRPr>
          </a:p>
          <a:p>
            <a:pPr marL="0" indent="0">
              <a:buNone/>
            </a:pPr>
            <a:r>
              <a:rPr lang="tr-TR" b="1" dirty="0">
                <a:ea typeface="+mn-lt"/>
                <a:cs typeface="+mn-lt"/>
              </a:rPr>
              <a:t>/</a:t>
            </a:r>
            <a:r>
              <a:rPr lang="tr-TR" b="1" dirty="0" err="1">
                <a:ea typeface="+mn-lt"/>
                <a:cs typeface="+mn-lt"/>
              </a:rPr>
              <a:t>usr</a:t>
            </a:r>
            <a:r>
              <a:rPr lang="tr-TR" b="1" dirty="0">
                <a:ea typeface="+mn-lt"/>
                <a:cs typeface="+mn-lt"/>
              </a:rPr>
              <a:t>/</a:t>
            </a:r>
            <a:r>
              <a:rPr lang="tr-TR" b="1" dirty="0" err="1">
                <a:ea typeface="+mn-lt"/>
                <a:cs typeface="+mn-lt"/>
              </a:rPr>
              <a:t>src</a:t>
            </a:r>
            <a:r>
              <a:rPr lang="tr-TR" b="1" dirty="0">
                <a:ea typeface="+mn-lt"/>
                <a:cs typeface="+mn-lt"/>
              </a:rPr>
              <a:t>:</a:t>
            </a:r>
            <a:r>
              <a:rPr lang="tr-TR" dirty="0">
                <a:ea typeface="+mn-lt"/>
                <a:cs typeface="+mn-lt"/>
              </a:rPr>
              <a:t> </a:t>
            </a:r>
            <a:r>
              <a:rPr lang="tr-TR" dirty="0" err="1">
                <a:ea typeface="+mn-lt"/>
                <a:cs typeface="+mn-lt"/>
              </a:rPr>
              <a:t>This</a:t>
            </a:r>
            <a:r>
              <a:rPr lang="tr-TR" dirty="0">
                <a:ea typeface="+mn-lt"/>
                <a:cs typeface="+mn-lt"/>
              </a:rPr>
              <a:t> </a:t>
            </a:r>
            <a:r>
              <a:rPr lang="tr-TR" dirty="0" err="1">
                <a:ea typeface="+mn-lt"/>
                <a:cs typeface="+mn-lt"/>
              </a:rPr>
              <a:t>directory</a:t>
            </a:r>
            <a:r>
              <a:rPr lang="tr-TR" dirty="0">
                <a:ea typeface="+mn-lt"/>
                <a:cs typeface="+mn-lt"/>
              </a:rPr>
              <a:t> is </a:t>
            </a:r>
            <a:r>
              <a:rPr lang="tr-TR" dirty="0" err="1">
                <a:ea typeface="+mn-lt"/>
                <a:cs typeface="+mn-lt"/>
              </a:rPr>
              <a:t>used</a:t>
            </a:r>
            <a:r>
              <a:rPr lang="tr-TR" dirty="0">
                <a:ea typeface="+mn-lt"/>
                <a:cs typeface="+mn-lt"/>
              </a:rPr>
              <a:t> </a:t>
            </a:r>
            <a:r>
              <a:rPr lang="tr-TR" dirty="0" err="1">
                <a:ea typeface="+mn-lt"/>
                <a:cs typeface="+mn-lt"/>
              </a:rPr>
              <a:t>to</a:t>
            </a:r>
            <a:r>
              <a:rPr lang="tr-TR" dirty="0">
                <a:ea typeface="+mn-lt"/>
                <a:cs typeface="+mn-lt"/>
              </a:rPr>
              <a:t> </a:t>
            </a:r>
            <a:r>
              <a:rPr lang="tr-TR" dirty="0" err="1">
                <a:ea typeface="+mn-lt"/>
                <a:cs typeface="+mn-lt"/>
              </a:rPr>
              <a:t>store</a:t>
            </a:r>
            <a:r>
              <a:rPr lang="tr-TR" dirty="0">
                <a:ea typeface="+mn-lt"/>
                <a:cs typeface="+mn-lt"/>
              </a:rPr>
              <a:t> </a:t>
            </a:r>
            <a:r>
              <a:rPr lang="tr-TR" dirty="0" err="1">
                <a:ea typeface="+mn-lt"/>
                <a:cs typeface="+mn-lt"/>
              </a:rPr>
              <a:t>source</a:t>
            </a:r>
            <a:r>
              <a:rPr lang="tr-TR" dirty="0">
                <a:ea typeface="+mn-lt"/>
                <a:cs typeface="+mn-lt"/>
              </a:rPr>
              <a:t> </a:t>
            </a:r>
            <a:r>
              <a:rPr lang="tr-TR" dirty="0" err="1">
                <a:ea typeface="+mn-lt"/>
                <a:cs typeface="+mn-lt"/>
              </a:rPr>
              <a:t>code</a:t>
            </a:r>
            <a:endParaRPr lang="tr-TR" dirty="0"/>
          </a:p>
        </p:txBody>
      </p:sp>
    </p:spTree>
    <p:extLst>
      <p:ext uri="{BB962C8B-B14F-4D97-AF65-F5344CB8AC3E}">
        <p14:creationId xmlns:p14="http://schemas.microsoft.com/office/powerpoint/2010/main" val="3871232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AC37D6A-BF1A-BE0D-23E8-A42646FE4433}"/>
              </a:ext>
            </a:extLst>
          </p:cNvPr>
          <p:cNvSpPr>
            <a:spLocks noGrp="1"/>
          </p:cNvSpPr>
          <p:nvPr>
            <p:ph type="title"/>
          </p:nvPr>
        </p:nvSpPr>
        <p:spPr/>
        <p:txBody>
          <a:bodyPr/>
          <a:lstStyle/>
          <a:p>
            <a:r>
              <a:rPr lang="tr-TR" dirty="0">
                <a:ea typeface="+mj-lt"/>
                <a:cs typeface="+mj-lt"/>
              </a:rPr>
              <a:t>Linux Directory </a:t>
            </a:r>
            <a:r>
              <a:rPr lang="tr-TR" dirty="0" err="1">
                <a:ea typeface="+mj-lt"/>
                <a:cs typeface="+mj-lt"/>
              </a:rPr>
              <a:t>Structure</a:t>
            </a:r>
            <a:r>
              <a:rPr lang="tr-TR" dirty="0">
                <a:ea typeface="+mj-lt"/>
                <a:cs typeface="+mj-lt"/>
              </a:rPr>
              <a:t> </a:t>
            </a:r>
            <a:r>
              <a:rPr lang="tr-TR" dirty="0" err="1">
                <a:ea typeface="+mj-lt"/>
                <a:cs typeface="+mj-lt"/>
              </a:rPr>
              <a:t>and</a:t>
            </a:r>
            <a:r>
              <a:rPr lang="tr-TR" dirty="0">
                <a:ea typeface="+mj-lt"/>
                <a:cs typeface="+mj-lt"/>
              </a:rPr>
              <a:t> File </a:t>
            </a:r>
            <a:r>
              <a:rPr lang="tr-TR" dirty="0" err="1">
                <a:ea typeface="+mj-lt"/>
                <a:cs typeface="+mj-lt"/>
              </a:rPr>
              <a:t>Systems</a:t>
            </a:r>
            <a:endParaRPr lang="tr-TR" dirty="0" err="1"/>
          </a:p>
        </p:txBody>
      </p:sp>
      <p:sp>
        <p:nvSpPr>
          <p:cNvPr id="3" name="İçerik Yer Tutucusu 2">
            <a:extLst>
              <a:ext uri="{FF2B5EF4-FFF2-40B4-BE49-F238E27FC236}">
                <a16:creationId xmlns:a16="http://schemas.microsoft.com/office/drawing/2014/main" id="{BA1A1797-1B5E-BEF7-EC0E-96473872DFF0}"/>
              </a:ext>
            </a:extLst>
          </p:cNvPr>
          <p:cNvSpPr>
            <a:spLocks noGrp="1"/>
          </p:cNvSpPr>
          <p:nvPr>
            <p:ph idx="1"/>
          </p:nvPr>
        </p:nvSpPr>
        <p:spPr/>
        <p:txBody>
          <a:bodyPr vert="horz" lIns="91440" tIns="45720" rIns="91440" bIns="45720" rtlCol="0" anchor="t">
            <a:normAutofit fontScale="92500" lnSpcReduction="20000"/>
          </a:bodyPr>
          <a:lstStyle/>
          <a:p>
            <a:pPr marL="0" indent="0">
              <a:buNone/>
            </a:pPr>
            <a:r>
              <a:rPr lang="tr-TR" b="1" dirty="0" err="1">
                <a:ea typeface="+mn-lt"/>
                <a:cs typeface="+mn-lt"/>
              </a:rPr>
              <a:t>The</a:t>
            </a:r>
            <a:r>
              <a:rPr lang="tr-TR" b="1" dirty="0">
                <a:ea typeface="+mn-lt"/>
                <a:cs typeface="+mn-lt"/>
              </a:rPr>
              <a:t> </a:t>
            </a:r>
            <a:r>
              <a:rPr lang="tr-TR" b="1" dirty="0" err="1">
                <a:ea typeface="+mn-lt"/>
                <a:cs typeface="+mn-lt"/>
              </a:rPr>
              <a:t>Variable</a:t>
            </a:r>
            <a:r>
              <a:rPr lang="tr-TR" b="1" dirty="0">
                <a:ea typeface="+mn-lt"/>
                <a:cs typeface="+mn-lt"/>
              </a:rPr>
              <a:t> Directory (/var)</a:t>
            </a:r>
            <a:br>
              <a:rPr lang="tr-TR" b="1" dirty="0">
                <a:ea typeface="+mn-lt"/>
                <a:cs typeface="+mn-lt"/>
              </a:rPr>
            </a:br>
            <a:r>
              <a:rPr lang="tr-TR" dirty="0" err="1">
                <a:ea typeface="+mn-lt"/>
                <a:cs typeface="+mn-lt"/>
              </a:rPr>
              <a:t>The</a:t>
            </a:r>
            <a:r>
              <a:rPr lang="tr-TR" dirty="0">
                <a:ea typeface="+mn-lt"/>
                <a:cs typeface="+mn-lt"/>
              </a:rPr>
              <a:t> /var </a:t>
            </a:r>
            <a:r>
              <a:rPr lang="tr-TR" dirty="0" err="1">
                <a:ea typeface="+mn-lt"/>
                <a:cs typeface="+mn-lt"/>
              </a:rPr>
              <a:t>directory</a:t>
            </a:r>
            <a:r>
              <a:rPr lang="tr-TR" dirty="0">
                <a:ea typeface="+mn-lt"/>
                <a:cs typeface="+mn-lt"/>
              </a:rPr>
              <a:t> </a:t>
            </a:r>
            <a:r>
              <a:rPr lang="tr-TR" dirty="0" err="1">
                <a:ea typeface="+mn-lt"/>
                <a:cs typeface="+mn-lt"/>
              </a:rPr>
              <a:t>contains</a:t>
            </a:r>
            <a:r>
              <a:rPr lang="tr-TR" dirty="0">
                <a:ea typeface="+mn-lt"/>
                <a:cs typeface="+mn-lt"/>
              </a:rPr>
              <a:t> data </a:t>
            </a:r>
            <a:r>
              <a:rPr lang="tr-TR" dirty="0" err="1">
                <a:ea typeface="+mn-lt"/>
                <a:cs typeface="+mn-lt"/>
              </a:rPr>
              <a:t>that</a:t>
            </a:r>
            <a:r>
              <a:rPr lang="tr-TR" dirty="0">
                <a:ea typeface="+mn-lt"/>
                <a:cs typeface="+mn-lt"/>
              </a:rPr>
              <a:t> </a:t>
            </a:r>
            <a:r>
              <a:rPr lang="tr-TR" dirty="0" err="1">
                <a:ea typeface="+mn-lt"/>
                <a:cs typeface="+mn-lt"/>
              </a:rPr>
              <a:t>frequently</a:t>
            </a:r>
            <a:r>
              <a:rPr lang="tr-TR" dirty="0">
                <a:ea typeface="+mn-lt"/>
                <a:cs typeface="+mn-lt"/>
              </a:rPr>
              <a:t> </a:t>
            </a:r>
            <a:r>
              <a:rPr lang="tr-TR" dirty="0" err="1">
                <a:ea typeface="+mn-lt"/>
                <a:cs typeface="+mn-lt"/>
              </a:rPr>
              <a:t>changes</a:t>
            </a:r>
            <a:r>
              <a:rPr lang="tr-TR" dirty="0">
                <a:ea typeface="+mn-lt"/>
                <a:cs typeface="+mn-lt"/>
              </a:rPr>
              <a:t> </a:t>
            </a:r>
            <a:r>
              <a:rPr lang="tr-TR" dirty="0" err="1">
                <a:ea typeface="+mn-lt"/>
                <a:cs typeface="+mn-lt"/>
              </a:rPr>
              <a:t>while</a:t>
            </a:r>
            <a:r>
              <a:rPr lang="tr-TR" dirty="0">
                <a:ea typeface="+mn-lt"/>
                <a:cs typeface="+mn-lt"/>
              </a:rPr>
              <a:t> </a:t>
            </a:r>
            <a:r>
              <a:rPr lang="tr-TR" dirty="0" err="1">
                <a:ea typeface="+mn-lt"/>
                <a:cs typeface="+mn-lt"/>
              </a:rPr>
              <a:t>the</a:t>
            </a:r>
            <a:r>
              <a:rPr lang="tr-TR" dirty="0">
                <a:ea typeface="+mn-lt"/>
                <a:cs typeface="+mn-lt"/>
              </a:rPr>
              <a:t> </a:t>
            </a:r>
            <a:r>
              <a:rPr lang="tr-TR" dirty="0" err="1">
                <a:ea typeface="+mn-lt"/>
                <a:cs typeface="+mn-lt"/>
              </a:rPr>
              <a:t>system</a:t>
            </a:r>
            <a:r>
              <a:rPr lang="tr-TR" dirty="0">
                <a:ea typeface="+mn-lt"/>
                <a:cs typeface="+mn-lt"/>
              </a:rPr>
              <a:t> is </a:t>
            </a:r>
            <a:r>
              <a:rPr lang="tr-TR" dirty="0" err="1">
                <a:ea typeface="+mn-lt"/>
                <a:cs typeface="+mn-lt"/>
              </a:rPr>
              <a:t>operational</a:t>
            </a:r>
            <a:r>
              <a:rPr lang="tr-TR" dirty="0">
                <a:ea typeface="+mn-lt"/>
                <a:cs typeface="+mn-lt"/>
              </a:rPr>
              <a:t>. </a:t>
            </a:r>
            <a:r>
              <a:rPr lang="tr-TR" dirty="0" err="1">
                <a:ea typeface="+mn-lt"/>
                <a:cs typeface="+mn-lt"/>
              </a:rPr>
              <a:t>Files</a:t>
            </a:r>
            <a:r>
              <a:rPr lang="tr-TR" dirty="0">
                <a:ea typeface="+mn-lt"/>
                <a:cs typeface="+mn-lt"/>
              </a:rPr>
              <a:t> in </a:t>
            </a:r>
            <a:r>
              <a:rPr lang="tr-TR" dirty="0" err="1">
                <a:ea typeface="+mn-lt"/>
                <a:cs typeface="+mn-lt"/>
              </a:rPr>
              <a:t>this</a:t>
            </a:r>
            <a:r>
              <a:rPr lang="tr-TR" dirty="0">
                <a:ea typeface="+mn-lt"/>
                <a:cs typeface="+mn-lt"/>
              </a:rPr>
              <a:t> </a:t>
            </a:r>
            <a:r>
              <a:rPr lang="tr-TR" dirty="0" err="1">
                <a:ea typeface="+mn-lt"/>
                <a:cs typeface="+mn-lt"/>
              </a:rPr>
              <a:t>directory</a:t>
            </a:r>
            <a:r>
              <a:rPr lang="tr-TR" dirty="0">
                <a:ea typeface="+mn-lt"/>
                <a:cs typeface="+mn-lt"/>
              </a:rPr>
              <a:t> </a:t>
            </a:r>
            <a:r>
              <a:rPr lang="tr-TR" dirty="0" err="1">
                <a:ea typeface="+mn-lt"/>
                <a:cs typeface="+mn-lt"/>
              </a:rPr>
              <a:t>contain</a:t>
            </a:r>
            <a:r>
              <a:rPr lang="tr-TR" dirty="0">
                <a:ea typeface="+mn-lt"/>
                <a:cs typeface="+mn-lt"/>
              </a:rPr>
              <a:t> </a:t>
            </a:r>
            <a:r>
              <a:rPr lang="tr-TR" dirty="0" err="1">
                <a:ea typeface="+mn-lt"/>
                <a:cs typeface="+mn-lt"/>
              </a:rPr>
              <a:t>log</a:t>
            </a:r>
            <a:r>
              <a:rPr lang="tr-TR" dirty="0">
                <a:ea typeface="+mn-lt"/>
                <a:cs typeface="+mn-lt"/>
              </a:rPr>
              <a:t>, </a:t>
            </a:r>
            <a:r>
              <a:rPr lang="tr-TR" dirty="0" err="1">
                <a:ea typeface="+mn-lt"/>
                <a:cs typeface="+mn-lt"/>
              </a:rPr>
              <a:t>status</a:t>
            </a:r>
            <a:r>
              <a:rPr lang="tr-TR" dirty="0">
                <a:ea typeface="+mn-lt"/>
                <a:cs typeface="+mn-lt"/>
              </a:rPr>
              <a:t>, </a:t>
            </a:r>
            <a:r>
              <a:rPr lang="tr-TR" dirty="0" err="1">
                <a:ea typeface="+mn-lt"/>
                <a:cs typeface="+mn-lt"/>
              </a:rPr>
              <a:t>spool</a:t>
            </a:r>
            <a:r>
              <a:rPr lang="tr-TR" dirty="0">
                <a:ea typeface="+mn-lt"/>
                <a:cs typeface="+mn-lt"/>
              </a:rPr>
              <a:t>, </a:t>
            </a:r>
            <a:r>
              <a:rPr lang="tr-TR" dirty="0" err="1">
                <a:ea typeface="+mn-lt"/>
                <a:cs typeface="+mn-lt"/>
              </a:rPr>
              <a:t>lock</a:t>
            </a:r>
            <a:r>
              <a:rPr lang="tr-TR" dirty="0">
                <a:ea typeface="+mn-lt"/>
                <a:cs typeface="+mn-lt"/>
              </a:rPr>
              <a:t>, </a:t>
            </a:r>
            <a:r>
              <a:rPr lang="tr-TR" dirty="0" err="1">
                <a:ea typeface="+mn-lt"/>
                <a:cs typeface="+mn-lt"/>
              </a:rPr>
              <a:t>and</a:t>
            </a:r>
            <a:r>
              <a:rPr lang="tr-TR" dirty="0">
                <a:ea typeface="+mn-lt"/>
                <a:cs typeface="+mn-lt"/>
              </a:rPr>
              <a:t> </a:t>
            </a:r>
            <a:r>
              <a:rPr lang="tr-TR" dirty="0" err="1">
                <a:ea typeface="+mn-lt"/>
                <a:cs typeface="+mn-lt"/>
              </a:rPr>
              <a:t>other</a:t>
            </a:r>
            <a:r>
              <a:rPr lang="tr-TR" dirty="0">
                <a:ea typeface="+mn-lt"/>
                <a:cs typeface="+mn-lt"/>
              </a:rPr>
              <a:t> </a:t>
            </a:r>
            <a:r>
              <a:rPr lang="tr-TR" dirty="0" err="1">
                <a:ea typeface="+mn-lt"/>
                <a:cs typeface="+mn-lt"/>
              </a:rPr>
              <a:t>dynamic</a:t>
            </a:r>
            <a:r>
              <a:rPr lang="tr-TR" dirty="0">
                <a:ea typeface="+mn-lt"/>
                <a:cs typeface="+mn-lt"/>
              </a:rPr>
              <a:t> data. </a:t>
            </a:r>
          </a:p>
          <a:p>
            <a:pPr marL="0" indent="0">
              <a:buNone/>
            </a:pPr>
            <a:endParaRPr lang="tr-TR" dirty="0">
              <a:ea typeface="+mn-lt"/>
              <a:cs typeface="+mn-lt"/>
            </a:endParaRPr>
          </a:p>
          <a:p>
            <a:pPr marL="0" indent="0">
              <a:buNone/>
            </a:pPr>
            <a:r>
              <a:rPr lang="tr-TR" b="1" dirty="0">
                <a:ea typeface="+mn-lt"/>
                <a:cs typeface="+mn-lt"/>
              </a:rPr>
              <a:t>/var/</a:t>
            </a:r>
            <a:r>
              <a:rPr lang="tr-TR" b="1" dirty="0" err="1">
                <a:ea typeface="+mn-lt"/>
                <a:cs typeface="+mn-lt"/>
              </a:rPr>
              <a:t>log</a:t>
            </a:r>
            <a:r>
              <a:rPr lang="tr-TR" b="1" dirty="0">
                <a:ea typeface="+mn-lt"/>
                <a:cs typeface="+mn-lt"/>
              </a:rPr>
              <a:t>:</a:t>
            </a:r>
            <a:r>
              <a:rPr lang="tr-TR" dirty="0">
                <a:ea typeface="+mn-lt"/>
                <a:cs typeface="+mn-lt"/>
              </a:rPr>
              <a:t> </a:t>
            </a:r>
            <a:r>
              <a:rPr lang="tr-TR" dirty="0" err="1">
                <a:ea typeface="+mn-lt"/>
                <a:cs typeface="+mn-lt"/>
              </a:rPr>
              <a:t>This</a:t>
            </a:r>
            <a:r>
              <a:rPr lang="tr-TR" dirty="0">
                <a:ea typeface="+mn-lt"/>
                <a:cs typeface="+mn-lt"/>
              </a:rPr>
              <a:t> is </a:t>
            </a:r>
            <a:r>
              <a:rPr lang="tr-TR" dirty="0" err="1">
                <a:ea typeface="+mn-lt"/>
                <a:cs typeface="+mn-lt"/>
              </a:rPr>
              <a:t>the</a:t>
            </a:r>
            <a:r>
              <a:rPr lang="tr-TR" dirty="0">
                <a:ea typeface="+mn-lt"/>
                <a:cs typeface="+mn-lt"/>
              </a:rPr>
              <a:t> </a:t>
            </a:r>
            <a:r>
              <a:rPr lang="tr-TR" dirty="0" err="1">
                <a:ea typeface="+mn-lt"/>
                <a:cs typeface="+mn-lt"/>
              </a:rPr>
              <a:t>storage</a:t>
            </a:r>
            <a:r>
              <a:rPr lang="tr-TR" dirty="0">
                <a:ea typeface="+mn-lt"/>
                <a:cs typeface="+mn-lt"/>
              </a:rPr>
              <a:t> </a:t>
            </a:r>
            <a:r>
              <a:rPr lang="tr-TR" dirty="0" err="1">
                <a:ea typeface="+mn-lt"/>
                <a:cs typeface="+mn-lt"/>
              </a:rPr>
              <a:t>for</a:t>
            </a:r>
            <a:r>
              <a:rPr lang="tr-TR" dirty="0">
                <a:ea typeface="+mn-lt"/>
                <a:cs typeface="+mn-lt"/>
              </a:rPr>
              <a:t> </a:t>
            </a:r>
            <a:r>
              <a:rPr lang="tr-TR" dirty="0" err="1">
                <a:ea typeface="+mn-lt"/>
                <a:cs typeface="+mn-lt"/>
              </a:rPr>
              <a:t>most</a:t>
            </a:r>
            <a:r>
              <a:rPr lang="tr-TR" dirty="0">
                <a:ea typeface="+mn-lt"/>
                <a:cs typeface="+mn-lt"/>
              </a:rPr>
              <a:t> </a:t>
            </a:r>
            <a:r>
              <a:rPr lang="tr-TR" dirty="0" err="1">
                <a:ea typeface="+mn-lt"/>
                <a:cs typeface="+mn-lt"/>
              </a:rPr>
              <a:t>system</a:t>
            </a:r>
            <a:r>
              <a:rPr lang="tr-TR" dirty="0">
                <a:ea typeface="+mn-lt"/>
                <a:cs typeface="+mn-lt"/>
              </a:rPr>
              <a:t> </a:t>
            </a:r>
            <a:r>
              <a:rPr lang="tr-TR" dirty="0" err="1">
                <a:ea typeface="+mn-lt"/>
                <a:cs typeface="+mn-lt"/>
              </a:rPr>
              <a:t>log</a:t>
            </a:r>
            <a:r>
              <a:rPr lang="tr-TR" dirty="0">
                <a:ea typeface="+mn-lt"/>
                <a:cs typeface="+mn-lt"/>
              </a:rPr>
              <a:t> </a:t>
            </a:r>
            <a:r>
              <a:rPr lang="tr-TR" dirty="0" err="1">
                <a:ea typeface="+mn-lt"/>
                <a:cs typeface="+mn-lt"/>
              </a:rPr>
              <a:t>files</a:t>
            </a:r>
            <a:r>
              <a:rPr lang="tr-TR" dirty="0">
                <a:ea typeface="+mn-lt"/>
                <a:cs typeface="+mn-lt"/>
              </a:rPr>
              <a:t>, </a:t>
            </a:r>
            <a:r>
              <a:rPr lang="tr-TR" dirty="0" err="1">
                <a:ea typeface="+mn-lt"/>
                <a:cs typeface="+mn-lt"/>
              </a:rPr>
              <a:t>such</a:t>
            </a:r>
            <a:r>
              <a:rPr lang="tr-TR" dirty="0">
                <a:ea typeface="+mn-lt"/>
                <a:cs typeface="+mn-lt"/>
              </a:rPr>
              <a:t> as</a:t>
            </a:r>
            <a:br>
              <a:rPr lang="tr-TR" dirty="0">
                <a:ea typeface="+mn-lt"/>
                <a:cs typeface="+mn-lt"/>
              </a:rPr>
            </a:br>
            <a:r>
              <a:rPr lang="tr-TR" dirty="0" err="1">
                <a:ea typeface="+mn-lt"/>
                <a:cs typeface="+mn-lt"/>
              </a:rPr>
              <a:t>system</a:t>
            </a:r>
            <a:r>
              <a:rPr lang="tr-TR" dirty="0">
                <a:ea typeface="+mn-lt"/>
                <a:cs typeface="+mn-lt"/>
              </a:rPr>
              <a:t> </a:t>
            </a:r>
            <a:r>
              <a:rPr lang="tr-TR" dirty="0" err="1">
                <a:ea typeface="+mn-lt"/>
                <a:cs typeface="+mn-lt"/>
              </a:rPr>
              <a:t>logs</a:t>
            </a:r>
            <a:r>
              <a:rPr lang="tr-TR" dirty="0">
                <a:ea typeface="+mn-lt"/>
                <a:cs typeface="+mn-lt"/>
              </a:rPr>
              <a:t>, </a:t>
            </a:r>
            <a:r>
              <a:rPr lang="tr-TR" dirty="0" err="1">
                <a:ea typeface="+mn-lt"/>
                <a:cs typeface="+mn-lt"/>
              </a:rPr>
              <a:t>boot</a:t>
            </a:r>
            <a:r>
              <a:rPr lang="tr-TR" dirty="0">
                <a:ea typeface="+mn-lt"/>
                <a:cs typeface="+mn-lt"/>
              </a:rPr>
              <a:t> </a:t>
            </a:r>
            <a:r>
              <a:rPr lang="tr-TR" dirty="0" err="1">
                <a:ea typeface="+mn-lt"/>
                <a:cs typeface="+mn-lt"/>
              </a:rPr>
              <a:t>logs</a:t>
            </a:r>
            <a:r>
              <a:rPr lang="tr-TR" dirty="0">
                <a:ea typeface="+mn-lt"/>
                <a:cs typeface="+mn-lt"/>
              </a:rPr>
              <a:t>, </a:t>
            </a:r>
            <a:r>
              <a:rPr lang="tr-TR" dirty="0" err="1">
                <a:ea typeface="+mn-lt"/>
                <a:cs typeface="+mn-lt"/>
              </a:rPr>
              <a:t>user</a:t>
            </a:r>
            <a:r>
              <a:rPr lang="tr-TR" dirty="0">
                <a:ea typeface="+mn-lt"/>
                <a:cs typeface="+mn-lt"/>
              </a:rPr>
              <a:t> </a:t>
            </a:r>
            <a:r>
              <a:rPr lang="tr-TR" dirty="0" err="1">
                <a:ea typeface="+mn-lt"/>
                <a:cs typeface="+mn-lt"/>
              </a:rPr>
              <a:t>logs</a:t>
            </a:r>
            <a:r>
              <a:rPr lang="tr-TR" dirty="0">
                <a:ea typeface="+mn-lt"/>
                <a:cs typeface="+mn-lt"/>
              </a:rPr>
              <a:t>, </a:t>
            </a:r>
            <a:r>
              <a:rPr lang="tr-TR" dirty="0" err="1">
                <a:ea typeface="+mn-lt"/>
                <a:cs typeface="+mn-lt"/>
              </a:rPr>
              <a:t>failed</a:t>
            </a:r>
            <a:r>
              <a:rPr lang="tr-TR" dirty="0">
                <a:ea typeface="+mn-lt"/>
                <a:cs typeface="+mn-lt"/>
              </a:rPr>
              <a:t> </a:t>
            </a:r>
            <a:r>
              <a:rPr lang="tr-TR" dirty="0" err="1">
                <a:ea typeface="+mn-lt"/>
                <a:cs typeface="+mn-lt"/>
              </a:rPr>
              <a:t>user</a:t>
            </a:r>
            <a:r>
              <a:rPr lang="tr-TR" dirty="0">
                <a:ea typeface="+mn-lt"/>
                <a:cs typeface="+mn-lt"/>
              </a:rPr>
              <a:t> </a:t>
            </a:r>
            <a:r>
              <a:rPr lang="tr-TR" dirty="0" err="1">
                <a:ea typeface="+mn-lt"/>
                <a:cs typeface="+mn-lt"/>
              </a:rPr>
              <a:t>logs</a:t>
            </a:r>
            <a:r>
              <a:rPr lang="tr-TR" dirty="0">
                <a:ea typeface="+mn-lt"/>
                <a:cs typeface="+mn-lt"/>
              </a:rPr>
              <a:t>, </a:t>
            </a:r>
            <a:r>
              <a:rPr lang="tr-TR" dirty="0" err="1">
                <a:ea typeface="+mn-lt"/>
                <a:cs typeface="+mn-lt"/>
              </a:rPr>
              <a:t>installation</a:t>
            </a:r>
            <a:br>
              <a:rPr lang="tr-TR" dirty="0">
                <a:ea typeface="+mn-lt"/>
                <a:cs typeface="+mn-lt"/>
              </a:rPr>
            </a:br>
            <a:r>
              <a:rPr lang="tr-TR" dirty="0" err="1">
                <a:ea typeface="+mn-lt"/>
                <a:cs typeface="+mn-lt"/>
              </a:rPr>
              <a:t>logs</a:t>
            </a:r>
            <a:r>
              <a:rPr lang="tr-TR" dirty="0">
                <a:ea typeface="+mn-lt"/>
                <a:cs typeface="+mn-lt"/>
              </a:rPr>
              <a:t>, </a:t>
            </a:r>
            <a:r>
              <a:rPr lang="tr-TR" dirty="0" err="1">
                <a:ea typeface="+mn-lt"/>
                <a:cs typeface="+mn-lt"/>
              </a:rPr>
              <a:t>cron</a:t>
            </a:r>
            <a:r>
              <a:rPr lang="tr-TR" dirty="0">
                <a:ea typeface="+mn-lt"/>
                <a:cs typeface="+mn-lt"/>
              </a:rPr>
              <a:t> </a:t>
            </a:r>
            <a:r>
              <a:rPr lang="tr-TR" dirty="0" err="1">
                <a:ea typeface="+mn-lt"/>
                <a:cs typeface="+mn-lt"/>
              </a:rPr>
              <a:t>logs</a:t>
            </a:r>
            <a:r>
              <a:rPr lang="tr-TR" dirty="0">
                <a:ea typeface="+mn-lt"/>
                <a:cs typeface="+mn-lt"/>
              </a:rPr>
              <a:t>, mail </a:t>
            </a:r>
            <a:r>
              <a:rPr lang="tr-TR" dirty="0" err="1">
                <a:ea typeface="+mn-lt"/>
                <a:cs typeface="+mn-lt"/>
              </a:rPr>
              <a:t>logs</a:t>
            </a:r>
            <a:r>
              <a:rPr lang="tr-TR" dirty="0">
                <a:ea typeface="+mn-lt"/>
                <a:cs typeface="+mn-lt"/>
              </a:rPr>
              <a:t>, </a:t>
            </a:r>
            <a:r>
              <a:rPr lang="tr-TR" dirty="0" err="1">
                <a:ea typeface="+mn-lt"/>
                <a:cs typeface="+mn-lt"/>
              </a:rPr>
              <a:t>etc</a:t>
            </a:r>
            <a:r>
              <a:rPr lang="tr-TR" dirty="0">
                <a:ea typeface="+mn-lt"/>
                <a:cs typeface="+mn-lt"/>
              </a:rPr>
              <a:t>.</a:t>
            </a:r>
          </a:p>
          <a:p>
            <a:pPr marL="0" indent="0">
              <a:buNone/>
            </a:pPr>
            <a:endParaRPr lang="tr-TR" dirty="0"/>
          </a:p>
          <a:p>
            <a:pPr marL="0" indent="0">
              <a:buNone/>
            </a:pPr>
            <a:r>
              <a:rPr lang="tr-TR" b="1" dirty="0">
                <a:ea typeface="+mn-lt"/>
                <a:cs typeface="+mn-lt"/>
              </a:rPr>
              <a:t>/var/</a:t>
            </a:r>
            <a:r>
              <a:rPr lang="tr-TR" b="1" dirty="0" err="1">
                <a:ea typeface="+mn-lt"/>
                <a:cs typeface="+mn-lt"/>
              </a:rPr>
              <a:t>opt</a:t>
            </a:r>
            <a:r>
              <a:rPr lang="tr-TR" b="1" dirty="0">
                <a:ea typeface="+mn-lt"/>
                <a:cs typeface="+mn-lt"/>
              </a:rPr>
              <a:t>:</a:t>
            </a:r>
            <a:r>
              <a:rPr lang="tr-TR" dirty="0">
                <a:ea typeface="+mn-lt"/>
                <a:cs typeface="+mn-lt"/>
              </a:rPr>
              <a:t> </a:t>
            </a:r>
            <a:r>
              <a:rPr lang="tr-TR" dirty="0" err="1">
                <a:ea typeface="+mn-lt"/>
                <a:cs typeface="+mn-lt"/>
              </a:rPr>
              <a:t>This</a:t>
            </a:r>
            <a:r>
              <a:rPr lang="tr-TR" dirty="0">
                <a:ea typeface="+mn-lt"/>
                <a:cs typeface="+mn-lt"/>
              </a:rPr>
              <a:t> </a:t>
            </a:r>
            <a:r>
              <a:rPr lang="tr-TR" dirty="0" err="1">
                <a:ea typeface="+mn-lt"/>
                <a:cs typeface="+mn-lt"/>
              </a:rPr>
              <a:t>directory</a:t>
            </a:r>
            <a:r>
              <a:rPr lang="tr-TR" dirty="0">
                <a:ea typeface="+mn-lt"/>
                <a:cs typeface="+mn-lt"/>
              </a:rPr>
              <a:t> </a:t>
            </a:r>
            <a:r>
              <a:rPr lang="tr-TR" dirty="0" err="1">
                <a:ea typeface="+mn-lt"/>
                <a:cs typeface="+mn-lt"/>
              </a:rPr>
              <a:t>stores</a:t>
            </a:r>
            <a:r>
              <a:rPr lang="tr-TR" dirty="0">
                <a:ea typeface="+mn-lt"/>
                <a:cs typeface="+mn-lt"/>
              </a:rPr>
              <a:t> </a:t>
            </a:r>
            <a:r>
              <a:rPr lang="tr-TR" dirty="0" err="1">
                <a:ea typeface="+mn-lt"/>
                <a:cs typeface="+mn-lt"/>
              </a:rPr>
              <a:t>log</a:t>
            </a:r>
            <a:r>
              <a:rPr lang="tr-TR" dirty="0">
                <a:ea typeface="+mn-lt"/>
                <a:cs typeface="+mn-lt"/>
              </a:rPr>
              <a:t>, </a:t>
            </a:r>
            <a:r>
              <a:rPr lang="tr-TR" dirty="0" err="1">
                <a:ea typeface="+mn-lt"/>
                <a:cs typeface="+mn-lt"/>
              </a:rPr>
              <a:t>status</a:t>
            </a:r>
            <a:r>
              <a:rPr lang="tr-TR" dirty="0">
                <a:ea typeface="+mn-lt"/>
                <a:cs typeface="+mn-lt"/>
              </a:rPr>
              <a:t>, </a:t>
            </a:r>
            <a:r>
              <a:rPr lang="tr-TR" dirty="0" err="1">
                <a:ea typeface="+mn-lt"/>
                <a:cs typeface="+mn-lt"/>
              </a:rPr>
              <a:t>and</a:t>
            </a:r>
            <a:r>
              <a:rPr lang="tr-TR" dirty="0">
                <a:ea typeface="+mn-lt"/>
                <a:cs typeface="+mn-lt"/>
              </a:rPr>
              <a:t> </a:t>
            </a:r>
            <a:r>
              <a:rPr lang="tr-TR" dirty="0" err="1">
                <a:ea typeface="+mn-lt"/>
                <a:cs typeface="+mn-lt"/>
              </a:rPr>
              <a:t>other</a:t>
            </a:r>
            <a:r>
              <a:rPr lang="tr-TR" dirty="0">
                <a:ea typeface="+mn-lt"/>
                <a:cs typeface="+mn-lt"/>
              </a:rPr>
              <a:t> </a:t>
            </a:r>
            <a:r>
              <a:rPr lang="tr-TR" dirty="0" err="1">
                <a:ea typeface="+mn-lt"/>
                <a:cs typeface="+mn-lt"/>
              </a:rPr>
              <a:t>variable</a:t>
            </a:r>
            <a:br>
              <a:rPr lang="tr-TR" dirty="0">
                <a:ea typeface="+mn-lt"/>
                <a:cs typeface="+mn-lt"/>
              </a:rPr>
            </a:br>
            <a:r>
              <a:rPr lang="tr-TR" dirty="0">
                <a:ea typeface="+mn-lt"/>
                <a:cs typeface="+mn-lt"/>
              </a:rPr>
              <a:t>data </a:t>
            </a:r>
            <a:r>
              <a:rPr lang="tr-TR" dirty="0" err="1">
                <a:ea typeface="+mn-lt"/>
                <a:cs typeface="+mn-lt"/>
              </a:rPr>
              <a:t>files</a:t>
            </a:r>
            <a:r>
              <a:rPr lang="tr-TR" dirty="0">
                <a:ea typeface="+mn-lt"/>
                <a:cs typeface="+mn-lt"/>
              </a:rPr>
              <a:t> </a:t>
            </a:r>
            <a:r>
              <a:rPr lang="tr-TR" dirty="0" err="1">
                <a:ea typeface="+mn-lt"/>
                <a:cs typeface="+mn-lt"/>
              </a:rPr>
              <a:t>for</a:t>
            </a:r>
            <a:r>
              <a:rPr lang="tr-TR" dirty="0">
                <a:ea typeface="+mn-lt"/>
                <a:cs typeface="+mn-lt"/>
              </a:rPr>
              <a:t> </a:t>
            </a:r>
            <a:r>
              <a:rPr lang="tr-TR" dirty="0" err="1">
                <a:ea typeface="+mn-lt"/>
                <a:cs typeface="+mn-lt"/>
              </a:rPr>
              <a:t>additional</a:t>
            </a:r>
            <a:r>
              <a:rPr lang="tr-TR" dirty="0">
                <a:ea typeface="+mn-lt"/>
                <a:cs typeface="+mn-lt"/>
              </a:rPr>
              <a:t> software </a:t>
            </a:r>
            <a:r>
              <a:rPr lang="tr-TR" dirty="0" err="1">
                <a:ea typeface="+mn-lt"/>
                <a:cs typeface="+mn-lt"/>
              </a:rPr>
              <a:t>installed</a:t>
            </a:r>
            <a:r>
              <a:rPr lang="tr-TR" dirty="0">
                <a:ea typeface="+mn-lt"/>
                <a:cs typeface="+mn-lt"/>
              </a:rPr>
              <a:t> in /</a:t>
            </a:r>
            <a:r>
              <a:rPr lang="tr-TR" dirty="0" err="1">
                <a:ea typeface="+mn-lt"/>
                <a:cs typeface="+mn-lt"/>
              </a:rPr>
              <a:t>opt</a:t>
            </a:r>
            <a:r>
              <a:rPr lang="tr-TR" dirty="0">
                <a:ea typeface="+mn-lt"/>
                <a:cs typeface="+mn-lt"/>
              </a:rPr>
              <a:t>, t.</a:t>
            </a:r>
            <a:endParaRPr lang="tr-TR" dirty="0"/>
          </a:p>
        </p:txBody>
      </p:sp>
    </p:spTree>
    <p:extLst>
      <p:ext uri="{BB962C8B-B14F-4D97-AF65-F5344CB8AC3E}">
        <p14:creationId xmlns:p14="http://schemas.microsoft.com/office/powerpoint/2010/main" val="2589847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AC37D6A-BF1A-BE0D-23E8-A42646FE4433}"/>
              </a:ext>
            </a:extLst>
          </p:cNvPr>
          <p:cNvSpPr>
            <a:spLocks noGrp="1"/>
          </p:cNvSpPr>
          <p:nvPr>
            <p:ph type="title"/>
          </p:nvPr>
        </p:nvSpPr>
        <p:spPr/>
        <p:txBody>
          <a:bodyPr/>
          <a:lstStyle/>
          <a:p>
            <a:r>
              <a:rPr lang="tr-TR" dirty="0">
                <a:ea typeface="+mj-lt"/>
                <a:cs typeface="+mj-lt"/>
              </a:rPr>
              <a:t>Linux Directory </a:t>
            </a:r>
            <a:r>
              <a:rPr lang="tr-TR" dirty="0" err="1">
                <a:ea typeface="+mj-lt"/>
                <a:cs typeface="+mj-lt"/>
              </a:rPr>
              <a:t>Structure</a:t>
            </a:r>
            <a:r>
              <a:rPr lang="tr-TR" dirty="0">
                <a:ea typeface="+mj-lt"/>
                <a:cs typeface="+mj-lt"/>
              </a:rPr>
              <a:t> </a:t>
            </a:r>
            <a:r>
              <a:rPr lang="tr-TR" dirty="0" err="1">
                <a:ea typeface="+mj-lt"/>
                <a:cs typeface="+mj-lt"/>
              </a:rPr>
              <a:t>and</a:t>
            </a:r>
            <a:r>
              <a:rPr lang="tr-TR" dirty="0">
                <a:ea typeface="+mj-lt"/>
                <a:cs typeface="+mj-lt"/>
              </a:rPr>
              <a:t> File </a:t>
            </a:r>
            <a:r>
              <a:rPr lang="tr-TR" dirty="0" err="1">
                <a:ea typeface="+mj-lt"/>
                <a:cs typeface="+mj-lt"/>
              </a:rPr>
              <a:t>Systems</a:t>
            </a:r>
            <a:endParaRPr lang="tr-TR" dirty="0" err="1"/>
          </a:p>
        </p:txBody>
      </p:sp>
      <p:sp>
        <p:nvSpPr>
          <p:cNvPr id="3" name="İçerik Yer Tutucusu 2">
            <a:extLst>
              <a:ext uri="{FF2B5EF4-FFF2-40B4-BE49-F238E27FC236}">
                <a16:creationId xmlns:a16="http://schemas.microsoft.com/office/drawing/2014/main" id="{BA1A1797-1B5E-BEF7-EC0E-96473872DFF0}"/>
              </a:ext>
            </a:extLst>
          </p:cNvPr>
          <p:cNvSpPr>
            <a:spLocks noGrp="1"/>
          </p:cNvSpPr>
          <p:nvPr>
            <p:ph idx="1"/>
          </p:nvPr>
        </p:nvSpPr>
        <p:spPr/>
        <p:txBody>
          <a:bodyPr vert="horz" lIns="91440" tIns="45720" rIns="91440" bIns="45720" rtlCol="0" anchor="t">
            <a:normAutofit fontScale="92500"/>
          </a:bodyPr>
          <a:lstStyle/>
          <a:p>
            <a:pPr marL="0" indent="0">
              <a:buNone/>
            </a:pPr>
            <a:r>
              <a:rPr lang="tr-TR" b="1" dirty="0">
                <a:ea typeface="+mn-lt"/>
                <a:cs typeface="+mn-lt"/>
              </a:rPr>
              <a:t>/var/</a:t>
            </a:r>
            <a:r>
              <a:rPr lang="tr-TR" b="1" dirty="0" err="1">
                <a:ea typeface="+mn-lt"/>
                <a:cs typeface="+mn-lt"/>
              </a:rPr>
              <a:t>spool</a:t>
            </a:r>
            <a:r>
              <a:rPr lang="tr-TR" b="1" dirty="0">
                <a:ea typeface="+mn-lt"/>
                <a:cs typeface="+mn-lt"/>
              </a:rPr>
              <a:t>:</a:t>
            </a:r>
            <a:r>
              <a:rPr lang="tr-TR" dirty="0">
                <a:ea typeface="+mn-lt"/>
                <a:cs typeface="+mn-lt"/>
              </a:rPr>
              <a:t> </a:t>
            </a:r>
            <a:r>
              <a:rPr lang="tr-TR" dirty="0" err="1">
                <a:ea typeface="+mn-lt"/>
                <a:cs typeface="+mn-lt"/>
              </a:rPr>
              <a:t>Directories</a:t>
            </a:r>
            <a:r>
              <a:rPr lang="tr-TR" dirty="0">
                <a:ea typeface="+mn-lt"/>
                <a:cs typeface="+mn-lt"/>
              </a:rPr>
              <a:t> </a:t>
            </a:r>
            <a:r>
              <a:rPr lang="tr-TR" dirty="0" err="1">
                <a:ea typeface="+mn-lt"/>
                <a:cs typeface="+mn-lt"/>
              </a:rPr>
              <a:t>that</a:t>
            </a:r>
            <a:r>
              <a:rPr lang="tr-TR" dirty="0">
                <a:ea typeface="+mn-lt"/>
                <a:cs typeface="+mn-lt"/>
              </a:rPr>
              <a:t> </a:t>
            </a:r>
            <a:r>
              <a:rPr lang="tr-TR" dirty="0" err="1">
                <a:ea typeface="+mn-lt"/>
                <a:cs typeface="+mn-lt"/>
              </a:rPr>
              <a:t>hold</a:t>
            </a:r>
            <a:r>
              <a:rPr lang="tr-TR" dirty="0">
                <a:ea typeface="+mn-lt"/>
                <a:cs typeface="+mn-lt"/>
              </a:rPr>
              <a:t> </a:t>
            </a:r>
            <a:r>
              <a:rPr lang="tr-TR" dirty="0" err="1">
                <a:ea typeface="+mn-lt"/>
                <a:cs typeface="+mn-lt"/>
              </a:rPr>
              <a:t>print</a:t>
            </a:r>
            <a:r>
              <a:rPr lang="tr-TR" dirty="0">
                <a:ea typeface="+mn-lt"/>
                <a:cs typeface="+mn-lt"/>
              </a:rPr>
              <a:t> </a:t>
            </a:r>
            <a:r>
              <a:rPr lang="tr-TR" dirty="0" err="1">
                <a:ea typeface="+mn-lt"/>
                <a:cs typeface="+mn-lt"/>
              </a:rPr>
              <a:t>jobs</a:t>
            </a:r>
            <a:r>
              <a:rPr lang="tr-TR" dirty="0">
                <a:ea typeface="+mn-lt"/>
                <a:cs typeface="+mn-lt"/>
              </a:rPr>
              <a:t>, </a:t>
            </a:r>
            <a:r>
              <a:rPr lang="tr-TR" dirty="0" err="1">
                <a:ea typeface="+mn-lt"/>
                <a:cs typeface="+mn-lt"/>
              </a:rPr>
              <a:t>cron</a:t>
            </a:r>
            <a:r>
              <a:rPr lang="tr-TR" dirty="0">
                <a:ea typeface="+mn-lt"/>
                <a:cs typeface="+mn-lt"/>
              </a:rPr>
              <a:t> </a:t>
            </a:r>
            <a:r>
              <a:rPr lang="tr-TR" dirty="0" err="1">
                <a:ea typeface="+mn-lt"/>
                <a:cs typeface="+mn-lt"/>
              </a:rPr>
              <a:t>jobs</a:t>
            </a:r>
            <a:r>
              <a:rPr lang="tr-TR" dirty="0">
                <a:ea typeface="+mn-lt"/>
                <a:cs typeface="+mn-lt"/>
              </a:rPr>
              <a:t>, mail</a:t>
            </a:r>
            <a:br>
              <a:rPr lang="tr-TR" dirty="0">
                <a:ea typeface="+mn-lt"/>
                <a:cs typeface="+mn-lt"/>
              </a:rPr>
            </a:br>
            <a:r>
              <a:rPr lang="tr-TR" dirty="0" err="1">
                <a:ea typeface="+mn-lt"/>
                <a:cs typeface="+mn-lt"/>
              </a:rPr>
              <a:t>messages</a:t>
            </a:r>
            <a:r>
              <a:rPr lang="tr-TR" dirty="0">
                <a:ea typeface="+mn-lt"/>
                <a:cs typeface="+mn-lt"/>
              </a:rPr>
              <a:t>, </a:t>
            </a:r>
            <a:r>
              <a:rPr lang="tr-TR" dirty="0" err="1">
                <a:ea typeface="+mn-lt"/>
                <a:cs typeface="+mn-lt"/>
              </a:rPr>
              <a:t>and</a:t>
            </a:r>
            <a:r>
              <a:rPr lang="tr-TR" dirty="0">
                <a:ea typeface="+mn-lt"/>
                <a:cs typeface="+mn-lt"/>
              </a:rPr>
              <a:t> </a:t>
            </a:r>
            <a:r>
              <a:rPr lang="tr-TR" dirty="0" err="1">
                <a:ea typeface="+mn-lt"/>
                <a:cs typeface="+mn-lt"/>
              </a:rPr>
              <a:t>other</a:t>
            </a:r>
            <a:r>
              <a:rPr lang="tr-TR" dirty="0">
                <a:ea typeface="+mn-lt"/>
                <a:cs typeface="+mn-lt"/>
              </a:rPr>
              <a:t> </a:t>
            </a:r>
            <a:r>
              <a:rPr lang="tr-TR" dirty="0" err="1">
                <a:ea typeface="+mn-lt"/>
                <a:cs typeface="+mn-lt"/>
              </a:rPr>
              <a:t>queued</a:t>
            </a:r>
            <a:r>
              <a:rPr lang="tr-TR" dirty="0">
                <a:ea typeface="+mn-lt"/>
                <a:cs typeface="+mn-lt"/>
              </a:rPr>
              <a:t> </a:t>
            </a:r>
            <a:r>
              <a:rPr lang="tr-TR" dirty="0" err="1">
                <a:ea typeface="+mn-lt"/>
                <a:cs typeface="+mn-lt"/>
              </a:rPr>
              <a:t>items</a:t>
            </a:r>
            <a:r>
              <a:rPr lang="tr-TR" dirty="0">
                <a:ea typeface="+mn-lt"/>
                <a:cs typeface="+mn-lt"/>
              </a:rPr>
              <a:t> </a:t>
            </a:r>
            <a:r>
              <a:rPr lang="tr-TR" dirty="0" err="1">
                <a:ea typeface="+mn-lt"/>
                <a:cs typeface="+mn-lt"/>
              </a:rPr>
              <a:t>before</a:t>
            </a:r>
            <a:r>
              <a:rPr lang="tr-TR" dirty="0">
                <a:ea typeface="+mn-lt"/>
                <a:cs typeface="+mn-lt"/>
              </a:rPr>
              <a:t> </a:t>
            </a:r>
            <a:r>
              <a:rPr lang="tr-TR" dirty="0" err="1">
                <a:ea typeface="+mn-lt"/>
                <a:cs typeface="+mn-lt"/>
              </a:rPr>
              <a:t>being</a:t>
            </a:r>
            <a:r>
              <a:rPr lang="tr-TR" dirty="0">
                <a:ea typeface="+mn-lt"/>
                <a:cs typeface="+mn-lt"/>
              </a:rPr>
              <a:t> sent </a:t>
            </a:r>
            <a:r>
              <a:rPr lang="tr-TR" dirty="0" err="1">
                <a:ea typeface="+mn-lt"/>
                <a:cs typeface="+mn-lt"/>
              </a:rPr>
              <a:t>out</a:t>
            </a:r>
            <a:r>
              <a:rPr lang="tr-TR" dirty="0">
                <a:ea typeface="+mn-lt"/>
                <a:cs typeface="+mn-lt"/>
              </a:rPr>
              <a:t> </a:t>
            </a:r>
            <a:r>
              <a:rPr lang="tr-TR" dirty="0" err="1">
                <a:ea typeface="+mn-lt"/>
                <a:cs typeface="+mn-lt"/>
              </a:rPr>
              <a:t>to</a:t>
            </a:r>
            <a:r>
              <a:rPr lang="tr-TR" dirty="0">
                <a:ea typeface="+mn-lt"/>
                <a:cs typeface="+mn-lt"/>
              </a:rPr>
              <a:t> </a:t>
            </a:r>
            <a:r>
              <a:rPr lang="tr-TR" dirty="0" err="1">
                <a:ea typeface="+mn-lt"/>
                <a:cs typeface="+mn-lt"/>
              </a:rPr>
              <a:t>their</a:t>
            </a:r>
            <a:r>
              <a:rPr lang="tr-TR" dirty="0">
                <a:ea typeface="+mn-lt"/>
                <a:cs typeface="+mn-lt"/>
              </a:rPr>
              <a:t> </a:t>
            </a:r>
            <a:r>
              <a:rPr lang="tr-TR" dirty="0" err="1">
                <a:ea typeface="+mn-lt"/>
                <a:cs typeface="+mn-lt"/>
              </a:rPr>
              <a:t>intended</a:t>
            </a:r>
            <a:r>
              <a:rPr lang="tr-TR" dirty="0">
                <a:ea typeface="+mn-lt"/>
                <a:cs typeface="+mn-lt"/>
              </a:rPr>
              <a:t> </a:t>
            </a:r>
            <a:r>
              <a:rPr lang="tr-TR" dirty="0" err="1">
                <a:ea typeface="+mn-lt"/>
                <a:cs typeface="+mn-lt"/>
              </a:rPr>
              <a:t>destinations</a:t>
            </a:r>
            <a:r>
              <a:rPr lang="tr-TR" dirty="0">
                <a:ea typeface="+mn-lt"/>
                <a:cs typeface="+mn-lt"/>
              </a:rPr>
              <a:t> </a:t>
            </a:r>
            <a:r>
              <a:rPr lang="tr-TR" dirty="0" err="1">
                <a:ea typeface="+mn-lt"/>
                <a:cs typeface="+mn-lt"/>
              </a:rPr>
              <a:t>are</a:t>
            </a:r>
            <a:r>
              <a:rPr lang="tr-TR" dirty="0">
                <a:ea typeface="+mn-lt"/>
                <a:cs typeface="+mn-lt"/>
              </a:rPr>
              <a:t> </a:t>
            </a:r>
            <a:r>
              <a:rPr lang="tr-TR" dirty="0" err="1">
                <a:ea typeface="+mn-lt"/>
                <a:cs typeface="+mn-lt"/>
              </a:rPr>
              <a:t>located</a:t>
            </a:r>
            <a:r>
              <a:rPr lang="tr-TR" dirty="0">
                <a:ea typeface="+mn-lt"/>
                <a:cs typeface="+mn-lt"/>
              </a:rPr>
              <a:t> here.</a:t>
            </a:r>
          </a:p>
          <a:p>
            <a:pPr marL="0" indent="0">
              <a:buNone/>
            </a:pPr>
            <a:endParaRPr lang="tr-TR" dirty="0"/>
          </a:p>
          <a:p>
            <a:pPr marL="0" indent="0">
              <a:buNone/>
            </a:pPr>
            <a:r>
              <a:rPr lang="tr-TR" b="1" dirty="0">
                <a:ea typeface="+mn-lt"/>
                <a:cs typeface="+mn-lt"/>
              </a:rPr>
              <a:t>/var/</a:t>
            </a:r>
            <a:r>
              <a:rPr lang="tr-TR" b="1" dirty="0" err="1">
                <a:ea typeface="+mn-lt"/>
                <a:cs typeface="+mn-lt"/>
              </a:rPr>
              <a:t>tmp</a:t>
            </a:r>
            <a:r>
              <a:rPr lang="tr-TR" b="1" dirty="0">
                <a:ea typeface="+mn-lt"/>
                <a:cs typeface="+mn-lt"/>
              </a:rPr>
              <a:t>:</a:t>
            </a:r>
            <a:r>
              <a:rPr lang="tr-TR" dirty="0">
                <a:ea typeface="+mn-lt"/>
                <a:cs typeface="+mn-lt"/>
              </a:rPr>
              <a:t> </a:t>
            </a:r>
            <a:r>
              <a:rPr lang="tr-TR" dirty="0" err="1">
                <a:ea typeface="+mn-lt"/>
                <a:cs typeface="+mn-lt"/>
              </a:rPr>
              <a:t>Large</a:t>
            </a:r>
            <a:r>
              <a:rPr lang="tr-TR" dirty="0">
                <a:ea typeface="+mn-lt"/>
                <a:cs typeface="+mn-lt"/>
              </a:rPr>
              <a:t> </a:t>
            </a:r>
            <a:r>
              <a:rPr lang="tr-TR" dirty="0" err="1">
                <a:ea typeface="+mn-lt"/>
                <a:cs typeface="+mn-lt"/>
              </a:rPr>
              <a:t>temporary</a:t>
            </a:r>
            <a:r>
              <a:rPr lang="tr-TR" dirty="0">
                <a:ea typeface="+mn-lt"/>
                <a:cs typeface="+mn-lt"/>
              </a:rPr>
              <a:t> </a:t>
            </a:r>
            <a:r>
              <a:rPr lang="tr-TR" dirty="0" err="1">
                <a:ea typeface="+mn-lt"/>
                <a:cs typeface="+mn-lt"/>
              </a:rPr>
              <a:t>files</a:t>
            </a:r>
            <a:r>
              <a:rPr lang="tr-TR" dirty="0">
                <a:ea typeface="+mn-lt"/>
                <a:cs typeface="+mn-lt"/>
              </a:rPr>
              <a:t> </a:t>
            </a:r>
            <a:r>
              <a:rPr lang="tr-TR" dirty="0" err="1">
                <a:ea typeface="+mn-lt"/>
                <a:cs typeface="+mn-lt"/>
              </a:rPr>
              <a:t>or</a:t>
            </a:r>
            <a:r>
              <a:rPr lang="tr-TR" dirty="0">
                <a:ea typeface="+mn-lt"/>
                <a:cs typeface="+mn-lt"/>
              </a:rPr>
              <a:t> </a:t>
            </a:r>
            <a:r>
              <a:rPr lang="tr-TR" dirty="0" err="1">
                <a:ea typeface="+mn-lt"/>
                <a:cs typeface="+mn-lt"/>
              </a:rPr>
              <a:t>temporary</a:t>
            </a:r>
            <a:r>
              <a:rPr lang="tr-TR" dirty="0">
                <a:ea typeface="+mn-lt"/>
                <a:cs typeface="+mn-lt"/>
              </a:rPr>
              <a:t> </a:t>
            </a:r>
            <a:r>
              <a:rPr lang="tr-TR" dirty="0" err="1">
                <a:ea typeface="+mn-lt"/>
                <a:cs typeface="+mn-lt"/>
              </a:rPr>
              <a:t>files</a:t>
            </a:r>
            <a:r>
              <a:rPr lang="tr-TR" dirty="0">
                <a:ea typeface="+mn-lt"/>
                <a:cs typeface="+mn-lt"/>
              </a:rPr>
              <a:t> </a:t>
            </a:r>
            <a:r>
              <a:rPr lang="tr-TR" dirty="0" err="1">
                <a:ea typeface="+mn-lt"/>
                <a:cs typeface="+mn-lt"/>
              </a:rPr>
              <a:t>that</a:t>
            </a:r>
            <a:r>
              <a:rPr lang="tr-TR" dirty="0">
                <a:ea typeface="+mn-lt"/>
                <a:cs typeface="+mn-lt"/>
              </a:rPr>
              <a:t> </a:t>
            </a:r>
            <a:r>
              <a:rPr lang="tr-TR" dirty="0" err="1">
                <a:ea typeface="+mn-lt"/>
                <a:cs typeface="+mn-lt"/>
              </a:rPr>
              <a:t>need</a:t>
            </a:r>
            <a:br>
              <a:rPr lang="tr-TR" dirty="0">
                <a:ea typeface="+mn-lt"/>
                <a:cs typeface="+mn-lt"/>
              </a:rPr>
            </a:br>
            <a:r>
              <a:rPr lang="tr-TR" dirty="0" err="1">
                <a:ea typeface="+mn-lt"/>
                <a:cs typeface="+mn-lt"/>
              </a:rPr>
              <a:t>to</a:t>
            </a:r>
            <a:r>
              <a:rPr lang="tr-TR" dirty="0">
                <a:ea typeface="+mn-lt"/>
                <a:cs typeface="+mn-lt"/>
              </a:rPr>
              <a:t> </a:t>
            </a:r>
            <a:r>
              <a:rPr lang="tr-TR" dirty="0" err="1">
                <a:ea typeface="+mn-lt"/>
                <a:cs typeface="+mn-lt"/>
              </a:rPr>
              <a:t>exist</a:t>
            </a:r>
            <a:r>
              <a:rPr lang="tr-TR" dirty="0">
                <a:ea typeface="+mn-lt"/>
                <a:cs typeface="+mn-lt"/>
              </a:rPr>
              <a:t> </a:t>
            </a:r>
            <a:r>
              <a:rPr lang="tr-TR" dirty="0" err="1">
                <a:ea typeface="+mn-lt"/>
                <a:cs typeface="+mn-lt"/>
              </a:rPr>
              <a:t>for</a:t>
            </a:r>
            <a:r>
              <a:rPr lang="tr-TR" dirty="0">
                <a:ea typeface="+mn-lt"/>
                <a:cs typeface="+mn-lt"/>
              </a:rPr>
              <a:t> </a:t>
            </a:r>
            <a:r>
              <a:rPr lang="tr-TR" dirty="0" err="1">
                <a:ea typeface="+mn-lt"/>
                <a:cs typeface="+mn-lt"/>
              </a:rPr>
              <a:t>longer</a:t>
            </a:r>
            <a:r>
              <a:rPr lang="tr-TR" dirty="0">
                <a:ea typeface="+mn-lt"/>
                <a:cs typeface="+mn-lt"/>
              </a:rPr>
              <a:t> </a:t>
            </a:r>
            <a:r>
              <a:rPr lang="tr-TR" dirty="0" err="1">
                <a:ea typeface="+mn-lt"/>
                <a:cs typeface="+mn-lt"/>
              </a:rPr>
              <a:t>periods</a:t>
            </a:r>
            <a:r>
              <a:rPr lang="tr-TR" dirty="0">
                <a:ea typeface="+mn-lt"/>
                <a:cs typeface="+mn-lt"/>
              </a:rPr>
              <a:t> of time </a:t>
            </a:r>
            <a:r>
              <a:rPr lang="tr-TR" dirty="0" err="1">
                <a:ea typeface="+mn-lt"/>
                <a:cs typeface="+mn-lt"/>
              </a:rPr>
              <a:t>than</a:t>
            </a:r>
            <a:r>
              <a:rPr lang="tr-TR" dirty="0">
                <a:ea typeface="+mn-lt"/>
                <a:cs typeface="+mn-lt"/>
              </a:rPr>
              <a:t> </a:t>
            </a:r>
            <a:r>
              <a:rPr lang="tr-TR" dirty="0" err="1">
                <a:ea typeface="+mn-lt"/>
                <a:cs typeface="+mn-lt"/>
              </a:rPr>
              <a:t>what</a:t>
            </a:r>
            <a:r>
              <a:rPr lang="tr-TR" dirty="0">
                <a:ea typeface="+mn-lt"/>
                <a:cs typeface="+mn-lt"/>
              </a:rPr>
              <a:t> is </a:t>
            </a:r>
            <a:r>
              <a:rPr lang="tr-TR" dirty="0" err="1">
                <a:ea typeface="+mn-lt"/>
                <a:cs typeface="+mn-lt"/>
              </a:rPr>
              <a:t>typically</a:t>
            </a:r>
            <a:r>
              <a:rPr lang="tr-TR" dirty="0">
                <a:ea typeface="+mn-lt"/>
                <a:cs typeface="+mn-lt"/>
              </a:rPr>
              <a:t> </a:t>
            </a:r>
            <a:r>
              <a:rPr lang="tr-TR" dirty="0" err="1">
                <a:ea typeface="+mn-lt"/>
                <a:cs typeface="+mn-lt"/>
              </a:rPr>
              <a:t>allowed</a:t>
            </a:r>
            <a:br>
              <a:rPr lang="tr-TR" dirty="0">
                <a:ea typeface="+mn-lt"/>
                <a:cs typeface="+mn-lt"/>
              </a:rPr>
            </a:br>
            <a:r>
              <a:rPr lang="tr-TR" dirty="0">
                <a:ea typeface="+mn-lt"/>
                <a:cs typeface="+mn-lt"/>
              </a:rPr>
              <a:t>in </a:t>
            </a:r>
            <a:r>
              <a:rPr lang="tr-TR" dirty="0" err="1">
                <a:ea typeface="+mn-lt"/>
                <a:cs typeface="+mn-lt"/>
              </a:rPr>
              <a:t>another</a:t>
            </a:r>
            <a:r>
              <a:rPr lang="tr-TR" dirty="0">
                <a:ea typeface="+mn-lt"/>
                <a:cs typeface="+mn-lt"/>
              </a:rPr>
              <a:t> </a:t>
            </a:r>
            <a:r>
              <a:rPr lang="tr-TR" dirty="0" err="1">
                <a:ea typeface="+mn-lt"/>
                <a:cs typeface="+mn-lt"/>
              </a:rPr>
              <a:t>temporary</a:t>
            </a:r>
            <a:r>
              <a:rPr lang="tr-TR" dirty="0">
                <a:ea typeface="+mn-lt"/>
                <a:cs typeface="+mn-lt"/>
              </a:rPr>
              <a:t> </a:t>
            </a:r>
            <a:r>
              <a:rPr lang="tr-TR" dirty="0" err="1">
                <a:ea typeface="+mn-lt"/>
                <a:cs typeface="+mn-lt"/>
              </a:rPr>
              <a:t>directory</a:t>
            </a:r>
            <a:r>
              <a:rPr lang="tr-TR" dirty="0">
                <a:ea typeface="+mn-lt"/>
                <a:cs typeface="+mn-lt"/>
              </a:rPr>
              <a:t>, /</a:t>
            </a:r>
            <a:r>
              <a:rPr lang="tr-TR" dirty="0" err="1">
                <a:ea typeface="+mn-lt"/>
                <a:cs typeface="+mn-lt"/>
              </a:rPr>
              <a:t>tmp</a:t>
            </a:r>
            <a:r>
              <a:rPr lang="tr-TR" dirty="0">
                <a:ea typeface="+mn-lt"/>
                <a:cs typeface="+mn-lt"/>
              </a:rPr>
              <a:t>, </a:t>
            </a:r>
            <a:r>
              <a:rPr lang="tr-TR" dirty="0" err="1">
                <a:ea typeface="+mn-lt"/>
                <a:cs typeface="+mn-lt"/>
              </a:rPr>
              <a:t>are</a:t>
            </a:r>
            <a:r>
              <a:rPr lang="tr-TR" dirty="0">
                <a:ea typeface="+mn-lt"/>
                <a:cs typeface="+mn-lt"/>
              </a:rPr>
              <a:t> </a:t>
            </a:r>
            <a:r>
              <a:rPr lang="tr-TR" dirty="0" err="1">
                <a:ea typeface="+mn-lt"/>
                <a:cs typeface="+mn-lt"/>
              </a:rPr>
              <a:t>stored</a:t>
            </a:r>
            <a:r>
              <a:rPr lang="tr-TR" dirty="0">
                <a:ea typeface="+mn-lt"/>
                <a:cs typeface="+mn-lt"/>
              </a:rPr>
              <a:t> here. </a:t>
            </a:r>
            <a:r>
              <a:rPr lang="tr-TR" dirty="0" err="1">
                <a:ea typeface="+mn-lt"/>
                <a:cs typeface="+mn-lt"/>
              </a:rPr>
              <a:t>These</a:t>
            </a:r>
            <a:r>
              <a:rPr lang="tr-TR" dirty="0">
                <a:ea typeface="+mn-lt"/>
                <a:cs typeface="+mn-lt"/>
              </a:rPr>
              <a:t> </a:t>
            </a:r>
            <a:r>
              <a:rPr lang="tr-TR" dirty="0" err="1">
                <a:ea typeface="+mn-lt"/>
                <a:cs typeface="+mn-lt"/>
              </a:rPr>
              <a:t>files</a:t>
            </a:r>
            <a:br>
              <a:rPr lang="tr-TR" dirty="0">
                <a:ea typeface="+mn-lt"/>
                <a:cs typeface="+mn-lt"/>
              </a:rPr>
            </a:br>
            <a:r>
              <a:rPr lang="tr-TR" dirty="0" err="1">
                <a:ea typeface="+mn-lt"/>
                <a:cs typeface="+mn-lt"/>
              </a:rPr>
              <a:t>survive</a:t>
            </a:r>
            <a:r>
              <a:rPr lang="tr-TR" dirty="0">
                <a:ea typeface="+mn-lt"/>
                <a:cs typeface="+mn-lt"/>
              </a:rPr>
              <a:t> </a:t>
            </a:r>
            <a:r>
              <a:rPr lang="tr-TR" dirty="0" err="1">
                <a:ea typeface="+mn-lt"/>
                <a:cs typeface="+mn-lt"/>
              </a:rPr>
              <a:t>system</a:t>
            </a:r>
            <a:r>
              <a:rPr lang="tr-TR" dirty="0">
                <a:ea typeface="+mn-lt"/>
                <a:cs typeface="+mn-lt"/>
              </a:rPr>
              <a:t> </a:t>
            </a:r>
            <a:r>
              <a:rPr lang="tr-TR" dirty="0" err="1">
                <a:ea typeface="+mn-lt"/>
                <a:cs typeface="+mn-lt"/>
              </a:rPr>
              <a:t>reboots</a:t>
            </a:r>
            <a:r>
              <a:rPr lang="tr-TR" dirty="0">
                <a:ea typeface="+mn-lt"/>
                <a:cs typeface="+mn-lt"/>
              </a:rPr>
              <a:t> </a:t>
            </a:r>
            <a:r>
              <a:rPr lang="tr-TR" dirty="0" err="1">
                <a:ea typeface="+mn-lt"/>
                <a:cs typeface="+mn-lt"/>
              </a:rPr>
              <a:t>and</a:t>
            </a:r>
            <a:r>
              <a:rPr lang="tr-TR" dirty="0">
                <a:ea typeface="+mn-lt"/>
                <a:cs typeface="+mn-lt"/>
              </a:rPr>
              <a:t> </a:t>
            </a:r>
            <a:r>
              <a:rPr lang="tr-TR" dirty="0" err="1">
                <a:ea typeface="+mn-lt"/>
                <a:cs typeface="+mn-lt"/>
              </a:rPr>
              <a:t>are</a:t>
            </a:r>
            <a:r>
              <a:rPr lang="tr-TR" dirty="0">
                <a:ea typeface="+mn-lt"/>
                <a:cs typeface="+mn-lt"/>
              </a:rPr>
              <a:t> </a:t>
            </a:r>
            <a:r>
              <a:rPr lang="tr-TR" dirty="0" err="1">
                <a:ea typeface="+mn-lt"/>
                <a:cs typeface="+mn-lt"/>
              </a:rPr>
              <a:t>automatically</a:t>
            </a:r>
            <a:r>
              <a:rPr lang="tr-TR" dirty="0">
                <a:ea typeface="+mn-lt"/>
                <a:cs typeface="+mn-lt"/>
              </a:rPr>
              <a:t> </a:t>
            </a:r>
            <a:r>
              <a:rPr lang="tr-TR" dirty="0" err="1">
                <a:ea typeface="+mn-lt"/>
                <a:cs typeface="+mn-lt"/>
              </a:rPr>
              <a:t>deleted</a:t>
            </a:r>
            <a:r>
              <a:rPr lang="tr-TR" dirty="0">
                <a:ea typeface="+mn-lt"/>
                <a:cs typeface="+mn-lt"/>
              </a:rPr>
              <a:t> </a:t>
            </a:r>
            <a:r>
              <a:rPr lang="tr-TR" dirty="0" err="1">
                <a:ea typeface="+mn-lt"/>
                <a:cs typeface="+mn-lt"/>
              </a:rPr>
              <a:t>if</a:t>
            </a:r>
            <a:r>
              <a:rPr lang="tr-TR" dirty="0">
                <a:ea typeface="+mn-lt"/>
                <a:cs typeface="+mn-lt"/>
              </a:rPr>
              <a:t> </a:t>
            </a:r>
            <a:r>
              <a:rPr lang="tr-TR" dirty="0" err="1">
                <a:ea typeface="+mn-lt"/>
                <a:cs typeface="+mn-lt"/>
              </a:rPr>
              <a:t>they</a:t>
            </a:r>
            <a:r>
              <a:rPr lang="tr-TR" dirty="0">
                <a:ea typeface="+mn-lt"/>
                <a:cs typeface="+mn-lt"/>
              </a:rPr>
              <a:t> </a:t>
            </a:r>
            <a:r>
              <a:rPr lang="tr-TR" dirty="0" err="1">
                <a:ea typeface="+mn-lt"/>
                <a:cs typeface="+mn-lt"/>
              </a:rPr>
              <a:t>are</a:t>
            </a:r>
            <a:br>
              <a:rPr lang="tr-TR" dirty="0">
                <a:ea typeface="+mn-lt"/>
                <a:cs typeface="+mn-lt"/>
              </a:rPr>
            </a:br>
            <a:r>
              <a:rPr lang="tr-TR" dirty="0">
                <a:ea typeface="+mn-lt"/>
                <a:cs typeface="+mn-lt"/>
              </a:rPr>
              <a:t>not </a:t>
            </a:r>
            <a:r>
              <a:rPr lang="tr-TR" dirty="0" err="1">
                <a:ea typeface="+mn-lt"/>
                <a:cs typeface="+mn-lt"/>
              </a:rPr>
              <a:t>accessed</a:t>
            </a:r>
            <a:r>
              <a:rPr lang="tr-TR" dirty="0">
                <a:ea typeface="+mn-lt"/>
                <a:cs typeface="+mn-lt"/>
              </a:rPr>
              <a:t> </a:t>
            </a:r>
            <a:r>
              <a:rPr lang="tr-TR" dirty="0" err="1">
                <a:ea typeface="+mn-lt"/>
                <a:cs typeface="+mn-lt"/>
              </a:rPr>
              <a:t>or</a:t>
            </a:r>
            <a:r>
              <a:rPr lang="tr-TR" dirty="0">
                <a:ea typeface="+mn-lt"/>
                <a:cs typeface="+mn-lt"/>
              </a:rPr>
              <a:t> </a:t>
            </a:r>
            <a:r>
              <a:rPr lang="tr-TR" dirty="0" err="1">
                <a:ea typeface="+mn-lt"/>
                <a:cs typeface="+mn-lt"/>
              </a:rPr>
              <a:t>modified</a:t>
            </a:r>
            <a:r>
              <a:rPr lang="tr-TR" dirty="0">
                <a:ea typeface="+mn-lt"/>
                <a:cs typeface="+mn-lt"/>
              </a:rPr>
              <a:t> </a:t>
            </a:r>
            <a:r>
              <a:rPr lang="tr-TR" dirty="0" err="1">
                <a:ea typeface="+mn-lt"/>
                <a:cs typeface="+mn-lt"/>
              </a:rPr>
              <a:t>for</a:t>
            </a:r>
            <a:r>
              <a:rPr lang="tr-TR" dirty="0">
                <a:ea typeface="+mn-lt"/>
                <a:cs typeface="+mn-lt"/>
              </a:rPr>
              <a:t> a </a:t>
            </a:r>
            <a:r>
              <a:rPr lang="tr-TR" dirty="0" err="1">
                <a:ea typeface="+mn-lt"/>
                <a:cs typeface="+mn-lt"/>
              </a:rPr>
              <a:t>period</a:t>
            </a:r>
            <a:r>
              <a:rPr lang="tr-TR" dirty="0">
                <a:ea typeface="+mn-lt"/>
                <a:cs typeface="+mn-lt"/>
              </a:rPr>
              <a:t> of 30 </a:t>
            </a:r>
            <a:r>
              <a:rPr lang="tr-TR" dirty="0" err="1">
                <a:ea typeface="+mn-lt"/>
                <a:cs typeface="+mn-lt"/>
              </a:rPr>
              <a:t>days</a:t>
            </a:r>
            <a:r>
              <a:rPr lang="tr-TR" dirty="0">
                <a:ea typeface="+mn-lt"/>
                <a:cs typeface="+mn-lt"/>
              </a:rPr>
              <a:t>.</a:t>
            </a:r>
            <a:endParaRPr lang="tr-TR" dirty="0"/>
          </a:p>
        </p:txBody>
      </p:sp>
    </p:spTree>
    <p:extLst>
      <p:ext uri="{BB962C8B-B14F-4D97-AF65-F5344CB8AC3E}">
        <p14:creationId xmlns:p14="http://schemas.microsoft.com/office/powerpoint/2010/main" val="3574587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AC37D6A-BF1A-BE0D-23E8-A42646FE4433}"/>
              </a:ext>
            </a:extLst>
          </p:cNvPr>
          <p:cNvSpPr>
            <a:spLocks noGrp="1"/>
          </p:cNvSpPr>
          <p:nvPr>
            <p:ph type="title"/>
          </p:nvPr>
        </p:nvSpPr>
        <p:spPr/>
        <p:txBody>
          <a:bodyPr/>
          <a:lstStyle/>
          <a:p>
            <a:r>
              <a:rPr lang="tr-TR" dirty="0">
                <a:ea typeface="+mj-lt"/>
                <a:cs typeface="+mj-lt"/>
              </a:rPr>
              <a:t>Linux Directory </a:t>
            </a:r>
            <a:r>
              <a:rPr lang="tr-TR" dirty="0" err="1">
                <a:ea typeface="+mj-lt"/>
                <a:cs typeface="+mj-lt"/>
              </a:rPr>
              <a:t>Structure</a:t>
            </a:r>
            <a:r>
              <a:rPr lang="tr-TR" dirty="0">
                <a:ea typeface="+mj-lt"/>
                <a:cs typeface="+mj-lt"/>
              </a:rPr>
              <a:t> </a:t>
            </a:r>
            <a:r>
              <a:rPr lang="tr-TR" dirty="0" err="1">
                <a:ea typeface="+mj-lt"/>
                <a:cs typeface="+mj-lt"/>
              </a:rPr>
              <a:t>and</a:t>
            </a:r>
            <a:r>
              <a:rPr lang="tr-TR" dirty="0">
                <a:ea typeface="+mj-lt"/>
                <a:cs typeface="+mj-lt"/>
              </a:rPr>
              <a:t> File </a:t>
            </a:r>
            <a:r>
              <a:rPr lang="tr-TR" dirty="0" err="1">
                <a:ea typeface="+mj-lt"/>
                <a:cs typeface="+mj-lt"/>
              </a:rPr>
              <a:t>Systems</a:t>
            </a:r>
            <a:endParaRPr lang="tr-TR" dirty="0" err="1"/>
          </a:p>
        </p:txBody>
      </p:sp>
      <p:sp>
        <p:nvSpPr>
          <p:cNvPr id="3" name="İçerik Yer Tutucusu 2">
            <a:extLst>
              <a:ext uri="{FF2B5EF4-FFF2-40B4-BE49-F238E27FC236}">
                <a16:creationId xmlns:a16="http://schemas.microsoft.com/office/drawing/2014/main" id="{BA1A1797-1B5E-BEF7-EC0E-96473872DFF0}"/>
              </a:ext>
            </a:extLst>
          </p:cNvPr>
          <p:cNvSpPr>
            <a:spLocks noGrp="1"/>
          </p:cNvSpPr>
          <p:nvPr>
            <p:ph idx="1"/>
          </p:nvPr>
        </p:nvSpPr>
        <p:spPr/>
        <p:txBody>
          <a:bodyPr vert="horz" lIns="91440" tIns="45720" rIns="91440" bIns="45720" rtlCol="0" anchor="t">
            <a:normAutofit/>
          </a:bodyPr>
          <a:lstStyle/>
          <a:p>
            <a:pPr marL="0" indent="0">
              <a:buNone/>
            </a:pPr>
            <a:r>
              <a:rPr lang="tr-TR" dirty="0" err="1">
                <a:ea typeface="+mn-lt"/>
                <a:cs typeface="+mn-lt"/>
              </a:rPr>
              <a:t>The</a:t>
            </a:r>
            <a:r>
              <a:rPr lang="tr-TR" dirty="0">
                <a:ea typeface="+mn-lt"/>
                <a:cs typeface="+mn-lt"/>
              </a:rPr>
              <a:t> </a:t>
            </a:r>
            <a:r>
              <a:rPr lang="tr-TR" dirty="0" err="1">
                <a:ea typeface="+mn-lt"/>
                <a:cs typeface="+mn-lt"/>
              </a:rPr>
              <a:t>Temporary</a:t>
            </a:r>
            <a:r>
              <a:rPr lang="tr-TR" dirty="0">
                <a:ea typeface="+mn-lt"/>
                <a:cs typeface="+mn-lt"/>
              </a:rPr>
              <a:t> Directory (/</a:t>
            </a:r>
            <a:r>
              <a:rPr lang="tr-TR" dirty="0" err="1">
                <a:ea typeface="+mn-lt"/>
                <a:cs typeface="+mn-lt"/>
              </a:rPr>
              <a:t>tmp</a:t>
            </a:r>
            <a:r>
              <a:rPr lang="tr-TR" dirty="0">
                <a:ea typeface="+mn-lt"/>
                <a:cs typeface="+mn-lt"/>
              </a:rPr>
              <a:t>)</a:t>
            </a:r>
            <a:br>
              <a:rPr lang="tr-TR" dirty="0">
                <a:ea typeface="+mn-lt"/>
                <a:cs typeface="+mn-lt"/>
              </a:rPr>
            </a:br>
            <a:r>
              <a:rPr lang="tr-TR" dirty="0" err="1">
                <a:ea typeface="+mn-lt"/>
                <a:cs typeface="+mn-lt"/>
              </a:rPr>
              <a:t>This</a:t>
            </a:r>
            <a:r>
              <a:rPr lang="tr-TR" dirty="0">
                <a:ea typeface="+mn-lt"/>
                <a:cs typeface="+mn-lt"/>
              </a:rPr>
              <a:t> </a:t>
            </a:r>
            <a:r>
              <a:rPr lang="tr-TR" dirty="0" err="1">
                <a:ea typeface="+mn-lt"/>
                <a:cs typeface="+mn-lt"/>
              </a:rPr>
              <a:t>directory</a:t>
            </a:r>
            <a:r>
              <a:rPr lang="tr-TR" dirty="0">
                <a:ea typeface="+mn-lt"/>
                <a:cs typeface="+mn-lt"/>
              </a:rPr>
              <a:t> is a </a:t>
            </a:r>
            <a:r>
              <a:rPr lang="tr-TR" dirty="0" err="1">
                <a:ea typeface="+mn-lt"/>
                <a:cs typeface="+mn-lt"/>
              </a:rPr>
              <a:t>repository</a:t>
            </a:r>
            <a:r>
              <a:rPr lang="tr-TR" dirty="0">
                <a:ea typeface="+mn-lt"/>
                <a:cs typeface="+mn-lt"/>
              </a:rPr>
              <a:t> </a:t>
            </a:r>
            <a:r>
              <a:rPr lang="tr-TR" dirty="0" err="1">
                <a:ea typeface="+mn-lt"/>
                <a:cs typeface="+mn-lt"/>
              </a:rPr>
              <a:t>for</a:t>
            </a:r>
            <a:r>
              <a:rPr lang="tr-TR" dirty="0">
                <a:ea typeface="+mn-lt"/>
                <a:cs typeface="+mn-lt"/>
              </a:rPr>
              <a:t> </a:t>
            </a:r>
            <a:r>
              <a:rPr lang="tr-TR" dirty="0" err="1">
                <a:ea typeface="+mn-lt"/>
                <a:cs typeface="+mn-lt"/>
              </a:rPr>
              <a:t>temporary</a:t>
            </a:r>
            <a:r>
              <a:rPr lang="tr-TR" dirty="0">
                <a:ea typeface="+mn-lt"/>
                <a:cs typeface="+mn-lt"/>
              </a:rPr>
              <a:t> </a:t>
            </a:r>
            <a:r>
              <a:rPr lang="tr-TR" dirty="0" err="1">
                <a:ea typeface="+mn-lt"/>
                <a:cs typeface="+mn-lt"/>
              </a:rPr>
              <a:t>files</a:t>
            </a:r>
            <a:r>
              <a:rPr lang="tr-TR" dirty="0">
                <a:ea typeface="+mn-lt"/>
                <a:cs typeface="+mn-lt"/>
              </a:rPr>
              <a:t>. </a:t>
            </a:r>
            <a:r>
              <a:rPr lang="tr-TR" dirty="0" err="1">
                <a:ea typeface="+mn-lt"/>
                <a:cs typeface="+mn-lt"/>
              </a:rPr>
              <a:t>Many</a:t>
            </a:r>
            <a:r>
              <a:rPr lang="tr-TR" dirty="0">
                <a:ea typeface="+mn-lt"/>
                <a:cs typeface="+mn-lt"/>
              </a:rPr>
              <a:t> </a:t>
            </a:r>
            <a:r>
              <a:rPr lang="tr-TR" dirty="0" err="1">
                <a:ea typeface="+mn-lt"/>
                <a:cs typeface="+mn-lt"/>
              </a:rPr>
              <a:t>programs</a:t>
            </a:r>
            <a:r>
              <a:rPr lang="tr-TR" dirty="0">
                <a:ea typeface="+mn-lt"/>
                <a:cs typeface="+mn-lt"/>
              </a:rPr>
              <a:t> </a:t>
            </a:r>
            <a:r>
              <a:rPr lang="tr-TR" dirty="0" err="1">
                <a:ea typeface="+mn-lt"/>
                <a:cs typeface="+mn-lt"/>
              </a:rPr>
              <a:t>create</a:t>
            </a:r>
            <a:r>
              <a:rPr lang="tr-TR" dirty="0">
                <a:ea typeface="+mn-lt"/>
                <a:cs typeface="+mn-lt"/>
              </a:rPr>
              <a:t> </a:t>
            </a:r>
            <a:r>
              <a:rPr lang="tr-TR" dirty="0" err="1">
                <a:ea typeface="+mn-lt"/>
                <a:cs typeface="+mn-lt"/>
              </a:rPr>
              <a:t>temporary</a:t>
            </a:r>
            <a:r>
              <a:rPr lang="tr-TR" dirty="0">
                <a:ea typeface="+mn-lt"/>
                <a:cs typeface="+mn-lt"/>
              </a:rPr>
              <a:t> </a:t>
            </a:r>
            <a:r>
              <a:rPr lang="tr-TR" dirty="0" err="1">
                <a:ea typeface="+mn-lt"/>
                <a:cs typeface="+mn-lt"/>
              </a:rPr>
              <a:t>files</a:t>
            </a:r>
            <a:r>
              <a:rPr lang="tr-TR" dirty="0">
                <a:ea typeface="+mn-lt"/>
                <a:cs typeface="+mn-lt"/>
              </a:rPr>
              <a:t> here </a:t>
            </a:r>
            <a:r>
              <a:rPr lang="tr-TR" dirty="0" err="1">
                <a:ea typeface="+mn-lt"/>
                <a:cs typeface="+mn-lt"/>
              </a:rPr>
              <a:t>during</a:t>
            </a:r>
            <a:r>
              <a:rPr lang="tr-TR" dirty="0">
                <a:ea typeface="+mn-lt"/>
                <a:cs typeface="+mn-lt"/>
              </a:rPr>
              <a:t> </a:t>
            </a:r>
            <a:r>
              <a:rPr lang="tr-TR" dirty="0" err="1">
                <a:ea typeface="+mn-lt"/>
                <a:cs typeface="+mn-lt"/>
              </a:rPr>
              <a:t>runtime</a:t>
            </a:r>
            <a:r>
              <a:rPr lang="tr-TR" dirty="0">
                <a:ea typeface="+mn-lt"/>
                <a:cs typeface="+mn-lt"/>
              </a:rPr>
              <a:t> </a:t>
            </a:r>
            <a:r>
              <a:rPr lang="tr-TR" dirty="0" err="1">
                <a:ea typeface="+mn-lt"/>
                <a:cs typeface="+mn-lt"/>
              </a:rPr>
              <a:t>or</a:t>
            </a:r>
            <a:r>
              <a:rPr lang="tr-TR" dirty="0">
                <a:ea typeface="+mn-lt"/>
                <a:cs typeface="+mn-lt"/>
              </a:rPr>
              <a:t> </a:t>
            </a:r>
            <a:r>
              <a:rPr lang="tr-TR" dirty="0" err="1">
                <a:ea typeface="+mn-lt"/>
                <a:cs typeface="+mn-lt"/>
              </a:rPr>
              <a:t>installation</a:t>
            </a:r>
            <a:r>
              <a:rPr lang="tr-TR" dirty="0">
                <a:ea typeface="+mn-lt"/>
                <a:cs typeface="+mn-lt"/>
              </a:rPr>
              <a:t>. </a:t>
            </a:r>
            <a:r>
              <a:rPr lang="tr-TR" dirty="0" err="1">
                <a:ea typeface="+mn-lt"/>
                <a:cs typeface="+mn-lt"/>
              </a:rPr>
              <a:t>These</a:t>
            </a:r>
            <a:r>
              <a:rPr lang="tr-TR" dirty="0">
                <a:ea typeface="+mn-lt"/>
                <a:cs typeface="+mn-lt"/>
              </a:rPr>
              <a:t> </a:t>
            </a:r>
            <a:r>
              <a:rPr lang="tr-TR" dirty="0" err="1">
                <a:ea typeface="+mn-lt"/>
                <a:cs typeface="+mn-lt"/>
              </a:rPr>
              <a:t>files</a:t>
            </a:r>
            <a:r>
              <a:rPr lang="tr-TR" dirty="0">
                <a:ea typeface="+mn-lt"/>
                <a:cs typeface="+mn-lt"/>
              </a:rPr>
              <a:t> </a:t>
            </a:r>
            <a:r>
              <a:rPr lang="tr-TR" dirty="0" err="1">
                <a:ea typeface="+mn-lt"/>
                <a:cs typeface="+mn-lt"/>
              </a:rPr>
              <a:t>survive</a:t>
            </a:r>
            <a:r>
              <a:rPr lang="tr-TR" dirty="0">
                <a:ea typeface="+mn-lt"/>
                <a:cs typeface="+mn-lt"/>
              </a:rPr>
              <a:t> </a:t>
            </a:r>
            <a:r>
              <a:rPr lang="tr-TR" dirty="0" err="1">
                <a:ea typeface="+mn-lt"/>
                <a:cs typeface="+mn-lt"/>
              </a:rPr>
              <a:t>system</a:t>
            </a:r>
            <a:r>
              <a:rPr lang="tr-TR" dirty="0">
                <a:ea typeface="+mn-lt"/>
                <a:cs typeface="+mn-lt"/>
              </a:rPr>
              <a:t> </a:t>
            </a:r>
            <a:r>
              <a:rPr lang="tr-TR" dirty="0" err="1">
                <a:ea typeface="+mn-lt"/>
                <a:cs typeface="+mn-lt"/>
              </a:rPr>
              <a:t>reboots</a:t>
            </a:r>
            <a:r>
              <a:rPr lang="tr-TR" dirty="0">
                <a:ea typeface="+mn-lt"/>
                <a:cs typeface="+mn-lt"/>
              </a:rPr>
              <a:t> </a:t>
            </a:r>
            <a:r>
              <a:rPr lang="tr-TR" dirty="0" err="1">
                <a:ea typeface="+mn-lt"/>
                <a:cs typeface="+mn-lt"/>
              </a:rPr>
              <a:t>and</a:t>
            </a:r>
            <a:r>
              <a:rPr lang="tr-TR" dirty="0">
                <a:ea typeface="+mn-lt"/>
                <a:cs typeface="+mn-lt"/>
              </a:rPr>
              <a:t> </a:t>
            </a:r>
            <a:r>
              <a:rPr lang="tr-TR" dirty="0" err="1">
                <a:ea typeface="+mn-lt"/>
                <a:cs typeface="+mn-lt"/>
              </a:rPr>
              <a:t>are</a:t>
            </a:r>
            <a:r>
              <a:rPr lang="tr-TR" dirty="0">
                <a:ea typeface="+mn-lt"/>
                <a:cs typeface="+mn-lt"/>
              </a:rPr>
              <a:t> </a:t>
            </a:r>
            <a:r>
              <a:rPr lang="tr-TR" dirty="0" err="1">
                <a:ea typeface="+mn-lt"/>
                <a:cs typeface="+mn-lt"/>
              </a:rPr>
              <a:t>automatically</a:t>
            </a:r>
            <a:r>
              <a:rPr lang="tr-TR" dirty="0">
                <a:ea typeface="+mn-lt"/>
                <a:cs typeface="+mn-lt"/>
              </a:rPr>
              <a:t> </a:t>
            </a:r>
            <a:r>
              <a:rPr lang="tr-TR" dirty="0" err="1">
                <a:ea typeface="+mn-lt"/>
                <a:cs typeface="+mn-lt"/>
              </a:rPr>
              <a:t>removed</a:t>
            </a:r>
            <a:r>
              <a:rPr lang="tr-TR" dirty="0">
                <a:ea typeface="+mn-lt"/>
                <a:cs typeface="+mn-lt"/>
              </a:rPr>
              <a:t> </a:t>
            </a:r>
            <a:r>
              <a:rPr lang="tr-TR" dirty="0" err="1">
                <a:ea typeface="+mn-lt"/>
                <a:cs typeface="+mn-lt"/>
              </a:rPr>
              <a:t>if</a:t>
            </a:r>
            <a:r>
              <a:rPr lang="tr-TR" dirty="0">
                <a:ea typeface="+mn-lt"/>
                <a:cs typeface="+mn-lt"/>
              </a:rPr>
              <a:t> </a:t>
            </a:r>
            <a:r>
              <a:rPr lang="tr-TR" dirty="0" err="1">
                <a:ea typeface="+mn-lt"/>
                <a:cs typeface="+mn-lt"/>
              </a:rPr>
              <a:t>they</a:t>
            </a:r>
            <a:r>
              <a:rPr lang="tr-TR" dirty="0">
                <a:ea typeface="+mn-lt"/>
                <a:cs typeface="+mn-lt"/>
              </a:rPr>
              <a:t> </a:t>
            </a:r>
            <a:r>
              <a:rPr lang="tr-TR" dirty="0" err="1">
                <a:ea typeface="+mn-lt"/>
                <a:cs typeface="+mn-lt"/>
              </a:rPr>
              <a:t>are</a:t>
            </a:r>
            <a:r>
              <a:rPr lang="tr-TR" dirty="0">
                <a:ea typeface="+mn-lt"/>
                <a:cs typeface="+mn-lt"/>
              </a:rPr>
              <a:t> not </a:t>
            </a:r>
            <a:r>
              <a:rPr lang="tr-TR" dirty="0" err="1">
                <a:ea typeface="+mn-lt"/>
                <a:cs typeface="+mn-lt"/>
              </a:rPr>
              <a:t>accessed</a:t>
            </a:r>
            <a:r>
              <a:rPr lang="tr-TR" dirty="0">
                <a:ea typeface="+mn-lt"/>
                <a:cs typeface="+mn-lt"/>
              </a:rPr>
              <a:t> </a:t>
            </a:r>
            <a:r>
              <a:rPr lang="tr-TR" dirty="0" err="1">
                <a:ea typeface="+mn-lt"/>
                <a:cs typeface="+mn-lt"/>
              </a:rPr>
              <a:t>or</a:t>
            </a:r>
            <a:r>
              <a:rPr lang="tr-TR" dirty="0">
                <a:ea typeface="+mn-lt"/>
                <a:cs typeface="+mn-lt"/>
              </a:rPr>
              <a:t> </a:t>
            </a:r>
            <a:r>
              <a:rPr lang="tr-TR" dirty="0" err="1">
                <a:ea typeface="+mn-lt"/>
                <a:cs typeface="+mn-lt"/>
              </a:rPr>
              <a:t>modified</a:t>
            </a:r>
            <a:r>
              <a:rPr lang="tr-TR" dirty="0">
                <a:ea typeface="+mn-lt"/>
                <a:cs typeface="+mn-lt"/>
              </a:rPr>
              <a:t> </a:t>
            </a:r>
            <a:r>
              <a:rPr lang="tr-TR" dirty="0" err="1">
                <a:ea typeface="+mn-lt"/>
                <a:cs typeface="+mn-lt"/>
              </a:rPr>
              <a:t>for</a:t>
            </a:r>
            <a:r>
              <a:rPr lang="tr-TR" dirty="0">
                <a:ea typeface="+mn-lt"/>
                <a:cs typeface="+mn-lt"/>
              </a:rPr>
              <a:t> a </a:t>
            </a:r>
            <a:r>
              <a:rPr lang="tr-TR" dirty="0" err="1">
                <a:ea typeface="+mn-lt"/>
                <a:cs typeface="+mn-lt"/>
              </a:rPr>
              <a:t>period</a:t>
            </a:r>
            <a:r>
              <a:rPr lang="tr-TR" dirty="0">
                <a:ea typeface="+mn-lt"/>
                <a:cs typeface="+mn-lt"/>
              </a:rPr>
              <a:t> of 10 </a:t>
            </a:r>
            <a:r>
              <a:rPr lang="tr-TR" dirty="0" err="1">
                <a:ea typeface="+mn-lt"/>
                <a:cs typeface="+mn-lt"/>
              </a:rPr>
              <a:t>days</a:t>
            </a:r>
            <a:r>
              <a:rPr lang="tr-TR" dirty="0">
                <a:ea typeface="+mn-lt"/>
                <a:cs typeface="+mn-lt"/>
              </a:rPr>
              <a:t>.</a:t>
            </a:r>
            <a:endParaRPr lang="tr-TR" dirty="0"/>
          </a:p>
        </p:txBody>
      </p:sp>
    </p:spTree>
    <p:extLst>
      <p:ext uri="{BB962C8B-B14F-4D97-AF65-F5344CB8AC3E}">
        <p14:creationId xmlns:p14="http://schemas.microsoft.com/office/powerpoint/2010/main" val="511518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AC37D6A-BF1A-BE0D-23E8-A42646FE4433}"/>
              </a:ext>
            </a:extLst>
          </p:cNvPr>
          <p:cNvSpPr>
            <a:spLocks noGrp="1"/>
          </p:cNvSpPr>
          <p:nvPr>
            <p:ph type="title"/>
          </p:nvPr>
        </p:nvSpPr>
        <p:spPr/>
        <p:txBody>
          <a:bodyPr/>
          <a:lstStyle/>
          <a:p>
            <a:r>
              <a:rPr lang="tr-TR" dirty="0">
                <a:ea typeface="+mj-lt"/>
                <a:cs typeface="+mj-lt"/>
              </a:rPr>
              <a:t>Linux Directory </a:t>
            </a:r>
            <a:r>
              <a:rPr lang="tr-TR" dirty="0" err="1">
                <a:ea typeface="+mj-lt"/>
                <a:cs typeface="+mj-lt"/>
              </a:rPr>
              <a:t>Structure</a:t>
            </a:r>
            <a:r>
              <a:rPr lang="tr-TR" dirty="0">
                <a:ea typeface="+mj-lt"/>
                <a:cs typeface="+mj-lt"/>
              </a:rPr>
              <a:t> </a:t>
            </a:r>
            <a:r>
              <a:rPr lang="tr-TR" dirty="0" err="1">
                <a:ea typeface="+mj-lt"/>
                <a:cs typeface="+mj-lt"/>
              </a:rPr>
              <a:t>and</a:t>
            </a:r>
            <a:r>
              <a:rPr lang="tr-TR" dirty="0">
                <a:ea typeface="+mj-lt"/>
                <a:cs typeface="+mj-lt"/>
              </a:rPr>
              <a:t> File </a:t>
            </a:r>
            <a:r>
              <a:rPr lang="tr-TR" dirty="0" err="1">
                <a:ea typeface="+mj-lt"/>
                <a:cs typeface="+mj-lt"/>
              </a:rPr>
              <a:t>Systems</a:t>
            </a:r>
            <a:endParaRPr lang="tr-TR" dirty="0" err="1"/>
          </a:p>
        </p:txBody>
      </p:sp>
      <p:sp>
        <p:nvSpPr>
          <p:cNvPr id="3" name="İçerik Yer Tutucusu 2">
            <a:extLst>
              <a:ext uri="{FF2B5EF4-FFF2-40B4-BE49-F238E27FC236}">
                <a16:creationId xmlns:a16="http://schemas.microsoft.com/office/drawing/2014/main" id="{BA1A1797-1B5E-BEF7-EC0E-96473872DFF0}"/>
              </a:ext>
            </a:extLst>
          </p:cNvPr>
          <p:cNvSpPr>
            <a:spLocks noGrp="1"/>
          </p:cNvSpPr>
          <p:nvPr>
            <p:ph idx="1"/>
          </p:nvPr>
        </p:nvSpPr>
        <p:spPr/>
        <p:txBody>
          <a:bodyPr vert="horz" lIns="91440" tIns="45720" rIns="91440" bIns="45720" rtlCol="0" anchor="t">
            <a:normAutofit/>
          </a:bodyPr>
          <a:lstStyle/>
          <a:p>
            <a:pPr marL="0" indent="0">
              <a:buNone/>
            </a:pPr>
            <a:r>
              <a:rPr lang="tr-TR" b="1" dirty="0" err="1">
                <a:ea typeface="+mn-lt"/>
                <a:cs typeface="+mn-lt"/>
              </a:rPr>
              <a:t>The</a:t>
            </a:r>
            <a:r>
              <a:rPr lang="tr-TR" b="1" dirty="0">
                <a:ea typeface="+mn-lt"/>
                <a:cs typeface="+mn-lt"/>
              </a:rPr>
              <a:t> </a:t>
            </a:r>
            <a:r>
              <a:rPr lang="tr-TR" b="1" dirty="0" err="1">
                <a:ea typeface="+mn-lt"/>
                <a:cs typeface="+mn-lt"/>
              </a:rPr>
              <a:t>Devices</a:t>
            </a:r>
            <a:r>
              <a:rPr lang="tr-TR" b="1" dirty="0">
                <a:ea typeface="+mn-lt"/>
                <a:cs typeface="+mn-lt"/>
              </a:rPr>
              <a:t> File </a:t>
            </a:r>
            <a:r>
              <a:rPr lang="tr-TR" b="1" dirty="0" err="1">
                <a:ea typeface="+mn-lt"/>
                <a:cs typeface="+mn-lt"/>
              </a:rPr>
              <a:t>System</a:t>
            </a:r>
            <a:r>
              <a:rPr lang="tr-TR" b="1" dirty="0">
                <a:ea typeface="+mn-lt"/>
                <a:cs typeface="+mn-lt"/>
              </a:rPr>
              <a:t> (/dev), Virtual</a:t>
            </a:r>
            <a:br>
              <a:rPr lang="tr-TR" b="1" dirty="0">
                <a:ea typeface="+mn-lt"/>
                <a:cs typeface="+mn-lt"/>
              </a:rPr>
            </a:br>
            <a:r>
              <a:rPr lang="tr-TR" dirty="0" err="1">
                <a:ea typeface="+mn-lt"/>
                <a:cs typeface="+mn-lt"/>
              </a:rPr>
              <a:t>The</a:t>
            </a:r>
            <a:r>
              <a:rPr lang="tr-TR" dirty="0">
                <a:ea typeface="+mn-lt"/>
                <a:cs typeface="+mn-lt"/>
              </a:rPr>
              <a:t> </a:t>
            </a:r>
            <a:r>
              <a:rPr lang="tr-TR" dirty="0" err="1">
                <a:ea typeface="+mn-lt"/>
                <a:cs typeface="+mn-lt"/>
              </a:rPr>
              <a:t>Devices</a:t>
            </a:r>
            <a:r>
              <a:rPr lang="tr-TR" dirty="0">
                <a:ea typeface="+mn-lt"/>
                <a:cs typeface="+mn-lt"/>
              </a:rPr>
              <a:t> (dev file </a:t>
            </a:r>
            <a:r>
              <a:rPr lang="tr-TR" dirty="0" err="1">
                <a:ea typeface="+mn-lt"/>
                <a:cs typeface="+mn-lt"/>
              </a:rPr>
              <a:t>system</a:t>
            </a:r>
            <a:r>
              <a:rPr lang="tr-TR" dirty="0">
                <a:ea typeface="+mn-lt"/>
                <a:cs typeface="+mn-lt"/>
              </a:rPr>
              <a:t>) file </a:t>
            </a:r>
            <a:r>
              <a:rPr lang="tr-TR" dirty="0" err="1">
                <a:ea typeface="+mn-lt"/>
                <a:cs typeface="+mn-lt"/>
              </a:rPr>
              <a:t>system</a:t>
            </a:r>
            <a:r>
              <a:rPr lang="tr-TR" dirty="0">
                <a:ea typeface="+mn-lt"/>
                <a:cs typeface="+mn-lt"/>
              </a:rPr>
              <a:t> is </a:t>
            </a:r>
            <a:r>
              <a:rPr lang="tr-TR" dirty="0" err="1">
                <a:ea typeface="+mn-lt"/>
                <a:cs typeface="+mn-lt"/>
              </a:rPr>
              <a:t>accessible</a:t>
            </a:r>
            <a:r>
              <a:rPr lang="tr-TR" dirty="0">
                <a:ea typeface="+mn-lt"/>
                <a:cs typeface="+mn-lt"/>
              </a:rPr>
              <a:t> </a:t>
            </a:r>
            <a:r>
              <a:rPr lang="tr-TR" dirty="0" err="1">
                <a:ea typeface="+mn-lt"/>
                <a:cs typeface="+mn-lt"/>
              </a:rPr>
              <a:t>via</a:t>
            </a:r>
            <a:r>
              <a:rPr lang="tr-TR" dirty="0">
                <a:ea typeface="+mn-lt"/>
                <a:cs typeface="+mn-lt"/>
              </a:rPr>
              <a:t> </a:t>
            </a:r>
            <a:r>
              <a:rPr lang="tr-TR" dirty="0" err="1">
                <a:ea typeface="+mn-lt"/>
                <a:cs typeface="+mn-lt"/>
              </a:rPr>
              <a:t>the</a:t>
            </a:r>
            <a:br>
              <a:rPr lang="tr-TR" dirty="0">
                <a:ea typeface="+mn-lt"/>
                <a:cs typeface="+mn-lt"/>
              </a:rPr>
            </a:br>
            <a:r>
              <a:rPr lang="tr-TR" dirty="0">
                <a:ea typeface="+mn-lt"/>
                <a:cs typeface="+mn-lt"/>
              </a:rPr>
              <a:t>/dev </a:t>
            </a:r>
            <a:r>
              <a:rPr lang="tr-TR" dirty="0" err="1">
                <a:ea typeface="+mn-lt"/>
                <a:cs typeface="+mn-lt"/>
              </a:rPr>
              <a:t>directory</a:t>
            </a:r>
            <a:r>
              <a:rPr lang="tr-TR" dirty="0">
                <a:ea typeface="+mn-lt"/>
                <a:cs typeface="+mn-lt"/>
              </a:rPr>
              <a:t>, </a:t>
            </a:r>
            <a:r>
              <a:rPr lang="tr-TR" dirty="0" err="1">
                <a:ea typeface="+mn-lt"/>
                <a:cs typeface="+mn-lt"/>
              </a:rPr>
              <a:t>and</a:t>
            </a:r>
            <a:r>
              <a:rPr lang="tr-TR" dirty="0">
                <a:ea typeface="+mn-lt"/>
                <a:cs typeface="+mn-lt"/>
              </a:rPr>
              <a:t> it is </a:t>
            </a:r>
            <a:r>
              <a:rPr lang="tr-TR" dirty="0" err="1">
                <a:ea typeface="+mn-lt"/>
                <a:cs typeface="+mn-lt"/>
              </a:rPr>
              <a:t>used</a:t>
            </a:r>
            <a:r>
              <a:rPr lang="tr-TR" dirty="0">
                <a:ea typeface="+mn-lt"/>
                <a:cs typeface="+mn-lt"/>
              </a:rPr>
              <a:t> </a:t>
            </a:r>
            <a:r>
              <a:rPr lang="tr-TR" dirty="0" err="1">
                <a:ea typeface="+mn-lt"/>
                <a:cs typeface="+mn-lt"/>
              </a:rPr>
              <a:t>to</a:t>
            </a:r>
            <a:r>
              <a:rPr lang="tr-TR" dirty="0">
                <a:ea typeface="+mn-lt"/>
                <a:cs typeface="+mn-lt"/>
              </a:rPr>
              <a:t> </a:t>
            </a:r>
            <a:r>
              <a:rPr lang="tr-TR" dirty="0" err="1">
                <a:ea typeface="+mn-lt"/>
                <a:cs typeface="+mn-lt"/>
              </a:rPr>
              <a:t>store</a:t>
            </a:r>
            <a:r>
              <a:rPr lang="tr-TR" dirty="0">
                <a:ea typeface="+mn-lt"/>
                <a:cs typeface="+mn-lt"/>
              </a:rPr>
              <a:t> </a:t>
            </a:r>
            <a:r>
              <a:rPr lang="tr-TR" dirty="0" err="1">
                <a:ea typeface="+mn-lt"/>
                <a:cs typeface="+mn-lt"/>
              </a:rPr>
              <a:t>device</a:t>
            </a:r>
            <a:r>
              <a:rPr lang="tr-TR" dirty="0">
                <a:ea typeface="+mn-lt"/>
                <a:cs typeface="+mn-lt"/>
              </a:rPr>
              <a:t> </a:t>
            </a:r>
            <a:r>
              <a:rPr lang="tr-TR" dirty="0" err="1">
                <a:ea typeface="+mn-lt"/>
                <a:cs typeface="+mn-lt"/>
              </a:rPr>
              <a:t>nodes</a:t>
            </a:r>
            <a:r>
              <a:rPr lang="tr-TR" dirty="0">
                <a:ea typeface="+mn-lt"/>
                <a:cs typeface="+mn-lt"/>
              </a:rPr>
              <a:t> </a:t>
            </a:r>
            <a:r>
              <a:rPr lang="tr-TR" dirty="0" err="1">
                <a:ea typeface="+mn-lt"/>
                <a:cs typeface="+mn-lt"/>
              </a:rPr>
              <a:t>for</a:t>
            </a:r>
            <a:r>
              <a:rPr lang="tr-TR" dirty="0">
                <a:ea typeface="+mn-lt"/>
                <a:cs typeface="+mn-lt"/>
              </a:rPr>
              <a:t> </a:t>
            </a:r>
            <a:r>
              <a:rPr lang="tr-TR" dirty="0" err="1">
                <a:ea typeface="+mn-lt"/>
                <a:cs typeface="+mn-lt"/>
              </a:rPr>
              <a:t>physical</a:t>
            </a:r>
            <a:r>
              <a:rPr lang="tr-TR" dirty="0">
                <a:ea typeface="+mn-lt"/>
                <a:cs typeface="+mn-lt"/>
              </a:rPr>
              <a:t> hardware </a:t>
            </a:r>
            <a:r>
              <a:rPr lang="tr-TR" dirty="0" err="1">
                <a:ea typeface="+mn-lt"/>
                <a:cs typeface="+mn-lt"/>
              </a:rPr>
              <a:t>and</a:t>
            </a:r>
            <a:r>
              <a:rPr lang="tr-TR" dirty="0">
                <a:ea typeface="+mn-lt"/>
                <a:cs typeface="+mn-lt"/>
              </a:rPr>
              <a:t> </a:t>
            </a:r>
            <a:r>
              <a:rPr lang="tr-TR" dirty="0" err="1">
                <a:ea typeface="+mn-lt"/>
                <a:cs typeface="+mn-lt"/>
              </a:rPr>
              <a:t>virtual</a:t>
            </a:r>
            <a:r>
              <a:rPr lang="tr-TR" dirty="0">
                <a:ea typeface="+mn-lt"/>
                <a:cs typeface="+mn-lt"/>
              </a:rPr>
              <a:t> </a:t>
            </a:r>
            <a:r>
              <a:rPr lang="tr-TR" dirty="0" err="1">
                <a:ea typeface="+mn-lt"/>
                <a:cs typeface="+mn-lt"/>
              </a:rPr>
              <a:t>devices</a:t>
            </a:r>
            <a:r>
              <a:rPr lang="tr-TR" dirty="0">
                <a:ea typeface="+mn-lt"/>
                <a:cs typeface="+mn-lt"/>
              </a:rPr>
              <a:t>. </a:t>
            </a:r>
            <a:r>
              <a:rPr lang="tr-TR" dirty="0" err="1">
                <a:ea typeface="+mn-lt"/>
                <a:cs typeface="+mn-lt"/>
              </a:rPr>
              <a:t>The</a:t>
            </a:r>
            <a:r>
              <a:rPr lang="tr-TR" dirty="0">
                <a:ea typeface="+mn-lt"/>
                <a:cs typeface="+mn-lt"/>
              </a:rPr>
              <a:t> Linux </a:t>
            </a:r>
            <a:r>
              <a:rPr lang="tr-TR" dirty="0" err="1">
                <a:ea typeface="+mn-lt"/>
                <a:cs typeface="+mn-lt"/>
              </a:rPr>
              <a:t>kernel</a:t>
            </a:r>
            <a:r>
              <a:rPr lang="tr-TR" dirty="0">
                <a:ea typeface="+mn-lt"/>
                <a:cs typeface="+mn-lt"/>
              </a:rPr>
              <a:t> </a:t>
            </a:r>
            <a:r>
              <a:rPr lang="tr-TR" dirty="0" err="1">
                <a:ea typeface="+mn-lt"/>
                <a:cs typeface="+mn-lt"/>
              </a:rPr>
              <a:t>communicates</a:t>
            </a:r>
            <a:r>
              <a:rPr lang="tr-TR" dirty="0">
                <a:ea typeface="+mn-lt"/>
                <a:cs typeface="+mn-lt"/>
              </a:rPr>
              <a:t> </a:t>
            </a:r>
            <a:r>
              <a:rPr lang="tr-TR" dirty="0" err="1">
                <a:ea typeface="+mn-lt"/>
                <a:cs typeface="+mn-lt"/>
              </a:rPr>
              <a:t>with</a:t>
            </a:r>
            <a:r>
              <a:rPr lang="tr-TR" dirty="0">
                <a:ea typeface="+mn-lt"/>
                <a:cs typeface="+mn-lt"/>
              </a:rPr>
              <a:t> </a:t>
            </a:r>
            <a:r>
              <a:rPr lang="tr-TR" dirty="0" err="1">
                <a:ea typeface="+mn-lt"/>
                <a:cs typeface="+mn-lt"/>
              </a:rPr>
              <a:t>these</a:t>
            </a:r>
            <a:r>
              <a:rPr lang="tr-TR" dirty="0">
                <a:ea typeface="+mn-lt"/>
                <a:cs typeface="+mn-lt"/>
              </a:rPr>
              <a:t> </a:t>
            </a:r>
            <a:r>
              <a:rPr lang="tr-TR" dirty="0" err="1">
                <a:ea typeface="+mn-lt"/>
                <a:cs typeface="+mn-lt"/>
              </a:rPr>
              <a:t>devices</a:t>
            </a:r>
            <a:r>
              <a:rPr lang="tr-TR" dirty="0">
                <a:ea typeface="+mn-lt"/>
                <a:cs typeface="+mn-lt"/>
              </a:rPr>
              <a:t> </a:t>
            </a:r>
            <a:r>
              <a:rPr lang="tr-TR" dirty="0" err="1">
                <a:ea typeface="+mn-lt"/>
                <a:cs typeface="+mn-lt"/>
              </a:rPr>
              <a:t>through</a:t>
            </a:r>
            <a:r>
              <a:rPr lang="tr-TR" dirty="0">
                <a:ea typeface="+mn-lt"/>
                <a:cs typeface="+mn-lt"/>
              </a:rPr>
              <a:t> </a:t>
            </a:r>
            <a:r>
              <a:rPr lang="tr-TR" dirty="0" err="1">
                <a:ea typeface="+mn-lt"/>
                <a:cs typeface="+mn-lt"/>
              </a:rPr>
              <a:t>corresponding</a:t>
            </a:r>
            <a:r>
              <a:rPr lang="tr-TR" dirty="0">
                <a:ea typeface="+mn-lt"/>
                <a:cs typeface="+mn-lt"/>
              </a:rPr>
              <a:t> </a:t>
            </a:r>
            <a:r>
              <a:rPr lang="tr-TR" dirty="0" err="1">
                <a:ea typeface="+mn-lt"/>
                <a:cs typeface="+mn-lt"/>
              </a:rPr>
              <a:t>device</a:t>
            </a:r>
            <a:r>
              <a:rPr lang="tr-TR" dirty="0">
                <a:ea typeface="+mn-lt"/>
                <a:cs typeface="+mn-lt"/>
              </a:rPr>
              <a:t> </a:t>
            </a:r>
            <a:r>
              <a:rPr lang="tr-TR" dirty="0" err="1">
                <a:ea typeface="+mn-lt"/>
                <a:cs typeface="+mn-lt"/>
              </a:rPr>
              <a:t>nodes</a:t>
            </a:r>
            <a:r>
              <a:rPr lang="tr-TR" dirty="0">
                <a:ea typeface="+mn-lt"/>
                <a:cs typeface="+mn-lt"/>
              </a:rPr>
              <a:t> </a:t>
            </a:r>
            <a:r>
              <a:rPr lang="tr-TR" dirty="0" err="1">
                <a:ea typeface="+mn-lt"/>
                <a:cs typeface="+mn-lt"/>
              </a:rPr>
              <a:t>located</a:t>
            </a:r>
            <a:r>
              <a:rPr lang="tr-TR" dirty="0">
                <a:ea typeface="+mn-lt"/>
                <a:cs typeface="+mn-lt"/>
              </a:rPr>
              <a:t> here. </a:t>
            </a:r>
            <a:r>
              <a:rPr lang="tr-TR" dirty="0" err="1">
                <a:ea typeface="+mn-lt"/>
                <a:cs typeface="+mn-lt"/>
              </a:rPr>
              <a:t>These</a:t>
            </a:r>
            <a:r>
              <a:rPr lang="tr-TR" dirty="0">
                <a:ea typeface="+mn-lt"/>
                <a:cs typeface="+mn-lt"/>
              </a:rPr>
              <a:t> </a:t>
            </a:r>
            <a:r>
              <a:rPr lang="tr-TR" dirty="0" err="1">
                <a:ea typeface="+mn-lt"/>
                <a:cs typeface="+mn-lt"/>
              </a:rPr>
              <a:t>device</a:t>
            </a:r>
            <a:r>
              <a:rPr lang="tr-TR" dirty="0">
                <a:ea typeface="+mn-lt"/>
                <a:cs typeface="+mn-lt"/>
              </a:rPr>
              <a:t> </a:t>
            </a:r>
            <a:r>
              <a:rPr lang="tr-TR" dirty="0" err="1">
                <a:ea typeface="+mn-lt"/>
                <a:cs typeface="+mn-lt"/>
              </a:rPr>
              <a:t>nodes</a:t>
            </a:r>
            <a:r>
              <a:rPr lang="tr-TR" dirty="0">
                <a:ea typeface="+mn-lt"/>
                <a:cs typeface="+mn-lt"/>
              </a:rPr>
              <a:t> </a:t>
            </a:r>
            <a:r>
              <a:rPr lang="tr-TR" dirty="0" err="1">
                <a:ea typeface="+mn-lt"/>
                <a:cs typeface="+mn-lt"/>
              </a:rPr>
              <a:t>are</a:t>
            </a:r>
            <a:r>
              <a:rPr lang="tr-TR" dirty="0">
                <a:ea typeface="+mn-lt"/>
                <a:cs typeface="+mn-lt"/>
              </a:rPr>
              <a:t> </a:t>
            </a:r>
            <a:r>
              <a:rPr lang="tr-TR" dirty="0" err="1">
                <a:ea typeface="+mn-lt"/>
                <a:cs typeface="+mn-lt"/>
              </a:rPr>
              <a:t>automatically</a:t>
            </a:r>
            <a:r>
              <a:rPr lang="tr-TR" dirty="0">
                <a:ea typeface="+mn-lt"/>
                <a:cs typeface="+mn-lt"/>
              </a:rPr>
              <a:t> </a:t>
            </a:r>
            <a:r>
              <a:rPr lang="tr-TR" dirty="0" err="1">
                <a:ea typeface="+mn-lt"/>
                <a:cs typeface="+mn-lt"/>
              </a:rPr>
              <a:t>created</a:t>
            </a:r>
            <a:r>
              <a:rPr lang="tr-TR" dirty="0">
                <a:ea typeface="+mn-lt"/>
                <a:cs typeface="+mn-lt"/>
              </a:rPr>
              <a:t> </a:t>
            </a:r>
            <a:r>
              <a:rPr lang="tr-TR" dirty="0" err="1">
                <a:ea typeface="+mn-lt"/>
                <a:cs typeface="+mn-lt"/>
              </a:rPr>
              <a:t>and</a:t>
            </a:r>
            <a:r>
              <a:rPr lang="tr-TR" dirty="0">
                <a:ea typeface="+mn-lt"/>
                <a:cs typeface="+mn-lt"/>
              </a:rPr>
              <a:t> </a:t>
            </a:r>
            <a:r>
              <a:rPr lang="tr-TR" dirty="0" err="1">
                <a:ea typeface="+mn-lt"/>
                <a:cs typeface="+mn-lt"/>
              </a:rPr>
              <a:t>deleted</a:t>
            </a:r>
            <a:r>
              <a:rPr lang="tr-TR" dirty="0">
                <a:ea typeface="+mn-lt"/>
                <a:cs typeface="+mn-lt"/>
              </a:rPr>
              <a:t> </a:t>
            </a:r>
            <a:r>
              <a:rPr lang="tr-TR" dirty="0" err="1">
                <a:ea typeface="+mn-lt"/>
                <a:cs typeface="+mn-lt"/>
              </a:rPr>
              <a:t>by</a:t>
            </a:r>
            <a:r>
              <a:rPr lang="tr-TR" dirty="0">
                <a:ea typeface="+mn-lt"/>
                <a:cs typeface="+mn-lt"/>
              </a:rPr>
              <a:t> </a:t>
            </a:r>
            <a:r>
              <a:rPr lang="tr-TR" dirty="0" err="1">
                <a:ea typeface="+mn-lt"/>
                <a:cs typeface="+mn-lt"/>
              </a:rPr>
              <a:t>the</a:t>
            </a:r>
            <a:r>
              <a:rPr lang="tr-TR" dirty="0">
                <a:ea typeface="+mn-lt"/>
                <a:cs typeface="+mn-lt"/>
              </a:rPr>
              <a:t> </a:t>
            </a:r>
            <a:r>
              <a:rPr lang="tr-TR" dirty="0" err="1">
                <a:ea typeface="+mn-lt"/>
                <a:cs typeface="+mn-lt"/>
              </a:rPr>
              <a:t>udevd</a:t>
            </a:r>
            <a:r>
              <a:rPr lang="tr-TR" dirty="0">
                <a:ea typeface="+mn-lt"/>
                <a:cs typeface="+mn-lt"/>
              </a:rPr>
              <a:t> service (a Linux service </a:t>
            </a:r>
            <a:r>
              <a:rPr lang="tr-TR" dirty="0" err="1">
                <a:ea typeface="+mn-lt"/>
                <a:cs typeface="+mn-lt"/>
              </a:rPr>
              <a:t>for</a:t>
            </a:r>
            <a:r>
              <a:rPr lang="tr-TR" dirty="0">
                <a:ea typeface="+mn-lt"/>
                <a:cs typeface="+mn-lt"/>
              </a:rPr>
              <a:t> </a:t>
            </a:r>
            <a:r>
              <a:rPr lang="tr-TR" dirty="0" err="1">
                <a:ea typeface="+mn-lt"/>
                <a:cs typeface="+mn-lt"/>
              </a:rPr>
              <a:t>dynamic</a:t>
            </a:r>
            <a:r>
              <a:rPr lang="tr-TR" dirty="0">
                <a:ea typeface="+mn-lt"/>
                <a:cs typeface="+mn-lt"/>
              </a:rPr>
              <a:t> </a:t>
            </a:r>
            <a:r>
              <a:rPr lang="tr-TR" dirty="0" err="1">
                <a:ea typeface="+mn-lt"/>
                <a:cs typeface="+mn-lt"/>
              </a:rPr>
              <a:t>device</a:t>
            </a:r>
            <a:r>
              <a:rPr lang="tr-TR" dirty="0">
                <a:ea typeface="+mn-lt"/>
                <a:cs typeface="+mn-lt"/>
              </a:rPr>
              <a:t> </a:t>
            </a:r>
            <a:r>
              <a:rPr lang="tr-TR" dirty="0" err="1">
                <a:ea typeface="+mn-lt"/>
                <a:cs typeface="+mn-lt"/>
              </a:rPr>
              <a:t>management</a:t>
            </a:r>
            <a:r>
              <a:rPr lang="tr-TR" dirty="0">
                <a:ea typeface="+mn-lt"/>
                <a:cs typeface="+mn-lt"/>
              </a:rPr>
              <a:t>) as </a:t>
            </a:r>
            <a:r>
              <a:rPr lang="tr-TR" dirty="0" err="1">
                <a:ea typeface="+mn-lt"/>
                <a:cs typeface="+mn-lt"/>
              </a:rPr>
              <a:t>necessary</a:t>
            </a:r>
            <a:r>
              <a:rPr lang="tr-TR" dirty="0">
                <a:ea typeface="+mn-lt"/>
                <a:cs typeface="+mn-lt"/>
              </a:rPr>
              <a:t>.</a:t>
            </a:r>
            <a:endParaRPr lang="tr-TR" dirty="0"/>
          </a:p>
        </p:txBody>
      </p:sp>
    </p:spTree>
    <p:extLst>
      <p:ext uri="{BB962C8B-B14F-4D97-AF65-F5344CB8AC3E}">
        <p14:creationId xmlns:p14="http://schemas.microsoft.com/office/powerpoint/2010/main" val="258747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AC37D6A-BF1A-BE0D-23E8-A42646FE4433}"/>
              </a:ext>
            </a:extLst>
          </p:cNvPr>
          <p:cNvSpPr>
            <a:spLocks noGrp="1"/>
          </p:cNvSpPr>
          <p:nvPr>
            <p:ph type="title"/>
          </p:nvPr>
        </p:nvSpPr>
        <p:spPr/>
        <p:txBody>
          <a:bodyPr/>
          <a:lstStyle/>
          <a:p>
            <a:r>
              <a:rPr lang="tr-TR" dirty="0">
                <a:ea typeface="+mj-lt"/>
                <a:cs typeface="+mj-lt"/>
              </a:rPr>
              <a:t>Linux Directory </a:t>
            </a:r>
            <a:r>
              <a:rPr lang="tr-TR" dirty="0" err="1">
                <a:ea typeface="+mj-lt"/>
                <a:cs typeface="+mj-lt"/>
              </a:rPr>
              <a:t>Structure</a:t>
            </a:r>
            <a:r>
              <a:rPr lang="tr-TR" dirty="0">
                <a:ea typeface="+mj-lt"/>
                <a:cs typeface="+mj-lt"/>
              </a:rPr>
              <a:t> </a:t>
            </a:r>
            <a:r>
              <a:rPr lang="tr-TR" dirty="0" err="1">
                <a:ea typeface="+mj-lt"/>
                <a:cs typeface="+mj-lt"/>
              </a:rPr>
              <a:t>and</a:t>
            </a:r>
            <a:r>
              <a:rPr lang="tr-TR" dirty="0">
                <a:ea typeface="+mj-lt"/>
                <a:cs typeface="+mj-lt"/>
              </a:rPr>
              <a:t> File </a:t>
            </a:r>
            <a:r>
              <a:rPr lang="tr-TR" dirty="0" err="1">
                <a:ea typeface="+mj-lt"/>
                <a:cs typeface="+mj-lt"/>
              </a:rPr>
              <a:t>Systems</a:t>
            </a:r>
            <a:endParaRPr lang="tr-TR" dirty="0" err="1"/>
          </a:p>
        </p:txBody>
      </p:sp>
      <p:sp>
        <p:nvSpPr>
          <p:cNvPr id="3" name="İçerik Yer Tutucusu 2">
            <a:extLst>
              <a:ext uri="{FF2B5EF4-FFF2-40B4-BE49-F238E27FC236}">
                <a16:creationId xmlns:a16="http://schemas.microsoft.com/office/drawing/2014/main" id="{BA1A1797-1B5E-BEF7-EC0E-96473872DFF0}"/>
              </a:ext>
            </a:extLst>
          </p:cNvPr>
          <p:cNvSpPr>
            <a:spLocks noGrp="1"/>
          </p:cNvSpPr>
          <p:nvPr>
            <p:ph idx="1"/>
          </p:nvPr>
        </p:nvSpPr>
        <p:spPr/>
        <p:txBody>
          <a:bodyPr vert="horz" lIns="91440" tIns="45720" rIns="91440" bIns="45720" rtlCol="0" anchor="t">
            <a:normAutofit fontScale="85000" lnSpcReduction="20000"/>
          </a:bodyPr>
          <a:lstStyle/>
          <a:p>
            <a:pPr marL="0" indent="0">
              <a:buNone/>
            </a:pPr>
            <a:r>
              <a:rPr lang="tr-TR" b="1" dirty="0" err="1">
                <a:ea typeface="+mn-lt"/>
                <a:cs typeface="+mn-lt"/>
              </a:rPr>
              <a:t>The</a:t>
            </a:r>
            <a:r>
              <a:rPr lang="tr-TR" b="1" dirty="0">
                <a:ea typeface="+mn-lt"/>
                <a:cs typeface="+mn-lt"/>
              </a:rPr>
              <a:t> </a:t>
            </a:r>
            <a:r>
              <a:rPr lang="tr-TR" b="1" dirty="0" err="1">
                <a:ea typeface="+mn-lt"/>
                <a:cs typeface="+mn-lt"/>
              </a:rPr>
              <a:t>Procfs</a:t>
            </a:r>
            <a:r>
              <a:rPr lang="tr-TR" b="1" dirty="0">
                <a:ea typeface="+mn-lt"/>
                <a:cs typeface="+mn-lt"/>
              </a:rPr>
              <a:t> File </a:t>
            </a:r>
            <a:r>
              <a:rPr lang="tr-TR" b="1" dirty="0" err="1">
                <a:ea typeface="+mn-lt"/>
                <a:cs typeface="+mn-lt"/>
              </a:rPr>
              <a:t>System</a:t>
            </a:r>
            <a:r>
              <a:rPr lang="tr-TR" b="1" dirty="0">
                <a:ea typeface="+mn-lt"/>
                <a:cs typeface="+mn-lt"/>
              </a:rPr>
              <a:t> (/</a:t>
            </a:r>
            <a:r>
              <a:rPr lang="tr-TR" b="1" dirty="0" err="1">
                <a:ea typeface="+mn-lt"/>
                <a:cs typeface="+mn-lt"/>
              </a:rPr>
              <a:t>proc</a:t>
            </a:r>
            <a:r>
              <a:rPr lang="tr-TR" b="1" dirty="0">
                <a:ea typeface="+mn-lt"/>
                <a:cs typeface="+mn-lt"/>
              </a:rPr>
              <a:t>), Virtual</a:t>
            </a:r>
            <a:br>
              <a:rPr lang="tr-TR" b="1" dirty="0">
                <a:ea typeface="+mn-lt"/>
                <a:cs typeface="+mn-lt"/>
              </a:rPr>
            </a:br>
            <a:r>
              <a:rPr lang="tr-TR" dirty="0" err="1">
                <a:ea typeface="+mn-lt"/>
                <a:cs typeface="+mn-lt"/>
              </a:rPr>
              <a:t>The</a:t>
            </a:r>
            <a:r>
              <a:rPr lang="tr-TR" dirty="0">
                <a:ea typeface="+mn-lt"/>
                <a:cs typeface="+mn-lt"/>
              </a:rPr>
              <a:t> </a:t>
            </a:r>
            <a:r>
              <a:rPr lang="tr-TR" dirty="0" err="1">
                <a:ea typeface="+mn-lt"/>
                <a:cs typeface="+mn-lt"/>
              </a:rPr>
              <a:t>Procfs</a:t>
            </a:r>
            <a:r>
              <a:rPr lang="tr-TR" dirty="0">
                <a:ea typeface="+mn-lt"/>
                <a:cs typeface="+mn-lt"/>
              </a:rPr>
              <a:t> (</a:t>
            </a:r>
            <a:r>
              <a:rPr lang="tr-TR" dirty="0" err="1">
                <a:ea typeface="+mn-lt"/>
                <a:cs typeface="+mn-lt"/>
              </a:rPr>
              <a:t>process</a:t>
            </a:r>
            <a:r>
              <a:rPr lang="tr-TR" dirty="0">
                <a:ea typeface="+mn-lt"/>
                <a:cs typeface="+mn-lt"/>
              </a:rPr>
              <a:t> file </a:t>
            </a:r>
            <a:r>
              <a:rPr lang="tr-TR" dirty="0" err="1">
                <a:ea typeface="+mn-lt"/>
                <a:cs typeface="+mn-lt"/>
              </a:rPr>
              <a:t>system</a:t>
            </a:r>
            <a:r>
              <a:rPr lang="tr-TR" dirty="0">
                <a:ea typeface="+mn-lt"/>
                <a:cs typeface="+mn-lt"/>
              </a:rPr>
              <a:t>) file </a:t>
            </a:r>
            <a:r>
              <a:rPr lang="tr-TR" dirty="0" err="1">
                <a:ea typeface="+mn-lt"/>
                <a:cs typeface="+mn-lt"/>
              </a:rPr>
              <a:t>system</a:t>
            </a:r>
            <a:r>
              <a:rPr lang="tr-TR" dirty="0">
                <a:ea typeface="+mn-lt"/>
                <a:cs typeface="+mn-lt"/>
              </a:rPr>
              <a:t> is </a:t>
            </a:r>
            <a:r>
              <a:rPr lang="tr-TR" dirty="0" err="1">
                <a:ea typeface="+mn-lt"/>
                <a:cs typeface="+mn-lt"/>
              </a:rPr>
              <a:t>accessible</a:t>
            </a:r>
            <a:r>
              <a:rPr lang="tr-TR" dirty="0">
                <a:ea typeface="+mn-lt"/>
                <a:cs typeface="+mn-lt"/>
              </a:rPr>
              <a:t> </a:t>
            </a:r>
            <a:r>
              <a:rPr lang="tr-TR" dirty="0" err="1">
                <a:ea typeface="+mn-lt"/>
                <a:cs typeface="+mn-lt"/>
              </a:rPr>
              <a:t>via</a:t>
            </a:r>
            <a:r>
              <a:rPr lang="tr-TR" dirty="0">
                <a:ea typeface="+mn-lt"/>
                <a:cs typeface="+mn-lt"/>
              </a:rPr>
              <a:t> </a:t>
            </a:r>
            <a:r>
              <a:rPr lang="tr-TR" dirty="0" err="1">
                <a:ea typeface="+mn-lt"/>
                <a:cs typeface="+mn-lt"/>
              </a:rPr>
              <a:t>the</a:t>
            </a:r>
            <a:br>
              <a:rPr lang="tr-TR" dirty="0">
                <a:ea typeface="+mn-lt"/>
                <a:cs typeface="+mn-lt"/>
              </a:rPr>
            </a:br>
            <a:r>
              <a:rPr lang="tr-TR" dirty="0">
                <a:ea typeface="+mn-lt"/>
                <a:cs typeface="+mn-lt"/>
              </a:rPr>
              <a:t>/</a:t>
            </a:r>
            <a:r>
              <a:rPr lang="tr-TR" dirty="0" err="1">
                <a:ea typeface="+mn-lt"/>
                <a:cs typeface="+mn-lt"/>
              </a:rPr>
              <a:t>proc</a:t>
            </a:r>
            <a:r>
              <a:rPr lang="tr-TR" dirty="0">
                <a:ea typeface="+mn-lt"/>
                <a:cs typeface="+mn-lt"/>
              </a:rPr>
              <a:t> </a:t>
            </a:r>
            <a:r>
              <a:rPr lang="tr-TR" dirty="0" err="1">
                <a:ea typeface="+mn-lt"/>
                <a:cs typeface="+mn-lt"/>
              </a:rPr>
              <a:t>directory</a:t>
            </a:r>
            <a:r>
              <a:rPr lang="tr-TR" dirty="0">
                <a:ea typeface="+mn-lt"/>
                <a:cs typeface="+mn-lt"/>
              </a:rPr>
              <a:t>, </a:t>
            </a:r>
            <a:r>
              <a:rPr lang="tr-TR" dirty="0" err="1">
                <a:ea typeface="+mn-lt"/>
                <a:cs typeface="+mn-lt"/>
              </a:rPr>
              <a:t>and</a:t>
            </a:r>
            <a:r>
              <a:rPr lang="tr-TR" dirty="0">
                <a:ea typeface="+mn-lt"/>
                <a:cs typeface="+mn-lt"/>
              </a:rPr>
              <a:t> it is </a:t>
            </a:r>
            <a:r>
              <a:rPr lang="tr-TR" dirty="0" err="1">
                <a:ea typeface="+mn-lt"/>
                <a:cs typeface="+mn-lt"/>
              </a:rPr>
              <a:t>used</a:t>
            </a:r>
            <a:r>
              <a:rPr lang="tr-TR" dirty="0">
                <a:ea typeface="+mn-lt"/>
                <a:cs typeface="+mn-lt"/>
              </a:rPr>
              <a:t> </a:t>
            </a:r>
            <a:r>
              <a:rPr lang="tr-TR" dirty="0" err="1">
                <a:ea typeface="+mn-lt"/>
                <a:cs typeface="+mn-lt"/>
              </a:rPr>
              <a:t>to</a:t>
            </a:r>
            <a:r>
              <a:rPr lang="tr-TR" dirty="0">
                <a:ea typeface="+mn-lt"/>
                <a:cs typeface="+mn-lt"/>
              </a:rPr>
              <a:t> </a:t>
            </a:r>
            <a:r>
              <a:rPr lang="tr-TR" dirty="0" err="1">
                <a:ea typeface="+mn-lt"/>
                <a:cs typeface="+mn-lt"/>
              </a:rPr>
              <a:t>maintain</a:t>
            </a:r>
            <a:r>
              <a:rPr lang="tr-TR" dirty="0">
                <a:ea typeface="+mn-lt"/>
                <a:cs typeface="+mn-lt"/>
              </a:rPr>
              <a:t> </a:t>
            </a:r>
            <a:r>
              <a:rPr lang="tr-TR" dirty="0" err="1">
                <a:ea typeface="+mn-lt"/>
                <a:cs typeface="+mn-lt"/>
              </a:rPr>
              <a:t>information</a:t>
            </a:r>
            <a:r>
              <a:rPr lang="tr-TR" dirty="0">
                <a:ea typeface="+mn-lt"/>
                <a:cs typeface="+mn-lt"/>
              </a:rPr>
              <a:t> </a:t>
            </a:r>
            <a:r>
              <a:rPr lang="tr-TR" dirty="0" err="1">
                <a:ea typeface="+mn-lt"/>
                <a:cs typeface="+mn-lt"/>
              </a:rPr>
              <a:t>about</a:t>
            </a:r>
            <a:r>
              <a:rPr lang="tr-TR" dirty="0">
                <a:ea typeface="+mn-lt"/>
                <a:cs typeface="+mn-lt"/>
              </a:rPr>
              <a:t> </a:t>
            </a:r>
            <a:r>
              <a:rPr lang="tr-TR" dirty="0" err="1">
                <a:ea typeface="+mn-lt"/>
                <a:cs typeface="+mn-lt"/>
              </a:rPr>
              <a:t>the</a:t>
            </a:r>
            <a:br>
              <a:rPr lang="tr-TR" dirty="0">
                <a:ea typeface="+mn-lt"/>
                <a:cs typeface="+mn-lt"/>
              </a:rPr>
            </a:br>
            <a:r>
              <a:rPr lang="tr-TR" dirty="0" err="1">
                <a:ea typeface="+mn-lt"/>
                <a:cs typeface="+mn-lt"/>
              </a:rPr>
              <a:t>current</a:t>
            </a:r>
            <a:r>
              <a:rPr lang="tr-TR" dirty="0">
                <a:ea typeface="+mn-lt"/>
                <a:cs typeface="+mn-lt"/>
              </a:rPr>
              <a:t> </a:t>
            </a:r>
            <a:r>
              <a:rPr lang="tr-TR" dirty="0" err="1">
                <a:ea typeface="+mn-lt"/>
                <a:cs typeface="+mn-lt"/>
              </a:rPr>
              <a:t>state</a:t>
            </a:r>
            <a:r>
              <a:rPr lang="tr-TR" dirty="0">
                <a:ea typeface="+mn-lt"/>
                <a:cs typeface="+mn-lt"/>
              </a:rPr>
              <a:t> of </a:t>
            </a:r>
            <a:r>
              <a:rPr lang="tr-TR" dirty="0" err="1">
                <a:ea typeface="+mn-lt"/>
                <a:cs typeface="+mn-lt"/>
              </a:rPr>
              <a:t>the</a:t>
            </a:r>
            <a:r>
              <a:rPr lang="tr-TR" dirty="0">
                <a:ea typeface="+mn-lt"/>
                <a:cs typeface="+mn-lt"/>
              </a:rPr>
              <a:t> </a:t>
            </a:r>
            <a:r>
              <a:rPr lang="tr-TR" dirty="0" err="1">
                <a:ea typeface="+mn-lt"/>
                <a:cs typeface="+mn-lt"/>
              </a:rPr>
              <a:t>running</a:t>
            </a:r>
            <a:r>
              <a:rPr lang="tr-TR" dirty="0">
                <a:ea typeface="+mn-lt"/>
                <a:cs typeface="+mn-lt"/>
              </a:rPr>
              <a:t> </a:t>
            </a:r>
            <a:r>
              <a:rPr lang="tr-TR" dirty="0" err="1">
                <a:ea typeface="+mn-lt"/>
                <a:cs typeface="+mn-lt"/>
              </a:rPr>
              <a:t>kernel</a:t>
            </a:r>
            <a:r>
              <a:rPr lang="tr-TR" dirty="0">
                <a:ea typeface="+mn-lt"/>
                <a:cs typeface="+mn-lt"/>
              </a:rPr>
              <a:t>. </a:t>
            </a:r>
            <a:r>
              <a:rPr lang="tr-TR" dirty="0" err="1">
                <a:ea typeface="+mn-lt"/>
                <a:cs typeface="+mn-lt"/>
              </a:rPr>
              <a:t>This</a:t>
            </a:r>
            <a:r>
              <a:rPr lang="tr-TR" dirty="0">
                <a:ea typeface="+mn-lt"/>
                <a:cs typeface="+mn-lt"/>
              </a:rPr>
              <a:t> </a:t>
            </a:r>
            <a:r>
              <a:rPr lang="tr-TR" dirty="0" err="1">
                <a:ea typeface="+mn-lt"/>
                <a:cs typeface="+mn-lt"/>
              </a:rPr>
              <a:t>includes</a:t>
            </a:r>
            <a:r>
              <a:rPr lang="tr-TR" dirty="0">
                <a:ea typeface="+mn-lt"/>
                <a:cs typeface="+mn-lt"/>
              </a:rPr>
              <a:t> </a:t>
            </a:r>
            <a:r>
              <a:rPr lang="tr-TR" dirty="0" err="1">
                <a:ea typeface="+mn-lt"/>
                <a:cs typeface="+mn-lt"/>
              </a:rPr>
              <a:t>the</a:t>
            </a:r>
            <a:r>
              <a:rPr lang="tr-TR" dirty="0">
                <a:ea typeface="+mn-lt"/>
                <a:cs typeface="+mn-lt"/>
              </a:rPr>
              <a:t> </a:t>
            </a:r>
            <a:r>
              <a:rPr lang="tr-TR" dirty="0" err="1">
                <a:ea typeface="+mn-lt"/>
                <a:cs typeface="+mn-lt"/>
              </a:rPr>
              <a:t>details</a:t>
            </a:r>
            <a:r>
              <a:rPr lang="tr-TR" dirty="0">
                <a:ea typeface="+mn-lt"/>
                <a:cs typeface="+mn-lt"/>
              </a:rPr>
              <a:t> </a:t>
            </a:r>
            <a:r>
              <a:rPr lang="tr-TR" dirty="0" err="1">
                <a:ea typeface="+mn-lt"/>
                <a:cs typeface="+mn-lt"/>
              </a:rPr>
              <a:t>for</a:t>
            </a:r>
            <a:br>
              <a:rPr lang="tr-TR" dirty="0">
                <a:ea typeface="+mn-lt"/>
                <a:cs typeface="+mn-lt"/>
              </a:rPr>
            </a:br>
            <a:r>
              <a:rPr lang="tr-TR" dirty="0" err="1">
                <a:ea typeface="+mn-lt"/>
                <a:cs typeface="+mn-lt"/>
              </a:rPr>
              <a:t>current</a:t>
            </a:r>
            <a:r>
              <a:rPr lang="tr-TR" dirty="0">
                <a:ea typeface="+mn-lt"/>
                <a:cs typeface="+mn-lt"/>
              </a:rPr>
              <a:t> hardware </a:t>
            </a:r>
            <a:r>
              <a:rPr lang="tr-TR" dirty="0" err="1">
                <a:ea typeface="+mn-lt"/>
                <a:cs typeface="+mn-lt"/>
              </a:rPr>
              <a:t>configuration</a:t>
            </a:r>
            <a:r>
              <a:rPr lang="tr-TR" dirty="0">
                <a:ea typeface="+mn-lt"/>
                <a:cs typeface="+mn-lt"/>
              </a:rPr>
              <a:t> </a:t>
            </a:r>
            <a:r>
              <a:rPr lang="tr-TR" dirty="0" err="1">
                <a:ea typeface="+mn-lt"/>
                <a:cs typeface="+mn-lt"/>
              </a:rPr>
              <a:t>and</a:t>
            </a:r>
            <a:r>
              <a:rPr lang="tr-TR" dirty="0">
                <a:ea typeface="+mn-lt"/>
                <a:cs typeface="+mn-lt"/>
              </a:rPr>
              <a:t> </a:t>
            </a:r>
            <a:r>
              <a:rPr lang="tr-TR" dirty="0" err="1">
                <a:ea typeface="+mn-lt"/>
                <a:cs typeface="+mn-lt"/>
              </a:rPr>
              <a:t>status</a:t>
            </a:r>
            <a:r>
              <a:rPr lang="tr-TR" dirty="0">
                <a:ea typeface="+mn-lt"/>
                <a:cs typeface="+mn-lt"/>
              </a:rPr>
              <a:t> </a:t>
            </a:r>
            <a:r>
              <a:rPr lang="tr-TR" dirty="0" err="1">
                <a:ea typeface="+mn-lt"/>
                <a:cs typeface="+mn-lt"/>
              </a:rPr>
              <a:t>information</a:t>
            </a:r>
            <a:r>
              <a:rPr lang="tr-TR" dirty="0">
                <a:ea typeface="+mn-lt"/>
                <a:cs typeface="+mn-lt"/>
              </a:rPr>
              <a:t> on CPU,</a:t>
            </a:r>
            <a:br>
              <a:rPr lang="tr-TR" dirty="0">
                <a:ea typeface="+mn-lt"/>
                <a:cs typeface="+mn-lt"/>
              </a:rPr>
            </a:br>
            <a:r>
              <a:rPr lang="tr-TR" dirty="0" err="1">
                <a:ea typeface="+mn-lt"/>
                <a:cs typeface="+mn-lt"/>
              </a:rPr>
              <a:t>memory</a:t>
            </a:r>
            <a:r>
              <a:rPr lang="tr-TR" dirty="0">
                <a:ea typeface="+mn-lt"/>
                <a:cs typeface="+mn-lt"/>
              </a:rPr>
              <a:t>, </a:t>
            </a:r>
            <a:r>
              <a:rPr lang="tr-TR" dirty="0" err="1">
                <a:ea typeface="+mn-lt"/>
                <a:cs typeface="+mn-lt"/>
              </a:rPr>
              <a:t>disks</a:t>
            </a:r>
            <a:r>
              <a:rPr lang="tr-TR" dirty="0">
                <a:ea typeface="+mn-lt"/>
                <a:cs typeface="+mn-lt"/>
              </a:rPr>
              <a:t>, </a:t>
            </a:r>
            <a:r>
              <a:rPr lang="tr-TR" dirty="0" err="1">
                <a:ea typeface="+mn-lt"/>
                <a:cs typeface="+mn-lt"/>
              </a:rPr>
              <a:t>partitioning</a:t>
            </a:r>
            <a:r>
              <a:rPr lang="tr-TR" dirty="0">
                <a:ea typeface="+mn-lt"/>
                <a:cs typeface="+mn-lt"/>
              </a:rPr>
              <a:t>, file </a:t>
            </a:r>
            <a:r>
              <a:rPr lang="tr-TR" dirty="0" err="1">
                <a:ea typeface="+mn-lt"/>
                <a:cs typeface="+mn-lt"/>
              </a:rPr>
              <a:t>systems</a:t>
            </a:r>
            <a:r>
              <a:rPr lang="tr-TR" dirty="0">
                <a:ea typeface="+mn-lt"/>
                <a:cs typeface="+mn-lt"/>
              </a:rPr>
              <a:t>, </a:t>
            </a:r>
            <a:r>
              <a:rPr lang="tr-TR" dirty="0" err="1">
                <a:ea typeface="+mn-lt"/>
                <a:cs typeface="+mn-lt"/>
              </a:rPr>
              <a:t>networking</a:t>
            </a:r>
            <a:r>
              <a:rPr lang="tr-TR" dirty="0">
                <a:ea typeface="+mn-lt"/>
                <a:cs typeface="+mn-lt"/>
              </a:rPr>
              <a:t>, </a:t>
            </a:r>
            <a:r>
              <a:rPr lang="tr-TR" dirty="0" err="1">
                <a:ea typeface="+mn-lt"/>
                <a:cs typeface="+mn-lt"/>
              </a:rPr>
              <a:t>running</a:t>
            </a:r>
            <a:br>
              <a:rPr lang="tr-TR" dirty="0">
                <a:ea typeface="+mn-lt"/>
                <a:cs typeface="+mn-lt"/>
              </a:rPr>
            </a:br>
            <a:r>
              <a:rPr lang="tr-TR" dirty="0" err="1">
                <a:ea typeface="+mn-lt"/>
                <a:cs typeface="+mn-lt"/>
              </a:rPr>
              <a:t>processes</a:t>
            </a:r>
            <a:r>
              <a:rPr lang="tr-TR" dirty="0">
                <a:ea typeface="+mn-lt"/>
                <a:cs typeface="+mn-lt"/>
              </a:rPr>
              <a:t>, </a:t>
            </a:r>
            <a:r>
              <a:rPr lang="tr-TR" dirty="0" err="1">
                <a:ea typeface="+mn-lt"/>
                <a:cs typeface="+mn-lt"/>
              </a:rPr>
              <a:t>and</a:t>
            </a:r>
            <a:r>
              <a:rPr lang="tr-TR" dirty="0">
                <a:ea typeface="+mn-lt"/>
                <a:cs typeface="+mn-lt"/>
              </a:rPr>
              <a:t> </a:t>
            </a:r>
            <a:r>
              <a:rPr lang="tr-TR" dirty="0" err="1">
                <a:ea typeface="+mn-lt"/>
                <a:cs typeface="+mn-lt"/>
              </a:rPr>
              <a:t>so</a:t>
            </a:r>
            <a:r>
              <a:rPr lang="tr-TR" dirty="0">
                <a:ea typeface="+mn-lt"/>
                <a:cs typeface="+mn-lt"/>
              </a:rPr>
              <a:t> on. </a:t>
            </a:r>
            <a:r>
              <a:rPr lang="tr-TR" dirty="0" err="1">
                <a:ea typeface="+mn-lt"/>
                <a:cs typeface="+mn-lt"/>
              </a:rPr>
              <a:t>This</a:t>
            </a:r>
            <a:r>
              <a:rPr lang="tr-TR" dirty="0">
                <a:ea typeface="+mn-lt"/>
                <a:cs typeface="+mn-lt"/>
              </a:rPr>
              <a:t> </a:t>
            </a:r>
            <a:r>
              <a:rPr lang="tr-TR" dirty="0" err="1">
                <a:ea typeface="+mn-lt"/>
                <a:cs typeface="+mn-lt"/>
              </a:rPr>
              <a:t>information</a:t>
            </a:r>
            <a:r>
              <a:rPr lang="tr-TR" dirty="0">
                <a:ea typeface="+mn-lt"/>
                <a:cs typeface="+mn-lt"/>
              </a:rPr>
              <a:t> is </a:t>
            </a:r>
            <a:r>
              <a:rPr lang="tr-TR" dirty="0" err="1">
                <a:ea typeface="+mn-lt"/>
                <a:cs typeface="+mn-lt"/>
              </a:rPr>
              <a:t>stored</a:t>
            </a:r>
            <a:r>
              <a:rPr lang="tr-TR" dirty="0">
                <a:ea typeface="+mn-lt"/>
                <a:cs typeface="+mn-lt"/>
              </a:rPr>
              <a:t> in a </a:t>
            </a:r>
            <a:r>
              <a:rPr lang="tr-TR" dirty="0" err="1">
                <a:ea typeface="+mn-lt"/>
                <a:cs typeface="+mn-lt"/>
              </a:rPr>
              <a:t>hierarchy</a:t>
            </a:r>
            <a:r>
              <a:rPr lang="tr-TR" dirty="0">
                <a:ea typeface="+mn-lt"/>
                <a:cs typeface="+mn-lt"/>
              </a:rPr>
              <a:t> of</a:t>
            </a:r>
            <a:br>
              <a:rPr lang="tr-TR" dirty="0">
                <a:ea typeface="+mn-lt"/>
                <a:cs typeface="+mn-lt"/>
              </a:rPr>
            </a:br>
            <a:r>
              <a:rPr lang="tr-TR" dirty="0" err="1">
                <a:ea typeface="+mn-lt"/>
                <a:cs typeface="+mn-lt"/>
              </a:rPr>
              <a:t>subdirectories</a:t>
            </a:r>
            <a:r>
              <a:rPr lang="tr-TR" dirty="0">
                <a:ea typeface="+mn-lt"/>
                <a:cs typeface="+mn-lt"/>
              </a:rPr>
              <a:t> </a:t>
            </a:r>
            <a:r>
              <a:rPr lang="tr-TR" dirty="0" err="1">
                <a:ea typeface="+mn-lt"/>
                <a:cs typeface="+mn-lt"/>
              </a:rPr>
              <a:t>that</a:t>
            </a:r>
            <a:r>
              <a:rPr lang="tr-TR" dirty="0">
                <a:ea typeface="+mn-lt"/>
                <a:cs typeface="+mn-lt"/>
              </a:rPr>
              <a:t> </a:t>
            </a:r>
            <a:r>
              <a:rPr lang="tr-TR" dirty="0" err="1">
                <a:ea typeface="+mn-lt"/>
                <a:cs typeface="+mn-lt"/>
              </a:rPr>
              <a:t>contain</a:t>
            </a:r>
            <a:r>
              <a:rPr lang="tr-TR" dirty="0">
                <a:ea typeface="+mn-lt"/>
                <a:cs typeface="+mn-lt"/>
              </a:rPr>
              <a:t> </a:t>
            </a:r>
            <a:r>
              <a:rPr lang="tr-TR" dirty="0" err="1">
                <a:ea typeface="+mn-lt"/>
                <a:cs typeface="+mn-lt"/>
              </a:rPr>
              <a:t>thousands</a:t>
            </a:r>
            <a:r>
              <a:rPr lang="tr-TR" dirty="0">
                <a:ea typeface="+mn-lt"/>
                <a:cs typeface="+mn-lt"/>
              </a:rPr>
              <a:t> of </a:t>
            </a:r>
            <a:r>
              <a:rPr lang="tr-TR" dirty="0" err="1">
                <a:ea typeface="+mn-lt"/>
                <a:cs typeface="+mn-lt"/>
              </a:rPr>
              <a:t>zero-length</a:t>
            </a:r>
            <a:r>
              <a:rPr lang="tr-TR" dirty="0">
                <a:ea typeface="+mn-lt"/>
                <a:cs typeface="+mn-lt"/>
              </a:rPr>
              <a:t> </a:t>
            </a:r>
            <a:r>
              <a:rPr lang="tr-TR" dirty="0" err="1">
                <a:ea typeface="+mn-lt"/>
                <a:cs typeface="+mn-lt"/>
              </a:rPr>
              <a:t>pseudo</a:t>
            </a:r>
            <a:r>
              <a:rPr lang="tr-TR" dirty="0">
                <a:ea typeface="+mn-lt"/>
                <a:cs typeface="+mn-lt"/>
              </a:rPr>
              <a:t> </a:t>
            </a:r>
            <a:r>
              <a:rPr lang="tr-TR" dirty="0" err="1">
                <a:ea typeface="+mn-lt"/>
                <a:cs typeface="+mn-lt"/>
              </a:rPr>
              <a:t>files</a:t>
            </a:r>
            <a:r>
              <a:rPr lang="tr-TR" dirty="0">
                <a:ea typeface="+mn-lt"/>
                <a:cs typeface="+mn-lt"/>
              </a:rPr>
              <a:t>.</a:t>
            </a:r>
          </a:p>
          <a:p>
            <a:pPr marL="0" indent="0">
              <a:buNone/>
            </a:pPr>
            <a:r>
              <a:rPr lang="tr-TR" dirty="0" err="1">
                <a:ea typeface="+mn-lt"/>
                <a:cs typeface="+mn-lt"/>
              </a:rPr>
              <a:t>These</a:t>
            </a:r>
            <a:r>
              <a:rPr lang="tr-TR" dirty="0">
                <a:ea typeface="+mn-lt"/>
                <a:cs typeface="+mn-lt"/>
              </a:rPr>
              <a:t> </a:t>
            </a:r>
            <a:r>
              <a:rPr lang="tr-TR" dirty="0" err="1">
                <a:ea typeface="+mn-lt"/>
                <a:cs typeface="+mn-lt"/>
              </a:rPr>
              <a:t>files</a:t>
            </a:r>
            <a:r>
              <a:rPr lang="tr-TR" dirty="0">
                <a:ea typeface="+mn-lt"/>
                <a:cs typeface="+mn-lt"/>
              </a:rPr>
              <a:t> </a:t>
            </a:r>
            <a:r>
              <a:rPr lang="tr-TR" dirty="0" err="1">
                <a:ea typeface="+mn-lt"/>
                <a:cs typeface="+mn-lt"/>
              </a:rPr>
              <a:t>point</a:t>
            </a:r>
            <a:r>
              <a:rPr lang="tr-TR" dirty="0">
                <a:ea typeface="+mn-lt"/>
                <a:cs typeface="+mn-lt"/>
              </a:rPr>
              <a:t> </a:t>
            </a:r>
            <a:r>
              <a:rPr lang="tr-TR" dirty="0" err="1">
                <a:ea typeface="+mn-lt"/>
                <a:cs typeface="+mn-lt"/>
              </a:rPr>
              <a:t>to</a:t>
            </a:r>
            <a:r>
              <a:rPr lang="tr-TR" dirty="0">
                <a:ea typeface="+mn-lt"/>
                <a:cs typeface="+mn-lt"/>
              </a:rPr>
              <a:t> </a:t>
            </a:r>
            <a:r>
              <a:rPr lang="tr-TR" dirty="0" err="1">
                <a:ea typeface="+mn-lt"/>
                <a:cs typeface="+mn-lt"/>
              </a:rPr>
              <a:t>relevant</a:t>
            </a:r>
            <a:r>
              <a:rPr lang="tr-TR" dirty="0">
                <a:ea typeface="+mn-lt"/>
                <a:cs typeface="+mn-lt"/>
              </a:rPr>
              <a:t> data </a:t>
            </a:r>
            <a:r>
              <a:rPr lang="tr-TR" dirty="0" err="1">
                <a:ea typeface="+mn-lt"/>
                <a:cs typeface="+mn-lt"/>
              </a:rPr>
              <a:t>maintained</a:t>
            </a:r>
            <a:r>
              <a:rPr lang="tr-TR" dirty="0">
                <a:ea typeface="+mn-lt"/>
                <a:cs typeface="+mn-lt"/>
              </a:rPr>
              <a:t> </a:t>
            </a:r>
            <a:r>
              <a:rPr lang="tr-TR" dirty="0" err="1">
                <a:ea typeface="+mn-lt"/>
                <a:cs typeface="+mn-lt"/>
              </a:rPr>
              <a:t>by</a:t>
            </a:r>
            <a:r>
              <a:rPr lang="tr-TR" dirty="0">
                <a:ea typeface="+mn-lt"/>
                <a:cs typeface="+mn-lt"/>
              </a:rPr>
              <a:t> </a:t>
            </a:r>
            <a:r>
              <a:rPr lang="tr-TR" dirty="0" err="1">
                <a:ea typeface="+mn-lt"/>
                <a:cs typeface="+mn-lt"/>
              </a:rPr>
              <a:t>the</a:t>
            </a:r>
            <a:r>
              <a:rPr lang="tr-TR" dirty="0">
                <a:ea typeface="+mn-lt"/>
                <a:cs typeface="+mn-lt"/>
              </a:rPr>
              <a:t> </a:t>
            </a:r>
            <a:r>
              <a:rPr lang="tr-TR" dirty="0" err="1">
                <a:ea typeface="+mn-lt"/>
                <a:cs typeface="+mn-lt"/>
              </a:rPr>
              <a:t>kernel</a:t>
            </a:r>
            <a:r>
              <a:rPr lang="tr-TR" dirty="0">
                <a:ea typeface="+mn-lt"/>
                <a:cs typeface="+mn-lt"/>
              </a:rPr>
              <a:t> in </a:t>
            </a:r>
            <a:r>
              <a:rPr lang="tr-TR" dirty="0" err="1">
                <a:ea typeface="+mn-lt"/>
                <a:cs typeface="+mn-lt"/>
              </a:rPr>
              <a:t>the</a:t>
            </a:r>
            <a:br>
              <a:rPr lang="tr-TR" dirty="0">
                <a:ea typeface="+mn-lt"/>
                <a:cs typeface="+mn-lt"/>
              </a:rPr>
            </a:br>
            <a:r>
              <a:rPr lang="tr-TR" dirty="0" err="1">
                <a:ea typeface="+mn-lt"/>
                <a:cs typeface="+mn-lt"/>
              </a:rPr>
              <a:t>memory</a:t>
            </a:r>
            <a:r>
              <a:rPr lang="tr-TR" dirty="0">
                <a:ea typeface="+mn-lt"/>
                <a:cs typeface="+mn-lt"/>
              </a:rPr>
              <a:t>. </a:t>
            </a:r>
            <a:r>
              <a:rPr lang="tr-TR" dirty="0" err="1">
                <a:ea typeface="+mn-lt"/>
                <a:cs typeface="+mn-lt"/>
              </a:rPr>
              <a:t>This</a:t>
            </a:r>
            <a:r>
              <a:rPr lang="tr-TR" dirty="0">
                <a:ea typeface="+mn-lt"/>
                <a:cs typeface="+mn-lt"/>
              </a:rPr>
              <a:t> </a:t>
            </a:r>
            <a:r>
              <a:rPr lang="tr-TR" dirty="0" err="1">
                <a:ea typeface="+mn-lt"/>
                <a:cs typeface="+mn-lt"/>
              </a:rPr>
              <a:t>virtual</a:t>
            </a:r>
            <a:r>
              <a:rPr lang="tr-TR" dirty="0">
                <a:ea typeface="+mn-lt"/>
                <a:cs typeface="+mn-lt"/>
              </a:rPr>
              <a:t> </a:t>
            </a:r>
            <a:r>
              <a:rPr lang="tr-TR" dirty="0" err="1">
                <a:ea typeface="+mn-lt"/>
                <a:cs typeface="+mn-lt"/>
              </a:rPr>
              <a:t>directory</a:t>
            </a:r>
            <a:r>
              <a:rPr lang="tr-TR" dirty="0">
                <a:ea typeface="+mn-lt"/>
                <a:cs typeface="+mn-lt"/>
              </a:rPr>
              <a:t> </a:t>
            </a:r>
            <a:r>
              <a:rPr lang="tr-TR" dirty="0" err="1">
                <a:ea typeface="+mn-lt"/>
                <a:cs typeface="+mn-lt"/>
              </a:rPr>
              <a:t>structure</a:t>
            </a:r>
            <a:r>
              <a:rPr lang="tr-TR" dirty="0">
                <a:ea typeface="+mn-lt"/>
                <a:cs typeface="+mn-lt"/>
              </a:rPr>
              <a:t> </a:t>
            </a:r>
            <a:r>
              <a:rPr lang="tr-TR" dirty="0" err="1">
                <a:ea typeface="+mn-lt"/>
                <a:cs typeface="+mn-lt"/>
              </a:rPr>
              <a:t>simply</a:t>
            </a:r>
            <a:r>
              <a:rPr lang="tr-TR" dirty="0">
                <a:ea typeface="+mn-lt"/>
                <a:cs typeface="+mn-lt"/>
              </a:rPr>
              <a:t> </a:t>
            </a:r>
            <a:r>
              <a:rPr lang="tr-TR" dirty="0" err="1">
                <a:ea typeface="+mn-lt"/>
                <a:cs typeface="+mn-lt"/>
              </a:rPr>
              <a:t>provides</a:t>
            </a:r>
            <a:r>
              <a:rPr lang="tr-TR" dirty="0">
                <a:ea typeface="+mn-lt"/>
                <a:cs typeface="+mn-lt"/>
              </a:rPr>
              <a:t> an </a:t>
            </a:r>
            <a:r>
              <a:rPr lang="tr-TR" dirty="0" err="1">
                <a:ea typeface="+mn-lt"/>
                <a:cs typeface="+mn-lt"/>
              </a:rPr>
              <a:t>easy</a:t>
            </a:r>
            <a:br>
              <a:rPr lang="tr-TR" dirty="0">
                <a:ea typeface="+mn-lt"/>
                <a:cs typeface="+mn-lt"/>
              </a:rPr>
            </a:br>
            <a:r>
              <a:rPr lang="tr-TR" dirty="0" err="1">
                <a:ea typeface="+mn-lt"/>
                <a:cs typeface="+mn-lt"/>
              </a:rPr>
              <a:t>interface</a:t>
            </a:r>
            <a:r>
              <a:rPr lang="tr-TR" dirty="0">
                <a:ea typeface="+mn-lt"/>
                <a:cs typeface="+mn-lt"/>
              </a:rPr>
              <a:t> </a:t>
            </a:r>
            <a:r>
              <a:rPr lang="tr-TR" dirty="0" err="1">
                <a:ea typeface="+mn-lt"/>
                <a:cs typeface="+mn-lt"/>
              </a:rPr>
              <a:t>to</a:t>
            </a:r>
            <a:r>
              <a:rPr lang="tr-TR" dirty="0">
                <a:ea typeface="+mn-lt"/>
                <a:cs typeface="+mn-lt"/>
              </a:rPr>
              <a:t> </a:t>
            </a:r>
            <a:r>
              <a:rPr lang="tr-TR" dirty="0" err="1">
                <a:ea typeface="+mn-lt"/>
                <a:cs typeface="+mn-lt"/>
              </a:rPr>
              <a:t>interact</a:t>
            </a:r>
            <a:r>
              <a:rPr lang="tr-TR" dirty="0">
                <a:ea typeface="+mn-lt"/>
                <a:cs typeface="+mn-lt"/>
              </a:rPr>
              <a:t> </a:t>
            </a:r>
            <a:r>
              <a:rPr lang="tr-TR" dirty="0" err="1">
                <a:ea typeface="+mn-lt"/>
                <a:cs typeface="+mn-lt"/>
              </a:rPr>
              <a:t>with</a:t>
            </a:r>
            <a:r>
              <a:rPr lang="tr-TR" dirty="0">
                <a:ea typeface="+mn-lt"/>
                <a:cs typeface="+mn-lt"/>
              </a:rPr>
              <a:t> </a:t>
            </a:r>
            <a:r>
              <a:rPr lang="tr-TR" dirty="0" err="1">
                <a:ea typeface="+mn-lt"/>
                <a:cs typeface="+mn-lt"/>
              </a:rPr>
              <a:t>kernel-maintained</a:t>
            </a:r>
            <a:r>
              <a:rPr lang="tr-TR" dirty="0">
                <a:ea typeface="+mn-lt"/>
                <a:cs typeface="+mn-lt"/>
              </a:rPr>
              <a:t> </a:t>
            </a:r>
            <a:r>
              <a:rPr lang="tr-TR" dirty="0" err="1">
                <a:ea typeface="+mn-lt"/>
                <a:cs typeface="+mn-lt"/>
              </a:rPr>
              <a:t>information</a:t>
            </a:r>
            <a:r>
              <a:rPr lang="tr-TR" dirty="0">
                <a:ea typeface="+mn-lt"/>
                <a:cs typeface="+mn-lt"/>
              </a:rPr>
              <a:t>. </a:t>
            </a:r>
            <a:r>
              <a:rPr lang="tr-TR" dirty="0" err="1">
                <a:ea typeface="+mn-lt"/>
                <a:cs typeface="+mn-lt"/>
              </a:rPr>
              <a:t>The</a:t>
            </a:r>
            <a:br>
              <a:rPr lang="tr-TR" dirty="0">
                <a:ea typeface="+mn-lt"/>
                <a:cs typeface="+mn-lt"/>
              </a:rPr>
            </a:br>
            <a:r>
              <a:rPr lang="tr-TR" dirty="0" err="1">
                <a:ea typeface="+mn-lt"/>
                <a:cs typeface="+mn-lt"/>
              </a:rPr>
              <a:t>Procfs</a:t>
            </a:r>
            <a:r>
              <a:rPr lang="tr-TR" dirty="0">
                <a:ea typeface="+mn-lt"/>
                <a:cs typeface="+mn-lt"/>
              </a:rPr>
              <a:t> file </a:t>
            </a:r>
            <a:r>
              <a:rPr lang="tr-TR" dirty="0" err="1">
                <a:ea typeface="+mn-lt"/>
                <a:cs typeface="+mn-lt"/>
              </a:rPr>
              <a:t>system</a:t>
            </a:r>
            <a:r>
              <a:rPr lang="tr-TR" dirty="0">
                <a:ea typeface="+mn-lt"/>
                <a:cs typeface="+mn-lt"/>
              </a:rPr>
              <a:t> is </a:t>
            </a:r>
            <a:r>
              <a:rPr lang="tr-TR" dirty="0" err="1">
                <a:ea typeface="+mn-lt"/>
                <a:cs typeface="+mn-lt"/>
              </a:rPr>
              <a:t>dynamically</a:t>
            </a:r>
            <a:r>
              <a:rPr lang="tr-TR" dirty="0">
                <a:ea typeface="+mn-lt"/>
                <a:cs typeface="+mn-lt"/>
              </a:rPr>
              <a:t> </a:t>
            </a:r>
            <a:r>
              <a:rPr lang="tr-TR" dirty="0" err="1">
                <a:ea typeface="+mn-lt"/>
                <a:cs typeface="+mn-lt"/>
              </a:rPr>
              <a:t>managed</a:t>
            </a:r>
            <a:r>
              <a:rPr lang="tr-TR" dirty="0">
                <a:ea typeface="+mn-lt"/>
                <a:cs typeface="+mn-lt"/>
              </a:rPr>
              <a:t> </a:t>
            </a:r>
            <a:r>
              <a:rPr lang="tr-TR" dirty="0" err="1">
                <a:ea typeface="+mn-lt"/>
                <a:cs typeface="+mn-lt"/>
              </a:rPr>
              <a:t>by</a:t>
            </a:r>
            <a:r>
              <a:rPr lang="tr-TR" dirty="0">
                <a:ea typeface="+mn-lt"/>
                <a:cs typeface="+mn-lt"/>
              </a:rPr>
              <a:t> </a:t>
            </a:r>
            <a:r>
              <a:rPr lang="tr-TR" dirty="0" err="1">
                <a:ea typeface="+mn-lt"/>
                <a:cs typeface="+mn-lt"/>
              </a:rPr>
              <a:t>the</a:t>
            </a:r>
            <a:r>
              <a:rPr lang="tr-TR" dirty="0">
                <a:ea typeface="+mn-lt"/>
                <a:cs typeface="+mn-lt"/>
              </a:rPr>
              <a:t> </a:t>
            </a:r>
            <a:r>
              <a:rPr lang="tr-TR" dirty="0" err="1">
                <a:ea typeface="+mn-lt"/>
                <a:cs typeface="+mn-lt"/>
              </a:rPr>
              <a:t>system</a:t>
            </a:r>
            <a:r>
              <a:rPr lang="tr-TR" dirty="0">
                <a:ea typeface="+mn-lt"/>
                <a:cs typeface="+mn-lt"/>
              </a:rPr>
              <a:t>.</a:t>
            </a:r>
            <a:endParaRPr lang="tr-TR" dirty="0"/>
          </a:p>
        </p:txBody>
      </p:sp>
    </p:spTree>
    <p:extLst>
      <p:ext uri="{BB962C8B-B14F-4D97-AF65-F5344CB8AC3E}">
        <p14:creationId xmlns:p14="http://schemas.microsoft.com/office/powerpoint/2010/main" val="28994051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AC37D6A-BF1A-BE0D-23E8-A42646FE4433}"/>
              </a:ext>
            </a:extLst>
          </p:cNvPr>
          <p:cNvSpPr>
            <a:spLocks noGrp="1"/>
          </p:cNvSpPr>
          <p:nvPr>
            <p:ph type="title"/>
          </p:nvPr>
        </p:nvSpPr>
        <p:spPr/>
        <p:txBody>
          <a:bodyPr/>
          <a:lstStyle/>
          <a:p>
            <a:r>
              <a:rPr lang="tr-TR" dirty="0">
                <a:ea typeface="+mj-lt"/>
                <a:cs typeface="+mj-lt"/>
              </a:rPr>
              <a:t>Linux Directory </a:t>
            </a:r>
            <a:r>
              <a:rPr lang="tr-TR" dirty="0" err="1">
                <a:ea typeface="+mj-lt"/>
                <a:cs typeface="+mj-lt"/>
              </a:rPr>
              <a:t>Structure</a:t>
            </a:r>
            <a:r>
              <a:rPr lang="tr-TR" dirty="0">
                <a:ea typeface="+mj-lt"/>
                <a:cs typeface="+mj-lt"/>
              </a:rPr>
              <a:t> </a:t>
            </a:r>
            <a:r>
              <a:rPr lang="tr-TR" dirty="0" err="1">
                <a:ea typeface="+mj-lt"/>
                <a:cs typeface="+mj-lt"/>
              </a:rPr>
              <a:t>and</a:t>
            </a:r>
            <a:r>
              <a:rPr lang="tr-TR" dirty="0">
                <a:ea typeface="+mj-lt"/>
                <a:cs typeface="+mj-lt"/>
              </a:rPr>
              <a:t> File </a:t>
            </a:r>
            <a:r>
              <a:rPr lang="tr-TR" dirty="0" err="1">
                <a:ea typeface="+mj-lt"/>
                <a:cs typeface="+mj-lt"/>
              </a:rPr>
              <a:t>Systems</a:t>
            </a:r>
            <a:endParaRPr lang="tr-TR" dirty="0" err="1"/>
          </a:p>
        </p:txBody>
      </p:sp>
      <p:sp>
        <p:nvSpPr>
          <p:cNvPr id="3" name="İçerik Yer Tutucusu 2">
            <a:extLst>
              <a:ext uri="{FF2B5EF4-FFF2-40B4-BE49-F238E27FC236}">
                <a16:creationId xmlns:a16="http://schemas.microsoft.com/office/drawing/2014/main" id="{BA1A1797-1B5E-BEF7-EC0E-96473872DFF0}"/>
              </a:ext>
            </a:extLst>
          </p:cNvPr>
          <p:cNvSpPr>
            <a:spLocks noGrp="1"/>
          </p:cNvSpPr>
          <p:nvPr>
            <p:ph idx="1"/>
          </p:nvPr>
        </p:nvSpPr>
        <p:spPr/>
        <p:txBody>
          <a:bodyPr vert="horz" lIns="91440" tIns="45720" rIns="91440" bIns="45720" rtlCol="0" anchor="t">
            <a:normAutofit/>
          </a:bodyPr>
          <a:lstStyle/>
          <a:p>
            <a:pPr marL="0" indent="0">
              <a:buNone/>
            </a:pPr>
            <a:r>
              <a:rPr lang="tr-TR" b="1" dirty="0" err="1">
                <a:ea typeface="+mn-lt"/>
                <a:cs typeface="+mn-lt"/>
              </a:rPr>
              <a:t>The</a:t>
            </a:r>
            <a:r>
              <a:rPr lang="tr-TR" b="1" dirty="0">
                <a:ea typeface="+mn-lt"/>
                <a:cs typeface="+mn-lt"/>
              </a:rPr>
              <a:t> Runtime File </a:t>
            </a:r>
            <a:r>
              <a:rPr lang="tr-TR" b="1" dirty="0" err="1">
                <a:ea typeface="+mn-lt"/>
                <a:cs typeface="+mn-lt"/>
              </a:rPr>
              <a:t>System</a:t>
            </a:r>
            <a:r>
              <a:rPr lang="tr-TR" b="1" dirty="0">
                <a:ea typeface="+mn-lt"/>
                <a:cs typeface="+mn-lt"/>
              </a:rPr>
              <a:t> (/</a:t>
            </a:r>
            <a:r>
              <a:rPr lang="tr-TR" b="1" dirty="0" err="1">
                <a:ea typeface="+mn-lt"/>
                <a:cs typeface="+mn-lt"/>
              </a:rPr>
              <a:t>run</a:t>
            </a:r>
            <a:r>
              <a:rPr lang="tr-TR" b="1" dirty="0">
                <a:ea typeface="+mn-lt"/>
                <a:cs typeface="+mn-lt"/>
              </a:rPr>
              <a:t>), Virtual</a:t>
            </a:r>
            <a:br>
              <a:rPr lang="tr-TR" b="1" dirty="0">
                <a:ea typeface="+mn-lt"/>
                <a:cs typeface="+mn-lt"/>
              </a:rPr>
            </a:br>
            <a:r>
              <a:rPr lang="tr-TR" dirty="0" err="1">
                <a:ea typeface="+mn-lt"/>
                <a:cs typeface="+mn-lt"/>
              </a:rPr>
              <a:t>This</a:t>
            </a:r>
            <a:r>
              <a:rPr lang="tr-TR" dirty="0">
                <a:ea typeface="+mn-lt"/>
                <a:cs typeface="+mn-lt"/>
              </a:rPr>
              <a:t> </a:t>
            </a:r>
            <a:r>
              <a:rPr lang="tr-TR" dirty="0" err="1">
                <a:ea typeface="+mn-lt"/>
                <a:cs typeface="+mn-lt"/>
              </a:rPr>
              <a:t>virtual</a:t>
            </a:r>
            <a:r>
              <a:rPr lang="tr-TR" dirty="0">
                <a:ea typeface="+mn-lt"/>
                <a:cs typeface="+mn-lt"/>
              </a:rPr>
              <a:t> file </a:t>
            </a:r>
            <a:r>
              <a:rPr lang="tr-TR" dirty="0" err="1">
                <a:ea typeface="+mn-lt"/>
                <a:cs typeface="+mn-lt"/>
              </a:rPr>
              <a:t>system</a:t>
            </a:r>
            <a:r>
              <a:rPr lang="tr-TR" dirty="0">
                <a:ea typeface="+mn-lt"/>
                <a:cs typeface="+mn-lt"/>
              </a:rPr>
              <a:t> is a </a:t>
            </a:r>
            <a:r>
              <a:rPr lang="tr-TR" dirty="0" err="1">
                <a:ea typeface="+mn-lt"/>
                <a:cs typeface="+mn-lt"/>
              </a:rPr>
              <a:t>repository</a:t>
            </a:r>
            <a:r>
              <a:rPr lang="tr-TR" dirty="0">
                <a:ea typeface="+mn-lt"/>
                <a:cs typeface="+mn-lt"/>
              </a:rPr>
              <a:t> of data </a:t>
            </a:r>
            <a:r>
              <a:rPr lang="tr-TR" dirty="0" err="1">
                <a:ea typeface="+mn-lt"/>
                <a:cs typeface="+mn-lt"/>
              </a:rPr>
              <a:t>for</a:t>
            </a:r>
            <a:r>
              <a:rPr lang="tr-TR" dirty="0">
                <a:ea typeface="+mn-lt"/>
                <a:cs typeface="+mn-lt"/>
              </a:rPr>
              <a:t> </a:t>
            </a:r>
            <a:r>
              <a:rPr lang="tr-TR" dirty="0" err="1">
                <a:ea typeface="+mn-lt"/>
                <a:cs typeface="+mn-lt"/>
              </a:rPr>
              <a:t>processes</a:t>
            </a:r>
            <a:br>
              <a:rPr lang="tr-TR" dirty="0">
                <a:ea typeface="+mn-lt"/>
                <a:cs typeface="+mn-lt"/>
              </a:rPr>
            </a:br>
            <a:r>
              <a:rPr lang="tr-TR" dirty="0" err="1">
                <a:ea typeface="+mn-lt"/>
                <a:cs typeface="+mn-lt"/>
              </a:rPr>
              <a:t>running</a:t>
            </a:r>
            <a:r>
              <a:rPr lang="tr-TR" dirty="0">
                <a:ea typeface="+mn-lt"/>
                <a:cs typeface="+mn-lt"/>
              </a:rPr>
              <a:t> on </a:t>
            </a:r>
            <a:r>
              <a:rPr lang="tr-TR" dirty="0" err="1">
                <a:ea typeface="+mn-lt"/>
                <a:cs typeface="+mn-lt"/>
              </a:rPr>
              <a:t>the</a:t>
            </a:r>
            <a:r>
              <a:rPr lang="tr-TR" dirty="0">
                <a:ea typeface="+mn-lt"/>
                <a:cs typeface="+mn-lt"/>
              </a:rPr>
              <a:t> </a:t>
            </a:r>
            <a:r>
              <a:rPr lang="tr-TR" dirty="0" err="1">
                <a:ea typeface="+mn-lt"/>
                <a:cs typeface="+mn-lt"/>
              </a:rPr>
              <a:t>system</a:t>
            </a:r>
            <a:r>
              <a:rPr lang="tr-TR" dirty="0">
                <a:ea typeface="+mn-lt"/>
                <a:cs typeface="+mn-lt"/>
              </a:rPr>
              <a:t>. </a:t>
            </a:r>
            <a:r>
              <a:rPr lang="tr-TR" dirty="0" err="1">
                <a:ea typeface="+mn-lt"/>
                <a:cs typeface="+mn-lt"/>
              </a:rPr>
              <a:t>One</a:t>
            </a:r>
            <a:r>
              <a:rPr lang="tr-TR" dirty="0">
                <a:ea typeface="+mn-lt"/>
                <a:cs typeface="+mn-lt"/>
              </a:rPr>
              <a:t> of </a:t>
            </a:r>
            <a:r>
              <a:rPr lang="tr-TR" dirty="0" err="1">
                <a:ea typeface="+mn-lt"/>
                <a:cs typeface="+mn-lt"/>
              </a:rPr>
              <a:t>its</a:t>
            </a:r>
            <a:r>
              <a:rPr lang="tr-TR" dirty="0">
                <a:ea typeface="+mn-lt"/>
                <a:cs typeface="+mn-lt"/>
              </a:rPr>
              <a:t> </a:t>
            </a:r>
            <a:r>
              <a:rPr lang="tr-TR" dirty="0" err="1">
                <a:ea typeface="+mn-lt"/>
                <a:cs typeface="+mn-lt"/>
              </a:rPr>
              <a:t>subdirectories</a:t>
            </a:r>
            <a:r>
              <a:rPr lang="tr-TR" dirty="0">
                <a:ea typeface="+mn-lt"/>
                <a:cs typeface="+mn-lt"/>
              </a:rPr>
              <a:t>, /</a:t>
            </a:r>
            <a:r>
              <a:rPr lang="tr-TR" dirty="0" err="1">
                <a:ea typeface="+mn-lt"/>
                <a:cs typeface="+mn-lt"/>
              </a:rPr>
              <a:t>run</a:t>
            </a:r>
            <a:r>
              <a:rPr lang="tr-TR" dirty="0">
                <a:ea typeface="+mn-lt"/>
                <a:cs typeface="+mn-lt"/>
              </a:rPr>
              <a:t>/</a:t>
            </a:r>
            <a:r>
              <a:rPr lang="tr-TR" dirty="0" err="1">
                <a:ea typeface="+mn-lt"/>
                <a:cs typeface="+mn-lt"/>
              </a:rPr>
              <a:t>media</a:t>
            </a:r>
            <a:r>
              <a:rPr lang="tr-TR" dirty="0">
                <a:ea typeface="+mn-lt"/>
                <a:cs typeface="+mn-lt"/>
              </a:rPr>
              <a:t>, is </a:t>
            </a:r>
            <a:r>
              <a:rPr lang="tr-TR" dirty="0" err="1">
                <a:ea typeface="+mn-lt"/>
                <a:cs typeface="+mn-lt"/>
              </a:rPr>
              <a:t>also</a:t>
            </a:r>
            <a:r>
              <a:rPr lang="tr-TR" dirty="0">
                <a:ea typeface="+mn-lt"/>
                <a:cs typeface="+mn-lt"/>
              </a:rPr>
              <a:t> </a:t>
            </a:r>
            <a:r>
              <a:rPr lang="tr-TR" dirty="0" err="1">
                <a:ea typeface="+mn-lt"/>
                <a:cs typeface="+mn-lt"/>
              </a:rPr>
              <a:t>used</a:t>
            </a:r>
            <a:r>
              <a:rPr lang="tr-TR" dirty="0">
                <a:ea typeface="+mn-lt"/>
                <a:cs typeface="+mn-lt"/>
              </a:rPr>
              <a:t> </a:t>
            </a:r>
            <a:r>
              <a:rPr lang="tr-TR" dirty="0" err="1">
                <a:ea typeface="+mn-lt"/>
                <a:cs typeface="+mn-lt"/>
              </a:rPr>
              <a:t>to</a:t>
            </a:r>
            <a:r>
              <a:rPr lang="tr-TR" dirty="0">
                <a:ea typeface="+mn-lt"/>
                <a:cs typeface="+mn-lt"/>
              </a:rPr>
              <a:t> </a:t>
            </a:r>
            <a:r>
              <a:rPr lang="tr-TR" dirty="0" err="1">
                <a:ea typeface="+mn-lt"/>
                <a:cs typeface="+mn-lt"/>
              </a:rPr>
              <a:t>automatically</a:t>
            </a:r>
            <a:r>
              <a:rPr lang="tr-TR" dirty="0">
                <a:ea typeface="+mn-lt"/>
                <a:cs typeface="+mn-lt"/>
              </a:rPr>
              <a:t> </a:t>
            </a:r>
            <a:r>
              <a:rPr lang="tr-TR" dirty="0" err="1">
                <a:ea typeface="+mn-lt"/>
                <a:cs typeface="+mn-lt"/>
              </a:rPr>
              <a:t>mount</a:t>
            </a:r>
            <a:r>
              <a:rPr lang="tr-TR" dirty="0">
                <a:ea typeface="+mn-lt"/>
                <a:cs typeface="+mn-lt"/>
              </a:rPr>
              <a:t> </a:t>
            </a:r>
            <a:r>
              <a:rPr lang="tr-TR" dirty="0" err="1">
                <a:ea typeface="+mn-lt"/>
                <a:cs typeface="+mn-lt"/>
              </a:rPr>
              <a:t>external</a:t>
            </a:r>
            <a:r>
              <a:rPr lang="tr-TR" dirty="0">
                <a:ea typeface="+mn-lt"/>
                <a:cs typeface="+mn-lt"/>
              </a:rPr>
              <a:t> file </a:t>
            </a:r>
            <a:r>
              <a:rPr lang="tr-TR" dirty="0" err="1">
                <a:ea typeface="+mn-lt"/>
                <a:cs typeface="+mn-lt"/>
              </a:rPr>
              <a:t>systems</a:t>
            </a:r>
            <a:r>
              <a:rPr lang="tr-TR" dirty="0">
                <a:ea typeface="+mn-lt"/>
                <a:cs typeface="+mn-lt"/>
              </a:rPr>
              <a:t> </a:t>
            </a:r>
            <a:r>
              <a:rPr lang="tr-TR" dirty="0" err="1">
                <a:ea typeface="+mn-lt"/>
                <a:cs typeface="+mn-lt"/>
              </a:rPr>
              <a:t>such</a:t>
            </a:r>
            <a:r>
              <a:rPr lang="tr-TR" dirty="0">
                <a:ea typeface="+mn-lt"/>
                <a:cs typeface="+mn-lt"/>
              </a:rPr>
              <a:t> as </a:t>
            </a:r>
            <a:r>
              <a:rPr lang="tr-TR" dirty="0" err="1">
                <a:ea typeface="+mn-lt"/>
                <a:cs typeface="+mn-lt"/>
              </a:rPr>
              <a:t>those</a:t>
            </a:r>
            <a:r>
              <a:rPr lang="tr-TR" dirty="0">
                <a:ea typeface="+mn-lt"/>
                <a:cs typeface="+mn-lt"/>
              </a:rPr>
              <a:t> </a:t>
            </a:r>
            <a:r>
              <a:rPr lang="tr-TR" dirty="0" err="1">
                <a:ea typeface="+mn-lt"/>
                <a:cs typeface="+mn-lt"/>
              </a:rPr>
              <a:t>that</a:t>
            </a:r>
            <a:r>
              <a:rPr lang="tr-TR" dirty="0">
                <a:ea typeface="+mn-lt"/>
                <a:cs typeface="+mn-lt"/>
              </a:rPr>
              <a:t> </a:t>
            </a:r>
            <a:r>
              <a:rPr lang="tr-TR" dirty="0" err="1">
                <a:ea typeface="+mn-lt"/>
                <a:cs typeface="+mn-lt"/>
              </a:rPr>
              <a:t>are</a:t>
            </a:r>
            <a:r>
              <a:rPr lang="tr-TR" dirty="0">
                <a:ea typeface="+mn-lt"/>
                <a:cs typeface="+mn-lt"/>
              </a:rPr>
              <a:t> on </a:t>
            </a:r>
            <a:r>
              <a:rPr lang="tr-TR" dirty="0" err="1">
                <a:ea typeface="+mn-lt"/>
                <a:cs typeface="+mn-lt"/>
              </a:rPr>
              <a:t>optical</a:t>
            </a:r>
            <a:r>
              <a:rPr lang="tr-TR" dirty="0">
                <a:ea typeface="+mn-lt"/>
                <a:cs typeface="+mn-lt"/>
              </a:rPr>
              <a:t> (CD </a:t>
            </a:r>
            <a:r>
              <a:rPr lang="tr-TR" dirty="0" err="1">
                <a:ea typeface="+mn-lt"/>
                <a:cs typeface="+mn-lt"/>
              </a:rPr>
              <a:t>and</a:t>
            </a:r>
            <a:r>
              <a:rPr lang="tr-TR" dirty="0">
                <a:ea typeface="+mn-lt"/>
                <a:cs typeface="+mn-lt"/>
              </a:rPr>
              <a:t> DVD) </a:t>
            </a:r>
            <a:r>
              <a:rPr lang="tr-TR" dirty="0" err="1">
                <a:ea typeface="+mn-lt"/>
                <a:cs typeface="+mn-lt"/>
              </a:rPr>
              <a:t>and</a:t>
            </a:r>
            <a:r>
              <a:rPr lang="tr-TR" dirty="0">
                <a:ea typeface="+mn-lt"/>
                <a:cs typeface="+mn-lt"/>
              </a:rPr>
              <a:t> </a:t>
            </a:r>
            <a:r>
              <a:rPr lang="tr-TR" dirty="0" err="1">
                <a:ea typeface="+mn-lt"/>
                <a:cs typeface="+mn-lt"/>
              </a:rPr>
              <a:t>flash</a:t>
            </a:r>
            <a:r>
              <a:rPr lang="tr-TR" dirty="0">
                <a:ea typeface="+mn-lt"/>
                <a:cs typeface="+mn-lt"/>
              </a:rPr>
              <a:t> USB.</a:t>
            </a:r>
            <a:endParaRPr lang="tr-TR" dirty="0"/>
          </a:p>
        </p:txBody>
      </p:sp>
    </p:spTree>
    <p:extLst>
      <p:ext uri="{BB962C8B-B14F-4D97-AF65-F5344CB8AC3E}">
        <p14:creationId xmlns:p14="http://schemas.microsoft.com/office/powerpoint/2010/main" val="2992595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54632DB-5A22-6E6F-B2C0-355BBAA3799C}"/>
              </a:ext>
            </a:extLst>
          </p:cNvPr>
          <p:cNvSpPr>
            <a:spLocks noGrp="1"/>
          </p:cNvSpPr>
          <p:nvPr>
            <p:ph type="title"/>
          </p:nvPr>
        </p:nvSpPr>
        <p:spPr/>
        <p:txBody>
          <a:bodyPr/>
          <a:lstStyle/>
          <a:p>
            <a:r>
              <a:rPr lang="tr-TR" err="1"/>
              <a:t>Contents</a:t>
            </a:r>
          </a:p>
        </p:txBody>
      </p:sp>
      <p:graphicFrame>
        <p:nvGraphicFramePr>
          <p:cNvPr id="5" name="İçerik Yer Tutucusu 2">
            <a:extLst>
              <a:ext uri="{FF2B5EF4-FFF2-40B4-BE49-F238E27FC236}">
                <a16:creationId xmlns:a16="http://schemas.microsoft.com/office/drawing/2014/main" id="{9BA6DEBF-A7F5-5F55-6EB3-5D9A8DC6422E}"/>
              </a:ext>
            </a:extLst>
          </p:cNvPr>
          <p:cNvGraphicFramePr>
            <a:graphicFrameLocks noGrp="1"/>
          </p:cNvGraphicFramePr>
          <p:nvPr>
            <p:ph idx="1"/>
          </p:nvPr>
        </p:nvGraphicFramePr>
        <p:xfrm>
          <a:off x="838200" y="1500201"/>
          <a:ext cx="10515600" cy="51208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70352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AC37D6A-BF1A-BE0D-23E8-A42646FE4433}"/>
              </a:ext>
            </a:extLst>
          </p:cNvPr>
          <p:cNvSpPr>
            <a:spLocks noGrp="1"/>
          </p:cNvSpPr>
          <p:nvPr>
            <p:ph type="title"/>
          </p:nvPr>
        </p:nvSpPr>
        <p:spPr/>
        <p:txBody>
          <a:bodyPr/>
          <a:lstStyle/>
          <a:p>
            <a:r>
              <a:rPr lang="tr-TR" dirty="0">
                <a:ea typeface="+mj-lt"/>
                <a:cs typeface="+mj-lt"/>
              </a:rPr>
              <a:t>Linux Directory </a:t>
            </a:r>
            <a:r>
              <a:rPr lang="tr-TR" dirty="0" err="1">
                <a:ea typeface="+mj-lt"/>
                <a:cs typeface="+mj-lt"/>
              </a:rPr>
              <a:t>Structure</a:t>
            </a:r>
            <a:r>
              <a:rPr lang="tr-TR" dirty="0">
                <a:ea typeface="+mj-lt"/>
                <a:cs typeface="+mj-lt"/>
              </a:rPr>
              <a:t> </a:t>
            </a:r>
            <a:r>
              <a:rPr lang="tr-TR" dirty="0" err="1">
                <a:ea typeface="+mj-lt"/>
                <a:cs typeface="+mj-lt"/>
              </a:rPr>
              <a:t>and</a:t>
            </a:r>
            <a:r>
              <a:rPr lang="tr-TR" dirty="0">
                <a:ea typeface="+mj-lt"/>
                <a:cs typeface="+mj-lt"/>
              </a:rPr>
              <a:t> File </a:t>
            </a:r>
            <a:r>
              <a:rPr lang="tr-TR" dirty="0" err="1">
                <a:ea typeface="+mj-lt"/>
                <a:cs typeface="+mj-lt"/>
              </a:rPr>
              <a:t>Systems</a:t>
            </a:r>
            <a:endParaRPr lang="tr-TR" dirty="0" err="1"/>
          </a:p>
        </p:txBody>
      </p:sp>
      <p:sp>
        <p:nvSpPr>
          <p:cNvPr id="3" name="İçerik Yer Tutucusu 2">
            <a:extLst>
              <a:ext uri="{FF2B5EF4-FFF2-40B4-BE49-F238E27FC236}">
                <a16:creationId xmlns:a16="http://schemas.microsoft.com/office/drawing/2014/main" id="{BA1A1797-1B5E-BEF7-EC0E-96473872DFF0}"/>
              </a:ext>
            </a:extLst>
          </p:cNvPr>
          <p:cNvSpPr>
            <a:spLocks noGrp="1"/>
          </p:cNvSpPr>
          <p:nvPr>
            <p:ph idx="1"/>
          </p:nvPr>
        </p:nvSpPr>
        <p:spPr/>
        <p:txBody>
          <a:bodyPr vert="horz" lIns="91440" tIns="45720" rIns="91440" bIns="45720" rtlCol="0" anchor="t">
            <a:normAutofit/>
          </a:bodyPr>
          <a:lstStyle/>
          <a:p>
            <a:pPr marL="0" indent="0">
              <a:buNone/>
            </a:pPr>
            <a:r>
              <a:rPr lang="tr-TR" b="1" dirty="0" err="1">
                <a:ea typeface="+mn-lt"/>
                <a:cs typeface="+mn-lt"/>
              </a:rPr>
              <a:t>The</a:t>
            </a:r>
            <a:r>
              <a:rPr lang="tr-TR" b="1" dirty="0">
                <a:ea typeface="+mn-lt"/>
                <a:cs typeface="+mn-lt"/>
              </a:rPr>
              <a:t> </a:t>
            </a:r>
            <a:r>
              <a:rPr lang="tr-TR" b="1" dirty="0" err="1">
                <a:ea typeface="+mn-lt"/>
                <a:cs typeface="+mn-lt"/>
              </a:rPr>
              <a:t>System</a:t>
            </a:r>
            <a:r>
              <a:rPr lang="tr-TR" b="1" dirty="0">
                <a:ea typeface="+mn-lt"/>
                <a:cs typeface="+mn-lt"/>
              </a:rPr>
              <a:t> File </a:t>
            </a:r>
            <a:r>
              <a:rPr lang="tr-TR" b="1" dirty="0" err="1">
                <a:ea typeface="+mn-lt"/>
                <a:cs typeface="+mn-lt"/>
              </a:rPr>
              <a:t>System</a:t>
            </a:r>
            <a:r>
              <a:rPr lang="tr-TR" b="1" dirty="0">
                <a:ea typeface="+mn-lt"/>
                <a:cs typeface="+mn-lt"/>
              </a:rPr>
              <a:t> (/</a:t>
            </a:r>
            <a:r>
              <a:rPr lang="tr-TR" b="1" dirty="0" err="1">
                <a:ea typeface="+mn-lt"/>
                <a:cs typeface="+mn-lt"/>
              </a:rPr>
              <a:t>sys</a:t>
            </a:r>
            <a:r>
              <a:rPr lang="tr-TR" b="1" dirty="0">
                <a:ea typeface="+mn-lt"/>
                <a:cs typeface="+mn-lt"/>
              </a:rPr>
              <a:t>), Virtual</a:t>
            </a:r>
            <a:br>
              <a:rPr lang="tr-TR" b="1" dirty="0">
                <a:ea typeface="+mn-lt"/>
                <a:cs typeface="+mn-lt"/>
              </a:rPr>
            </a:br>
            <a:r>
              <a:rPr lang="tr-TR" dirty="0">
                <a:ea typeface="+mn-lt"/>
                <a:cs typeface="+mn-lt"/>
              </a:rPr>
              <a:t>Information </a:t>
            </a:r>
            <a:r>
              <a:rPr lang="tr-TR" dirty="0" err="1">
                <a:ea typeface="+mn-lt"/>
                <a:cs typeface="+mn-lt"/>
              </a:rPr>
              <a:t>about</a:t>
            </a:r>
            <a:r>
              <a:rPr lang="tr-TR" dirty="0">
                <a:ea typeface="+mn-lt"/>
                <a:cs typeface="+mn-lt"/>
              </a:rPr>
              <a:t> hardware </a:t>
            </a:r>
            <a:r>
              <a:rPr lang="tr-TR" dirty="0" err="1">
                <a:ea typeface="+mn-lt"/>
                <a:cs typeface="+mn-lt"/>
              </a:rPr>
              <a:t>devices</a:t>
            </a:r>
            <a:r>
              <a:rPr lang="tr-TR" dirty="0">
                <a:ea typeface="+mn-lt"/>
                <a:cs typeface="+mn-lt"/>
              </a:rPr>
              <a:t>, </a:t>
            </a:r>
            <a:r>
              <a:rPr lang="tr-TR" dirty="0" err="1">
                <a:ea typeface="+mn-lt"/>
                <a:cs typeface="+mn-lt"/>
              </a:rPr>
              <a:t>drivers</a:t>
            </a:r>
            <a:r>
              <a:rPr lang="tr-TR" dirty="0">
                <a:ea typeface="+mn-lt"/>
                <a:cs typeface="+mn-lt"/>
              </a:rPr>
              <a:t>, </a:t>
            </a:r>
            <a:r>
              <a:rPr lang="tr-TR" dirty="0" err="1">
                <a:ea typeface="+mn-lt"/>
                <a:cs typeface="+mn-lt"/>
              </a:rPr>
              <a:t>and</a:t>
            </a:r>
            <a:r>
              <a:rPr lang="tr-TR" dirty="0">
                <a:ea typeface="+mn-lt"/>
                <a:cs typeface="+mn-lt"/>
              </a:rPr>
              <a:t> </a:t>
            </a:r>
            <a:r>
              <a:rPr lang="tr-TR" dirty="0" err="1">
                <a:ea typeface="+mn-lt"/>
                <a:cs typeface="+mn-lt"/>
              </a:rPr>
              <a:t>some</a:t>
            </a:r>
            <a:r>
              <a:rPr lang="tr-TR" dirty="0">
                <a:ea typeface="+mn-lt"/>
                <a:cs typeface="+mn-lt"/>
              </a:rPr>
              <a:t> </a:t>
            </a:r>
            <a:r>
              <a:rPr lang="tr-TR" dirty="0" err="1">
                <a:ea typeface="+mn-lt"/>
                <a:cs typeface="+mn-lt"/>
              </a:rPr>
              <a:t>kernel</a:t>
            </a:r>
            <a:r>
              <a:rPr lang="tr-TR" dirty="0">
                <a:ea typeface="+mn-lt"/>
                <a:cs typeface="+mn-lt"/>
              </a:rPr>
              <a:t> </a:t>
            </a:r>
            <a:r>
              <a:rPr lang="tr-TR" dirty="0" err="1">
                <a:ea typeface="+mn-lt"/>
                <a:cs typeface="+mn-lt"/>
              </a:rPr>
              <a:t>features</a:t>
            </a:r>
            <a:r>
              <a:rPr lang="tr-TR" dirty="0">
                <a:ea typeface="+mn-lt"/>
                <a:cs typeface="+mn-lt"/>
              </a:rPr>
              <a:t> is </a:t>
            </a:r>
            <a:r>
              <a:rPr lang="tr-TR" dirty="0" err="1">
                <a:ea typeface="+mn-lt"/>
                <a:cs typeface="+mn-lt"/>
              </a:rPr>
              <a:t>stored</a:t>
            </a:r>
            <a:r>
              <a:rPr lang="tr-TR" dirty="0">
                <a:ea typeface="+mn-lt"/>
                <a:cs typeface="+mn-lt"/>
              </a:rPr>
              <a:t> </a:t>
            </a:r>
            <a:r>
              <a:rPr lang="tr-TR" dirty="0" err="1">
                <a:ea typeface="+mn-lt"/>
                <a:cs typeface="+mn-lt"/>
              </a:rPr>
              <a:t>and</a:t>
            </a:r>
            <a:r>
              <a:rPr lang="tr-TR" dirty="0">
                <a:ea typeface="+mn-lt"/>
                <a:cs typeface="+mn-lt"/>
              </a:rPr>
              <a:t> </a:t>
            </a:r>
            <a:r>
              <a:rPr lang="tr-TR" dirty="0" err="1">
                <a:ea typeface="+mn-lt"/>
                <a:cs typeface="+mn-lt"/>
              </a:rPr>
              <a:t>maintained</a:t>
            </a:r>
            <a:r>
              <a:rPr lang="tr-TR" dirty="0">
                <a:ea typeface="+mn-lt"/>
                <a:cs typeface="+mn-lt"/>
              </a:rPr>
              <a:t> in </a:t>
            </a:r>
            <a:r>
              <a:rPr lang="tr-TR" dirty="0" err="1">
                <a:ea typeface="+mn-lt"/>
                <a:cs typeface="+mn-lt"/>
              </a:rPr>
              <a:t>the</a:t>
            </a:r>
            <a:r>
              <a:rPr lang="tr-TR" dirty="0">
                <a:ea typeface="+mn-lt"/>
                <a:cs typeface="+mn-lt"/>
              </a:rPr>
              <a:t> /</a:t>
            </a:r>
            <a:r>
              <a:rPr lang="tr-TR" dirty="0" err="1">
                <a:ea typeface="+mn-lt"/>
                <a:cs typeface="+mn-lt"/>
              </a:rPr>
              <a:t>sys</a:t>
            </a:r>
            <a:r>
              <a:rPr lang="tr-TR" dirty="0">
                <a:ea typeface="+mn-lt"/>
                <a:cs typeface="+mn-lt"/>
              </a:rPr>
              <a:t> file </a:t>
            </a:r>
            <a:r>
              <a:rPr lang="tr-TR" dirty="0" err="1">
                <a:ea typeface="+mn-lt"/>
                <a:cs typeface="+mn-lt"/>
              </a:rPr>
              <a:t>system</a:t>
            </a:r>
            <a:r>
              <a:rPr lang="tr-TR" dirty="0">
                <a:ea typeface="+mn-lt"/>
                <a:cs typeface="+mn-lt"/>
              </a:rPr>
              <a:t>. </a:t>
            </a:r>
            <a:r>
              <a:rPr lang="tr-TR" dirty="0" err="1">
                <a:ea typeface="+mn-lt"/>
                <a:cs typeface="+mn-lt"/>
              </a:rPr>
              <a:t>This</a:t>
            </a:r>
            <a:r>
              <a:rPr lang="tr-TR" dirty="0">
                <a:ea typeface="+mn-lt"/>
                <a:cs typeface="+mn-lt"/>
              </a:rPr>
              <a:t> </a:t>
            </a:r>
            <a:r>
              <a:rPr lang="tr-TR" dirty="0" err="1">
                <a:ea typeface="+mn-lt"/>
                <a:cs typeface="+mn-lt"/>
              </a:rPr>
              <a:t>information</a:t>
            </a:r>
            <a:r>
              <a:rPr lang="tr-TR" dirty="0">
                <a:ea typeface="+mn-lt"/>
                <a:cs typeface="+mn-lt"/>
              </a:rPr>
              <a:t> is </a:t>
            </a:r>
            <a:r>
              <a:rPr lang="tr-TR" dirty="0" err="1">
                <a:ea typeface="+mn-lt"/>
                <a:cs typeface="+mn-lt"/>
              </a:rPr>
              <a:t>used</a:t>
            </a:r>
            <a:r>
              <a:rPr lang="tr-TR" dirty="0">
                <a:ea typeface="+mn-lt"/>
                <a:cs typeface="+mn-lt"/>
              </a:rPr>
              <a:t> </a:t>
            </a:r>
            <a:r>
              <a:rPr lang="tr-TR" dirty="0" err="1">
                <a:ea typeface="+mn-lt"/>
                <a:cs typeface="+mn-lt"/>
              </a:rPr>
              <a:t>by</a:t>
            </a:r>
            <a:r>
              <a:rPr lang="tr-TR" dirty="0">
                <a:ea typeface="+mn-lt"/>
                <a:cs typeface="+mn-lt"/>
              </a:rPr>
              <a:t> </a:t>
            </a:r>
            <a:r>
              <a:rPr lang="tr-TR" dirty="0" err="1">
                <a:ea typeface="+mn-lt"/>
                <a:cs typeface="+mn-lt"/>
              </a:rPr>
              <a:t>the</a:t>
            </a:r>
            <a:r>
              <a:rPr lang="tr-TR" dirty="0">
                <a:ea typeface="+mn-lt"/>
                <a:cs typeface="+mn-lt"/>
              </a:rPr>
              <a:t> </a:t>
            </a:r>
            <a:r>
              <a:rPr lang="tr-TR" dirty="0" err="1">
                <a:ea typeface="+mn-lt"/>
                <a:cs typeface="+mn-lt"/>
              </a:rPr>
              <a:t>kernel</a:t>
            </a:r>
            <a:r>
              <a:rPr lang="tr-TR" dirty="0">
                <a:ea typeface="+mn-lt"/>
                <a:cs typeface="+mn-lt"/>
              </a:rPr>
              <a:t> </a:t>
            </a:r>
            <a:r>
              <a:rPr lang="tr-TR" dirty="0" err="1">
                <a:ea typeface="+mn-lt"/>
                <a:cs typeface="+mn-lt"/>
              </a:rPr>
              <a:t>to</a:t>
            </a:r>
            <a:r>
              <a:rPr lang="tr-TR" dirty="0">
                <a:ea typeface="+mn-lt"/>
                <a:cs typeface="+mn-lt"/>
              </a:rPr>
              <a:t> </a:t>
            </a:r>
            <a:r>
              <a:rPr lang="tr-TR" dirty="0" err="1">
                <a:ea typeface="+mn-lt"/>
                <a:cs typeface="+mn-lt"/>
              </a:rPr>
              <a:t>load</a:t>
            </a:r>
            <a:r>
              <a:rPr lang="tr-TR" dirty="0">
                <a:ea typeface="+mn-lt"/>
                <a:cs typeface="+mn-lt"/>
              </a:rPr>
              <a:t> </a:t>
            </a:r>
            <a:r>
              <a:rPr lang="tr-TR" dirty="0" err="1">
                <a:ea typeface="+mn-lt"/>
                <a:cs typeface="+mn-lt"/>
              </a:rPr>
              <a:t>necessary</a:t>
            </a:r>
            <a:r>
              <a:rPr lang="tr-TR" dirty="0">
                <a:ea typeface="+mn-lt"/>
                <a:cs typeface="+mn-lt"/>
              </a:rPr>
              <a:t> </a:t>
            </a:r>
            <a:r>
              <a:rPr lang="tr-TR" dirty="0" err="1">
                <a:ea typeface="+mn-lt"/>
                <a:cs typeface="+mn-lt"/>
              </a:rPr>
              <a:t>support</a:t>
            </a:r>
            <a:r>
              <a:rPr lang="tr-TR" dirty="0">
                <a:ea typeface="+mn-lt"/>
                <a:cs typeface="+mn-lt"/>
              </a:rPr>
              <a:t> </a:t>
            </a:r>
            <a:r>
              <a:rPr lang="tr-TR" dirty="0" err="1">
                <a:ea typeface="+mn-lt"/>
                <a:cs typeface="+mn-lt"/>
              </a:rPr>
              <a:t>for</a:t>
            </a:r>
            <a:r>
              <a:rPr lang="tr-TR" dirty="0">
                <a:ea typeface="+mn-lt"/>
                <a:cs typeface="+mn-lt"/>
              </a:rPr>
              <a:t> </a:t>
            </a:r>
            <a:r>
              <a:rPr lang="tr-TR" dirty="0" err="1">
                <a:ea typeface="+mn-lt"/>
                <a:cs typeface="+mn-lt"/>
              </a:rPr>
              <a:t>the</a:t>
            </a:r>
            <a:r>
              <a:rPr lang="tr-TR" dirty="0">
                <a:ea typeface="+mn-lt"/>
                <a:cs typeface="+mn-lt"/>
              </a:rPr>
              <a:t> </a:t>
            </a:r>
            <a:r>
              <a:rPr lang="tr-TR" dirty="0" err="1">
                <a:ea typeface="+mn-lt"/>
                <a:cs typeface="+mn-lt"/>
              </a:rPr>
              <a:t>devices</a:t>
            </a:r>
            <a:r>
              <a:rPr lang="tr-TR" dirty="0">
                <a:ea typeface="+mn-lt"/>
                <a:cs typeface="+mn-lt"/>
              </a:rPr>
              <a:t>, </a:t>
            </a:r>
            <a:r>
              <a:rPr lang="tr-TR" dirty="0" err="1">
                <a:ea typeface="+mn-lt"/>
                <a:cs typeface="+mn-lt"/>
              </a:rPr>
              <a:t>create</a:t>
            </a:r>
            <a:r>
              <a:rPr lang="tr-TR" dirty="0">
                <a:ea typeface="+mn-lt"/>
                <a:cs typeface="+mn-lt"/>
              </a:rPr>
              <a:t> </a:t>
            </a:r>
            <a:r>
              <a:rPr lang="tr-TR" dirty="0" err="1">
                <a:ea typeface="+mn-lt"/>
                <a:cs typeface="+mn-lt"/>
              </a:rPr>
              <a:t>device</a:t>
            </a:r>
            <a:r>
              <a:rPr lang="tr-TR" dirty="0">
                <a:ea typeface="+mn-lt"/>
                <a:cs typeface="+mn-lt"/>
              </a:rPr>
              <a:t> </a:t>
            </a:r>
            <a:r>
              <a:rPr lang="tr-TR" dirty="0" err="1">
                <a:ea typeface="+mn-lt"/>
                <a:cs typeface="+mn-lt"/>
              </a:rPr>
              <a:t>nodes</a:t>
            </a:r>
            <a:r>
              <a:rPr lang="tr-TR" dirty="0">
                <a:ea typeface="+mn-lt"/>
                <a:cs typeface="+mn-lt"/>
              </a:rPr>
              <a:t> in /dev, </a:t>
            </a:r>
            <a:r>
              <a:rPr lang="tr-TR" dirty="0" err="1">
                <a:ea typeface="+mn-lt"/>
                <a:cs typeface="+mn-lt"/>
              </a:rPr>
              <a:t>and</a:t>
            </a:r>
            <a:r>
              <a:rPr lang="tr-TR" dirty="0">
                <a:ea typeface="+mn-lt"/>
                <a:cs typeface="+mn-lt"/>
              </a:rPr>
              <a:t> </a:t>
            </a:r>
            <a:r>
              <a:rPr lang="tr-TR" dirty="0" err="1">
                <a:ea typeface="+mn-lt"/>
                <a:cs typeface="+mn-lt"/>
              </a:rPr>
              <a:t>configure</a:t>
            </a:r>
            <a:r>
              <a:rPr lang="tr-TR" dirty="0">
                <a:ea typeface="+mn-lt"/>
                <a:cs typeface="+mn-lt"/>
              </a:rPr>
              <a:t> </a:t>
            </a:r>
            <a:r>
              <a:rPr lang="tr-TR" dirty="0" err="1">
                <a:ea typeface="+mn-lt"/>
                <a:cs typeface="+mn-lt"/>
              </a:rPr>
              <a:t>the</a:t>
            </a:r>
            <a:r>
              <a:rPr lang="tr-TR" dirty="0">
                <a:ea typeface="+mn-lt"/>
                <a:cs typeface="+mn-lt"/>
              </a:rPr>
              <a:t> </a:t>
            </a:r>
            <a:r>
              <a:rPr lang="tr-TR" dirty="0" err="1">
                <a:ea typeface="+mn-lt"/>
                <a:cs typeface="+mn-lt"/>
              </a:rPr>
              <a:t>devices</a:t>
            </a:r>
            <a:r>
              <a:rPr lang="tr-TR" dirty="0">
                <a:ea typeface="+mn-lt"/>
                <a:cs typeface="+mn-lt"/>
              </a:rPr>
              <a:t>. </a:t>
            </a:r>
            <a:r>
              <a:rPr lang="tr-TR" dirty="0" err="1">
                <a:ea typeface="+mn-lt"/>
                <a:cs typeface="+mn-lt"/>
              </a:rPr>
              <a:t>This</a:t>
            </a:r>
            <a:r>
              <a:rPr lang="tr-TR" dirty="0">
                <a:ea typeface="+mn-lt"/>
                <a:cs typeface="+mn-lt"/>
              </a:rPr>
              <a:t> file </a:t>
            </a:r>
            <a:r>
              <a:rPr lang="tr-TR" dirty="0" err="1">
                <a:ea typeface="+mn-lt"/>
                <a:cs typeface="+mn-lt"/>
              </a:rPr>
              <a:t>system</a:t>
            </a:r>
            <a:r>
              <a:rPr lang="tr-TR" dirty="0">
                <a:ea typeface="+mn-lt"/>
                <a:cs typeface="+mn-lt"/>
              </a:rPr>
              <a:t> is </a:t>
            </a:r>
            <a:r>
              <a:rPr lang="tr-TR" dirty="0" err="1">
                <a:ea typeface="+mn-lt"/>
                <a:cs typeface="+mn-lt"/>
              </a:rPr>
              <a:t>auto-maintained</a:t>
            </a:r>
            <a:r>
              <a:rPr lang="tr-TR" dirty="0">
                <a:ea typeface="+mn-lt"/>
                <a:cs typeface="+mn-lt"/>
              </a:rPr>
              <a:t> as </a:t>
            </a:r>
            <a:r>
              <a:rPr lang="tr-TR" dirty="0" err="1">
                <a:ea typeface="+mn-lt"/>
                <a:cs typeface="+mn-lt"/>
              </a:rPr>
              <a:t>well</a:t>
            </a:r>
            <a:r>
              <a:rPr lang="tr-TR" dirty="0">
                <a:ea typeface="+mn-lt"/>
                <a:cs typeface="+mn-lt"/>
              </a:rPr>
              <a:t>.</a:t>
            </a:r>
            <a:endParaRPr lang="tr-TR" dirty="0"/>
          </a:p>
        </p:txBody>
      </p:sp>
    </p:spTree>
    <p:extLst>
      <p:ext uri="{BB962C8B-B14F-4D97-AF65-F5344CB8AC3E}">
        <p14:creationId xmlns:p14="http://schemas.microsoft.com/office/powerpoint/2010/main" val="2886359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AC37D6A-BF1A-BE0D-23E8-A42646FE4433}"/>
              </a:ext>
            </a:extLst>
          </p:cNvPr>
          <p:cNvSpPr>
            <a:spLocks noGrp="1"/>
          </p:cNvSpPr>
          <p:nvPr>
            <p:ph type="title"/>
          </p:nvPr>
        </p:nvSpPr>
        <p:spPr/>
        <p:txBody>
          <a:bodyPr/>
          <a:lstStyle/>
          <a:p>
            <a:r>
              <a:rPr lang="tr-TR" dirty="0">
                <a:ea typeface="+mj-lt"/>
                <a:cs typeface="+mj-lt"/>
              </a:rPr>
              <a:t>Basic </a:t>
            </a:r>
            <a:r>
              <a:rPr lang="tr-TR" dirty="0" err="1">
                <a:ea typeface="+mj-lt"/>
                <a:cs typeface="+mj-lt"/>
              </a:rPr>
              <a:t>System</a:t>
            </a:r>
            <a:r>
              <a:rPr lang="tr-TR" dirty="0">
                <a:ea typeface="+mj-lt"/>
                <a:cs typeface="+mj-lt"/>
              </a:rPr>
              <a:t> </a:t>
            </a:r>
            <a:r>
              <a:rPr lang="tr-TR" dirty="0" err="1">
                <a:ea typeface="+mj-lt"/>
                <a:cs typeface="+mj-lt"/>
              </a:rPr>
              <a:t>Commands</a:t>
            </a:r>
            <a:endParaRPr lang="tr-TR" dirty="0" err="1"/>
          </a:p>
        </p:txBody>
      </p:sp>
      <p:sp>
        <p:nvSpPr>
          <p:cNvPr id="3" name="İçerik Yer Tutucusu 2">
            <a:extLst>
              <a:ext uri="{FF2B5EF4-FFF2-40B4-BE49-F238E27FC236}">
                <a16:creationId xmlns:a16="http://schemas.microsoft.com/office/drawing/2014/main" id="{BA1A1797-1B5E-BEF7-EC0E-96473872DFF0}"/>
              </a:ext>
            </a:extLst>
          </p:cNvPr>
          <p:cNvSpPr>
            <a:spLocks noGrp="1"/>
          </p:cNvSpPr>
          <p:nvPr>
            <p:ph idx="1"/>
          </p:nvPr>
        </p:nvSpPr>
        <p:spPr/>
        <p:txBody>
          <a:bodyPr vert="horz" lIns="91440" tIns="45720" rIns="91440" bIns="45720" rtlCol="0" anchor="t">
            <a:normAutofit/>
          </a:bodyPr>
          <a:lstStyle/>
          <a:p>
            <a:pPr marL="0" indent="0">
              <a:buNone/>
            </a:pPr>
            <a:r>
              <a:rPr lang="tr-TR" b="1" dirty="0" err="1"/>
              <a:t>Command</a:t>
            </a:r>
            <a:r>
              <a:rPr lang="tr-TR" b="1" dirty="0"/>
              <a:t> </a:t>
            </a:r>
            <a:r>
              <a:rPr lang="tr-TR" b="1" dirty="0" err="1"/>
              <a:t>Mechanics</a:t>
            </a:r>
            <a:r>
              <a:rPr lang="tr-TR" b="1" dirty="0"/>
              <a:t>: </a:t>
            </a:r>
            <a:endParaRPr lang="tr-TR" dirty="0"/>
          </a:p>
          <a:p>
            <a:pPr marL="0" indent="0">
              <a:buNone/>
            </a:pPr>
            <a:r>
              <a:rPr lang="tr-TR" dirty="0"/>
              <a:t>        </a:t>
            </a:r>
            <a:r>
              <a:rPr lang="tr-TR" dirty="0" err="1">
                <a:ea typeface="+mn-lt"/>
                <a:cs typeface="+mn-lt"/>
              </a:rPr>
              <a:t>command</a:t>
            </a:r>
            <a:r>
              <a:rPr lang="tr-TR" dirty="0">
                <a:ea typeface="+mn-lt"/>
                <a:cs typeface="+mn-lt"/>
              </a:rPr>
              <a:t> </a:t>
            </a:r>
            <a:r>
              <a:rPr lang="tr-TR" dirty="0" err="1">
                <a:ea typeface="+mn-lt"/>
                <a:cs typeface="+mn-lt"/>
              </a:rPr>
              <a:t>option</a:t>
            </a:r>
            <a:r>
              <a:rPr lang="tr-TR" dirty="0">
                <a:ea typeface="+mn-lt"/>
                <a:cs typeface="+mn-lt"/>
              </a:rPr>
              <a:t>(s) </a:t>
            </a:r>
            <a:r>
              <a:rPr lang="tr-TR" dirty="0" err="1">
                <a:ea typeface="+mn-lt"/>
                <a:cs typeface="+mn-lt"/>
              </a:rPr>
              <a:t>argument</a:t>
            </a:r>
            <a:r>
              <a:rPr lang="tr-TR" dirty="0">
                <a:ea typeface="+mn-lt"/>
                <a:cs typeface="+mn-lt"/>
              </a:rPr>
              <a:t>(s)</a:t>
            </a:r>
          </a:p>
          <a:p>
            <a:pPr marL="0" indent="0">
              <a:buNone/>
            </a:pPr>
            <a:endParaRPr lang="tr-TR" dirty="0">
              <a:ea typeface="+mn-lt"/>
              <a:cs typeface="+mn-lt"/>
            </a:endParaRPr>
          </a:p>
          <a:p>
            <a:pPr marL="0" indent="0">
              <a:buNone/>
            </a:pPr>
            <a:r>
              <a:rPr lang="tr-TR" dirty="0" err="1">
                <a:ea typeface="+mn-lt"/>
                <a:cs typeface="+mn-lt"/>
              </a:rPr>
              <a:t>Options</a:t>
            </a:r>
            <a:r>
              <a:rPr lang="tr-TR" dirty="0">
                <a:ea typeface="+mn-lt"/>
                <a:cs typeface="+mn-lt"/>
              </a:rPr>
              <a:t> (</a:t>
            </a:r>
            <a:r>
              <a:rPr lang="tr-TR" dirty="0" err="1">
                <a:ea typeface="+mn-lt"/>
                <a:cs typeface="+mn-lt"/>
              </a:rPr>
              <a:t>a.k.a</a:t>
            </a:r>
            <a:r>
              <a:rPr lang="tr-TR" dirty="0">
                <a:ea typeface="+mn-lt"/>
                <a:cs typeface="+mn-lt"/>
              </a:rPr>
              <a:t>. a </a:t>
            </a:r>
            <a:r>
              <a:rPr lang="tr-TR" dirty="0" err="1">
                <a:ea typeface="+mn-lt"/>
                <a:cs typeface="+mn-lt"/>
              </a:rPr>
              <a:t>switch</a:t>
            </a:r>
            <a:r>
              <a:rPr lang="tr-TR" dirty="0">
                <a:ea typeface="+mn-lt"/>
                <a:cs typeface="+mn-lt"/>
              </a:rPr>
              <a:t> of </a:t>
            </a:r>
            <a:r>
              <a:rPr lang="tr-TR" dirty="0" err="1">
                <a:ea typeface="+mn-lt"/>
                <a:cs typeface="+mn-lt"/>
              </a:rPr>
              <a:t>flag</a:t>
            </a:r>
            <a:r>
              <a:rPr lang="tr-TR" dirty="0">
                <a:ea typeface="+mn-lt"/>
                <a:cs typeface="+mn-lt"/>
              </a:rPr>
              <a:t>) </a:t>
            </a:r>
            <a:r>
              <a:rPr lang="tr-TR" dirty="0" err="1">
                <a:ea typeface="+mn-lt"/>
                <a:cs typeface="+mn-lt"/>
              </a:rPr>
              <a:t>are</a:t>
            </a:r>
            <a:r>
              <a:rPr lang="tr-TR" dirty="0">
                <a:ea typeface="+mn-lt"/>
                <a:cs typeface="+mn-lt"/>
              </a:rPr>
              <a:t> </a:t>
            </a:r>
            <a:r>
              <a:rPr lang="tr-TR" dirty="0" err="1">
                <a:ea typeface="+mn-lt"/>
                <a:cs typeface="+mn-lt"/>
              </a:rPr>
              <a:t>optional</a:t>
            </a:r>
            <a:r>
              <a:rPr lang="tr-TR" dirty="0">
                <a:ea typeface="+mn-lt"/>
                <a:cs typeface="+mn-lt"/>
              </a:rPr>
              <a:t>. </a:t>
            </a:r>
            <a:r>
              <a:rPr lang="tr-TR" dirty="0" err="1">
                <a:ea typeface="+mn-lt"/>
                <a:cs typeface="+mn-lt"/>
              </a:rPr>
              <a:t>You</a:t>
            </a:r>
            <a:r>
              <a:rPr lang="tr-TR" dirty="0">
                <a:ea typeface="+mn-lt"/>
                <a:cs typeface="+mn-lt"/>
              </a:rPr>
              <a:t> can </a:t>
            </a:r>
            <a:r>
              <a:rPr lang="tr-TR" dirty="0" err="1">
                <a:ea typeface="+mn-lt"/>
                <a:cs typeface="+mn-lt"/>
              </a:rPr>
              <a:t>specify</a:t>
            </a:r>
            <a:r>
              <a:rPr lang="tr-TR" dirty="0">
                <a:ea typeface="+mn-lt"/>
                <a:cs typeface="+mn-lt"/>
              </a:rPr>
              <a:t> </a:t>
            </a:r>
            <a:r>
              <a:rPr lang="tr-TR" dirty="0" err="1">
                <a:ea typeface="+mn-lt"/>
                <a:cs typeface="+mn-lt"/>
              </a:rPr>
              <a:t>zero</a:t>
            </a:r>
            <a:r>
              <a:rPr lang="tr-TR" dirty="0">
                <a:ea typeface="+mn-lt"/>
                <a:cs typeface="+mn-lt"/>
              </a:rPr>
              <a:t> </a:t>
            </a:r>
            <a:r>
              <a:rPr lang="tr-TR" dirty="0" err="1">
                <a:ea typeface="+mn-lt"/>
                <a:cs typeface="+mn-lt"/>
              </a:rPr>
              <a:t>or</a:t>
            </a:r>
            <a:r>
              <a:rPr lang="tr-TR" dirty="0">
                <a:ea typeface="+mn-lt"/>
                <a:cs typeface="+mn-lt"/>
              </a:rPr>
              <a:t> </a:t>
            </a:r>
            <a:r>
              <a:rPr lang="tr-TR" dirty="0" err="1">
                <a:ea typeface="+mn-lt"/>
                <a:cs typeface="+mn-lt"/>
              </a:rPr>
              <a:t>more</a:t>
            </a:r>
            <a:r>
              <a:rPr lang="tr-TR" dirty="0">
                <a:ea typeface="+mn-lt"/>
                <a:cs typeface="+mn-lt"/>
              </a:rPr>
              <a:t> </a:t>
            </a:r>
            <a:r>
              <a:rPr lang="tr-TR" dirty="0" err="1">
                <a:ea typeface="+mn-lt"/>
                <a:cs typeface="+mn-lt"/>
              </a:rPr>
              <a:t>options</a:t>
            </a:r>
            <a:r>
              <a:rPr lang="tr-TR" dirty="0">
                <a:ea typeface="+mn-lt"/>
                <a:cs typeface="+mn-lt"/>
              </a:rPr>
              <a:t> </a:t>
            </a:r>
            <a:r>
              <a:rPr lang="tr-TR" dirty="0" err="1">
                <a:ea typeface="+mn-lt"/>
                <a:cs typeface="+mn-lt"/>
              </a:rPr>
              <a:t>with</a:t>
            </a:r>
            <a:r>
              <a:rPr lang="tr-TR" dirty="0">
                <a:ea typeface="+mn-lt"/>
                <a:cs typeface="+mn-lt"/>
              </a:rPr>
              <a:t> a </a:t>
            </a:r>
            <a:r>
              <a:rPr lang="tr-TR" dirty="0" err="1">
                <a:ea typeface="+mn-lt"/>
                <a:cs typeface="+mn-lt"/>
              </a:rPr>
              <a:t>command</a:t>
            </a:r>
            <a:r>
              <a:rPr lang="tr-TR" dirty="0">
                <a:ea typeface="+mn-lt"/>
                <a:cs typeface="+mn-lt"/>
              </a:rPr>
              <a:t>. </a:t>
            </a:r>
            <a:r>
              <a:rPr lang="tr-TR" dirty="0" err="1">
                <a:ea typeface="+mn-lt"/>
                <a:cs typeface="+mn-lt"/>
              </a:rPr>
              <a:t>Arguments</a:t>
            </a:r>
            <a:r>
              <a:rPr lang="tr-TR" dirty="0">
                <a:ea typeface="+mn-lt"/>
                <a:cs typeface="+mn-lt"/>
              </a:rPr>
              <a:t>, in </a:t>
            </a:r>
            <a:r>
              <a:rPr lang="tr-TR" dirty="0" err="1">
                <a:ea typeface="+mn-lt"/>
                <a:cs typeface="+mn-lt"/>
              </a:rPr>
              <a:t>contrast</a:t>
            </a:r>
            <a:r>
              <a:rPr lang="tr-TR" dirty="0">
                <a:ea typeface="+mn-lt"/>
                <a:cs typeface="+mn-lt"/>
              </a:rPr>
              <a:t>, </a:t>
            </a:r>
            <a:r>
              <a:rPr lang="tr-TR" dirty="0" err="1">
                <a:ea typeface="+mn-lt"/>
                <a:cs typeface="+mn-lt"/>
              </a:rPr>
              <a:t>may</a:t>
            </a:r>
            <a:r>
              <a:rPr lang="tr-TR" dirty="0">
                <a:ea typeface="+mn-lt"/>
                <a:cs typeface="+mn-lt"/>
              </a:rPr>
              <a:t> be </a:t>
            </a:r>
            <a:r>
              <a:rPr lang="tr-TR" dirty="0" err="1">
                <a:ea typeface="+mn-lt"/>
                <a:cs typeface="+mn-lt"/>
              </a:rPr>
              <a:t>optional</a:t>
            </a:r>
            <a:r>
              <a:rPr lang="tr-TR" dirty="0">
                <a:ea typeface="+mn-lt"/>
                <a:cs typeface="+mn-lt"/>
              </a:rPr>
              <a:t> </a:t>
            </a:r>
            <a:r>
              <a:rPr lang="tr-TR" dirty="0" err="1">
                <a:ea typeface="+mn-lt"/>
                <a:cs typeface="+mn-lt"/>
              </a:rPr>
              <a:t>or</a:t>
            </a:r>
            <a:r>
              <a:rPr lang="tr-TR" dirty="0">
                <a:ea typeface="+mn-lt"/>
                <a:cs typeface="+mn-lt"/>
              </a:rPr>
              <a:t> </a:t>
            </a:r>
            <a:r>
              <a:rPr lang="tr-TR" dirty="0" err="1">
                <a:ea typeface="+mn-lt"/>
                <a:cs typeface="+mn-lt"/>
              </a:rPr>
              <a:t>mandatory</a:t>
            </a:r>
            <a:r>
              <a:rPr lang="tr-TR" dirty="0">
                <a:ea typeface="+mn-lt"/>
                <a:cs typeface="+mn-lt"/>
              </a:rPr>
              <a:t> </a:t>
            </a:r>
            <a:r>
              <a:rPr lang="tr-TR" dirty="0" err="1">
                <a:ea typeface="+mn-lt"/>
                <a:cs typeface="+mn-lt"/>
              </a:rPr>
              <a:t>depending</a:t>
            </a:r>
            <a:r>
              <a:rPr lang="tr-TR" dirty="0">
                <a:ea typeface="+mn-lt"/>
                <a:cs typeface="+mn-lt"/>
              </a:rPr>
              <a:t> on </a:t>
            </a:r>
            <a:r>
              <a:rPr lang="tr-TR" dirty="0" err="1">
                <a:ea typeface="+mn-lt"/>
                <a:cs typeface="+mn-lt"/>
              </a:rPr>
              <a:t>the</a:t>
            </a:r>
            <a:r>
              <a:rPr lang="tr-TR" dirty="0">
                <a:ea typeface="+mn-lt"/>
                <a:cs typeface="+mn-lt"/>
              </a:rPr>
              <a:t> </a:t>
            </a:r>
            <a:r>
              <a:rPr lang="tr-TR" dirty="0" err="1">
                <a:ea typeface="+mn-lt"/>
                <a:cs typeface="+mn-lt"/>
              </a:rPr>
              <a:t>command</a:t>
            </a:r>
            <a:r>
              <a:rPr lang="tr-TR" dirty="0">
                <a:ea typeface="+mn-lt"/>
                <a:cs typeface="+mn-lt"/>
              </a:rPr>
              <a:t> </a:t>
            </a:r>
            <a:r>
              <a:rPr lang="tr-TR" dirty="0" err="1">
                <a:ea typeface="+mn-lt"/>
                <a:cs typeface="+mn-lt"/>
              </a:rPr>
              <a:t>and</a:t>
            </a:r>
            <a:r>
              <a:rPr lang="tr-TR" dirty="0">
                <a:ea typeface="+mn-lt"/>
                <a:cs typeface="+mn-lt"/>
              </a:rPr>
              <a:t> </a:t>
            </a:r>
            <a:r>
              <a:rPr lang="tr-TR" dirty="0" err="1">
                <a:ea typeface="+mn-lt"/>
                <a:cs typeface="+mn-lt"/>
              </a:rPr>
              <a:t>its</a:t>
            </a:r>
            <a:r>
              <a:rPr lang="tr-TR" dirty="0">
                <a:ea typeface="+mn-lt"/>
                <a:cs typeface="+mn-lt"/>
              </a:rPr>
              <a:t> </a:t>
            </a:r>
            <a:r>
              <a:rPr lang="tr-TR" dirty="0" err="1">
                <a:ea typeface="+mn-lt"/>
                <a:cs typeface="+mn-lt"/>
              </a:rPr>
              <a:t>usage</a:t>
            </a:r>
            <a:r>
              <a:rPr lang="tr-TR" dirty="0">
                <a:ea typeface="+mn-lt"/>
                <a:cs typeface="+mn-lt"/>
              </a:rPr>
              <a:t>. </a:t>
            </a:r>
            <a:r>
              <a:rPr lang="tr-TR" dirty="0" err="1">
                <a:ea typeface="+mn-lt"/>
                <a:cs typeface="+mn-lt"/>
              </a:rPr>
              <a:t>Many</a:t>
            </a:r>
            <a:r>
              <a:rPr lang="tr-TR" dirty="0">
                <a:ea typeface="+mn-lt"/>
                <a:cs typeface="+mn-lt"/>
              </a:rPr>
              <a:t> </a:t>
            </a:r>
            <a:r>
              <a:rPr lang="tr-TR" dirty="0" err="1">
                <a:ea typeface="+mn-lt"/>
                <a:cs typeface="+mn-lt"/>
              </a:rPr>
              <a:t>commands</a:t>
            </a:r>
            <a:r>
              <a:rPr lang="tr-TR" dirty="0">
                <a:ea typeface="+mn-lt"/>
                <a:cs typeface="+mn-lt"/>
              </a:rPr>
              <a:t> </a:t>
            </a:r>
            <a:r>
              <a:rPr lang="tr-TR" dirty="0" err="1">
                <a:ea typeface="+mn-lt"/>
                <a:cs typeface="+mn-lt"/>
              </a:rPr>
              <a:t>have</a:t>
            </a:r>
            <a:r>
              <a:rPr lang="tr-TR" dirty="0">
                <a:ea typeface="+mn-lt"/>
                <a:cs typeface="+mn-lt"/>
              </a:rPr>
              <a:t> </a:t>
            </a:r>
            <a:r>
              <a:rPr lang="tr-TR" dirty="0" err="1">
                <a:ea typeface="+mn-lt"/>
                <a:cs typeface="+mn-lt"/>
              </a:rPr>
              <a:t>preconfigured</a:t>
            </a:r>
            <a:r>
              <a:rPr lang="tr-TR" dirty="0">
                <a:ea typeface="+mn-lt"/>
                <a:cs typeface="+mn-lt"/>
              </a:rPr>
              <a:t> </a:t>
            </a:r>
            <a:r>
              <a:rPr lang="tr-TR" dirty="0" err="1">
                <a:ea typeface="+mn-lt"/>
                <a:cs typeface="+mn-lt"/>
              </a:rPr>
              <a:t>default</a:t>
            </a:r>
            <a:r>
              <a:rPr lang="tr-TR" dirty="0">
                <a:ea typeface="+mn-lt"/>
                <a:cs typeface="+mn-lt"/>
              </a:rPr>
              <a:t> </a:t>
            </a:r>
            <a:r>
              <a:rPr lang="tr-TR" dirty="0" err="1">
                <a:ea typeface="+mn-lt"/>
                <a:cs typeface="+mn-lt"/>
              </a:rPr>
              <a:t>options</a:t>
            </a:r>
            <a:r>
              <a:rPr lang="tr-TR" dirty="0">
                <a:ea typeface="+mn-lt"/>
                <a:cs typeface="+mn-lt"/>
              </a:rPr>
              <a:t> </a:t>
            </a:r>
            <a:r>
              <a:rPr lang="tr-TR" dirty="0" err="1">
                <a:ea typeface="+mn-lt"/>
                <a:cs typeface="+mn-lt"/>
              </a:rPr>
              <a:t>and</a:t>
            </a:r>
            <a:r>
              <a:rPr lang="tr-TR" dirty="0">
                <a:ea typeface="+mn-lt"/>
                <a:cs typeface="+mn-lt"/>
              </a:rPr>
              <a:t> </a:t>
            </a:r>
            <a:r>
              <a:rPr lang="tr-TR" dirty="0" err="1">
                <a:ea typeface="+mn-lt"/>
                <a:cs typeface="+mn-lt"/>
              </a:rPr>
              <a:t>arguments</a:t>
            </a:r>
            <a:r>
              <a:rPr lang="tr-TR" dirty="0">
                <a:ea typeface="+mn-lt"/>
                <a:cs typeface="+mn-lt"/>
              </a:rPr>
              <a:t>.</a:t>
            </a:r>
            <a:endParaRPr lang="tr-TR" dirty="0"/>
          </a:p>
        </p:txBody>
      </p:sp>
    </p:spTree>
    <p:extLst>
      <p:ext uri="{BB962C8B-B14F-4D97-AF65-F5344CB8AC3E}">
        <p14:creationId xmlns:p14="http://schemas.microsoft.com/office/powerpoint/2010/main" val="513754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AC37D6A-BF1A-BE0D-23E8-A42646FE4433}"/>
              </a:ext>
            </a:extLst>
          </p:cNvPr>
          <p:cNvSpPr>
            <a:spLocks noGrp="1"/>
          </p:cNvSpPr>
          <p:nvPr>
            <p:ph type="title"/>
          </p:nvPr>
        </p:nvSpPr>
        <p:spPr/>
        <p:txBody>
          <a:bodyPr/>
          <a:lstStyle/>
          <a:p>
            <a:r>
              <a:rPr lang="tr-TR" dirty="0">
                <a:ea typeface="+mj-lt"/>
                <a:cs typeface="+mj-lt"/>
              </a:rPr>
              <a:t>Basic </a:t>
            </a:r>
            <a:r>
              <a:rPr lang="tr-TR" dirty="0" err="1">
                <a:ea typeface="+mj-lt"/>
                <a:cs typeface="+mj-lt"/>
              </a:rPr>
              <a:t>System</a:t>
            </a:r>
            <a:r>
              <a:rPr lang="tr-TR" dirty="0">
                <a:ea typeface="+mj-lt"/>
                <a:cs typeface="+mj-lt"/>
              </a:rPr>
              <a:t> </a:t>
            </a:r>
            <a:r>
              <a:rPr lang="tr-TR" dirty="0" err="1">
                <a:ea typeface="+mj-lt"/>
                <a:cs typeface="+mj-lt"/>
              </a:rPr>
              <a:t>Commands</a:t>
            </a:r>
          </a:p>
        </p:txBody>
      </p:sp>
      <p:sp>
        <p:nvSpPr>
          <p:cNvPr id="3" name="İçerik Yer Tutucusu 2">
            <a:extLst>
              <a:ext uri="{FF2B5EF4-FFF2-40B4-BE49-F238E27FC236}">
                <a16:creationId xmlns:a16="http://schemas.microsoft.com/office/drawing/2014/main" id="{BA1A1797-1B5E-BEF7-EC0E-96473872DFF0}"/>
              </a:ext>
            </a:extLst>
          </p:cNvPr>
          <p:cNvSpPr>
            <a:spLocks noGrp="1"/>
          </p:cNvSpPr>
          <p:nvPr>
            <p:ph idx="1"/>
          </p:nvPr>
        </p:nvSpPr>
        <p:spPr/>
        <p:txBody>
          <a:bodyPr vert="horz" lIns="91440" tIns="45720" rIns="91440" bIns="45720" rtlCol="0" anchor="t">
            <a:normAutofit/>
          </a:bodyPr>
          <a:lstStyle/>
          <a:p>
            <a:pPr marL="457200" indent="-457200"/>
            <a:r>
              <a:rPr lang="tr-TR" b="1" dirty="0" err="1"/>
              <a:t>tree</a:t>
            </a:r>
            <a:r>
              <a:rPr lang="tr-TR" b="1" dirty="0"/>
              <a:t> </a:t>
            </a:r>
            <a:r>
              <a:rPr lang="tr-TR" b="1" dirty="0" err="1"/>
              <a:t>command</a:t>
            </a:r>
            <a:r>
              <a:rPr lang="tr-TR" b="1" dirty="0"/>
              <a:t>:</a:t>
            </a:r>
            <a:r>
              <a:rPr lang="tr-TR" dirty="0"/>
              <a:t> </a:t>
            </a:r>
            <a:r>
              <a:rPr lang="tr-TR" sz="2400" dirty="0" err="1">
                <a:ea typeface="+mn-lt"/>
                <a:cs typeface="+mn-lt"/>
              </a:rPr>
              <a:t>The</a:t>
            </a:r>
            <a:r>
              <a:rPr lang="tr-TR" sz="2400" dirty="0">
                <a:ea typeface="+mn-lt"/>
                <a:cs typeface="+mn-lt"/>
              </a:rPr>
              <a:t> </a:t>
            </a:r>
            <a:r>
              <a:rPr lang="tr-TR" sz="2400" dirty="0" err="1">
                <a:ea typeface="+mn-lt"/>
                <a:cs typeface="+mn-lt"/>
              </a:rPr>
              <a:t>tree</a:t>
            </a:r>
            <a:r>
              <a:rPr lang="tr-TR" sz="2400" dirty="0">
                <a:ea typeface="+mn-lt"/>
                <a:cs typeface="+mn-lt"/>
              </a:rPr>
              <a:t> </a:t>
            </a:r>
            <a:r>
              <a:rPr lang="tr-TR" sz="2400" dirty="0" err="1">
                <a:ea typeface="+mn-lt"/>
                <a:cs typeface="+mn-lt"/>
              </a:rPr>
              <a:t>command</a:t>
            </a:r>
            <a:r>
              <a:rPr lang="tr-TR" sz="2400" dirty="0">
                <a:ea typeface="+mn-lt"/>
                <a:cs typeface="+mn-lt"/>
              </a:rPr>
              <a:t> </a:t>
            </a:r>
            <a:r>
              <a:rPr lang="tr-TR" sz="2400" dirty="0" err="1">
                <a:ea typeface="+mn-lt"/>
                <a:cs typeface="+mn-lt"/>
              </a:rPr>
              <a:t>lists</a:t>
            </a:r>
            <a:r>
              <a:rPr lang="tr-TR" sz="2400" dirty="0">
                <a:ea typeface="+mn-lt"/>
                <a:cs typeface="+mn-lt"/>
              </a:rPr>
              <a:t> a </a:t>
            </a:r>
            <a:r>
              <a:rPr lang="tr-TR" sz="2400" dirty="0" err="1">
                <a:ea typeface="+mn-lt"/>
                <a:cs typeface="+mn-lt"/>
              </a:rPr>
              <a:t>hierarchy</a:t>
            </a:r>
            <a:r>
              <a:rPr lang="tr-TR" sz="2400" dirty="0">
                <a:ea typeface="+mn-lt"/>
                <a:cs typeface="+mn-lt"/>
              </a:rPr>
              <a:t> of </a:t>
            </a:r>
            <a:r>
              <a:rPr lang="tr-TR" sz="2400" dirty="0" err="1">
                <a:ea typeface="+mn-lt"/>
                <a:cs typeface="+mn-lt"/>
              </a:rPr>
              <a:t>directories</a:t>
            </a:r>
            <a:r>
              <a:rPr lang="tr-TR" sz="2400" dirty="0">
                <a:ea typeface="+mn-lt"/>
                <a:cs typeface="+mn-lt"/>
              </a:rPr>
              <a:t> </a:t>
            </a:r>
            <a:r>
              <a:rPr lang="tr-TR" sz="2400" dirty="0" err="1">
                <a:ea typeface="+mn-lt"/>
                <a:cs typeface="+mn-lt"/>
              </a:rPr>
              <a:t>and</a:t>
            </a:r>
            <a:r>
              <a:rPr lang="tr-TR" sz="2400" dirty="0">
                <a:ea typeface="+mn-lt"/>
                <a:cs typeface="+mn-lt"/>
              </a:rPr>
              <a:t> </a:t>
            </a:r>
            <a:r>
              <a:rPr lang="tr-TR" sz="2400" dirty="0" err="1">
                <a:ea typeface="+mn-lt"/>
                <a:cs typeface="+mn-lt"/>
              </a:rPr>
              <a:t>files</a:t>
            </a:r>
            <a:r>
              <a:rPr lang="tr-TR" sz="2400" dirty="0">
                <a:ea typeface="+mn-lt"/>
                <a:cs typeface="+mn-lt"/>
              </a:rPr>
              <a:t>. </a:t>
            </a:r>
            <a:r>
              <a:rPr lang="tr-TR" sz="2400" dirty="0" err="1">
                <a:ea typeface="+mn-lt"/>
                <a:cs typeface="+mn-lt"/>
              </a:rPr>
              <a:t>There</a:t>
            </a:r>
            <a:r>
              <a:rPr lang="tr-TR" sz="2400" dirty="0">
                <a:ea typeface="+mn-lt"/>
                <a:cs typeface="+mn-lt"/>
              </a:rPr>
              <a:t> </a:t>
            </a:r>
            <a:r>
              <a:rPr lang="tr-TR" sz="2400" dirty="0" err="1">
                <a:ea typeface="+mn-lt"/>
                <a:cs typeface="+mn-lt"/>
              </a:rPr>
              <a:t>are</a:t>
            </a:r>
            <a:r>
              <a:rPr lang="tr-TR" sz="2400" dirty="0">
                <a:ea typeface="+mn-lt"/>
                <a:cs typeface="+mn-lt"/>
              </a:rPr>
              <a:t> a </a:t>
            </a:r>
            <a:r>
              <a:rPr lang="tr-TR" sz="2400" dirty="0" err="1">
                <a:ea typeface="+mn-lt"/>
                <a:cs typeface="+mn-lt"/>
              </a:rPr>
              <a:t>number</a:t>
            </a:r>
            <a:r>
              <a:rPr lang="tr-TR" sz="2400" dirty="0">
                <a:ea typeface="+mn-lt"/>
                <a:cs typeface="+mn-lt"/>
              </a:rPr>
              <a:t> of </a:t>
            </a:r>
            <a:r>
              <a:rPr lang="tr-TR" sz="2400" dirty="0" err="1">
                <a:ea typeface="+mn-lt"/>
                <a:cs typeface="+mn-lt"/>
              </a:rPr>
              <a:t>options</a:t>
            </a:r>
            <a:r>
              <a:rPr lang="tr-TR" sz="2400" dirty="0">
                <a:ea typeface="+mn-lt"/>
                <a:cs typeface="+mn-lt"/>
              </a:rPr>
              <a:t> </a:t>
            </a:r>
            <a:r>
              <a:rPr lang="tr-TR" sz="2400" dirty="0" err="1">
                <a:ea typeface="+mn-lt"/>
                <a:cs typeface="+mn-lt"/>
              </a:rPr>
              <a:t>with</a:t>
            </a:r>
            <a:r>
              <a:rPr lang="tr-TR" sz="2400" dirty="0">
                <a:ea typeface="+mn-lt"/>
                <a:cs typeface="+mn-lt"/>
              </a:rPr>
              <a:t> </a:t>
            </a:r>
            <a:r>
              <a:rPr lang="tr-TR" sz="2400" dirty="0" err="1">
                <a:ea typeface="+mn-lt"/>
                <a:cs typeface="+mn-lt"/>
              </a:rPr>
              <a:t>this</a:t>
            </a:r>
            <a:r>
              <a:rPr lang="tr-TR" sz="2400" dirty="0">
                <a:ea typeface="+mn-lt"/>
                <a:cs typeface="+mn-lt"/>
              </a:rPr>
              <a:t> </a:t>
            </a:r>
            <a:r>
              <a:rPr lang="tr-TR" sz="2400" dirty="0" err="1">
                <a:ea typeface="+mn-lt"/>
                <a:cs typeface="+mn-lt"/>
              </a:rPr>
              <a:t>command</a:t>
            </a:r>
            <a:r>
              <a:rPr lang="tr-TR" sz="2400" dirty="0">
                <a:ea typeface="+mn-lt"/>
                <a:cs typeface="+mn-lt"/>
              </a:rPr>
              <a:t> </a:t>
            </a:r>
            <a:r>
              <a:rPr lang="tr-TR" sz="2400" dirty="0" err="1">
                <a:ea typeface="+mn-lt"/>
                <a:cs typeface="+mn-lt"/>
              </a:rPr>
              <a:t>that</a:t>
            </a:r>
            <a:r>
              <a:rPr lang="tr-TR" sz="2400" dirty="0">
                <a:ea typeface="+mn-lt"/>
                <a:cs typeface="+mn-lt"/>
              </a:rPr>
              <a:t> can be </a:t>
            </a:r>
            <a:r>
              <a:rPr lang="tr-TR" sz="2400" dirty="0" err="1">
                <a:ea typeface="+mn-lt"/>
                <a:cs typeface="+mn-lt"/>
              </a:rPr>
              <a:t>specified</a:t>
            </a:r>
            <a:r>
              <a:rPr lang="tr-TR" sz="2400" dirty="0">
                <a:ea typeface="+mn-lt"/>
                <a:cs typeface="+mn-lt"/>
              </a:rPr>
              <a:t> </a:t>
            </a:r>
            <a:r>
              <a:rPr lang="tr-TR" sz="2400" dirty="0" err="1">
                <a:ea typeface="+mn-lt"/>
                <a:cs typeface="+mn-lt"/>
              </a:rPr>
              <a:t>to</a:t>
            </a:r>
            <a:r>
              <a:rPr lang="tr-TR" sz="2400" dirty="0">
                <a:ea typeface="+mn-lt"/>
                <a:cs typeface="+mn-lt"/>
              </a:rPr>
              <a:t> </a:t>
            </a:r>
            <a:r>
              <a:rPr lang="tr-TR" sz="2400" dirty="0" err="1">
                <a:ea typeface="+mn-lt"/>
                <a:cs typeface="+mn-lt"/>
              </a:rPr>
              <a:t>include</a:t>
            </a:r>
            <a:r>
              <a:rPr lang="tr-TR" sz="2400" dirty="0">
                <a:ea typeface="+mn-lt"/>
                <a:cs typeface="+mn-lt"/>
              </a:rPr>
              <a:t> </a:t>
            </a:r>
            <a:r>
              <a:rPr lang="tr-TR" sz="2400" dirty="0" err="1">
                <a:ea typeface="+mn-lt"/>
                <a:cs typeface="+mn-lt"/>
              </a:rPr>
              <a:t>additional</a:t>
            </a:r>
            <a:r>
              <a:rPr lang="tr-TR" sz="2400" dirty="0">
                <a:ea typeface="+mn-lt"/>
                <a:cs typeface="+mn-lt"/>
              </a:rPr>
              <a:t> </a:t>
            </a:r>
            <a:r>
              <a:rPr lang="tr-TR" sz="2400" dirty="0" err="1">
                <a:ea typeface="+mn-lt"/>
                <a:cs typeface="+mn-lt"/>
              </a:rPr>
              <a:t>information</a:t>
            </a:r>
            <a:r>
              <a:rPr lang="tr-TR" sz="2400" dirty="0">
                <a:ea typeface="+mn-lt"/>
                <a:cs typeface="+mn-lt"/>
              </a:rPr>
              <a:t>.</a:t>
            </a:r>
            <a:r>
              <a:rPr lang="tr-TR" dirty="0">
                <a:ea typeface="+mn-lt"/>
                <a:cs typeface="+mn-lt"/>
              </a:rPr>
              <a:t> </a:t>
            </a:r>
          </a:p>
          <a:p>
            <a:pPr marL="0" indent="0">
              <a:buNone/>
            </a:pPr>
            <a:r>
              <a:rPr lang="tr-TR" dirty="0"/>
              <a:t>            # </a:t>
            </a:r>
            <a:r>
              <a:rPr lang="tr-TR" dirty="0" err="1"/>
              <a:t>tree</a:t>
            </a:r>
            <a:r>
              <a:rPr lang="tr-TR" dirty="0"/>
              <a:t> [</a:t>
            </a:r>
            <a:r>
              <a:rPr lang="tr-TR" dirty="0" err="1"/>
              <a:t>options</a:t>
            </a:r>
            <a:r>
              <a:rPr lang="tr-TR" dirty="0"/>
              <a:t>] [file </a:t>
            </a:r>
            <a:r>
              <a:rPr lang="tr-TR" dirty="0" err="1"/>
              <a:t>path</a:t>
            </a:r>
            <a:r>
              <a:rPr lang="tr-TR" dirty="0"/>
              <a:t>]</a:t>
            </a:r>
          </a:p>
          <a:p>
            <a:pPr marL="0" indent="0">
              <a:buNone/>
            </a:pPr>
            <a:endParaRPr lang="tr-TR" dirty="0"/>
          </a:p>
          <a:p>
            <a:pPr marL="457200" indent="-457200"/>
            <a:r>
              <a:rPr lang="tr-TR" b="1" dirty="0" err="1"/>
              <a:t>ls</a:t>
            </a:r>
            <a:r>
              <a:rPr lang="tr-TR" b="1" dirty="0"/>
              <a:t> </a:t>
            </a:r>
            <a:r>
              <a:rPr lang="tr-TR" b="1" dirty="0" err="1"/>
              <a:t>command</a:t>
            </a:r>
            <a:r>
              <a:rPr lang="tr-TR" b="1" dirty="0"/>
              <a:t>: </a:t>
            </a:r>
            <a:r>
              <a:rPr lang="tr-TR" dirty="0" err="1"/>
              <a:t>Listing</a:t>
            </a:r>
            <a:r>
              <a:rPr lang="tr-TR" dirty="0"/>
              <a:t> </a:t>
            </a:r>
            <a:r>
              <a:rPr lang="tr-TR" dirty="0" err="1"/>
              <a:t>files</a:t>
            </a:r>
            <a:r>
              <a:rPr lang="tr-TR" dirty="0"/>
              <a:t> </a:t>
            </a:r>
            <a:r>
              <a:rPr lang="tr-TR" dirty="0" err="1"/>
              <a:t>and</a:t>
            </a:r>
            <a:r>
              <a:rPr lang="tr-TR" dirty="0"/>
              <a:t> </a:t>
            </a:r>
            <a:r>
              <a:rPr lang="tr-TR" dirty="0" err="1"/>
              <a:t>Directories</a:t>
            </a:r>
            <a:r>
              <a:rPr lang="tr-TR" dirty="0"/>
              <a:t>.</a:t>
            </a:r>
          </a:p>
          <a:p>
            <a:pPr marL="0" indent="0">
              <a:buNone/>
            </a:pPr>
            <a:r>
              <a:rPr lang="tr-TR" dirty="0"/>
              <a:t>            # </a:t>
            </a:r>
            <a:r>
              <a:rPr lang="tr-TR" dirty="0" err="1"/>
              <a:t>ls</a:t>
            </a:r>
            <a:r>
              <a:rPr lang="tr-TR" dirty="0"/>
              <a:t> [</a:t>
            </a:r>
            <a:r>
              <a:rPr lang="tr-TR" dirty="0" err="1"/>
              <a:t>options</a:t>
            </a:r>
            <a:r>
              <a:rPr lang="tr-TR" dirty="0"/>
              <a:t>] [file </a:t>
            </a:r>
            <a:r>
              <a:rPr lang="tr-TR" dirty="0" err="1"/>
              <a:t>path</a:t>
            </a:r>
            <a:r>
              <a:rPr lang="tr-TR" dirty="0"/>
              <a:t>]</a:t>
            </a:r>
          </a:p>
          <a:p>
            <a:pPr marL="0" indent="0">
              <a:buNone/>
            </a:pPr>
            <a:endParaRPr lang="tr-TR" dirty="0"/>
          </a:p>
        </p:txBody>
      </p:sp>
    </p:spTree>
    <p:extLst>
      <p:ext uri="{BB962C8B-B14F-4D97-AF65-F5344CB8AC3E}">
        <p14:creationId xmlns:p14="http://schemas.microsoft.com/office/powerpoint/2010/main" val="13824772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AC37D6A-BF1A-BE0D-23E8-A42646FE4433}"/>
              </a:ext>
            </a:extLst>
          </p:cNvPr>
          <p:cNvSpPr>
            <a:spLocks noGrp="1"/>
          </p:cNvSpPr>
          <p:nvPr>
            <p:ph type="title"/>
          </p:nvPr>
        </p:nvSpPr>
        <p:spPr/>
        <p:txBody>
          <a:bodyPr/>
          <a:lstStyle/>
          <a:p>
            <a:r>
              <a:rPr lang="tr-TR" dirty="0">
                <a:ea typeface="+mj-lt"/>
                <a:cs typeface="+mj-lt"/>
              </a:rPr>
              <a:t>Basic </a:t>
            </a:r>
            <a:r>
              <a:rPr lang="tr-TR" dirty="0" err="1">
                <a:ea typeface="+mj-lt"/>
                <a:cs typeface="+mj-lt"/>
              </a:rPr>
              <a:t>System</a:t>
            </a:r>
            <a:r>
              <a:rPr lang="tr-TR" dirty="0">
                <a:ea typeface="+mj-lt"/>
                <a:cs typeface="+mj-lt"/>
              </a:rPr>
              <a:t> </a:t>
            </a:r>
            <a:r>
              <a:rPr lang="tr-TR" dirty="0" err="1">
                <a:ea typeface="+mj-lt"/>
                <a:cs typeface="+mj-lt"/>
              </a:rPr>
              <a:t>Commands</a:t>
            </a:r>
          </a:p>
        </p:txBody>
      </p:sp>
      <p:sp>
        <p:nvSpPr>
          <p:cNvPr id="3" name="İçerik Yer Tutucusu 2">
            <a:extLst>
              <a:ext uri="{FF2B5EF4-FFF2-40B4-BE49-F238E27FC236}">
                <a16:creationId xmlns:a16="http://schemas.microsoft.com/office/drawing/2014/main" id="{BA1A1797-1B5E-BEF7-EC0E-96473872DFF0}"/>
              </a:ext>
            </a:extLst>
          </p:cNvPr>
          <p:cNvSpPr>
            <a:spLocks noGrp="1"/>
          </p:cNvSpPr>
          <p:nvPr>
            <p:ph idx="1"/>
          </p:nvPr>
        </p:nvSpPr>
        <p:spPr/>
        <p:txBody>
          <a:bodyPr vert="horz" lIns="91440" tIns="45720" rIns="91440" bIns="45720" rtlCol="0" anchor="t">
            <a:normAutofit fontScale="92500" lnSpcReduction="20000"/>
          </a:bodyPr>
          <a:lstStyle/>
          <a:p>
            <a:pPr marL="457200" indent="-457200"/>
            <a:r>
              <a:rPr lang="tr-TR" b="1" dirty="0" err="1"/>
              <a:t>pwd</a:t>
            </a:r>
            <a:r>
              <a:rPr lang="tr-TR" b="1" dirty="0"/>
              <a:t> </a:t>
            </a:r>
            <a:r>
              <a:rPr lang="tr-TR" b="1" dirty="0" err="1"/>
              <a:t>command:</a:t>
            </a:r>
            <a:r>
              <a:rPr lang="tr-TR" dirty="0" err="1"/>
              <a:t>Printing</a:t>
            </a:r>
            <a:r>
              <a:rPr lang="tr-TR" dirty="0"/>
              <a:t> </a:t>
            </a:r>
            <a:r>
              <a:rPr lang="tr-TR" dirty="0" err="1"/>
              <a:t>Working</a:t>
            </a:r>
            <a:r>
              <a:rPr lang="tr-TR" dirty="0"/>
              <a:t> Directory </a:t>
            </a:r>
          </a:p>
          <a:p>
            <a:pPr marL="0" indent="0">
              <a:buNone/>
            </a:pPr>
            <a:r>
              <a:rPr lang="tr-TR" dirty="0"/>
              <a:t>     #pwd </a:t>
            </a:r>
          </a:p>
          <a:p>
            <a:pPr marL="0" indent="0">
              <a:buNone/>
            </a:pPr>
            <a:endParaRPr lang="tr-TR" dirty="0"/>
          </a:p>
          <a:p>
            <a:pPr marL="457200" indent="-457200"/>
            <a:r>
              <a:rPr lang="tr-TR" b="1" dirty="0"/>
              <a:t>cd </a:t>
            </a:r>
            <a:r>
              <a:rPr lang="tr-TR" b="1" dirty="0" err="1"/>
              <a:t>command</a:t>
            </a:r>
            <a:r>
              <a:rPr lang="tr-TR" b="1" dirty="0"/>
              <a:t>:</a:t>
            </a:r>
            <a:r>
              <a:rPr lang="tr-TR" dirty="0"/>
              <a:t> </a:t>
            </a:r>
            <a:r>
              <a:rPr lang="tr-TR" dirty="0" err="1"/>
              <a:t>Change</a:t>
            </a:r>
            <a:r>
              <a:rPr lang="tr-TR" dirty="0"/>
              <a:t> Directory </a:t>
            </a:r>
          </a:p>
          <a:p>
            <a:pPr marL="0" lvl="1" indent="0">
              <a:buNone/>
            </a:pPr>
            <a:r>
              <a:rPr lang="tr-TR" dirty="0"/>
              <a:t>      # cd /</a:t>
            </a:r>
            <a:r>
              <a:rPr lang="tr-TR" dirty="0" err="1"/>
              <a:t>filepath</a:t>
            </a:r>
            <a:r>
              <a:rPr lang="tr-TR" dirty="0"/>
              <a:t> </a:t>
            </a:r>
          </a:p>
          <a:p>
            <a:pPr marL="0" lvl="1" indent="0">
              <a:buNone/>
            </a:pPr>
            <a:endParaRPr lang="tr-TR" dirty="0"/>
          </a:p>
          <a:p>
            <a:pPr marL="342900" lvl="1" indent="-342900"/>
            <a:r>
              <a:rPr lang="tr-TR" b="1" dirty="0" err="1"/>
              <a:t>uptime</a:t>
            </a:r>
            <a:r>
              <a:rPr lang="tr-TR" b="1" dirty="0"/>
              <a:t> </a:t>
            </a:r>
            <a:r>
              <a:rPr lang="tr-TR" b="1" dirty="0" err="1"/>
              <a:t>command</a:t>
            </a:r>
            <a:r>
              <a:rPr lang="tr-TR" b="1" dirty="0"/>
              <a:t>:</a:t>
            </a:r>
            <a:r>
              <a:rPr lang="tr-TR" dirty="0"/>
              <a:t> </a:t>
            </a:r>
            <a:r>
              <a:rPr lang="tr-TR" dirty="0" err="1">
                <a:ea typeface="+mn-lt"/>
                <a:cs typeface="+mn-lt"/>
              </a:rPr>
              <a:t>display</a:t>
            </a:r>
            <a:r>
              <a:rPr lang="tr-TR" dirty="0">
                <a:ea typeface="+mn-lt"/>
                <a:cs typeface="+mn-lt"/>
              </a:rPr>
              <a:t> </a:t>
            </a:r>
            <a:r>
              <a:rPr lang="tr-TR" dirty="0" err="1">
                <a:ea typeface="+mn-lt"/>
                <a:cs typeface="+mn-lt"/>
              </a:rPr>
              <a:t>the</a:t>
            </a:r>
            <a:r>
              <a:rPr lang="tr-TR" dirty="0">
                <a:ea typeface="+mn-lt"/>
                <a:cs typeface="+mn-lt"/>
              </a:rPr>
              <a:t> </a:t>
            </a:r>
            <a:r>
              <a:rPr lang="tr-TR" dirty="0" err="1">
                <a:ea typeface="+mn-lt"/>
                <a:cs typeface="+mn-lt"/>
              </a:rPr>
              <a:t>system’s</a:t>
            </a:r>
            <a:r>
              <a:rPr lang="tr-TR" dirty="0">
                <a:ea typeface="+mn-lt"/>
                <a:cs typeface="+mn-lt"/>
              </a:rPr>
              <a:t> </a:t>
            </a:r>
            <a:r>
              <a:rPr lang="tr-TR" dirty="0" err="1">
                <a:ea typeface="+mn-lt"/>
                <a:cs typeface="+mn-lt"/>
              </a:rPr>
              <a:t>current</a:t>
            </a:r>
            <a:br>
              <a:rPr lang="tr-TR" dirty="0">
                <a:ea typeface="+mn-lt"/>
                <a:cs typeface="+mn-lt"/>
              </a:rPr>
            </a:br>
            <a:r>
              <a:rPr lang="tr-TR" dirty="0">
                <a:ea typeface="+mn-lt"/>
                <a:cs typeface="+mn-lt"/>
              </a:rPr>
              <a:t>time, </a:t>
            </a:r>
            <a:r>
              <a:rPr lang="tr-TR" dirty="0" err="1">
                <a:ea typeface="+mn-lt"/>
                <a:cs typeface="+mn-lt"/>
              </a:rPr>
              <a:t>length</a:t>
            </a:r>
            <a:r>
              <a:rPr lang="tr-TR" dirty="0">
                <a:ea typeface="+mn-lt"/>
                <a:cs typeface="+mn-lt"/>
              </a:rPr>
              <a:t> of time it has </a:t>
            </a:r>
            <a:r>
              <a:rPr lang="tr-TR" dirty="0" err="1">
                <a:ea typeface="+mn-lt"/>
                <a:cs typeface="+mn-lt"/>
              </a:rPr>
              <a:t>been</a:t>
            </a:r>
            <a:r>
              <a:rPr lang="tr-TR" dirty="0">
                <a:ea typeface="+mn-lt"/>
                <a:cs typeface="+mn-lt"/>
              </a:rPr>
              <a:t> </a:t>
            </a:r>
            <a:r>
              <a:rPr lang="tr-TR" dirty="0" err="1">
                <a:ea typeface="+mn-lt"/>
                <a:cs typeface="+mn-lt"/>
              </a:rPr>
              <a:t>up</a:t>
            </a:r>
            <a:r>
              <a:rPr lang="tr-TR" dirty="0">
                <a:ea typeface="+mn-lt"/>
                <a:cs typeface="+mn-lt"/>
              </a:rPr>
              <a:t> </a:t>
            </a:r>
            <a:r>
              <a:rPr lang="tr-TR" dirty="0" err="1">
                <a:ea typeface="+mn-lt"/>
                <a:cs typeface="+mn-lt"/>
              </a:rPr>
              <a:t>for</a:t>
            </a:r>
            <a:r>
              <a:rPr lang="tr-TR" dirty="0">
                <a:ea typeface="+mn-lt"/>
                <a:cs typeface="+mn-lt"/>
              </a:rPr>
              <a:t>, </a:t>
            </a:r>
            <a:r>
              <a:rPr lang="tr-TR" dirty="0" err="1">
                <a:ea typeface="+mn-lt"/>
                <a:cs typeface="+mn-lt"/>
              </a:rPr>
              <a:t>number</a:t>
            </a:r>
            <a:r>
              <a:rPr lang="tr-TR" dirty="0">
                <a:ea typeface="+mn-lt"/>
                <a:cs typeface="+mn-lt"/>
              </a:rPr>
              <a:t> of </a:t>
            </a:r>
            <a:r>
              <a:rPr lang="tr-TR" dirty="0" err="1">
                <a:ea typeface="+mn-lt"/>
                <a:cs typeface="+mn-lt"/>
              </a:rPr>
              <a:t>users</a:t>
            </a:r>
            <a:r>
              <a:rPr lang="tr-TR" dirty="0">
                <a:ea typeface="+mn-lt"/>
                <a:cs typeface="+mn-lt"/>
              </a:rPr>
              <a:t> </a:t>
            </a:r>
            <a:r>
              <a:rPr lang="tr-TR" dirty="0" err="1">
                <a:ea typeface="+mn-lt"/>
                <a:cs typeface="+mn-lt"/>
              </a:rPr>
              <a:t>currently</a:t>
            </a:r>
            <a:br>
              <a:rPr lang="tr-TR" dirty="0">
                <a:ea typeface="+mn-lt"/>
                <a:cs typeface="+mn-lt"/>
              </a:rPr>
            </a:br>
            <a:r>
              <a:rPr lang="tr-TR" dirty="0" err="1">
                <a:ea typeface="+mn-lt"/>
                <a:cs typeface="+mn-lt"/>
              </a:rPr>
              <a:t>logged</a:t>
            </a:r>
            <a:r>
              <a:rPr lang="tr-TR" dirty="0">
                <a:ea typeface="+mn-lt"/>
                <a:cs typeface="+mn-lt"/>
              </a:rPr>
              <a:t> in, </a:t>
            </a:r>
            <a:r>
              <a:rPr lang="tr-TR" dirty="0" err="1">
                <a:ea typeface="+mn-lt"/>
                <a:cs typeface="+mn-lt"/>
              </a:rPr>
              <a:t>and</a:t>
            </a:r>
            <a:r>
              <a:rPr lang="tr-TR" dirty="0">
                <a:ea typeface="+mn-lt"/>
                <a:cs typeface="+mn-lt"/>
              </a:rPr>
              <a:t> </a:t>
            </a:r>
            <a:r>
              <a:rPr lang="tr-TR" dirty="0" err="1">
                <a:ea typeface="+mn-lt"/>
                <a:cs typeface="+mn-lt"/>
              </a:rPr>
              <a:t>the</a:t>
            </a:r>
            <a:r>
              <a:rPr lang="tr-TR" dirty="0">
                <a:ea typeface="+mn-lt"/>
                <a:cs typeface="+mn-lt"/>
              </a:rPr>
              <a:t> </a:t>
            </a:r>
            <a:r>
              <a:rPr lang="tr-TR" dirty="0" err="1">
                <a:ea typeface="+mn-lt"/>
                <a:cs typeface="+mn-lt"/>
              </a:rPr>
              <a:t>average</a:t>
            </a:r>
            <a:r>
              <a:rPr lang="tr-TR" dirty="0">
                <a:ea typeface="+mn-lt"/>
                <a:cs typeface="+mn-lt"/>
              </a:rPr>
              <a:t> CPU (</a:t>
            </a:r>
            <a:r>
              <a:rPr lang="tr-TR" dirty="0" err="1">
                <a:ea typeface="+mn-lt"/>
                <a:cs typeface="+mn-lt"/>
              </a:rPr>
              <a:t>processing</a:t>
            </a:r>
            <a:r>
              <a:rPr lang="tr-TR" dirty="0">
                <a:ea typeface="+mn-lt"/>
                <a:cs typeface="+mn-lt"/>
              </a:rPr>
              <a:t>) </a:t>
            </a:r>
            <a:r>
              <a:rPr lang="tr-TR" dirty="0" err="1">
                <a:ea typeface="+mn-lt"/>
                <a:cs typeface="+mn-lt"/>
              </a:rPr>
              <a:t>load</a:t>
            </a:r>
            <a:r>
              <a:rPr lang="tr-TR" dirty="0">
                <a:ea typeface="+mn-lt"/>
                <a:cs typeface="+mn-lt"/>
              </a:rPr>
              <a:t> </a:t>
            </a:r>
            <a:r>
              <a:rPr lang="tr-TR" dirty="0" err="1">
                <a:ea typeface="+mn-lt"/>
                <a:cs typeface="+mn-lt"/>
              </a:rPr>
              <a:t>over</a:t>
            </a:r>
            <a:r>
              <a:rPr lang="tr-TR" dirty="0">
                <a:ea typeface="+mn-lt"/>
                <a:cs typeface="+mn-lt"/>
              </a:rPr>
              <a:t> </a:t>
            </a:r>
            <a:r>
              <a:rPr lang="tr-TR" dirty="0" err="1">
                <a:ea typeface="+mn-lt"/>
                <a:cs typeface="+mn-lt"/>
              </a:rPr>
              <a:t>the</a:t>
            </a:r>
            <a:r>
              <a:rPr lang="tr-TR" dirty="0">
                <a:ea typeface="+mn-lt"/>
                <a:cs typeface="+mn-lt"/>
              </a:rPr>
              <a:t> </a:t>
            </a:r>
            <a:r>
              <a:rPr lang="tr-TR" dirty="0" err="1">
                <a:ea typeface="+mn-lt"/>
                <a:cs typeface="+mn-lt"/>
              </a:rPr>
              <a:t>past</a:t>
            </a:r>
            <a:r>
              <a:rPr lang="tr-TR" dirty="0">
                <a:ea typeface="+mn-lt"/>
                <a:cs typeface="+mn-lt"/>
              </a:rPr>
              <a:t> 1,</a:t>
            </a:r>
            <a:br>
              <a:rPr lang="tr-TR" dirty="0">
                <a:ea typeface="+mn-lt"/>
                <a:cs typeface="+mn-lt"/>
              </a:rPr>
            </a:br>
            <a:r>
              <a:rPr lang="tr-TR" dirty="0">
                <a:ea typeface="+mn-lt"/>
                <a:cs typeface="+mn-lt"/>
              </a:rPr>
              <a:t>5, </a:t>
            </a:r>
            <a:r>
              <a:rPr lang="tr-TR" dirty="0" err="1">
                <a:ea typeface="+mn-lt"/>
                <a:cs typeface="+mn-lt"/>
              </a:rPr>
              <a:t>and</a:t>
            </a:r>
            <a:r>
              <a:rPr lang="tr-TR" dirty="0">
                <a:ea typeface="+mn-lt"/>
                <a:cs typeface="+mn-lt"/>
              </a:rPr>
              <a:t> 15 </a:t>
            </a:r>
            <a:r>
              <a:rPr lang="tr-TR" dirty="0" err="1">
                <a:ea typeface="+mn-lt"/>
                <a:cs typeface="+mn-lt"/>
              </a:rPr>
              <a:t>minutes</a:t>
            </a:r>
            <a:r>
              <a:rPr lang="tr-TR" dirty="0">
                <a:ea typeface="+mn-lt"/>
                <a:cs typeface="+mn-lt"/>
              </a:rPr>
              <a:t>.</a:t>
            </a:r>
            <a:endParaRPr lang="tr-TR" dirty="0"/>
          </a:p>
          <a:p>
            <a:pPr marL="0" lvl="1" indent="0">
              <a:buNone/>
            </a:pPr>
            <a:r>
              <a:rPr lang="tr-TR" dirty="0"/>
              <a:t>    #uptime</a:t>
            </a:r>
          </a:p>
          <a:p>
            <a:pPr marL="0" lvl="1" indent="0">
              <a:buNone/>
            </a:pPr>
            <a:endParaRPr lang="tr-TR" dirty="0"/>
          </a:p>
        </p:txBody>
      </p:sp>
    </p:spTree>
    <p:extLst>
      <p:ext uri="{BB962C8B-B14F-4D97-AF65-F5344CB8AC3E}">
        <p14:creationId xmlns:p14="http://schemas.microsoft.com/office/powerpoint/2010/main" val="18021569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AC37D6A-BF1A-BE0D-23E8-A42646FE4433}"/>
              </a:ext>
            </a:extLst>
          </p:cNvPr>
          <p:cNvSpPr>
            <a:spLocks noGrp="1"/>
          </p:cNvSpPr>
          <p:nvPr>
            <p:ph type="title"/>
          </p:nvPr>
        </p:nvSpPr>
        <p:spPr/>
        <p:txBody>
          <a:bodyPr/>
          <a:lstStyle/>
          <a:p>
            <a:r>
              <a:rPr lang="tr-TR" dirty="0">
                <a:ea typeface="+mj-lt"/>
                <a:cs typeface="+mj-lt"/>
              </a:rPr>
              <a:t>Basic </a:t>
            </a:r>
            <a:r>
              <a:rPr lang="tr-TR" dirty="0" err="1">
                <a:ea typeface="+mj-lt"/>
                <a:cs typeface="+mj-lt"/>
              </a:rPr>
              <a:t>System</a:t>
            </a:r>
            <a:r>
              <a:rPr lang="tr-TR" dirty="0">
                <a:ea typeface="+mj-lt"/>
                <a:cs typeface="+mj-lt"/>
              </a:rPr>
              <a:t> </a:t>
            </a:r>
            <a:r>
              <a:rPr lang="tr-TR" dirty="0" err="1">
                <a:ea typeface="+mj-lt"/>
                <a:cs typeface="+mj-lt"/>
              </a:rPr>
              <a:t>Commands</a:t>
            </a:r>
          </a:p>
        </p:txBody>
      </p:sp>
      <p:sp>
        <p:nvSpPr>
          <p:cNvPr id="3" name="İçerik Yer Tutucusu 2">
            <a:extLst>
              <a:ext uri="{FF2B5EF4-FFF2-40B4-BE49-F238E27FC236}">
                <a16:creationId xmlns:a16="http://schemas.microsoft.com/office/drawing/2014/main" id="{BA1A1797-1B5E-BEF7-EC0E-96473872DFF0}"/>
              </a:ext>
            </a:extLst>
          </p:cNvPr>
          <p:cNvSpPr>
            <a:spLocks noGrp="1"/>
          </p:cNvSpPr>
          <p:nvPr>
            <p:ph idx="1"/>
          </p:nvPr>
        </p:nvSpPr>
        <p:spPr/>
        <p:txBody>
          <a:bodyPr vert="horz" lIns="91440" tIns="45720" rIns="91440" bIns="45720" rtlCol="0" anchor="t">
            <a:normAutofit fontScale="70000" lnSpcReduction="20000"/>
          </a:bodyPr>
          <a:lstStyle/>
          <a:p>
            <a:pPr marL="457200" indent="-457200"/>
            <a:r>
              <a:rPr lang="tr-TR" b="1" dirty="0" err="1"/>
              <a:t>clear</a:t>
            </a:r>
            <a:r>
              <a:rPr lang="tr-TR" b="1" dirty="0"/>
              <a:t> </a:t>
            </a:r>
            <a:r>
              <a:rPr lang="tr-TR" b="1" dirty="0" err="1"/>
              <a:t>command</a:t>
            </a:r>
            <a:r>
              <a:rPr lang="tr-TR" b="1" dirty="0"/>
              <a:t>:</a:t>
            </a:r>
            <a:r>
              <a:rPr lang="tr-TR" dirty="0"/>
              <a:t> </a:t>
            </a:r>
            <a:r>
              <a:rPr lang="tr-TR" dirty="0" err="1"/>
              <a:t>clear</a:t>
            </a:r>
            <a:r>
              <a:rPr lang="tr-TR" dirty="0"/>
              <a:t> </a:t>
            </a:r>
            <a:r>
              <a:rPr lang="tr-TR" dirty="0" err="1"/>
              <a:t>terminals</a:t>
            </a:r>
            <a:endParaRPr lang="tr-TR" dirty="0"/>
          </a:p>
          <a:p>
            <a:pPr marL="0" indent="0">
              <a:buNone/>
            </a:pPr>
            <a:r>
              <a:rPr lang="tr-TR" dirty="0"/>
              <a:t>      # </a:t>
            </a:r>
            <a:r>
              <a:rPr lang="tr-TR" dirty="0" err="1"/>
              <a:t>clear</a:t>
            </a:r>
            <a:endParaRPr lang="tr-TR" dirty="0"/>
          </a:p>
          <a:p>
            <a:pPr marL="0" indent="0">
              <a:buNone/>
            </a:pPr>
            <a:endParaRPr lang="tr-TR" dirty="0"/>
          </a:p>
          <a:p>
            <a:pPr marL="457200" indent="-457200"/>
            <a:r>
              <a:rPr lang="tr-TR" b="1" dirty="0" err="1"/>
              <a:t>which|whereis|type</a:t>
            </a:r>
            <a:r>
              <a:rPr lang="tr-TR" b="1" dirty="0"/>
              <a:t> </a:t>
            </a:r>
            <a:r>
              <a:rPr lang="tr-TR" b="1" dirty="0" err="1"/>
              <a:t>command</a:t>
            </a:r>
            <a:r>
              <a:rPr lang="tr-TR" b="1" dirty="0"/>
              <a:t>:</a:t>
            </a:r>
            <a:r>
              <a:rPr lang="tr-TR" dirty="0"/>
              <a:t> </a:t>
            </a:r>
            <a:r>
              <a:rPr lang="tr-TR" dirty="0" err="1"/>
              <a:t>determines</a:t>
            </a:r>
            <a:r>
              <a:rPr lang="tr-TR" dirty="0"/>
              <a:t> </a:t>
            </a:r>
            <a:r>
              <a:rPr lang="tr-TR" dirty="0" err="1"/>
              <a:t>the</a:t>
            </a:r>
            <a:r>
              <a:rPr lang="tr-TR" dirty="0"/>
              <a:t> </a:t>
            </a:r>
            <a:r>
              <a:rPr lang="tr-TR" dirty="0" err="1"/>
              <a:t>command</a:t>
            </a:r>
            <a:r>
              <a:rPr lang="tr-TR" dirty="0"/>
              <a:t> </a:t>
            </a:r>
            <a:r>
              <a:rPr lang="tr-TR" dirty="0" err="1"/>
              <a:t>path</a:t>
            </a:r>
            <a:r>
              <a:rPr lang="tr-TR" dirty="0"/>
              <a:t> of </a:t>
            </a:r>
            <a:r>
              <a:rPr lang="tr-TR" dirty="0" err="1"/>
              <a:t>argument</a:t>
            </a:r>
            <a:r>
              <a:rPr lang="tr-TR" dirty="0"/>
              <a:t> </a:t>
            </a:r>
          </a:p>
          <a:p>
            <a:pPr marL="0" indent="0">
              <a:buNone/>
            </a:pPr>
            <a:r>
              <a:rPr lang="tr-TR" dirty="0"/>
              <a:t>      # </a:t>
            </a:r>
            <a:r>
              <a:rPr lang="tr-TR" dirty="0" err="1"/>
              <a:t>which|wheris|type</a:t>
            </a:r>
            <a:r>
              <a:rPr lang="tr-TR" dirty="0"/>
              <a:t> [</a:t>
            </a:r>
            <a:r>
              <a:rPr lang="tr-TR" dirty="0" err="1"/>
              <a:t>argument</a:t>
            </a:r>
            <a:r>
              <a:rPr lang="tr-TR" dirty="0"/>
              <a:t>] </a:t>
            </a:r>
          </a:p>
          <a:p>
            <a:pPr marL="0" indent="0">
              <a:buNone/>
            </a:pPr>
            <a:endParaRPr lang="tr-TR" dirty="0"/>
          </a:p>
          <a:p>
            <a:pPr marL="457200" indent="-457200"/>
            <a:r>
              <a:rPr lang="tr-TR" b="1" dirty="0" err="1"/>
              <a:t>uname</a:t>
            </a:r>
            <a:r>
              <a:rPr lang="tr-TR" b="1" dirty="0"/>
              <a:t> </a:t>
            </a:r>
            <a:r>
              <a:rPr lang="tr-TR" b="1" dirty="0" err="1"/>
              <a:t>comand</a:t>
            </a:r>
            <a:r>
              <a:rPr lang="tr-TR" b="1" dirty="0"/>
              <a:t>: </a:t>
            </a:r>
            <a:r>
              <a:rPr lang="tr-TR" dirty="0" err="1"/>
              <a:t>information</a:t>
            </a:r>
            <a:r>
              <a:rPr lang="tr-TR" dirty="0"/>
              <a:t> </a:t>
            </a:r>
            <a:r>
              <a:rPr lang="tr-TR" dirty="0" err="1"/>
              <a:t>about</a:t>
            </a:r>
            <a:r>
              <a:rPr lang="tr-TR" dirty="0"/>
              <a:t> </a:t>
            </a:r>
            <a:r>
              <a:rPr lang="tr-TR" dirty="0" err="1"/>
              <a:t>the</a:t>
            </a:r>
            <a:r>
              <a:rPr lang="tr-TR" dirty="0"/>
              <a:t> OS, hardware, </a:t>
            </a:r>
            <a:r>
              <a:rPr lang="tr-TR" dirty="0" err="1"/>
              <a:t>kernel</a:t>
            </a:r>
            <a:r>
              <a:rPr lang="tr-TR" dirty="0"/>
              <a:t>.</a:t>
            </a:r>
          </a:p>
          <a:p>
            <a:pPr marL="0" indent="0">
              <a:buNone/>
            </a:pPr>
            <a:r>
              <a:rPr lang="tr-TR" dirty="0"/>
              <a:t>      # </a:t>
            </a:r>
            <a:r>
              <a:rPr lang="tr-TR" dirty="0" err="1"/>
              <a:t>uname</a:t>
            </a:r>
            <a:r>
              <a:rPr lang="tr-TR" dirty="0"/>
              <a:t> [</a:t>
            </a:r>
            <a:r>
              <a:rPr lang="tr-TR" dirty="0" err="1"/>
              <a:t>option</a:t>
            </a:r>
            <a:r>
              <a:rPr lang="tr-TR" dirty="0"/>
              <a:t>]</a:t>
            </a:r>
          </a:p>
          <a:p>
            <a:pPr marL="0" indent="0">
              <a:buNone/>
            </a:pPr>
            <a:endParaRPr lang="tr-TR" dirty="0">
              <a:ea typeface="+mn-lt"/>
              <a:cs typeface="+mn-lt"/>
            </a:endParaRPr>
          </a:p>
          <a:p>
            <a:pPr marL="285750" indent="-285750">
              <a:buFont typeface="Arial,Sans-Serif" panose="020B0604020202020204" pitchFamily="34" charset="0"/>
            </a:pPr>
            <a:r>
              <a:rPr lang="tr-TR" b="1" dirty="0" err="1">
                <a:ea typeface="+mn-lt"/>
                <a:cs typeface="+mn-lt"/>
              </a:rPr>
              <a:t>lscpu</a:t>
            </a:r>
            <a:r>
              <a:rPr lang="tr-TR" b="1" dirty="0">
                <a:ea typeface="+mn-lt"/>
                <a:cs typeface="+mn-lt"/>
              </a:rPr>
              <a:t> </a:t>
            </a:r>
            <a:r>
              <a:rPr lang="tr-TR" b="1" dirty="0" err="1">
                <a:ea typeface="+mn-lt"/>
                <a:cs typeface="+mn-lt"/>
              </a:rPr>
              <a:t>command</a:t>
            </a:r>
            <a:r>
              <a:rPr lang="tr-TR" b="1" dirty="0">
                <a:ea typeface="+mn-lt"/>
                <a:cs typeface="+mn-lt"/>
              </a:rPr>
              <a:t>:</a:t>
            </a:r>
            <a:r>
              <a:rPr lang="tr-TR" dirty="0">
                <a:ea typeface="+mn-lt"/>
                <a:cs typeface="+mn-lt"/>
              </a:rPr>
              <a:t> </a:t>
            </a:r>
            <a:r>
              <a:rPr lang="tr-TR" dirty="0" err="1">
                <a:ea typeface="+mn-lt"/>
                <a:cs typeface="+mn-lt"/>
              </a:rPr>
              <a:t>print</a:t>
            </a:r>
            <a:r>
              <a:rPr lang="tr-TR" dirty="0">
                <a:ea typeface="+mn-lt"/>
                <a:cs typeface="+mn-lt"/>
              </a:rPr>
              <a:t> </a:t>
            </a:r>
            <a:r>
              <a:rPr lang="tr-TR" dirty="0" err="1">
                <a:ea typeface="+mn-lt"/>
                <a:cs typeface="+mn-lt"/>
              </a:rPr>
              <a:t>out</a:t>
            </a:r>
            <a:r>
              <a:rPr lang="tr-TR" dirty="0">
                <a:ea typeface="+mn-lt"/>
                <a:cs typeface="+mn-lt"/>
              </a:rPr>
              <a:t> </a:t>
            </a:r>
            <a:r>
              <a:rPr lang="tr-TR" dirty="0" err="1">
                <a:ea typeface="+mn-lt"/>
                <a:cs typeface="+mn-lt"/>
              </a:rPr>
              <a:t>all</a:t>
            </a:r>
            <a:r>
              <a:rPr lang="tr-TR" dirty="0">
                <a:ea typeface="+mn-lt"/>
                <a:cs typeface="+mn-lt"/>
              </a:rPr>
              <a:t> </a:t>
            </a:r>
            <a:r>
              <a:rPr lang="tr-TR" dirty="0" err="1">
                <a:ea typeface="+mn-lt"/>
                <a:cs typeface="+mn-lt"/>
              </a:rPr>
              <a:t>about</a:t>
            </a:r>
            <a:r>
              <a:rPr lang="tr-TR" dirty="0">
                <a:ea typeface="+mn-lt"/>
                <a:cs typeface="+mn-lt"/>
              </a:rPr>
              <a:t> </a:t>
            </a:r>
            <a:r>
              <a:rPr lang="tr-TR" dirty="0" err="1">
                <a:ea typeface="+mn-lt"/>
                <a:cs typeface="+mn-lt"/>
              </a:rPr>
              <a:t>cpu</a:t>
            </a:r>
            <a:r>
              <a:rPr lang="tr-TR" dirty="0">
                <a:ea typeface="+mn-lt"/>
                <a:cs typeface="+mn-lt"/>
              </a:rPr>
              <a:t> </a:t>
            </a:r>
            <a:r>
              <a:rPr lang="tr-TR" dirty="0" err="1">
                <a:ea typeface="+mn-lt"/>
                <a:cs typeface="+mn-lt"/>
              </a:rPr>
              <a:t>information</a:t>
            </a:r>
            <a:r>
              <a:rPr lang="tr-TR" dirty="0">
                <a:ea typeface="+mn-lt"/>
                <a:cs typeface="+mn-lt"/>
              </a:rPr>
              <a:t> of </a:t>
            </a:r>
            <a:r>
              <a:rPr lang="tr-TR" dirty="0" err="1">
                <a:ea typeface="+mn-lt"/>
                <a:cs typeface="+mn-lt"/>
              </a:rPr>
              <a:t>system</a:t>
            </a:r>
            <a:r>
              <a:rPr lang="tr-TR" dirty="0">
                <a:ea typeface="+mn-lt"/>
                <a:cs typeface="+mn-lt"/>
              </a:rPr>
              <a:t> </a:t>
            </a:r>
            <a:endParaRPr lang="en-US" dirty="0">
              <a:ea typeface="+mn-lt"/>
              <a:cs typeface="+mn-lt"/>
            </a:endParaRPr>
          </a:p>
          <a:p>
            <a:pPr marL="0" indent="0">
              <a:buNone/>
            </a:pPr>
            <a:r>
              <a:rPr lang="tr-TR" dirty="0">
                <a:ea typeface="+mn-lt"/>
                <a:cs typeface="+mn-lt"/>
              </a:rPr>
              <a:t>    # </a:t>
            </a:r>
            <a:r>
              <a:rPr lang="tr-TR" dirty="0" err="1">
                <a:ea typeface="+mn-lt"/>
                <a:cs typeface="+mn-lt"/>
              </a:rPr>
              <a:t>lscpu</a:t>
            </a:r>
            <a:r>
              <a:rPr lang="tr-TR" dirty="0">
                <a:ea typeface="+mn-lt"/>
                <a:cs typeface="+mn-lt"/>
              </a:rPr>
              <a:t> </a:t>
            </a:r>
            <a:endParaRPr lang="en-US">
              <a:ea typeface="+mn-lt"/>
              <a:cs typeface="+mn-lt"/>
            </a:endParaRPr>
          </a:p>
          <a:p>
            <a:pPr marL="457200" indent="-457200"/>
            <a:endParaRPr lang="tr-TR" dirty="0"/>
          </a:p>
          <a:p>
            <a:pPr marL="457200" indent="-457200"/>
            <a:endParaRPr lang="tr-TR" dirty="0"/>
          </a:p>
        </p:txBody>
      </p:sp>
    </p:spTree>
    <p:extLst>
      <p:ext uri="{BB962C8B-B14F-4D97-AF65-F5344CB8AC3E}">
        <p14:creationId xmlns:p14="http://schemas.microsoft.com/office/powerpoint/2010/main" val="28070986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AC37D6A-BF1A-BE0D-23E8-A42646FE4433}"/>
              </a:ext>
            </a:extLst>
          </p:cNvPr>
          <p:cNvSpPr>
            <a:spLocks noGrp="1"/>
          </p:cNvSpPr>
          <p:nvPr>
            <p:ph type="title"/>
          </p:nvPr>
        </p:nvSpPr>
        <p:spPr/>
        <p:txBody>
          <a:bodyPr/>
          <a:lstStyle/>
          <a:p>
            <a:r>
              <a:rPr lang="tr-TR" dirty="0" err="1">
                <a:ea typeface="+mj-lt"/>
                <a:cs typeface="+mj-lt"/>
              </a:rPr>
              <a:t>Getting</a:t>
            </a:r>
            <a:r>
              <a:rPr lang="tr-TR" dirty="0">
                <a:ea typeface="+mj-lt"/>
                <a:cs typeface="+mj-lt"/>
              </a:rPr>
              <a:t> Help </a:t>
            </a:r>
          </a:p>
        </p:txBody>
      </p:sp>
      <p:sp>
        <p:nvSpPr>
          <p:cNvPr id="3" name="İçerik Yer Tutucusu 2">
            <a:extLst>
              <a:ext uri="{FF2B5EF4-FFF2-40B4-BE49-F238E27FC236}">
                <a16:creationId xmlns:a16="http://schemas.microsoft.com/office/drawing/2014/main" id="{BA1A1797-1B5E-BEF7-EC0E-96473872DFF0}"/>
              </a:ext>
            </a:extLst>
          </p:cNvPr>
          <p:cNvSpPr>
            <a:spLocks noGrp="1"/>
          </p:cNvSpPr>
          <p:nvPr>
            <p:ph idx="1"/>
          </p:nvPr>
        </p:nvSpPr>
        <p:spPr/>
        <p:txBody>
          <a:bodyPr vert="horz" lIns="91440" tIns="45720" rIns="91440" bIns="45720" rtlCol="0" anchor="t">
            <a:normAutofit/>
          </a:bodyPr>
          <a:lstStyle/>
          <a:p>
            <a:pPr marL="285750" indent="-285750"/>
            <a:r>
              <a:rPr lang="tr-TR" b="1" dirty="0" err="1"/>
              <a:t>man</a:t>
            </a:r>
            <a:r>
              <a:rPr lang="tr-TR" b="1" dirty="0"/>
              <a:t> </a:t>
            </a:r>
            <a:r>
              <a:rPr lang="tr-TR" b="1" dirty="0" err="1"/>
              <a:t>command</a:t>
            </a:r>
            <a:r>
              <a:rPr lang="tr-TR" b="1" dirty="0"/>
              <a:t>:</a:t>
            </a:r>
            <a:endParaRPr lang="tr-TR"/>
          </a:p>
          <a:p>
            <a:pPr marL="0" indent="0">
              <a:buNone/>
            </a:pPr>
            <a:r>
              <a:rPr lang="tr-TR" b="1" dirty="0"/>
              <a:t>   </a:t>
            </a:r>
            <a:r>
              <a:rPr lang="tr-TR" dirty="0"/>
              <a:t># </a:t>
            </a:r>
            <a:r>
              <a:rPr lang="tr-TR" dirty="0" err="1"/>
              <a:t>man</a:t>
            </a:r>
            <a:r>
              <a:rPr lang="tr-TR" dirty="0"/>
              <a:t> [</a:t>
            </a:r>
            <a:r>
              <a:rPr lang="tr-TR" dirty="0" err="1"/>
              <a:t>command</a:t>
            </a:r>
            <a:r>
              <a:rPr lang="tr-TR" dirty="0"/>
              <a:t>]</a:t>
            </a:r>
          </a:p>
          <a:p>
            <a:pPr marL="285750" indent="-285750"/>
            <a:r>
              <a:rPr lang="tr-TR" dirty="0" err="1"/>
              <a:t>Searching</a:t>
            </a:r>
            <a:r>
              <a:rPr lang="tr-TR" dirty="0"/>
              <a:t> </a:t>
            </a:r>
            <a:r>
              <a:rPr lang="tr-TR" dirty="0" err="1"/>
              <a:t>keyword</a:t>
            </a:r>
            <a:r>
              <a:rPr lang="tr-TR" dirty="0"/>
              <a:t>:</a:t>
            </a:r>
          </a:p>
          <a:p>
            <a:pPr marL="0" indent="0">
              <a:buNone/>
            </a:pPr>
            <a:r>
              <a:rPr lang="tr-TR" dirty="0"/>
              <a:t>   # </a:t>
            </a:r>
            <a:r>
              <a:rPr lang="tr-TR" dirty="0" err="1"/>
              <a:t>man</a:t>
            </a:r>
            <a:r>
              <a:rPr lang="tr-TR" dirty="0"/>
              <a:t> –k [</a:t>
            </a:r>
            <a:r>
              <a:rPr lang="tr-TR" dirty="0" err="1"/>
              <a:t>keyword</a:t>
            </a:r>
            <a:r>
              <a:rPr lang="tr-TR" dirty="0"/>
              <a:t>] </a:t>
            </a:r>
          </a:p>
          <a:p>
            <a:pPr marL="0" indent="0">
              <a:buNone/>
            </a:pPr>
            <a:r>
              <a:rPr lang="tr-TR" dirty="0"/>
              <a:t>   # </a:t>
            </a:r>
            <a:r>
              <a:rPr lang="tr-TR" dirty="0" err="1">
                <a:ea typeface="+mn-lt"/>
                <a:cs typeface="+mn-lt"/>
              </a:rPr>
              <a:t>apropos</a:t>
            </a:r>
            <a:r>
              <a:rPr lang="tr-TR" dirty="0">
                <a:ea typeface="+mn-lt"/>
                <a:cs typeface="+mn-lt"/>
              </a:rPr>
              <a:t> [</a:t>
            </a:r>
            <a:r>
              <a:rPr lang="tr-TR" dirty="0" err="1">
                <a:ea typeface="+mn-lt"/>
                <a:cs typeface="+mn-lt"/>
              </a:rPr>
              <a:t>keyword</a:t>
            </a:r>
            <a:r>
              <a:rPr lang="tr-TR" dirty="0">
                <a:ea typeface="+mn-lt"/>
                <a:cs typeface="+mn-lt"/>
              </a:rPr>
              <a:t>]</a:t>
            </a:r>
          </a:p>
          <a:p>
            <a:pPr marL="0" indent="0">
              <a:buNone/>
            </a:pPr>
            <a:endParaRPr lang="tr-TR" dirty="0"/>
          </a:p>
          <a:p>
            <a:pPr marL="0" indent="0">
              <a:buNone/>
            </a:pPr>
            <a:endParaRPr lang="tr-TR" b="1" dirty="0"/>
          </a:p>
        </p:txBody>
      </p:sp>
    </p:spTree>
    <p:extLst>
      <p:ext uri="{BB962C8B-B14F-4D97-AF65-F5344CB8AC3E}">
        <p14:creationId xmlns:p14="http://schemas.microsoft.com/office/powerpoint/2010/main" val="641594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D40858B-4633-C6AB-9C84-31672AA6F29F}"/>
              </a:ext>
            </a:extLst>
          </p:cNvPr>
          <p:cNvSpPr>
            <a:spLocks noGrp="1"/>
          </p:cNvSpPr>
          <p:nvPr>
            <p:ph type="title"/>
          </p:nvPr>
        </p:nvSpPr>
        <p:spPr/>
        <p:txBody>
          <a:bodyPr/>
          <a:lstStyle/>
          <a:p>
            <a:r>
              <a:rPr lang="tr-TR" dirty="0" err="1">
                <a:ea typeface="+mj-lt"/>
                <a:cs typeface="+mj-lt"/>
              </a:rPr>
              <a:t>Compression</a:t>
            </a:r>
            <a:r>
              <a:rPr lang="tr-TR" dirty="0">
                <a:ea typeface="+mj-lt"/>
                <a:cs typeface="+mj-lt"/>
              </a:rPr>
              <a:t> </a:t>
            </a:r>
            <a:r>
              <a:rPr lang="tr-TR" dirty="0" err="1">
                <a:ea typeface="+mj-lt"/>
                <a:cs typeface="+mj-lt"/>
              </a:rPr>
              <a:t>and</a:t>
            </a:r>
            <a:r>
              <a:rPr lang="tr-TR" dirty="0">
                <a:ea typeface="+mj-lt"/>
                <a:cs typeface="+mj-lt"/>
              </a:rPr>
              <a:t> </a:t>
            </a:r>
            <a:r>
              <a:rPr lang="tr-TR" dirty="0" err="1">
                <a:ea typeface="+mj-lt"/>
                <a:cs typeface="+mj-lt"/>
              </a:rPr>
              <a:t>Archiving</a:t>
            </a:r>
            <a:endParaRPr lang="tr-TR" dirty="0" err="1"/>
          </a:p>
        </p:txBody>
      </p:sp>
      <p:sp>
        <p:nvSpPr>
          <p:cNvPr id="3" name="İçerik Yer Tutucusu 2">
            <a:extLst>
              <a:ext uri="{FF2B5EF4-FFF2-40B4-BE49-F238E27FC236}">
                <a16:creationId xmlns:a16="http://schemas.microsoft.com/office/drawing/2014/main" id="{77FF6B1C-16B8-2C13-468E-D49043E48809}"/>
              </a:ext>
            </a:extLst>
          </p:cNvPr>
          <p:cNvSpPr>
            <a:spLocks noGrp="1"/>
          </p:cNvSpPr>
          <p:nvPr>
            <p:ph idx="1"/>
          </p:nvPr>
        </p:nvSpPr>
        <p:spPr/>
        <p:txBody>
          <a:bodyPr vert="horz" lIns="91440" tIns="45720" rIns="91440" bIns="45720" rtlCol="0" anchor="t">
            <a:normAutofit fontScale="70000" lnSpcReduction="20000"/>
          </a:bodyPr>
          <a:lstStyle/>
          <a:p>
            <a:pPr marL="457200" indent="-457200"/>
            <a:r>
              <a:rPr lang="tr-TR" dirty="0" err="1"/>
              <a:t>gzip</a:t>
            </a:r>
            <a:r>
              <a:rPr lang="tr-TR" dirty="0"/>
              <a:t> </a:t>
            </a:r>
            <a:r>
              <a:rPr lang="tr-TR" dirty="0" err="1"/>
              <a:t>and</a:t>
            </a:r>
            <a:r>
              <a:rPr lang="tr-TR" dirty="0"/>
              <a:t> </a:t>
            </a:r>
            <a:r>
              <a:rPr lang="tr-TR" dirty="0" err="1"/>
              <a:t>gunzip</a:t>
            </a:r>
            <a:endParaRPr lang="tr-TR" dirty="0"/>
          </a:p>
          <a:p>
            <a:pPr marL="0" indent="0">
              <a:buNone/>
            </a:pPr>
            <a:r>
              <a:rPr lang="tr-TR" dirty="0"/>
              <a:t>     # </a:t>
            </a:r>
            <a:r>
              <a:rPr lang="tr-TR" dirty="0" err="1"/>
              <a:t>gzip</a:t>
            </a:r>
            <a:r>
              <a:rPr lang="tr-TR" dirty="0"/>
              <a:t> [</a:t>
            </a:r>
            <a:r>
              <a:rPr lang="tr-TR" dirty="0" err="1"/>
              <a:t>files</a:t>
            </a:r>
            <a:r>
              <a:rPr lang="tr-TR" dirty="0"/>
              <a:t>]</a:t>
            </a:r>
          </a:p>
          <a:p>
            <a:pPr marL="0" indent="0">
              <a:buNone/>
            </a:pPr>
            <a:r>
              <a:rPr lang="tr-TR" dirty="0"/>
              <a:t>     # </a:t>
            </a:r>
            <a:r>
              <a:rPr lang="tr-TR" dirty="0" err="1"/>
              <a:t>gunzip</a:t>
            </a:r>
            <a:r>
              <a:rPr lang="tr-TR" dirty="0"/>
              <a:t> [</a:t>
            </a:r>
            <a:r>
              <a:rPr lang="tr-TR" dirty="0" err="1"/>
              <a:t>zippedfile</a:t>
            </a:r>
            <a:r>
              <a:rPr lang="tr-TR" dirty="0"/>
              <a:t>]</a:t>
            </a:r>
          </a:p>
          <a:p>
            <a:pPr marL="0" indent="0">
              <a:buNone/>
            </a:pPr>
            <a:endParaRPr lang="tr-TR" dirty="0"/>
          </a:p>
          <a:p>
            <a:pPr marL="457200" indent="-457200"/>
            <a:r>
              <a:rPr lang="tr-TR" dirty="0"/>
              <a:t>bzip2 </a:t>
            </a:r>
            <a:r>
              <a:rPr lang="tr-TR" dirty="0" err="1"/>
              <a:t>and</a:t>
            </a:r>
            <a:r>
              <a:rPr lang="tr-TR" dirty="0"/>
              <a:t> bunzip2</a:t>
            </a:r>
          </a:p>
          <a:p>
            <a:pPr marL="0" indent="0">
              <a:buNone/>
            </a:pPr>
            <a:r>
              <a:rPr lang="tr-TR" dirty="0"/>
              <a:t>     # bzip2 [</a:t>
            </a:r>
            <a:r>
              <a:rPr lang="tr-TR" dirty="0" err="1"/>
              <a:t>files</a:t>
            </a:r>
            <a:r>
              <a:rPr lang="tr-TR" dirty="0"/>
              <a:t>]</a:t>
            </a:r>
          </a:p>
          <a:p>
            <a:pPr marL="0" indent="0">
              <a:buNone/>
            </a:pPr>
            <a:r>
              <a:rPr lang="tr-TR" dirty="0"/>
              <a:t>     # bunzip2 [</a:t>
            </a:r>
            <a:r>
              <a:rPr lang="tr-TR" dirty="0" err="1"/>
              <a:t>zippedfile</a:t>
            </a:r>
            <a:r>
              <a:rPr lang="tr-TR" dirty="0"/>
              <a:t>]</a:t>
            </a:r>
          </a:p>
          <a:p>
            <a:pPr marL="0" indent="0">
              <a:buNone/>
            </a:pPr>
            <a:endParaRPr lang="tr-TR" dirty="0"/>
          </a:p>
          <a:p>
            <a:pPr marL="457200" indent="-457200"/>
            <a:r>
              <a:rPr lang="tr-TR" dirty="0" err="1"/>
              <a:t>zip</a:t>
            </a:r>
            <a:r>
              <a:rPr lang="tr-TR" dirty="0"/>
              <a:t> </a:t>
            </a:r>
            <a:r>
              <a:rPr lang="tr-TR" dirty="0" err="1"/>
              <a:t>and</a:t>
            </a:r>
            <a:r>
              <a:rPr lang="tr-TR" dirty="0"/>
              <a:t> </a:t>
            </a:r>
            <a:r>
              <a:rPr lang="tr-TR" dirty="0" err="1"/>
              <a:t>unzip</a:t>
            </a:r>
            <a:r>
              <a:rPr lang="tr-TR" dirty="0"/>
              <a:t> </a:t>
            </a:r>
          </a:p>
          <a:p>
            <a:pPr marL="0" indent="0">
              <a:buNone/>
            </a:pPr>
            <a:r>
              <a:rPr lang="tr-TR" dirty="0"/>
              <a:t>      # </a:t>
            </a:r>
            <a:r>
              <a:rPr lang="tr-TR" dirty="0" err="1"/>
              <a:t>zip</a:t>
            </a:r>
            <a:r>
              <a:rPr lang="tr-TR" dirty="0"/>
              <a:t> [</a:t>
            </a:r>
            <a:r>
              <a:rPr lang="tr-TR" dirty="0" err="1"/>
              <a:t>files</a:t>
            </a:r>
            <a:r>
              <a:rPr lang="tr-TR" dirty="0"/>
              <a:t>]</a:t>
            </a:r>
          </a:p>
          <a:p>
            <a:pPr marL="0" indent="0">
              <a:buNone/>
            </a:pPr>
            <a:r>
              <a:rPr lang="tr-TR" dirty="0"/>
              <a:t>      # </a:t>
            </a:r>
            <a:r>
              <a:rPr lang="tr-TR" dirty="0" err="1"/>
              <a:t>unzip</a:t>
            </a:r>
            <a:r>
              <a:rPr lang="tr-TR" dirty="0"/>
              <a:t> [</a:t>
            </a:r>
            <a:r>
              <a:rPr lang="tr-TR" dirty="0" err="1"/>
              <a:t>zippedfile</a:t>
            </a:r>
            <a:r>
              <a:rPr lang="tr-TR" dirty="0"/>
              <a:t>]</a:t>
            </a:r>
          </a:p>
        </p:txBody>
      </p:sp>
    </p:spTree>
    <p:extLst>
      <p:ext uri="{BB962C8B-B14F-4D97-AF65-F5344CB8AC3E}">
        <p14:creationId xmlns:p14="http://schemas.microsoft.com/office/powerpoint/2010/main" val="20718178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D40858B-4633-C6AB-9C84-31672AA6F29F}"/>
              </a:ext>
            </a:extLst>
          </p:cNvPr>
          <p:cNvSpPr>
            <a:spLocks noGrp="1"/>
          </p:cNvSpPr>
          <p:nvPr>
            <p:ph type="title"/>
          </p:nvPr>
        </p:nvSpPr>
        <p:spPr/>
        <p:txBody>
          <a:bodyPr/>
          <a:lstStyle/>
          <a:p>
            <a:r>
              <a:rPr lang="tr-TR" dirty="0" err="1">
                <a:ea typeface="+mj-lt"/>
                <a:cs typeface="+mj-lt"/>
              </a:rPr>
              <a:t>Compression</a:t>
            </a:r>
            <a:r>
              <a:rPr lang="tr-TR" dirty="0">
                <a:ea typeface="+mj-lt"/>
                <a:cs typeface="+mj-lt"/>
              </a:rPr>
              <a:t> </a:t>
            </a:r>
            <a:r>
              <a:rPr lang="tr-TR" dirty="0" err="1">
                <a:ea typeface="+mj-lt"/>
                <a:cs typeface="+mj-lt"/>
              </a:rPr>
              <a:t>and</a:t>
            </a:r>
            <a:r>
              <a:rPr lang="tr-TR" dirty="0">
                <a:ea typeface="+mj-lt"/>
                <a:cs typeface="+mj-lt"/>
              </a:rPr>
              <a:t> </a:t>
            </a:r>
            <a:r>
              <a:rPr lang="tr-TR" dirty="0" err="1">
                <a:ea typeface="+mj-lt"/>
                <a:cs typeface="+mj-lt"/>
              </a:rPr>
              <a:t>Archiving</a:t>
            </a:r>
            <a:endParaRPr lang="tr-TR" dirty="0" err="1"/>
          </a:p>
        </p:txBody>
      </p:sp>
      <p:sp>
        <p:nvSpPr>
          <p:cNvPr id="3" name="İçerik Yer Tutucusu 2">
            <a:extLst>
              <a:ext uri="{FF2B5EF4-FFF2-40B4-BE49-F238E27FC236}">
                <a16:creationId xmlns:a16="http://schemas.microsoft.com/office/drawing/2014/main" id="{77FF6B1C-16B8-2C13-468E-D49043E48809}"/>
              </a:ext>
            </a:extLst>
          </p:cNvPr>
          <p:cNvSpPr>
            <a:spLocks noGrp="1"/>
          </p:cNvSpPr>
          <p:nvPr>
            <p:ph idx="1"/>
          </p:nvPr>
        </p:nvSpPr>
        <p:spPr/>
        <p:txBody>
          <a:bodyPr vert="horz" lIns="91440" tIns="45720" rIns="91440" bIns="45720" rtlCol="0" anchor="t">
            <a:normAutofit fontScale="55000" lnSpcReduction="20000"/>
          </a:bodyPr>
          <a:lstStyle/>
          <a:p>
            <a:pPr marL="457200" indent="-457200"/>
            <a:r>
              <a:rPr lang="tr-TR" dirty="0"/>
              <a:t>Tar (</a:t>
            </a:r>
            <a:r>
              <a:rPr lang="tr-TR" dirty="0" err="1"/>
              <a:t>type</a:t>
            </a:r>
            <a:r>
              <a:rPr lang="tr-TR" dirty="0"/>
              <a:t> </a:t>
            </a:r>
            <a:r>
              <a:rPr lang="tr-TR" dirty="0" err="1"/>
              <a:t>archive</a:t>
            </a:r>
            <a:r>
              <a:rPr lang="tr-TR" dirty="0"/>
              <a:t>) </a:t>
            </a:r>
            <a:r>
              <a:rPr lang="tr-TR" dirty="0" err="1"/>
              <a:t>command</a:t>
            </a:r>
            <a:r>
              <a:rPr lang="tr-TR" dirty="0"/>
              <a:t>: </a:t>
            </a:r>
          </a:p>
          <a:p>
            <a:pPr marL="0" indent="0">
              <a:buNone/>
            </a:pPr>
            <a:r>
              <a:rPr lang="tr-TR" dirty="0"/>
              <a:t>      </a:t>
            </a:r>
            <a:r>
              <a:rPr lang="tr-TR" dirty="0" err="1"/>
              <a:t>Compressed</a:t>
            </a:r>
            <a:r>
              <a:rPr lang="tr-TR" dirty="0"/>
              <a:t> </a:t>
            </a:r>
            <a:r>
              <a:rPr lang="tr-TR" dirty="0" err="1"/>
              <a:t>files</a:t>
            </a:r>
            <a:r>
              <a:rPr lang="tr-TR" dirty="0"/>
              <a:t> </a:t>
            </a:r>
            <a:r>
              <a:rPr lang="tr-TR" dirty="0" err="1"/>
              <a:t>by</a:t>
            </a:r>
            <a:r>
              <a:rPr lang="tr-TR" dirty="0"/>
              <a:t> </a:t>
            </a:r>
            <a:r>
              <a:rPr lang="tr-TR" dirty="0" err="1"/>
              <a:t>gzip</a:t>
            </a:r>
            <a:r>
              <a:rPr lang="tr-TR" dirty="0"/>
              <a:t> format</a:t>
            </a:r>
          </a:p>
          <a:p>
            <a:pPr marL="0" indent="0">
              <a:buNone/>
            </a:pPr>
            <a:r>
              <a:rPr lang="tr-TR" dirty="0"/>
              <a:t>     # tar –</a:t>
            </a:r>
            <a:r>
              <a:rPr lang="tr-TR" dirty="0" err="1"/>
              <a:t>czf</a:t>
            </a:r>
            <a:r>
              <a:rPr lang="tr-TR" dirty="0"/>
              <a:t> /compressedfile.tar.gz /</a:t>
            </a:r>
            <a:r>
              <a:rPr lang="tr-TR" dirty="0" err="1"/>
              <a:t>filespath</a:t>
            </a:r>
          </a:p>
          <a:p>
            <a:pPr marL="0" indent="0">
              <a:buNone/>
            </a:pPr>
            <a:r>
              <a:rPr lang="tr-TR" dirty="0"/>
              <a:t>      </a:t>
            </a:r>
            <a:r>
              <a:rPr lang="tr-TR" dirty="0" err="1">
                <a:ea typeface="+mn-lt"/>
                <a:cs typeface="+mn-lt"/>
              </a:rPr>
              <a:t>Compressed</a:t>
            </a:r>
            <a:r>
              <a:rPr lang="tr-TR" dirty="0">
                <a:ea typeface="+mn-lt"/>
                <a:cs typeface="+mn-lt"/>
              </a:rPr>
              <a:t> </a:t>
            </a:r>
            <a:r>
              <a:rPr lang="tr-TR" dirty="0" err="1">
                <a:ea typeface="+mn-lt"/>
                <a:cs typeface="+mn-lt"/>
              </a:rPr>
              <a:t>files</a:t>
            </a:r>
            <a:r>
              <a:rPr lang="tr-TR" dirty="0">
                <a:ea typeface="+mn-lt"/>
                <a:cs typeface="+mn-lt"/>
              </a:rPr>
              <a:t> </a:t>
            </a:r>
            <a:r>
              <a:rPr lang="tr-TR" dirty="0" err="1">
                <a:ea typeface="+mn-lt"/>
                <a:cs typeface="+mn-lt"/>
              </a:rPr>
              <a:t>by</a:t>
            </a:r>
            <a:r>
              <a:rPr lang="tr-TR" dirty="0">
                <a:ea typeface="+mn-lt"/>
                <a:cs typeface="+mn-lt"/>
              </a:rPr>
              <a:t> </a:t>
            </a:r>
            <a:r>
              <a:rPr lang="tr-TR" dirty="0" err="1">
                <a:ea typeface="+mn-lt"/>
                <a:cs typeface="+mn-lt"/>
              </a:rPr>
              <a:t>bzip</a:t>
            </a:r>
            <a:r>
              <a:rPr lang="tr-TR" dirty="0">
                <a:ea typeface="+mn-lt"/>
                <a:cs typeface="+mn-lt"/>
              </a:rPr>
              <a:t> format</a:t>
            </a:r>
          </a:p>
          <a:p>
            <a:pPr marL="0" indent="0">
              <a:buNone/>
            </a:pPr>
            <a:r>
              <a:rPr lang="tr-TR" dirty="0">
                <a:ea typeface="+mn-lt"/>
                <a:cs typeface="+mn-lt"/>
              </a:rPr>
              <a:t>     # tar –</a:t>
            </a:r>
            <a:r>
              <a:rPr lang="tr-TR" dirty="0" err="1">
                <a:ea typeface="+mn-lt"/>
                <a:cs typeface="+mn-lt"/>
              </a:rPr>
              <a:t>cjf</a:t>
            </a:r>
            <a:r>
              <a:rPr lang="tr-TR" dirty="0">
                <a:ea typeface="+mn-lt"/>
                <a:cs typeface="+mn-lt"/>
              </a:rPr>
              <a:t> /compressedfile.tar.bz2 /</a:t>
            </a:r>
            <a:r>
              <a:rPr lang="tr-TR" dirty="0" err="1">
                <a:ea typeface="+mn-lt"/>
                <a:cs typeface="+mn-lt"/>
              </a:rPr>
              <a:t>filespath</a:t>
            </a:r>
            <a:endParaRPr lang="en-US" dirty="0" err="1">
              <a:ea typeface="+mn-lt"/>
              <a:cs typeface="+mn-lt"/>
            </a:endParaRPr>
          </a:p>
          <a:p>
            <a:pPr marL="0" indent="0">
              <a:buNone/>
            </a:pPr>
            <a:r>
              <a:rPr lang="tr-TR" dirty="0">
                <a:ea typeface="+mn-lt"/>
                <a:cs typeface="+mn-lt"/>
              </a:rPr>
              <a:t>     </a:t>
            </a:r>
            <a:r>
              <a:rPr lang="tr-TR" dirty="0" err="1">
                <a:ea typeface="+mn-lt"/>
                <a:cs typeface="+mn-lt"/>
              </a:rPr>
              <a:t>List</a:t>
            </a:r>
            <a:r>
              <a:rPr lang="tr-TR" dirty="0">
                <a:ea typeface="+mn-lt"/>
                <a:cs typeface="+mn-lt"/>
              </a:rPr>
              <a:t> </a:t>
            </a:r>
            <a:r>
              <a:rPr lang="tr-TR" dirty="0" err="1">
                <a:ea typeface="+mn-lt"/>
                <a:cs typeface="+mn-lt"/>
              </a:rPr>
              <a:t>compressed</a:t>
            </a:r>
            <a:r>
              <a:rPr lang="tr-TR" dirty="0">
                <a:ea typeface="+mn-lt"/>
                <a:cs typeface="+mn-lt"/>
              </a:rPr>
              <a:t> </a:t>
            </a:r>
            <a:r>
              <a:rPr lang="tr-TR" dirty="0" err="1">
                <a:ea typeface="+mn-lt"/>
                <a:cs typeface="+mn-lt"/>
              </a:rPr>
              <a:t>files</a:t>
            </a:r>
            <a:r>
              <a:rPr lang="tr-TR" dirty="0">
                <a:ea typeface="+mn-lt"/>
                <a:cs typeface="+mn-lt"/>
              </a:rPr>
              <a:t> </a:t>
            </a:r>
          </a:p>
          <a:p>
            <a:pPr marL="0" indent="0">
              <a:buNone/>
            </a:pPr>
            <a:r>
              <a:rPr lang="tr-TR" dirty="0">
                <a:ea typeface="+mn-lt"/>
                <a:cs typeface="+mn-lt"/>
              </a:rPr>
              <a:t>     # tar –</a:t>
            </a:r>
            <a:r>
              <a:rPr lang="tr-TR" dirty="0" err="1">
                <a:ea typeface="+mn-lt"/>
                <a:cs typeface="+mn-lt"/>
              </a:rPr>
              <a:t>tf</a:t>
            </a:r>
            <a:r>
              <a:rPr lang="tr-TR" dirty="0">
                <a:ea typeface="+mn-lt"/>
                <a:cs typeface="+mn-lt"/>
              </a:rPr>
              <a:t> /compressedfile.tar.gz (bz2) </a:t>
            </a:r>
          </a:p>
          <a:p>
            <a:pPr marL="0" indent="0">
              <a:buNone/>
            </a:pPr>
            <a:r>
              <a:rPr lang="tr-TR" dirty="0">
                <a:ea typeface="+mn-lt"/>
                <a:cs typeface="+mn-lt"/>
              </a:rPr>
              <a:t>     </a:t>
            </a:r>
            <a:r>
              <a:rPr lang="tr-TR" dirty="0" err="1">
                <a:ea typeface="+mn-lt"/>
                <a:cs typeface="+mn-lt"/>
              </a:rPr>
              <a:t>Extract</a:t>
            </a:r>
            <a:r>
              <a:rPr lang="tr-TR" dirty="0">
                <a:ea typeface="+mn-lt"/>
                <a:cs typeface="+mn-lt"/>
              </a:rPr>
              <a:t> </a:t>
            </a:r>
            <a:r>
              <a:rPr lang="tr-TR" dirty="0" err="1">
                <a:ea typeface="+mn-lt"/>
                <a:cs typeface="+mn-lt"/>
              </a:rPr>
              <a:t>files</a:t>
            </a:r>
            <a:r>
              <a:rPr lang="tr-TR" dirty="0">
                <a:ea typeface="+mn-lt"/>
                <a:cs typeface="+mn-lt"/>
              </a:rPr>
              <a:t> </a:t>
            </a:r>
            <a:r>
              <a:rPr lang="tr-TR" dirty="0" err="1">
                <a:ea typeface="+mn-lt"/>
                <a:cs typeface="+mn-lt"/>
              </a:rPr>
              <a:t>from</a:t>
            </a:r>
            <a:r>
              <a:rPr lang="tr-TR" dirty="0">
                <a:ea typeface="+mn-lt"/>
                <a:cs typeface="+mn-lt"/>
              </a:rPr>
              <a:t> </a:t>
            </a:r>
            <a:r>
              <a:rPr lang="tr-TR" dirty="0" err="1">
                <a:ea typeface="+mn-lt"/>
                <a:cs typeface="+mn-lt"/>
              </a:rPr>
              <a:t>into</a:t>
            </a:r>
            <a:r>
              <a:rPr lang="tr-TR" dirty="0">
                <a:ea typeface="+mn-lt"/>
                <a:cs typeface="+mn-lt"/>
              </a:rPr>
              <a:t> </a:t>
            </a:r>
            <a:r>
              <a:rPr lang="tr-TR" dirty="0" err="1">
                <a:ea typeface="+mn-lt"/>
                <a:cs typeface="+mn-lt"/>
              </a:rPr>
              <a:t>current</a:t>
            </a:r>
            <a:r>
              <a:rPr lang="tr-TR" dirty="0">
                <a:ea typeface="+mn-lt"/>
                <a:cs typeface="+mn-lt"/>
              </a:rPr>
              <a:t> </a:t>
            </a:r>
            <a:r>
              <a:rPr lang="tr-TR" dirty="0" err="1">
                <a:ea typeface="+mn-lt"/>
                <a:cs typeface="+mn-lt"/>
              </a:rPr>
              <a:t>directory</a:t>
            </a:r>
            <a:r>
              <a:rPr lang="tr-TR" dirty="0">
                <a:ea typeface="+mn-lt"/>
                <a:cs typeface="+mn-lt"/>
              </a:rPr>
              <a:t> </a:t>
            </a:r>
          </a:p>
          <a:p>
            <a:pPr marL="0" indent="0">
              <a:buNone/>
            </a:pPr>
            <a:r>
              <a:rPr lang="tr-TR" dirty="0">
                <a:ea typeface="+mn-lt"/>
                <a:cs typeface="+mn-lt"/>
              </a:rPr>
              <a:t>     # tar –</a:t>
            </a:r>
            <a:r>
              <a:rPr lang="tr-TR" dirty="0" err="1">
                <a:ea typeface="+mn-lt"/>
                <a:cs typeface="+mn-lt"/>
              </a:rPr>
              <a:t>xf</a:t>
            </a:r>
            <a:r>
              <a:rPr lang="tr-TR" dirty="0">
                <a:ea typeface="+mn-lt"/>
                <a:cs typeface="+mn-lt"/>
              </a:rPr>
              <a:t> /compressedfile.tar.gz (bz2)</a:t>
            </a:r>
          </a:p>
          <a:p>
            <a:pPr marL="0" indent="0">
              <a:buNone/>
            </a:pPr>
            <a:r>
              <a:rPr lang="tr-TR" dirty="0">
                <a:ea typeface="+mn-lt"/>
                <a:cs typeface="+mn-lt"/>
              </a:rPr>
              <a:t>     </a:t>
            </a:r>
            <a:r>
              <a:rPr lang="tr-TR" dirty="0" err="1">
                <a:ea typeface="+mn-lt"/>
                <a:cs typeface="+mn-lt"/>
              </a:rPr>
              <a:t>Extract</a:t>
            </a:r>
            <a:r>
              <a:rPr lang="tr-TR" dirty="0">
                <a:ea typeface="+mn-lt"/>
                <a:cs typeface="+mn-lt"/>
              </a:rPr>
              <a:t> </a:t>
            </a:r>
            <a:r>
              <a:rPr lang="tr-TR" dirty="0" err="1">
                <a:ea typeface="+mn-lt"/>
                <a:cs typeface="+mn-lt"/>
              </a:rPr>
              <a:t>files</a:t>
            </a:r>
            <a:r>
              <a:rPr lang="tr-TR" dirty="0">
                <a:ea typeface="+mn-lt"/>
                <a:cs typeface="+mn-lt"/>
              </a:rPr>
              <a:t> </a:t>
            </a:r>
            <a:r>
              <a:rPr lang="tr-TR" dirty="0" err="1">
                <a:ea typeface="+mn-lt"/>
                <a:cs typeface="+mn-lt"/>
              </a:rPr>
              <a:t>from</a:t>
            </a:r>
            <a:r>
              <a:rPr lang="tr-TR" dirty="0">
                <a:ea typeface="+mn-lt"/>
                <a:cs typeface="+mn-lt"/>
              </a:rPr>
              <a:t> </a:t>
            </a:r>
            <a:r>
              <a:rPr lang="tr-TR" dirty="0" err="1">
                <a:ea typeface="+mn-lt"/>
                <a:cs typeface="+mn-lt"/>
              </a:rPr>
              <a:t>into</a:t>
            </a:r>
            <a:r>
              <a:rPr lang="tr-TR" dirty="0">
                <a:ea typeface="+mn-lt"/>
                <a:cs typeface="+mn-lt"/>
              </a:rPr>
              <a:t> </a:t>
            </a:r>
            <a:r>
              <a:rPr lang="tr-TR" dirty="0" err="1">
                <a:ea typeface="+mn-lt"/>
                <a:cs typeface="+mn-lt"/>
              </a:rPr>
              <a:t>specified</a:t>
            </a:r>
            <a:r>
              <a:rPr lang="tr-TR" dirty="0">
                <a:ea typeface="+mn-lt"/>
                <a:cs typeface="+mn-lt"/>
              </a:rPr>
              <a:t> </a:t>
            </a:r>
            <a:r>
              <a:rPr lang="tr-TR" dirty="0" err="1">
                <a:ea typeface="+mn-lt"/>
                <a:cs typeface="+mn-lt"/>
              </a:rPr>
              <a:t>directory</a:t>
            </a:r>
            <a:r>
              <a:rPr lang="tr-TR" dirty="0">
                <a:ea typeface="+mn-lt"/>
                <a:cs typeface="+mn-lt"/>
              </a:rPr>
              <a:t> </a:t>
            </a:r>
          </a:p>
          <a:p>
            <a:pPr marL="0" indent="0">
              <a:buNone/>
            </a:pPr>
            <a:r>
              <a:rPr lang="tr-TR" dirty="0">
                <a:ea typeface="+mn-lt"/>
                <a:cs typeface="+mn-lt"/>
              </a:rPr>
              <a:t>     # tar –</a:t>
            </a:r>
            <a:r>
              <a:rPr lang="tr-TR" dirty="0" err="1">
                <a:ea typeface="+mn-lt"/>
                <a:cs typeface="+mn-lt"/>
              </a:rPr>
              <a:t>xf</a:t>
            </a:r>
            <a:r>
              <a:rPr lang="tr-TR" dirty="0">
                <a:ea typeface="+mn-lt"/>
                <a:cs typeface="+mn-lt"/>
              </a:rPr>
              <a:t> /compressedfile.tar.gz (bz2) -C /</a:t>
            </a:r>
            <a:r>
              <a:rPr lang="tr-TR" dirty="0" err="1">
                <a:ea typeface="+mn-lt"/>
                <a:cs typeface="+mn-lt"/>
              </a:rPr>
              <a:t>filepath</a:t>
            </a:r>
            <a:r>
              <a:rPr lang="tr-TR" dirty="0">
                <a:ea typeface="+mn-lt"/>
                <a:cs typeface="+mn-lt"/>
              </a:rPr>
              <a:t> </a:t>
            </a:r>
          </a:p>
          <a:p>
            <a:pPr marL="0" indent="0">
              <a:buNone/>
            </a:pPr>
            <a:r>
              <a:rPr lang="tr-TR" dirty="0">
                <a:ea typeface="+mn-lt"/>
                <a:cs typeface="+mn-lt"/>
              </a:rPr>
              <a:t>      </a:t>
            </a:r>
          </a:p>
          <a:p>
            <a:pPr marL="0" indent="0">
              <a:buNone/>
            </a:pPr>
            <a:r>
              <a:rPr lang="tr-TR" dirty="0">
                <a:ea typeface="+mn-lt"/>
                <a:cs typeface="+mn-lt"/>
              </a:rPr>
              <a:t>      </a:t>
            </a:r>
            <a:endParaRPr lang="en-US" dirty="0">
              <a:ea typeface="+mn-lt"/>
              <a:cs typeface="+mn-lt"/>
            </a:endParaRPr>
          </a:p>
          <a:p>
            <a:pPr marL="0" indent="0">
              <a:buNone/>
            </a:pPr>
            <a:endParaRPr lang="tr-TR" dirty="0"/>
          </a:p>
        </p:txBody>
      </p:sp>
    </p:spTree>
    <p:extLst>
      <p:ext uri="{BB962C8B-B14F-4D97-AF65-F5344CB8AC3E}">
        <p14:creationId xmlns:p14="http://schemas.microsoft.com/office/powerpoint/2010/main" val="23766710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1D9E43-CB55-BE93-91C3-CBCB12D89882}"/>
              </a:ext>
            </a:extLst>
          </p:cNvPr>
          <p:cNvSpPr>
            <a:spLocks noGrp="1"/>
          </p:cNvSpPr>
          <p:nvPr>
            <p:ph type="title"/>
          </p:nvPr>
        </p:nvSpPr>
        <p:spPr/>
        <p:txBody>
          <a:bodyPr/>
          <a:lstStyle/>
          <a:p>
            <a:r>
              <a:rPr lang="tr-TR" dirty="0"/>
              <a:t>File Editing </a:t>
            </a:r>
          </a:p>
        </p:txBody>
      </p:sp>
      <p:sp>
        <p:nvSpPr>
          <p:cNvPr id="3" name="İçerik Yer Tutucusu 2">
            <a:extLst>
              <a:ext uri="{FF2B5EF4-FFF2-40B4-BE49-F238E27FC236}">
                <a16:creationId xmlns:a16="http://schemas.microsoft.com/office/drawing/2014/main" id="{C6045F04-8B57-41BD-52EE-943537657BBD}"/>
              </a:ext>
            </a:extLst>
          </p:cNvPr>
          <p:cNvSpPr>
            <a:spLocks noGrp="1"/>
          </p:cNvSpPr>
          <p:nvPr>
            <p:ph idx="1"/>
          </p:nvPr>
        </p:nvSpPr>
        <p:spPr/>
        <p:txBody>
          <a:bodyPr vert="horz" lIns="91440" tIns="45720" rIns="91440" bIns="45720" rtlCol="0" anchor="t">
            <a:normAutofit/>
          </a:bodyPr>
          <a:lstStyle/>
          <a:p>
            <a:r>
              <a:rPr lang="tr-TR" dirty="0" err="1"/>
              <a:t>Most</a:t>
            </a:r>
            <a:r>
              <a:rPr lang="tr-TR" dirty="0"/>
              <a:t> </a:t>
            </a:r>
            <a:r>
              <a:rPr lang="tr-TR" dirty="0" err="1"/>
              <a:t>commonly</a:t>
            </a:r>
            <a:r>
              <a:rPr lang="tr-TR" dirty="0"/>
              <a:t> </a:t>
            </a:r>
            <a:r>
              <a:rPr lang="tr-TR" dirty="0" err="1"/>
              <a:t>text</a:t>
            </a:r>
            <a:r>
              <a:rPr lang="tr-TR" dirty="0"/>
              <a:t> </a:t>
            </a:r>
            <a:r>
              <a:rPr lang="tr-TR" dirty="0" err="1"/>
              <a:t>editor</a:t>
            </a:r>
            <a:r>
              <a:rPr lang="tr-TR" dirty="0"/>
              <a:t> is vi (vim) </a:t>
            </a:r>
            <a:r>
              <a:rPr lang="tr-TR" dirty="0" err="1"/>
              <a:t>editor</a:t>
            </a:r>
            <a:r>
              <a:rPr lang="tr-TR" dirty="0"/>
              <a:t>. </a:t>
            </a:r>
            <a:r>
              <a:rPr lang="tr-TR" dirty="0" err="1"/>
              <a:t>Vi</a:t>
            </a:r>
            <a:r>
              <a:rPr lang="tr-TR" dirty="0"/>
              <a:t> </a:t>
            </a:r>
            <a:r>
              <a:rPr lang="tr-TR" dirty="0" err="1"/>
              <a:t>editor</a:t>
            </a:r>
            <a:r>
              <a:rPr lang="tr-TR" dirty="0"/>
              <a:t> </a:t>
            </a:r>
            <a:r>
              <a:rPr lang="tr-TR" dirty="0" err="1"/>
              <a:t>ensures</a:t>
            </a:r>
            <a:r>
              <a:rPr lang="tr-TR" dirty="0"/>
              <a:t> </a:t>
            </a:r>
            <a:r>
              <a:rPr lang="tr-TR" dirty="0" err="1"/>
              <a:t>use</a:t>
            </a:r>
            <a:r>
              <a:rPr lang="tr-TR" dirty="0"/>
              <a:t> </a:t>
            </a:r>
            <a:r>
              <a:rPr lang="tr-TR" dirty="0" err="1"/>
              <a:t>keyboard</a:t>
            </a:r>
            <a:r>
              <a:rPr lang="tr-TR" dirty="0"/>
              <a:t> %100. </a:t>
            </a:r>
            <a:endParaRPr lang="en-US"/>
          </a:p>
          <a:p>
            <a:r>
              <a:rPr lang="tr-TR" dirty="0"/>
              <a:t>Has </a:t>
            </a:r>
            <a:r>
              <a:rPr lang="tr-TR" dirty="0" err="1"/>
              <a:t>three</a:t>
            </a:r>
            <a:r>
              <a:rPr lang="tr-TR" dirty="0"/>
              <a:t> </a:t>
            </a:r>
            <a:r>
              <a:rPr lang="tr-TR" dirty="0" err="1"/>
              <a:t>modes</a:t>
            </a:r>
            <a:r>
              <a:rPr lang="tr-TR" dirty="0"/>
              <a:t>: </a:t>
            </a:r>
            <a:r>
              <a:rPr lang="tr-TR" dirty="0" err="1"/>
              <a:t>command</a:t>
            </a:r>
            <a:r>
              <a:rPr lang="tr-TR" dirty="0"/>
              <a:t> </a:t>
            </a:r>
            <a:r>
              <a:rPr lang="tr-TR" dirty="0" err="1"/>
              <a:t>mode</a:t>
            </a:r>
            <a:r>
              <a:rPr lang="tr-TR" dirty="0"/>
              <a:t>, </a:t>
            </a:r>
            <a:r>
              <a:rPr lang="tr-TR" dirty="0" err="1"/>
              <a:t>input</a:t>
            </a:r>
            <a:r>
              <a:rPr lang="tr-TR" dirty="0"/>
              <a:t> </a:t>
            </a:r>
            <a:r>
              <a:rPr lang="tr-TR" dirty="0" err="1"/>
              <a:t>mode</a:t>
            </a:r>
            <a:r>
              <a:rPr lang="tr-TR" dirty="0"/>
              <a:t>, </a:t>
            </a:r>
            <a:r>
              <a:rPr lang="tr-TR" dirty="0" err="1"/>
              <a:t>last</a:t>
            </a:r>
            <a:r>
              <a:rPr lang="tr-TR" dirty="0"/>
              <a:t> </a:t>
            </a:r>
            <a:r>
              <a:rPr lang="tr-TR" dirty="0" err="1"/>
              <a:t>line</a:t>
            </a:r>
            <a:r>
              <a:rPr lang="tr-TR" dirty="0"/>
              <a:t> </a:t>
            </a:r>
            <a:r>
              <a:rPr lang="tr-TR" dirty="0" err="1"/>
              <a:t>mode</a:t>
            </a:r>
            <a:r>
              <a:rPr lang="tr-TR" dirty="0"/>
              <a:t>. </a:t>
            </a:r>
          </a:p>
          <a:p>
            <a:r>
              <a:rPr lang="tr-TR" dirty="0" err="1"/>
              <a:t>Common</a:t>
            </a:r>
            <a:r>
              <a:rPr lang="tr-TR" dirty="0"/>
              <a:t> </a:t>
            </a:r>
            <a:r>
              <a:rPr lang="tr-TR" dirty="0" err="1"/>
              <a:t>mode</a:t>
            </a:r>
            <a:r>
              <a:rPr lang="tr-TR" dirty="0"/>
              <a:t> </a:t>
            </a:r>
            <a:r>
              <a:rPr lang="tr-TR" dirty="0" err="1"/>
              <a:t>default</a:t>
            </a:r>
            <a:r>
              <a:rPr lang="tr-TR" dirty="0"/>
              <a:t> </a:t>
            </a:r>
            <a:r>
              <a:rPr lang="tr-TR" dirty="0" err="1"/>
              <a:t>mode</a:t>
            </a:r>
            <a:r>
              <a:rPr lang="tr-TR" dirty="0"/>
              <a:t> it is </a:t>
            </a:r>
            <a:r>
              <a:rPr lang="tr-TR" dirty="0" err="1"/>
              <a:t>used</a:t>
            </a:r>
            <a:r>
              <a:rPr lang="tr-TR" dirty="0"/>
              <a:t> </a:t>
            </a:r>
            <a:r>
              <a:rPr lang="tr-TR" dirty="0" err="1"/>
              <a:t>for</a:t>
            </a:r>
            <a:r>
              <a:rPr lang="tr-TR" dirty="0"/>
              <a:t> </a:t>
            </a:r>
            <a:r>
              <a:rPr lang="tr-TR" dirty="0" err="1"/>
              <a:t>entering</a:t>
            </a:r>
            <a:r>
              <a:rPr lang="tr-TR" dirty="0"/>
              <a:t> vi </a:t>
            </a:r>
            <a:r>
              <a:rPr lang="tr-TR" dirty="0" err="1"/>
              <a:t>commands</a:t>
            </a:r>
            <a:r>
              <a:rPr lang="tr-TR" dirty="0"/>
              <a:t>.</a:t>
            </a:r>
          </a:p>
          <a:p>
            <a:r>
              <a:rPr lang="tr-TR" dirty="0" err="1"/>
              <a:t>Input</a:t>
            </a:r>
            <a:r>
              <a:rPr lang="tr-TR" dirty="0"/>
              <a:t> </a:t>
            </a:r>
            <a:r>
              <a:rPr lang="tr-TR" dirty="0" err="1"/>
              <a:t>mode</a:t>
            </a:r>
            <a:r>
              <a:rPr lang="tr-TR" dirty="0"/>
              <a:t> can be </a:t>
            </a:r>
            <a:r>
              <a:rPr lang="tr-TR" dirty="0" err="1"/>
              <a:t>entered</a:t>
            </a:r>
            <a:r>
              <a:rPr lang="tr-TR" dirty="0"/>
              <a:t> </a:t>
            </a:r>
            <a:r>
              <a:rPr lang="tr-TR" dirty="0" err="1"/>
              <a:t>by</a:t>
            </a:r>
            <a:r>
              <a:rPr lang="tr-TR" dirty="0"/>
              <a:t> </a:t>
            </a:r>
            <a:r>
              <a:rPr lang="tr-TR" dirty="0" err="1"/>
              <a:t>pressing</a:t>
            </a:r>
            <a:r>
              <a:rPr lang="tr-TR" dirty="0"/>
              <a:t> 'i' </a:t>
            </a:r>
            <a:r>
              <a:rPr lang="tr-TR" dirty="0">
                <a:ea typeface="+mn-lt"/>
                <a:cs typeface="+mn-lt"/>
              </a:rPr>
              <a:t>(insert)</a:t>
            </a:r>
            <a:r>
              <a:rPr lang="tr-TR" dirty="0"/>
              <a:t> </a:t>
            </a:r>
            <a:r>
              <a:rPr lang="tr-TR" dirty="0" err="1"/>
              <a:t>keyword</a:t>
            </a:r>
            <a:r>
              <a:rPr lang="tr-TR" dirty="0"/>
              <a:t> </a:t>
            </a:r>
          </a:p>
        </p:txBody>
      </p:sp>
    </p:spTree>
    <p:extLst>
      <p:ext uri="{BB962C8B-B14F-4D97-AF65-F5344CB8AC3E}">
        <p14:creationId xmlns:p14="http://schemas.microsoft.com/office/powerpoint/2010/main" val="16741357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15EA5-CB2C-2812-69B7-92F3526A2C26}"/>
              </a:ext>
            </a:extLst>
          </p:cNvPr>
          <p:cNvSpPr>
            <a:spLocks noGrp="1"/>
          </p:cNvSpPr>
          <p:nvPr>
            <p:ph type="title"/>
          </p:nvPr>
        </p:nvSpPr>
        <p:spPr/>
        <p:txBody>
          <a:bodyPr/>
          <a:lstStyle/>
          <a:p>
            <a:r>
              <a:rPr lang="en-US" dirty="0"/>
              <a:t>File Editing </a:t>
            </a:r>
          </a:p>
        </p:txBody>
      </p:sp>
      <p:sp>
        <p:nvSpPr>
          <p:cNvPr id="3" name="Content Placeholder 2">
            <a:extLst>
              <a:ext uri="{FF2B5EF4-FFF2-40B4-BE49-F238E27FC236}">
                <a16:creationId xmlns:a16="http://schemas.microsoft.com/office/drawing/2014/main" id="{5FD499C4-48E0-956D-37C9-6146E6C9D41C}"/>
              </a:ext>
            </a:extLst>
          </p:cNvPr>
          <p:cNvSpPr>
            <a:spLocks noGrp="1"/>
          </p:cNvSpPr>
          <p:nvPr>
            <p:ph idx="1"/>
          </p:nvPr>
        </p:nvSpPr>
        <p:spPr/>
        <p:txBody>
          <a:bodyPr vert="horz" lIns="91440" tIns="45720" rIns="91440" bIns="45720" rtlCol="0" anchor="t">
            <a:normAutofit/>
          </a:bodyPr>
          <a:lstStyle/>
          <a:p>
            <a:pPr marL="0" indent="0">
              <a:buNone/>
            </a:pPr>
            <a:r>
              <a:rPr lang="en-US" dirty="0"/>
              <a:t>Entering input mode  </a:t>
            </a:r>
          </a:p>
          <a:p>
            <a:pPr marL="0" indent="0">
              <a:buNone/>
            </a:pPr>
            <a:r>
              <a:rPr lang="en-US" dirty="0">
                <a:ea typeface="+mn-lt"/>
                <a:cs typeface="+mn-lt"/>
              </a:rPr>
              <a:t>'</a:t>
            </a:r>
            <a:r>
              <a:rPr lang="en-US" dirty="0" err="1">
                <a:ea typeface="+mn-lt"/>
                <a:cs typeface="+mn-lt"/>
              </a:rPr>
              <a:t>i</a:t>
            </a:r>
            <a:r>
              <a:rPr lang="en-US" dirty="0">
                <a:ea typeface="+mn-lt"/>
                <a:cs typeface="+mn-lt"/>
              </a:rPr>
              <a:t>'    Inserts text before the current cursor position </a:t>
            </a:r>
          </a:p>
          <a:p>
            <a:pPr marL="0" indent="0">
              <a:buNone/>
            </a:pPr>
            <a:r>
              <a:rPr lang="en-US" dirty="0">
                <a:ea typeface="+mn-lt"/>
                <a:cs typeface="+mn-lt"/>
              </a:rPr>
              <a:t>'I'     Inserts text at the beginning of the current line </a:t>
            </a:r>
          </a:p>
          <a:p>
            <a:pPr marL="0" indent="0">
              <a:buNone/>
            </a:pPr>
            <a:r>
              <a:rPr lang="en-US" dirty="0">
                <a:ea typeface="+mn-lt"/>
                <a:cs typeface="+mn-lt"/>
              </a:rPr>
              <a:t>'a'   Appends text after the current cursor position </a:t>
            </a:r>
            <a:endParaRPr lang="en-US">
              <a:ea typeface="+mn-lt"/>
              <a:cs typeface="+mn-lt"/>
            </a:endParaRPr>
          </a:p>
          <a:p>
            <a:pPr marL="0" indent="0">
              <a:buNone/>
            </a:pPr>
            <a:r>
              <a:rPr lang="en-US" dirty="0">
                <a:ea typeface="+mn-lt"/>
                <a:cs typeface="+mn-lt"/>
              </a:rPr>
              <a:t>'A'   Appends text to the end of the current line </a:t>
            </a:r>
            <a:endParaRPr lang="en-US">
              <a:ea typeface="+mn-lt"/>
              <a:cs typeface="+mn-lt"/>
            </a:endParaRPr>
          </a:p>
          <a:p>
            <a:pPr marL="0" indent="0">
              <a:buNone/>
            </a:pPr>
            <a:r>
              <a:rPr lang="en-US" dirty="0">
                <a:ea typeface="+mn-lt"/>
                <a:cs typeface="+mn-lt"/>
              </a:rPr>
              <a:t>'o'   Opens a new line below the current line </a:t>
            </a:r>
            <a:endParaRPr lang="en-US">
              <a:ea typeface="+mn-lt"/>
              <a:cs typeface="+mn-lt"/>
            </a:endParaRPr>
          </a:p>
          <a:p>
            <a:pPr marL="0" indent="0">
              <a:buNone/>
            </a:pPr>
            <a:r>
              <a:rPr lang="en-US" dirty="0">
                <a:ea typeface="+mn-lt"/>
                <a:cs typeface="+mn-lt"/>
              </a:rPr>
              <a:t>'O'  Opens a new line above the current line</a:t>
            </a:r>
            <a:endParaRPr lang="en-US"/>
          </a:p>
          <a:p>
            <a:pPr marL="0" indent="0">
              <a:buNone/>
            </a:pPr>
            <a:endParaRPr lang="en-US" dirty="0"/>
          </a:p>
        </p:txBody>
      </p:sp>
    </p:spTree>
    <p:extLst>
      <p:ext uri="{BB962C8B-B14F-4D97-AF65-F5344CB8AC3E}">
        <p14:creationId xmlns:p14="http://schemas.microsoft.com/office/powerpoint/2010/main" val="3322748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3A469B8-18DA-FF5F-6AE1-4C0787FAE6EA}"/>
              </a:ext>
            </a:extLst>
          </p:cNvPr>
          <p:cNvSpPr>
            <a:spLocks noGrp="1"/>
          </p:cNvSpPr>
          <p:nvPr>
            <p:ph type="title"/>
          </p:nvPr>
        </p:nvSpPr>
        <p:spPr/>
        <p:txBody>
          <a:bodyPr/>
          <a:lstStyle/>
          <a:p>
            <a:r>
              <a:rPr lang="tr-TR">
                <a:ea typeface="+mj-lt"/>
                <a:cs typeface="+mj-lt"/>
              </a:rPr>
              <a:t>Linux Directory </a:t>
            </a:r>
            <a:r>
              <a:rPr lang="tr-TR" err="1">
                <a:ea typeface="+mj-lt"/>
                <a:cs typeface="+mj-lt"/>
              </a:rPr>
              <a:t>Structure</a:t>
            </a:r>
            <a:r>
              <a:rPr lang="tr-TR">
                <a:ea typeface="+mj-lt"/>
                <a:cs typeface="+mj-lt"/>
              </a:rPr>
              <a:t> </a:t>
            </a:r>
            <a:r>
              <a:rPr lang="tr-TR" err="1">
                <a:ea typeface="+mj-lt"/>
                <a:cs typeface="+mj-lt"/>
              </a:rPr>
              <a:t>and</a:t>
            </a:r>
            <a:r>
              <a:rPr lang="tr-TR">
                <a:ea typeface="+mj-lt"/>
                <a:cs typeface="+mj-lt"/>
              </a:rPr>
              <a:t> File </a:t>
            </a:r>
            <a:r>
              <a:rPr lang="tr-TR" err="1">
                <a:ea typeface="+mj-lt"/>
                <a:cs typeface="+mj-lt"/>
              </a:rPr>
              <a:t>Systems</a:t>
            </a:r>
            <a:r>
              <a:rPr lang="tr-TR">
                <a:ea typeface="+mj-lt"/>
                <a:cs typeface="+mj-lt"/>
              </a:rPr>
              <a:t> </a:t>
            </a:r>
            <a:endParaRPr lang="tr-TR"/>
          </a:p>
        </p:txBody>
      </p:sp>
      <p:sp>
        <p:nvSpPr>
          <p:cNvPr id="3" name="İçerik Yer Tutucusu 2">
            <a:extLst>
              <a:ext uri="{FF2B5EF4-FFF2-40B4-BE49-F238E27FC236}">
                <a16:creationId xmlns:a16="http://schemas.microsoft.com/office/drawing/2014/main" id="{565305DB-6E83-A63B-6E59-C1BFDCEC1BA0}"/>
              </a:ext>
            </a:extLst>
          </p:cNvPr>
          <p:cNvSpPr>
            <a:spLocks noGrp="1"/>
          </p:cNvSpPr>
          <p:nvPr>
            <p:ph idx="1"/>
          </p:nvPr>
        </p:nvSpPr>
        <p:spPr/>
        <p:txBody>
          <a:bodyPr vert="horz" lIns="91440" tIns="45720" rIns="91440" bIns="45720" rtlCol="0" anchor="t">
            <a:normAutofit/>
          </a:bodyPr>
          <a:lstStyle/>
          <a:p>
            <a:pPr marL="0" indent="0">
              <a:buNone/>
            </a:pPr>
            <a:r>
              <a:rPr lang="tr-TR">
                <a:ea typeface="+mn-lt"/>
                <a:cs typeface="+mn-lt"/>
              </a:rPr>
              <a:t>Linux </a:t>
            </a:r>
            <a:r>
              <a:rPr lang="tr-TR" err="1">
                <a:ea typeface="+mn-lt"/>
                <a:cs typeface="+mn-lt"/>
              </a:rPr>
              <a:t>files</a:t>
            </a:r>
            <a:r>
              <a:rPr lang="tr-TR">
                <a:ea typeface="+mn-lt"/>
                <a:cs typeface="+mn-lt"/>
              </a:rPr>
              <a:t> </a:t>
            </a:r>
            <a:r>
              <a:rPr lang="tr-TR" err="1">
                <a:ea typeface="+mn-lt"/>
                <a:cs typeface="+mn-lt"/>
              </a:rPr>
              <a:t>are</a:t>
            </a:r>
            <a:r>
              <a:rPr lang="tr-TR">
                <a:ea typeface="+mn-lt"/>
                <a:cs typeface="+mn-lt"/>
              </a:rPr>
              <a:t> </a:t>
            </a:r>
            <a:r>
              <a:rPr lang="tr-TR" err="1">
                <a:ea typeface="+mn-lt"/>
                <a:cs typeface="+mn-lt"/>
              </a:rPr>
              <a:t>organized</a:t>
            </a:r>
            <a:r>
              <a:rPr lang="tr-TR">
                <a:ea typeface="+mn-lt"/>
                <a:cs typeface="+mn-lt"/>
              </a:rPr>
              <a:t> </a:t>
            </a:r>
            <a:r>
              <a:rPr lang="tr-TR" err="1">
                <a:ea typeface="+mn-lt"/>
                <a:cs typeface="+mn-lt"/>
              </a:rPr>
              <a:t>logically</a:t>
            </a:r>
            <a:r>
              <a:rPr lang="tr-TR">
                <a:ea typeface="+mn-lt"/>
                <a:cs typeface="+mn-lt"/>
              </a:rPr>
              <a:t> in a </a:t>
            </a:r>
            <a:r>
              <a:rPr lang="tr-TR" err="1">
                <a:ea typeface="+mn-lt"/>
                <a:cs typeface="+mn-lt"/>
              </a:rPr>
              <a:t>hierarchy</a:t>
            </a:r>
            <a:r>
              <a:rPr lang="tr-TR">
                <a:ea typeface="+mn-lt"/>
                <a:cs typeface="+mn-lt"/>
              </a:rPr>
              <a:t> </a:t>
            </a:r>
            <a:r>
              <a:rPr lang="tr-TR" err="1">
                <a:ea typeface="+mn-lt"/>
                <a:cs typeface="+mn-lt"/>
              </a:rPr>
              <a:t>for</a:t>
            </a:r>
            <a:r>
              <a:rPr lang="tr-TR">
                <a:ea typeface="+mn-lt"/>
                <a:cs typeface="+mn-lt"/>
              </a:rPr>
              <a:t> </a:t>
            </a:r>
            <a:r>
              <a:rPr lang="tr-TR" err="1">
                <a:ea typeface="+mn-lt"/>
                <a:cs typeface="+mn-lt"/>
              </a:rPr>
              <a:t>ease</a:t>
            </a:r>
            <a:r>
              <a:rPr lang="tr-TR">
                <a:ea typeface="+mn-lt"/>
                <a:cs typeface="+mn-lt"/>
              </a:rPr>
              <a:t> of</a:t>
            </a:r>
            <a:br>
              <a:rPr lang="tr-TR">
                <a:ea typeface="+mn-lt"/>
                <a:cs typeface="+mn-lt"/>
              </a:rPr>
            </a:br>
            <a:r>
              <a:rPr lang="tr-TR" err="1">
                <a:ea typeface="+mn-lt"/>
                <a:cs typeface="+mn-lt"/>
              </a:rPr>
              <a:t>administration</a:t>
            </a:r>
            <a:r>
              <a:rPr lang="tr-TR">
                <a:ea typeface="+mn-lt"/>
                <a:cs typeface="+mn-lt"/>
              </a:rPr>
              <a:t> </a:t>
            </a:r>
            <a:r>
              <a:rPr lang="tr-TR" err="1">
                <a:ea typeface="+mn-lt"/>
                <a:cs typeface="+mn-lt"/>
              </a:rPr>
              <a:t>and</a:t>
            </a:r>
            <a:r>
              <a:rPr lang="tr-TR">
                <a:ea typeface="+mn-lt"/>
                <a:cs typeface="+mn-lt"/>
              </a:rPr>
              <a:t> </a:t>
            </a:r>
            <a:r>
              <a:rPr lang="tr-TR" err="1">
                <a:ea typeface="+mn-lt"/>
                <a:cs typeface="+mn-lt"/>
              </a:rPr>
              <a:t>recognition</a:t>
            </a:r>
            <a:r>
              <a:rPr lang="tr-TR">
                <a:ea typeface="+mn-lt"/>
                <a:cs typeface="+mn-lt"/>
              </a:rPr>
              <a:t>. </a:t>
            </a:r>
            <a:r>
              <a:rPr lang="tr-TR" err="1">
                <a:ea typeface="+mn-lt"/>
                <a:cs typeface="+mn-lt"/>
              </a:rPr>
              <a:t>This</a:t>
            </a:r>
            <a:r>
              <a:rPr lang="tr-TR">
                <a:ea typeface="+mn-lt"/>
                <a:cs typeface="+mn-lt"/>
              </a:rPr>
              <a:t> </a:t>
            </a:r>
            <a:r>
              <a:rPr lang="tr-TR" err="1">
                <a:ea typeface="+mn-lt"/>
                <a:cs typeface="+mn-lt"/>
              </a:rPr>
              <a:t>organization</a:t>
            </a:r>
            <a:r>
              <a:rPr lang="tr-TR">
                <a:ea typeface="+mn-lt"/>
                <a:cs typeface="+mn-lt"/>
              </a:rPr>
              <a:t> is </a:t>
            </a:r>
            <a:r>
              <a:rPr lang="tr-TR" err="1">
                <a:ea typeface="+mn-lt"/>
                <a:cs typeface="+mn-lt"/>
              </a:rPr>
              <a:t>maintained</a:t>
            </a:r>
            <a:r>
              <a:rPr lang="tr-TR">
                <a:ea typeface="+mn-lt"/>
                <a:cs typeface="+mn-lt"/>
              </a:rPr>
              <a:t> in </a:t>
            </a:r>
            <a:r>
              <a:rPr lang="tr-TR" err="1">
                <a:ea typeface="+mn-lt"/>
                <a:cs typeface="+mn-lt"/>
              </a:rPr>
              <a:t>hundreds</a:t>
            </a:r>
            <a:r>
              <a:rPr lang="tr-TR">
                <a:ea typeface="+mn-lt"/>
                <a:cs typeface="+mn-lt"/>
              </a:rPr>
              <a:t> of </a:t>
            </a:r>
            <a:r>
              <a:rPr lang="tr-TR" err="1">
                <a:ea typeface="+mn-lt"/>
                <a:cs typeface="+mn-lt"/>
              </a:rPr>
              <a:t>directories</a:t>
            </a:r>
            <a:r>
              <a:rPr lang="tr-TR">
                <a:ea typeface="+mn-lt"/>
                <a:cs typeface="+mn-lt"/>
              </a:rPr>
              <a:t> </a:t>
            </a:r>
            <a:r>
              <a:rPr lang="tr-TR" err="1">
                <a:ea typeface="+mn-lt"/>
                <a:cs typeface="+mn-lt"/>
              </a:rPr>
              <a:t>located</a:t>
            </a:r>
            <a:r>
              <a:rPr lang="tr-TR">
                <a:ea typeface="+mn-lt"/>
                <a:cs typeface="+mn-lt"/>
              </a:rPr>
              <a:t> in </a:t>
            </a:r>
            <a:r>
              <a:rPr lang="tr-TR" err="1">
                <a:ea typeface="+mn-lt"/>
                <a:cs typeface="+mn-lt"/>
              </a:rPr>
              <a:t>larger</a:t>
            </a:r>
            <a:r>
              <a:rPr lang="tr-TR">
                <a:ea typeface="+mn-lt"/>
                <a:cs typeface="+mn-lt"/>
              </a:rPr>
              <a:t> </a:t>
            </a:r>
            <a:r>
              <a:rPr lang="tr-TR" err="1">
                <a:ea typeface="+mn-lt"/>
                <a:cs typeface="+mn-lt"/>
              </a:rPr>
              <a:t>containers</a:t>
            </a:r>
            <a:r>
              <a:rPr lang="tr-TR">
                <a:ea typeface="+mn-lt"/>
                <a:cs typeface="+mn-lt"/>
              </a:rPr>
              <a:t> </a:t>
            </a:r>
            <a:r>
              <a:rPr lang="tr-TR" err="1">
                <a:ea typeface="+mn-lt"/>
                <a:cs typeface="+mn-lt"/>
              </a:rPr>
              <a:t>called</a:t>
            </a:r>
            <a:r>
              <a:rPr lang="tr-TR">
                <a:ea typeface="+mn-lt"/>
                <a:cs typeface="+mn-lt"/>
              </a:rPr>
              <a:t> file </a:t>
            </a:r>
            <a:r>
              <a:rPr lang="tr-TR" err="1">
                <a:ea typeface="+mn-lt"/>
                <a:cs typeface="+mn-lt"/>
              </a:rPr>
              <a:t>systems</a:t>
            </a:r>
            <a:r>
              <a:rPr lang="tr-TR">
                <a:ea typeface="+mn-lt"/>
                <a:cs typeface="+mn-lt"/>
              </a:rPr>
              <a:t>.</a:t>
            </a:r>
          </a:p>
          <a:p>
            <a:pPr marL="0" indent="0">
              <a:buNone/>
            </a:pPr>
            <a:endParaRPr lang="tr-TR">
              <a:ea typeface="+mn-lt"/>
              <a:cs typeface="+mn-lt"/>
            </a:endParaRPr>
          </a:p>
          <a:p>
            <a:pPr marL="0" indent="0">
              <a:buNone/>
            </a:pPr>
            <a:r>
              <a:rPr lang="tr-TR" err="1">
                <a:ea typeface="+mn-lt"/>
                <a:cs typeface="+mn-lt"/>
              </a:rPr>
              <a:t>There</a:t>
            </a:r>
            <a:r>
              <a:rPr lang="tr-TR">
                <a:ea typeface="+mn-lt"/>
                <a:cs typeface="+mn-lt"/>
              </a:rPr>
              <a:t> is a </a:t>
            </a:r>
            <a:r>
              <a:rPr lang="tr-TR" err="1">
                <a:ea typeface="+mn-lt"/>
                <a:cs typeface="+mn-lt"/>
              </a:rPr>
              <a:t>standard</a:t>
            </a:r>
            <a:r>
              <a:rPr lang="tr-TR">
                <a:ea typeface="+mn-lt"/>
                <a:cs typeface="+mn-lt"/>
              </a:rPr>
              <a:t> </a:t>
            </a:r>
            <a:r>
              <a:rPr lang="tr-TR" err="1">
                <a:ea typeface="+mn-lt"/>
                <a:cs typeface="+mn-lt"/>
              </a:rPr>
              <a:t>called</a:t>
            </a:r>
            <a:r>
              <a:rPr lang="tr-TR">
                <a:ea typeface="+mn-lt"/>
                <a:cs typeface="+mn-lt"/>
              </a:rPr>
              <a:t> </a:t>
            </a:r>
            <a:r>
              <a:rPr lang="tr-TR" err="1">
                <a:ea typeface="+mn-lt"/>
                <a:cs typeface="+mn-lt"/>
              </a:rPr>
              <a:t>Filesystem</a:t>
            </a:r>
            <a:r>
              <a:rPr lang="tr-TR">
                <a:ea typeface="+mn-lt"/>
                <a:cs typeface="+mn-lt"/>
              </a:rPr>
              <a:t> </a:t>
            </a:r>
            <a:r>
              <a:rPr lang="tr-TR" err="1">
                <a:ea typeface="+mn-lt"/>
                <a:cs typeface="+mn-lt"/>
              </a:rPr>
              <a:t>Hierarchy</a:t>
            </a:r>
            <a:r>
              <a:rPr lang="tr-TR">
                <a:ea typeface="+mn-lt"/>
                <a:cs typeface="+mn-lt"/>
              </a:rPr>
              <a:t> Standard (FHS) </a:t>
            </a:r>
            <a:r>
              <a:rPr lang="tr-TR" err="1">
                <a:ea typeface="+mn-lt"/>
                <a:cs typeface="+mn-lt"/>
              </a:rPr>
              <a:t>for</a:t>
            </a:r>
            <a:r>
              <a:rPr lang="tr-TR">
                <a:ea typeface="+mn-lt"/>
                <a:cs typeface="+mn-lt"/>
              </a:rPr>
              <a:t> file </a:t>
            </a:r>
            <a:r>
              <a:rPr lang="tr-TR" err="1">
                <a:ea typeface="+mn-lt"/>
                <a:cs typeface="+mn-lt"/>
              </a:rPr>
              <a:t>organization</a:t>
            </a:r>
            <a:r>
              <a:rPr lang="tr-TR">
                <a:ea typeface="+mn-lt"/>
                <a:cs typeface="+mn-lt"/>
              </a:rPr>
              <a:t>, </a:t>
            </a:r>
            <a:r>
              <a:rPr lang="tr-TR" err="1">
                <a:ea typeface="+mn-lt"/>
                <a:cs typeface="+mn-lt"/>
              </a:rPr>
              <a:t>which</a:t>
            </a:r>
            <a:r>
              <a:rPr lang="tr-TR">
                <a:ea typeface="+mn-lt"/>
                <a:cs typeface="+mn-lt"/>
              </a:rPr>
              <a:t> </a:t>
            </a:r>
            <a:r>
              <a:rPr lang="tr-TR" err="1">
                <a:ea typeface="+mn-lt"/>
                <a:cs typeface="+mn-lt"/>
              </a:rPr>
              <a:t>describes</a:t>
            </a:r>
            <a:r>
              <a:rPr lang="tr-TR">
                <a:ea typeface="+mn-lt"/>
                <a:cs typeface="+mn-lt"/>
              </a:rPr>
              <a:t> </a:t>
            </a:r>
            <a:r>
              <a:rPr lang="tr-TR" err="1">
                <a:ea typeface="+mn-lt"/>
                <a:cs typeface="+mn-lt"/>
              </a:rPr>
              <a:t>names</a:t>
            </a:r>
            <a:r>
              <a:rPr lang="tr-TR">
                <a:ea typeface="+mn-lt"/>
                <a:cs typeface="+mn-lt"/>
              </a:rPr>
              <a:t>, </a:t>
            </a:r>
            <a:r>
              <a:rPr lang="tr-TR" err="1">
                <a:ea typeface="+mn-lt"/>
                <a:cs typeface="+mn-lt"/>
              </a:rPr>
              <a:t>locations</a:t>
            </a:r>
            <a:r>
              <a:rPr lang="tr-TR">
                <a:ea typeface="+mn-lt"/>
                <a:cs typeface="+mn-lt"/>
              </a:rPr>
              <a:t>, </a:t>
            </a:r>
            <a:r>
              <a:rPr lang="tr-TR" err="1">
                <a:ea typeface="+mn-lt"/>
                <a:cs typeface="+mn-lt"/>
              </a:rPr>
              <a:t>and</a:t>
            </a:r>
            <a:r>
              <a:rPr lang="tr-TR">
                <a:ea typeface="+mn-lt"/>
                <a:cs typeface="+mn-lt"/>
              </a:rPr>
              <a:t> </a:t>
            </a:r>
            <a:r>
              <a:rPr lang="tr-TR" err="1">
                <a:ea typeface="+mn-lt"/>
                <a:cs typeface="+mn-lt"/>
              </a:rPr>
              <a:t>permissions</a:t>
            </a:r>
            <a:r>
              <a:rPr lang="tr-TR">
                <a:ea typeface="+mn-lt"/>
                <a:cs typeface="+mn-lt"/>
              </a:rPr>
              <a:t> </a:t>
            </a:r>
            <a:r>
              <a:rPr lang="tr-TR" err="1">
                <a:ea typeface="+mn-lt"/>
                <a:cs typeface="+mn-lt"/>
              </a:rPr>
              <a:t>for</a:t>
            </a:r>
            <a:r>
              <a:rPr lang="tr-TR">
                <a:ea typeface="+mn-lt"/>
                <a:cs typeface="+mn-lt"/>
              </a:rPr>
              <a:t> </a:t>
            </a:r>
            <a:r>
              <a:rPr lang="tr-TR" err="1">
                <a:ea typeface="+mn-lt"/>
                <a:cs typeface="+mn-lt"/>
              </a:rPr>
              <a:t>many</a:t>
            </a:r>
            <a:r>
              <a:rPr lang="tr-TR">
                <a:ea typeface="+mn-lt"/>
                <a:cs typeface="+mn-lt"/>
              </a:rPr>
              <a:t> file </a:t>
            </a:r>
            <a:r>
              <a:rPr lang="tr-TR" err="1">
                <a:ea typeface="+mn-lt"/>
                <a:cs typeface="+mn-lt"/>
              </a:rPr>
              <a:t>types</a:t>
            </a:r>
            <a:r>
              <a:rPr lang="tr-TR">
                <a:ea typeface="+mn-lt"/>
                <a:cs typeface="+mn-lt"/>
              </a:rPr>
              <a:t> </a:t>
            </a:r>
            <a:r>
              <a:rPr lang="tr-TR" err="1">
                <a:ea typeface="+mn-lt"/>
                <a:cs typeface="+mn-lt"/>
              </a:rPr>
              <a:t>and</a:t>
            </a:r>
            <a:r>
              <a:rPr lang="tr-TR">
                <a:ea typeface="+mn-lt"/>
                <a:cs typeface="+mn-lt"/>
              </a:rPr>
              <a:t> </a:t>
            </a:r>
            <a:r>
              <a:rPr lang="tr-TR" err="1">
                <a:ea typeface="+mn-lt"/>
                <a:cs typeface="+mn-lt"/>
              </a:rPr>
              <a:t>directories</a:t>
            </a:r>
            <a:r>
              <a:rPr lang="tr-TR">
                <a:ea typeface="+mn-lt"/>
                <a:cs typeface="+mn-lt"/>
              </a:rPr>
              <a:t>.</a:t>
            </a:r>
            <a:endParaRPr lang="tr-TR"/>
          </a:p>
        </p:txBody>
      </p:sp>
    </p:spTree>
    <p:extLst>
      <p:ext uri="{BB962C8B-B14F-4D97-AF65-F5344CB8AC3E}">
        <p14:creationId xmlns:p14="http://schemas.microsoft.com/office/powerpoint/2010/main" val="8399342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D1974-9AD6-4E84-1C81-B709B8FD6C93}"/>
              </a:ext>
            </a:extLst>
          </p:cNvPr>
          <p:cNvSpPr>
            <a:spLocks noGrp="1"/>
          </p:cNvSpPr>
          <p:nvPr>
            <p:ph type="title"/>
          </p:nvPr>
        </p:nvSpPr>
        <p:spPr/>
        <p:txBody>
          <a:bodyPr/>
          <a:lstStyle/>
          <a:p>
            <a:r>
              <a:rPr lang="en-US" dirty="0">
                <a:ea typeface="+mj-lt"/>
                <a:cs typeface="+mj-lt"/>
              </a:rPr>
              <a:t>File Editing </a:t>
            </a:r>
          </a:p>
        </p:txBody>
      </p:sp>
      <p:sp>
        <p:nvSpPr>
          <p:cNvPr id="3" name="Content Placeholder 2">
            <a:extLst>
              <a:ext uri="{FF2B5EF4-FFF2-40B4-BE49-F238E27FC236}">
                <a16:creationId xmlns:a16="http://schemas.microsoft.com/office/drawing/2014/main" id="{7455A425-C579-157F-3B4C-FF5B2A57448A}"/>
              </a:ext>
            </a:extLst>
          </p:cNvPr>
          <p:cNvSpPr>
            <a:spLocks noGrp="1"/>
          </p:cNvSpPr>
          <p:nvPr>
            <p:ph idx="1"/>
          </p:nvPr>
        </p:nvSpPr>
        <p:spPr/>
        <p:txBody>
          <a:bodyPr vert="horz" lIns="91440" tIns="45720" rIns="91440" bIns="45720" rtlCol="0" anchor="t">
            <a:normAutofit fontScale="62500" lnSpcReduction="20000"/>
          </a:bodyPr>
          <a:lstStyle/>
          <a:p>
            <a:pPr marL="0" indent="0">
              <a:buNone/>
            </a:pPr>
            <a:r>
              <a:rPr lang="en-US" dirty="0"/>
              <a:t>Navigating  </a:t>
            </a:r>
          </a:p>
          <a:p>
            <a:pPr marL="0" indent="0">
              <a:buNone/>
            </a:pPr>
            <a:r>
              <a:rPr lang="en-US" dirty="0">
                <a:ea typeface="+mn-lt"/>
                <a:cs typeface="+mn-lt"/>
              </a:rPr>
              <a:t>'h'          Moves backward one character </a:t>
            </a:r>
          </a:p>
          <a:p>
            <a:pPr marL="0" indent="0">
              <a:buNone/>
            </a:pPr>
            <a:r>
              <a:rPr lang="en-US" dirty="0">
                <a:ea typeface="+mn-lt"/>
                <a:cs typeface="+mn-lt"/>
              </a:rPr>
              <a:t>'j'           Moves downward one line </a:t>
            </a:r>
          </a:p>
          <a:p>
            <a:pPr marL="0" indent="0">
              <a:buNone/>
            </a:pPr>
            <a:r>
              <a:rPr lang="en-US" dirty="0">
                <a:ea typeface="+mn-lt"/>
                <a:cs typeface="+mn-lt"/>
              </a:rPr>
              <a:t>'k'          Moves upward one line </a:t>
            </a:r>
          </a:p>
          <a:p>
            <a:pPr marL="0" indent="0">
              <a:buNone/>
            </a:pPr>
            <a:r>
              <a:rPr lang="en-US" dirty="0">
                <a:ea typeface="+mn-lt"/>
                <a:cs typeface="+mn-lt"/>
              </a:rPr>
              <a:t>'l'           Moves forward one character </a:t>
            </a:r>
          </a:p>
          <a:p>
            <a:pPr marL="0" indent="0">
              <a:buNone/>
            </a:pPr>
            <a:r>
              <a:rPr lang="en-US" dirty="0">
                <a:ea typeface="+mn-lt"/>
                <a:cs typeface="+mn-lt"/>
              </a:rPr>
              <a:t>'w'         Moves to the start of the next word </a:t>
            </a:r>
          </a:p>
          <a:p>
            <a:pPr marL="0" indent="0">
              <a:buNone/>
            </a:pPr>
            <a:r>
              <a:rPr lang="en-US" dirty="0">
                <a:ea typeface="+mn-lt"/>
                <a:cs typeface="+mn-lt"/>
              </a:rPr>
              <a:t>'b'          Moves backward to the start of the preceding word </a:t>
            </a:r>
          </a:p>
          <a:p>
            <a:pPr marL="0" indent="0">
              <a:buNone/>
            </a:pPr>
            <a:r>
              <a:rPr lang="en-US" dirty="0">
                <a:ea typeface="+mn-lt"/>
                <a:cs typeface="+mn-lt"/>
              </a:rPr>
              <a:t>'e'          Moves to the ending character of the next word </a:t>
            </a:r>
          </a:p>
          <a:p>
            <a:pPr marL="0" indent="0">
              <a:buNone/>
            </a:pPr>
            <a:r>
              <a:rPr lang="en-US" dirty="0">
                <a:ea typeface="+mn-lt"/>
                <a:cs typeface="+mn-lt"/>
              </a:rPr>
              <a:t>'$'          Moves to the end of the current line Enter Moves to the beginning of the next line </a:t>
            </a:r>
          </a:p>
          <a:p>
            <a:pPr marL="0" indent="0">
              <a:buNone/>
            </a:pPr>
            <a:r>
              <a:rPr lang="en-US" dirty="0">
                <a:ea typeface="+mn-lt"/>
                <a:cs typeface="+mn-lt"/>
              </a:rPr>
              <a:t>'</a:t>
            </a:r>
            <a:r>
              <a:rPr lang="en-US" dirty="0" err="1">
                <a:ea typeface="+mn-lt"/>
                <a:cs typeface="+mn-lt"/>
              </a:rPr>
              <a:t>Ctrl+f</a:t>
            </a:r>
            <a:r>
              <a:rPr lang="en-US" dirty="0">
                <a:ea typeface="+mn-lt"/>
                <a:cs typeface="+mn-lt"/>
              </a:rPr>
              <a:t>'   Scrolls down to the next page </a:t>
            </a:r>
          </a:p>
          <a:p>
            <a:pPr marL="0" indent="0">
              <a:buNone/>
            </a:pPr>
            <a:r>
              <a:rPr lang="en-US" dirty="0">
                <a:ea typeface="+mn-lt"/>
                <a:cs typeface="+mn-lt"/>
              </a:rPr>
              <a:t>'</a:t>
            </a:r>
            <a:r>
              <a:rPr lang="en-US" dirty="0" err="1">
                <a:ea typeface="+mn-lt"/>
                <a:cs typeface="+mn-lt"/>
              </a:rPr>
              <a:t>Ctrl+b</a:t>
            </a:r>
            <a:r>
              <a:rPr lang="en-US" dirty="0">
                <a:ea typeface="+mn-lt"/>
                <a:cs typeface="+mn-lt"/>
              </a:rPr>
              <a:t>'  Scrolls up to the previous page</a:t>
            </a:r>
            <a:endParaRPr lang="en-US" dirty="0"/>
          </a:p>
        </p:txBody>
      </p:sp>
    </p:spTree>
    <p:extLst>
      <p:ext uri="{BB962C8B-B14F-4D97-AF65-F5344CB8AC3E}">
        <p14:creationId xmlns:p14="http://schemas.microsoft.com/office/powerpoint/2010/main" val="3993764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A7141-D9FF-4297-2890-842D27F91EF0}"/>
              </a:ext>
            </a:extLst>
          </p:cNvPr>
          <p:cNvSpPr>
            <a:spLocks noGrp="1"/>
          </p:cNvSpPr>
          <p:nvPr>
            <p:ph type="title"/>
          </p:nvPr>
        </p:nvSpPr>
        <p:spPr/>
        <p:txBody>
          <a:bodyPr/>
          <a:lstStyle/>
          <a:p>
            <a:r>
              <a:rPr lang="en-US" dirty="0"/>
              <a:t>File Editing </a:t>
            </a:r>
          </a:p>
        </p:txBody>
      </p:sp>
      <p:sp>
        <p:nvSpPr>
          <p:cNvPr id="3" name="Content Placeholder 2">
            <a:extLst>
              <a:ext uri="{FF2B5EF4-FFF2-40B4-BE49-F238E27FC236}">
                <a16:creationId xmlns:a16="http://schemas.microsoft.com/office/drawing/2014/main" id="{73478C03-C4D7-F9DF-53EB-DA964900B3E4}"/>
              </a:ext>
            </a:extLst>
          </p:cNvPr>
          <p:cNvSpPr>
            <a:spLocks noGrp="1"/>
          </p:cNvSpPr>
          <p:nvPr>
            <p:ph idx="1"/>
          </p:nvPr>
        </p:nvSpPr>
        <p:spPr>
          <a:xfrm>
            <a:off x="750277" y="2334065"/>
            <a:ext cx="10046677" cy="3896751"/>
          </a:xfrm>
        </p:spPr>
        <p:txBody>
          <a:bodyPr vert="horz" lIns="91440" tIns="45720" rIns="91440" bIns="45720" rtlCol="0" anchor="t">
            <a:normAutofit/>
          </a:bodyPr>
          <a:lstStyle/>
          <a:p>
            <a:pPr marL="0" indent="0">
              <a:buNone/>
            </a:pPr>
            <a:r>
              <a:rPr lang="en-US" sz="2000" dirty="0">
                <a:ea typeface="+mn-lt"/>
                <a:cs typeface="+mn-lt"/>
              </a:rPr>
              <a:t>Deleting </a:t>
            </a:r>
          </a:p>
          <a:p>
            <a:pPr marL="0" indent="0">
              <a:buNone/>
            </a:pPr>
            <a:r>
              <a:rPr lang="en-US" sz="2000" dirty="0">
                <a:ea typeface="+mn-lt"/>
                <a:cs typeface="+mn-lt"/>
              </a:rPr>
              <a:t>'x'             Deletes the character at the cursor position </a:t>
            </a:r>
            <a:endParaRPr lang="en-US" sz="2000" dirty="0"/>
          </a:p>
          <a:p>
            <a:pPr marL="0" indent="0">
              <a:buNone/>
            </a:pPr>
            <a:r>
              <a:rPr lang="en-US" sz="2000" dirty="0">
                <a:ea typeface="+mn-lt"/>
                <a:cs typeface="+mn-lt"/>
              </a:rPr>
              <a:t>'X'            Deletes the character before the cursor location </a:t>
            </a:r>
          </a:p>
          <a:p>
            <a:pPr marL="0" indent="0">
              <a:buNone/>
            </a:pPr>
            <a:r>
              <a:rPr lang="en-US" sz="2000" dirty="0">
                <a:ea typeface="+mn-lt"/>
                <a:cs typeface="+mn-lt"/>
              </a:rPr>
              <a:t>'</a:t>
            </a:r>
            <a:r>
              <a:rPr lang="en-US" sz="2000" dirty="0" err="1">
                <a:ea typeface="+mn-lt"/>
                <a:cs typeface="+mn-lt"/>
              </a:rPr>
              <a:t>dw</a:t>
            </a:r>
            <a:r>
              <a:rPr lang="en-US" sz="2000" dirty="0">
                <a:ea typeface="+mn-lt"/>
                <a:cs typeface="+mn-lt"/>
              </a:rPr>
              <a:t>'         Deletes the word or part of the word to the right of the cursor location </a:t>
            </a:r>
          </a:p>
          <a:p>
            <a:pPr marL="0" indent="0">
              <a:buNone/>
            </a:pPr>
            <a:r>
              <a:rPr lang="en-US" sz="2000" dirty="0">
                <a:ea typeface="+mn-lt"/>
                <a:cs typeface="+mn-lt"/>
              </a:rPr>
              <a:t>'dd'          Deletes the current line </a:t>
            </a:r>
          </a:p>
          <a:p>
            <a:pPr marL="0" indent="0">
              <a:buNone/>
            </a:pPr>
            <a:r>
              <a:rPr lang="en-US" sz="2000" dirty="0">
                <a:ea typeface="+mn-lt"/>
                <a:cs typeface="+mn-lt"/>
              </a:rPr>
              <a:t>'D'            Deletes at the cursor position to the end of the current line </a:t>
            </a:r>
          </a:p>
          <a:p>
            <a:pPr marL="0" indent="0">
              <a:buNone/>
            </a:pPr>
            <a:r>
              <a:rPr lang="en-US" sz="2000" dirty="0">
                <a:ea typeface="+mn-lt"/>
                <a:cs typeface="+mn-lt"/>
              </a:rPr>
              <a:t>':6,12d'    Deletes lines 6 through 12</a:t>
            </a:r>
          </a:p>
          <a:p>
            <a:pPr marL="0" indent="0">
              <a:buNone/>
            </a:pPr>
            <a:r>
              <a:rPr lang="en-US" sz="2000" dirty="0"/>
              <a:t>':1,$d'      Deletes all lines</a:t>
            </a:r>
          </a:p>
        </p:txBody>
      </p:sp>
    </p:spTree>
    <p:extLst>
      <p:ext uri="{BB962C8B-B14F-4D97-AF65-F5344CB8AC3E}">
        <p14:creationId xmlns:p14="http://schemas.microsoft.com/office/powerpoint/2010/main" val="8729811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D17A3-A1CB-96EC-C6AF-F391758A017B}"/>
              </a:ext>
            </a:extLst>
          </p:cNvPr>
          <p:cNvSpPr>
            <a:spLocks noGrp="1"/>
          </p:cNvSpPr>
          <p:nvPr>
            <p:ph type="title"/>
          </p:nvPr>
        </p:nvSpPr>
        <p:spPr/>
        <p:txBody>
          <a:bodyPr/>
          <a:lstStyle/>
          <a:p>
            <a:r>
              <a:rPr lang="en-US" dirty="0"/>
              <a:t>File Editing </a:t>
            </a:r>
          </a:p>
        </p:txBody>
      </p:sp>
      <p:sp>
        <p:nvSpPr>
          <p:cNvPr id="3" name="Content Placeholder 2">
            <a:extLst>
              <a:ext uri="{FF2B5EF4-FFF2-40B4-BE49-F238E27FC236}">
                <a16:creationId xmlns:a16="http://schemas.microsoft.com/office/drawing/2014/main" id="{40161AC3-2B5B-5E7F-061D-ED2BD55B64F1}"/>
              </a:ext>
            </a:extLst>
          </p:cNvPr>
          <p:cNvSpPr>
            <a:spLocks noGrp="1"/>
          </p:cNvSpPr>
          <p:nvPr>
            <p:ph idx="1"/>
          </p:nvPr>
        </p:nvSpPr>
        <p:spPr/>
        <p:txBody>
          <a:bodyPr vert="horz" lIns="91440" tIns="45720" rIns="91440" bIns="45720" rtlCol="0" anchor="t">
            <a:normAutofit/>
          </a:bodyPr>
          <a:lstStyle/>
          <a:p>
            <a:pPr marL="0" indent="0">
              <a:buNone/>
            </a:pPr>
            <a:r>
              <a:rPr lang="en-US" dirty="0"/>
              <a:t>Undoing and Repeating </a:t>
            </a:r>
          </a:p>
          <a:p>
            <a:pPr marL="0" indent="0">
              <a:buNone/>
            </a:pPr>
            <a:r>
              <a:rPr lang="en-US" dirty="0">
                <a:ea typeface="+mn-lt"/>
                <a:cs typeface="+mn-lt"/>
              </a:rPr>
              <a:t>'u'              Undoes the previous command. </a:t>
            </a:r>
          </a:p>
          <a:p>
            <a:pPr marL="0" indent="0">
              <a:buNone/>
            </a:pPr>
            <a:r>
              <a:rPr lang="en-US" dirty="0">
                <a:ea typeface="+mn-lt"/>
                <a:cs typeface="+mn-lt"/>
              </a:rPr>
              <a:t>'U'              Undoes all the changes done on the current line. </a:t>
            </a:r>
          </a:p>
          <a:p>
            <a:pPr marL="0" indent="0">
              <a:buNone/>
            </a:pPr>
            <a:r>
              <a:rPr lang="en-US" dirty="0">
                <a:ea typeface="+mn-lt"/>
                <a:cs typeface="+mn-lt"/>
              </a:rPr>
              <a:t>':u'             Undoes the previous last line mode command. </a:t>
            </a:r>
          </a:p>
          <a:p>
            <a:pPr marL="0" indent="0">
              <a:buNone/>
            </a:pPr>
            <a:r>
              <a:rPr lang="en-US" dirty="0">
                <a:ea typeface="+mn-lt"/>
                <a:cs typeface="+mn-lt"/>
              </a:rPr>
              <a:t>'. (dot)'      Repeats the last command run.</a:t>
            </a:r>
            <a:endParaRPr lang="en-US" dirty="0"/>
          </a:p>
        </p:txBody>
      </p:sp>
    </p:spTree>
    <p:extLst>
      <p:ext uri="{BB962C8B-B14F-4D97-AF65-F5344CB8AC3E}">
        <p14:creationId xmlns:p14="http://schemas.microsoft.com/office/powerpoint/2010/main" val="15288873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DC32C-F8A3-43E9-4257-B3F089C83BDC}"/>
              </a:ext>
            </a:extLst>
          </p:cNvPr>
          <p:cNvSpPr>
            <a:spLocks noGrp="1"/>
          </p:cNvSpPr>
          <p:nvPr>
            <p:ph type="title"/>
          </p:nvPr>
        </p:nvSpPr>
        <p:spPr>
          <a:xfrm>
            <a:off x="193431" y="540971"/>
            <a:ext cx="10515600" cy="1325563"/>
          </a:xfrm>
        </p:spPr>
        <p:txBody>
          <a:bodyPr/>
          <a:lstStyle/>
          <a:p>
            <a:r>
              <a:rPr lang="en-US" dirty="0"/>
              <a:t>File Editing </a:t>
            </a:r>
          </a:p>
        </p:txBody>
      </p:sp>
      <p:sp>
        <p:nvSpPr>
          <p:cNvPr id="3" name="Content Placeholder 2">
            <a:extLst>
              <a:ext uri="{FF2B5EF4-FFF2-40B4-BE49-F238E27FC236}">
                <a16:creationId xmlns:a16="http://schemas.microsoft.com/office/drawing/2014/main" id="{9E02FB49-34D2-D279-BEA5-8E669F26861B}"/>
              </a:ext>
            </a:extLst>
          </p:cNvPr>
          <p:cNvSpPr>
            <a:spLocks noGrp="1"/>
          </p:cNvSpPr>
          <p:nvPr>
            <p:ph idx="1"/>
          </p:nvPr>
        </p:nvSpPr>
        <p:spPr>
          <a:xfrm>
            <a:off x="193431" y="2060526"/>
            <a:ext cx="11697675" cy="4160520"/>
          </a:xfrm>
        </p:spPr>
        <p:txBody>
          <a:bodyPr vert="horz" lIns="91440" tIns="45720" rIns="91440" bIns="45720" rtlCol="0" anchor="t">
            <a:normAutofit fontScale="92500"/>
          </a:bodyPr>
          <a:lstStyle/>
          <a:p>
            <a:pPr marL="0" indent="0">
              <a:buNone/>
            </a:pPr>
            <a:r>
              <a:rPr lang="en-US" dirty="0"/>
              <a:t>Searching Text </a:t>
            </a:r>
            <a:endParaRPr lang="en-US"/>
          </a:p>
          <a:p>
            <a:pPr marL="0" indent="0">
              <a:buNone/>
            </a:pPr>
            <a:r>
              <a:rPr lang="en-US" dirty="0">
                <a:ea typeface="+mn-lt"/>
                <a:cs typeface="+mn-lt"/>
              </a:rPr>
              <a:t>/string        Searches forward for a string </a:t>
            </a:r>
          </a:p>
          <a:p>
            <a:pPr marL="0" indent="0">
              <a:buNone/>
            </a:pPr>
            <a:r>
              <a:rPr lang="en-US" dirty="0">
                <a:ea typeface="+mn-lt"/>
                <a:cs typeface="+mn-lt"/>
              </a:rPr>
              <a:t>?string        Searches backward for a string </a:t>
            </a:r>
          </a:p>
          <a:p>
            <a:pPr marL="0" indent="0">
              <a:buNone/>
            </a:pPr>
            <a:r>
              <a:rPr lang="en-US" dirty="0">
                <a:ea typeface="+mn-lt"/>
                <a:cs typeface="+mn-lt"/>
              </a:rPr>
              <a:t>n                 Finds the next occurrence of a string </a:t>
            </a:r>
          </a:p>
          <a:p>
            <a:pPr marL="0" indent="0">
              <a:buNone/>
            </a:pPr>
            <a:r>
              <a:rPr lang="en-US" dirty="0">
                <a:ea typeface="+mn-lt"/>
                <a:cs typeface="+mn-lt"/>
              </a:rPr>
              <a:t>N                 Finds the previous occurrence of a string</a:t>
            </a:r>
          </a:p>
          <a:p>
            <a:pPr marL="0" indent="0">
              <a:buNone/>
            </a:pPr>
            <a:r>
              <a:rPr lang="en-US" dirty="0"/>
              <a:t>Replacing Text </a:t>
            </a:r>
          </a:p>
          <a:p>
            <a:pPr marL="0" indent="0">
              <a:buNone/>
            </a:pPr>
            <a:r>
              <a:rPr lang="en-US" dirty="0">
                <a:ea typeface="+mn-lt"/>
                <a:cs typeface="+mn-lt"/>
              </a:rPr>
              <a:t>':%s/old/new'       Replaces the first occurrence of old with new in a file. </a:t>
            </a:r>
          </a:p>
          <a:p>
            <a:pPr marL="0" indent="0">
              <a:buNone/>
            </a:pPr>
            <a:r>
              <a:rPr lang="en-US" dirty="0">
                <a:ea typeface="+mn-lt"/>
                <a:cs typeface="+mn-lt"/>
              </a:rPr>
              <a:t>':%s/old/new/g'   Replaces all occurrences of old with new in a file. </a:t>
            </a:r>
            <a:endParaRPr lang="en-US" dirty="0"/>
          </a:p>
        </p:txBody>
      </p:sp>
    </p:spTree>
    <p:extLst>
      <p:ext uri="{BB962C8B-B14F-4D97-AF65-F5344CB8AC3E}">
        <p14:creationId xmlns:p14="http://schemas.microsoft.com/office/powerpoint/2010/main" val="31580481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76644-77B4-87CA-65F5-9F57A5D7544F}"/>
              </a:ext>
            </a:extLst>
          </p:cNvPr>
          <p:cNvSpPr>
            <a:spLocks noGrp="1"/>
          </p:cNvSpPr>
          <p:nvPr>
            <p:ph type="title"/>
          </p:nvPr>
        </p:nvSpPr>
        <p:spPr/>
        <p:txBody>
          <a:bodyPr/>
          <a:lstStyle/>
          <a:p>
            <a:r>
              <a:rPr lang="en-US" dirty="0"/>
              <a:t>File Editing </a:t>
            </a:r>
          </a:p>
        </p:txBody>
      </p:sp>
      <p:sp>
        <p:nvSpPr>
          <p:cNvPr id="3" name="Content Placeholder 2">
            <a:extLst>
              <a:ext uri="{FF2B5EF4-FFF2-40B4-BE49-F238E27FC236}">
                <a16:creationId xmlns:a16="http://schemas.microsoft.com/office/drawing/2014/main" id="{D4C8CC21-BBD9-394F-99B6-9D03D60CAE0B}"/>
              </a:ext>
            </a:extLst>
          </p:cNvPr>
          <p:cNvSpPr>
            <a:spLocks noGrp="1"/>
          </p:cNvSpPr>
          <p:nvPr>
            <p:ph idx="1"/>
          </p:nvPr>
        </p:nvSpPr>
        <p:spPr>
          <a:xfrm>
            <a:off x="838200" y="2011680"/>
            <a:ext cx="11297138" cy="4160520"/>
          </a:xfrm>
        </p:spPr>
        <p:txBody>
          <a:bodyPr vert="horz" lIns="91440" tIns="45720" rIns="91440" bIns="45720" rtlCol="0" anchor="t">
            <a:normAutofit lnSpcReduction="10000"/>
          </a:bodyPr>
          <a:lstStyle/>
          <a:p>
            <a:pPr marL="0" indent="0">
              <a:buNone/>
            </a:pPr>
            <a:r>
              <a:rPr lang="en-US" dirty="0">
                <a:ea typeface="+mn-lt"/>
                <a:cs typeface="+mn-lt"/>
              </a:rPr>
              <a:t>Copying, Moving, and Pasting Text </a:t>
            </a:r>
          </a:p>
          <a:p>
            <a:pPr marL="0" indent="0">
              <a:buNone/>
            </a:pPr>
            <a:r>
              <a:rPr lang="en-US" dirty="0">
                <a:ea typeface="+mn-lt"/>
                <a:cs typeface="+mn-lt"/>
              </a:rPr>
              <a:t>'</a:t>
            </a:r>
            <a:r>
              <a:rPr lang="en-US" dirty="0" err="1">
                <a:ea typeface="+mn-lt"/>
                <a:cs typeface="+mn-lt"/>
              </a:rPr>
              <a:t>yl</a:t>
            </a:r>
            <a:r>
              <a:rPr lang="en-US" dirty="0">
                <a:ea typeface="+mn-lt"/>
                <a:cs typeface="+mn-lt"/>
              </a:rPr>
              <a:t>'                 Yanks the current letter into buffer </a:t>
            </a:r>
            <a:endParaRPr lang="en-US"/>
          </a:p>
          <a:p>
            <a:pPr marL="0" indent="0">
              <a:buNone/>
            </a:pPr>
            <a:r>
              <a:rPr lang="en-US" dirty="0">
                <a:ea typeface="+mn-lt"/>
                <a:cs typeface="+mn-lt"/>
              </a:rPr>
              <a:t>'</a:t>
            </a:r>
            <a:r>
              <a:rPr lang="en-US" dirty="0" err="1">
                <a:ea typeface="+mn-lt"/>
                <a:cs typeface="+mn-lt"/>
              </a:rPr>
              <a:t>yw</a:t>
            </a:r>
            <a:r>
              <a:rPr lang="en-US" dirty="0">
                <a:ea typeface="+mn-lt"/>
                <a:cs typeface="+mn-lt"/>
              </a:rPr>
              <a:t>'               Yanks the current word into buffer </a:t>
            </a:r>
          </a:p>
          <a:p>
            <a:pPr marL="0" indent="0">
              <a:buNone/>
            </a:pPr>
            <a:r>
              <a:rPr lang="en-US" dirty="0">
                <a:ea typeface="+mn-lt"/>
                <a:cs typeface="+mn-lt"/>
              </a:rPr>
              <a:t>'</a:t>
            </a:r>
            <a:r>
              <a:rPr lang="en-US" dirty="0" err="1">
                <a:ea typeface="+mn-lt"/>
                <a:cs typeface="+mn-lt"/>
              </a:rPr>
              <a:t>yy</a:t>
            </a:r>
            <a:r>
              <a:rPr lang="en-US" dirty="0">
                <a:ea typeface="+mn-lt"/>
                <a:cs typeface="+mn-lt"/>
              </a:rPr>
              <a:t>'                Yanks the current line into buffer </a:t>
            </a:r>
          </a:p>
          <a:p>
            <a:pPr marL="0" indent="0">
              <a:buNone/>
            </a:pPr>
            <a:r>
              <a:rPr lang="en-US" dirty="0">
                <a:ea typeface="+mn-lt"/>
                <a:cs typeface="+mn-lt"/>
              </a:rPr>
              <a:t>'p'                  Pastes yanked data below the current line </a:t>
            </a:r>
          </a:p>
          <a:p>
            <a:pPr marL="0" indent="0">
              <a:buNone/>
            </a:pPr>
            <a:r>
              <a:rPr lang="en-US" dirty="0">
                <a:ea typeface="+mn-lt"/>
                <a:cs typeface="+mn-lt"/>
              </a:rPr>
              <a:t>'P'                  Pastes yanked data above the current line </a:t>
            </a:r>
          </a:p>
          <a:p>
            <a:pPr marL="0" indent="0">
              <a:buNone/>
            </a:pPr>
            <a:r>
              <a:rPr lang="en-US" dirty="0">
                <a:ea typeface="+mn-lt"/>
                <a:cs typeface="+mn-lt"/>
              </a:rPr>
              <a:t>':1,3co6'       Copies lines 1 through 3 and pastes them after line 6 ':4,6m9'         Moves lines 4 through 6 after line 9</a:t>
            </a:r>
            <a:endParaRPr lang="en-US" dirty="0"/>
          </a:p>
        </p:txBody>
      </p:sp>
    </p:spTree>
    <p:extLst>
      <p:ext uri="{BB962C8B-B14F-4D97-AF65-F5344CB8AC3E}">
        <p14:creationId xmlns:p14="http://schemas.microsoft.com/office/powerpoint/2010/main" val="27060560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292D3-78FB-EDB7-242C-EAE441053414}"/>
              </a:ext>
            </a:extLst>
          </p:cNvPr>
          <p:cNvSpPr>
            <a:spLocks noGrp="1"/>
          </p:cNvSpPr>
          <p:nvPr>
            <p:ph type="title"/>
          </p:nvPr>
        </p:nvSpPr>
        <p:spPr>
          <a:xfrm>
            <a:off x="760048" y="257663"/>
            <a:ext cx="11228752" cy="1345101"/>
          </a:xfrm>
        </p:spPr>
        <p:txBody>
          <a:bodyPr/>
          <a:lstStyle/>
          <a:p>
            <a:r>
              <a:rPr lang="en-US" dirty="0"/>
              <a:t>File Editing</a:t>
            </a:r>
          </a:p>
        </p:txBody>
      </p:sp>
      <p:sp>
        <p:nvSpPr>
          <p:cNvPr id="3" name="Content Placeholder 2">
            <a:extLst>
              <a:ext uri="{FF2B5EF4-FFF2-40B4-BE49-F238E27FC236}">
                <a16:creationId xmlns:a16="http://schemas.microsoft.com/office/drawing/2014/main" id="{B54967C1-5391-0E99-B86F-C274696406C4}"/>
              </a:ext>
            </a:extLst>
          </p:cNvPr>
          <p:cNvSpPr>
            <a:spLocks noGrp="1"/>
          </p:cNvSpPr>
          <p:nvPr>
            <p:ph idx="1"/>
          </p:nvPr>
        </p:nvSpPr>
        <p:spPr>
          <a:xfrm>
            <a:off x="760048" y="2060526"/>
            <a:ext cx="10671905" cy="4160520"/>
          </a:xfrm>
        </p:spPr>
        <p:txBody>
          <a:bodyPr vert="horz" lIns="91440" tIns="45720" rIns="91440" bIns="45720" rtlCol="0" anchor="t">
            <a:normAutofit/>
          </a:bodyPr>
          <a:lstStyle/>
          <a:p>
            <a:pPr marL="0" indent="0">
              <a:buNone/>
            </a:pPr>
            <a:r>
              <a:rPr lang="en-US" sz="1600" dirty="0"/>
              <a:t>Changing Text </a:t>
            </a:r>
          </a:p>
          <a:p>
            <a:pPr marL="0" indent="0">
              <a:buNone/>
            </a:pPr>
            <a:r>
              <a:rPr lang="en-US" sz="1600" dirty="0">
                <a:ea typeface="+mn-lt"/>
                <a:cs typeface="+mn-lt"/>
              </a:rPr>
              <a:t>'cl'        Changes the letter at the cursor location </a:t>
            </a:r>
          </a:p>
          <a:p>
            <a:pPr marL="0" indent="0">
              <a:buNone/>
            </a:pPr>
            <a:r>
              <a:rPr lang="en-US" sz="1600" dirty="0">
                <a:ea typeface="+mn-lt"/>
                <a:cs typeface="+mn-lt"/>
              </a:rPr>
              <a:t>'</a:t>
            </a:r>
            <a:r>
              <a:rPr lang="en-US" sz="1600" dirty="0" err="1">
                <a:ea typeface="+mn-lt"/>
                <a:cs typeface="+mn-lt"/>
              </a:rPr>
              <a:t>cw</a:t>
            </a:r>
            <a:r>
              <a:rPr lang="en-US" sz="1600" dirty="0">
                <a:ea typeface="+mn-lt"/>
                <a:cs typeface="+mn-lt"/>
              </a:rPr>
              <a:t>'      Changes the word (or part of the word) at the cursor location to the end of the word </a:t>
            </a:r>
          </a:p>
          <a:p>
            <a:pPr marL="0" indent="0">
              <a:buNone/>
            </a:pPr>
            <a:r>
              <a:rPr lang="en-US" sz="1600" dirty="0">
                <a:ea typeface="+mn-lt"/>
                <a:cs typeface="+mn-lt"/>
              </a:rPr>
              <a:t>'cc'       Changes the entire line </a:t>
            </a:r>
          </a:p>
          <a:p>
            <a:pPr marL="0" indent="0">
              <a:buNone/>
            </a:pPr>
            <a:r>
              <a:rPr lang="en-US" sz="1600" dirty="0">
                <a:ea typeface="+mn-lt"/>
                <a:cs typeface="+mn-lt"/>
              </a:rPr>
              <a:t>'C'        Changes text at the cursor position to the end of the line </a:t>
            </a:r>
          </a:p>
          <a:p>
            <a:pPr marL="0" indent="0">
              <a:buNone/>
            </a:pPr>
            <a:r>
              <a:rPr lang="en-US" sz="1600" dirty="0">
                <a:ea typeface="+mn-lt"/>
                <a:cs typeface="+mn-lt"/>
              </a:rPr>
              <a:t>'r'          Replaces the character at the cursor location with the character entered following this command </a:t>
            </a:r>
          </a:p>
          <a:p>
            <a:pPr marL="0" indent="0">
              <a:buNone/>
            </a:pPr>
            <a:r>
              <a:rPr lang="en-US" sz="1600" dirty="0">
                <a:ea typeface="+mn-lt"/>
                <a:cs typeface="+mn-lt"/>
              </a:rPr>
              <a:t>'R'        Overwrites or replaces the text on the current line </a:t>
            </a:r>
          </a:p>
          <a:p>
            <a:pPr marL="0" indent="0">
              <a:buNone/>
            </a:pPr>
            <a:r>
              <a:rPr lang="en-US" sz="1600" dirty="0">
                <a:ea typeface="+mn-lt"/>
                <a:cs typeface="+mn-lt"/>
              </a:rPr>
              <a:t>'J'        Joins the next line with the current line </a:t>
            </a:r>
          </a:p>
          <a:p>
            <a:pPr marL="0" indent="0">
              <a:buNone/>
            </a:pPr>
            <a:r>
              <a:rPr lang="en-US" sz="1600" dirty="0">
                <a:ea typeface="+mn-lt"/>
                <a:cs typeface="+mn-lt"/>
              </a:rPr>
              <a:t>'</a:t>
            </a:r>
            <a:r>
              <a:rPr lang="en-US" sz="1600" dirty="0" err="1">
                <a:ea typeface="+mn-lt"/>
                <a:cs typeface="+mn-lt"/>
              </a:rPr>
              <a:t>xp</a:t>
            </a:r>
            <a:r>
              <a:rPr lang="en-US" sz="1600" dirty="0">
                <a:ea typeface="+mn-lt"/>
                <a:cs typeface="+mn-lt"/>
              </a:rPr>
              <a:t>'      Switches the position of the character at the cursor position with the character to the right of it </a:t>
            </a:r>
          </a:p>
          <a:p>
            <a:pPr marL="0" indent="0">
              <a:buNone/>
            </a:pPr>
            <a:r>
              <a:rPr lang="en-US" sz="1600" dirty="0">
                <a:ea typeface="+mn-lt"/>
                <a:cs typeface="+mn-lt"/>
              </a:rPr>
              <a:t>'~'        Changes the letter case (uppercase to lowercase, and vice versa) at the cursor location</a:t>
            </a:r>
            <a:endParaRPr lang="en-US" sz="1600" dirty="0"/>
          </a:p>
        </p:txBody>
      </p:sp>
    </p:spTree>
    <p:extLst>
      <p:ext uri="{BB962C8B-B14F-4D97-AF65-F5344CB8AC3E}">
        <p14:creationId xmlns:p14="http://schemas.microsoft.com/office/powerpoint/2010/main" val="24365103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A7D7E-99E7-4499-EEAF-33C1FA8790C4}"/>
              </a:ext>
            </a:extLst>
          </p:cNvPr>
          <p:cNvSpPr>
            <a:spLocks noGrp="1"/>
          </p:cNvSpPr>
          <p:nvPr>
            <p:ph type="title"/>
          </p:nvPr>
        </p:nvSpPr>
        <p:spPr/>
        <p:txBody>
          <a:bodyPr/>
          <a:lstStyle/>
          <a:p>
            <a:r>
              <a:rPr lang="en-US" dirty="0"/>
              <a:t>File Editing </a:t>
            </a:r>
          </a:p>
        </p:txBody>
      </p:sp>
      <p:sp>
        <p:nvSpPr>
          <p:cNvPr id="3" name="Content Placeholder 2">
            <a:extLst>
              <a:ext uri="{FF2B5EF4-FFF2-40B4-BE49-F238E27FC236}">
                <a16:creationId xmlns:a16="http://schemas.microsoft.com/office/drawing/2014/main" id="{87BA7790-0B99-080E-B001-5EEE1E9012B3}"/>
              </a:ext>
            </a:extLst>
          </p:cNvPr>
          <p:cNvSpPr>
            <a:spLocks noGrp="1"/>
          </p:cNvSpPr>
          <p:nvPr>
            <p:ph idx="1"/>
          </p:nvPr>
        </p:nvSpPr>
        <p:spPr/>
        <p:txBody>
          <a:bodyPr vert="horz" lIns="91440" tIns="45720" rIns="91440" bIns="45720" rtlCol="0" anchor="t">
            <a:normAutofit/>
          </a:bodyPr>
          <a:lstStyle/>
          <a:p>
            <a:pPr marL="0" indent="0">
              <a:buNone/>
            </a:pPr>
            <a:r>
              <a:rPr lang="en-US" sz="1800" dirty="0">
                <a:ea typeface="+mn-lt"/>
                <a:cs typeface="+mn-lt"/>
              </a:rPr>
              <a:t>':w' Writes changes into the file without quitting vim </a:t>
            </a:r>
            <a:endParaRPr lang="en-US" sz="1800" dirty="0"/>
          </a:p>
          <a:p>
            <a:pPr marL="0" indent="0">
              <a:buNone/>
            </a:pPr>
            <a:r>
              <a:rPr lang="en-US" sz="1800" dirty="0">
                <a:ea typeface="+mn-lt"/>
                <a:cs typeface="+mn-lt"/>
              </a:rPr>
              <a:t>':w!' Writes changes to the file even if the file owner does not have write permission on the file </a:t>
            </a:r>
          </a:p>
          <a:p>
            <a:pPr marL="0" indent="0">
              <a:buNone/>
            </a:pPr>
            <a:r>
              <a:rPr lang="en-US" sz="1800" dirty="0">
                <a:ea typeface="+mn-lt"/>
                <a:cs typeface="+mn-lt"/>
              </a:rPr>
              <a:t>':</a:t>
            </a:r>
            <a:r>
              <a:rPr lang="en-US" sz="1800" dirty="0" err="1">
                <a:ea typeface="+mn-lt"/>
                <a:cs typeface="+mn-lt"/>
              </a:rPr>
              <a:t>wq</a:t>
            </a:r>
            <a:r>
              <a:rPr lang="en-US" sz="1800" dirty="0">
                <a:ea typeface="+mn-lt"/>
                <a:cs typeface="+mn-lt"/>
              </a:rPr>
              <a:t>' Writes changes to the file and quits vim </a:t>
            </a:r>
          </a:p>
          <a:p>
            <a:pPr marL="0" indent="0">
              <a:buNone/>
            </a:pPr>
            <a:r>
              <a:rPr lang="en-US" sz="1800" dirty="0">
                <a:ea typeface="+mn-lt"/>
                <a:cs typeface="+mn-lt"/>
              </a:rPr>
              <a:t>':</a:t>
            </a:r>
            <a:r>
              <a:rPr lang="en-US" sz="1800" dirty="0" err="1">
                <a:ea typeface="+mn-lt"/>
                <a:cs typeface="+mn-lt"/>
              </a:rPr>
              <a:t>wq</a:t>
            </a:r>
            <a:r>
              <a:rPr lang="en-US" sz="1800" dirty="0">
                <a:ea typeface="+mn-lt"/>
                <a:cs typeface="+mn-lt"/>
              </a:rPr>
              <a:t>!' Writes changes to the file and quits vim even if the file owner does not have write permission on the file </a:t>
            </a:r>
          </a:p>
          <a:p>
            <a:pPr marL="0" indent="0">
              <a:buNone/>
            </a:pPr>
            <a:r>
              <a:rPr lang="en-US" sz="1800" dirty="0">
                <a:ea typeface="+mn-lt"/>
                <a:cs typeface="+mn-lt"/>
              </a:rPr>
              <a:t>':q' Quits vim if no modifications were made </a:t>
            </a:r>
          </a:p>
          <a:p>
            <a:pPr marL="0" indent="0">
              <a:buNone/>
            </a:pPr>
            <a:r>
              <a:rPr lang="en-US" sz="1800" dirty="0">
                <a:ea typeface="+mn-lt"/>
                <a:cs typeface="+mn-lt"/>
              </a:rPr>
              <a:t>':q!' Quits vim if modifications were made, but we do not wish to save them</a:t>
            </a:r>
            <a:endParaRPr lang="en-US" sz="1800" dirty="0"/>
          </a:p>
          <a:p>
            <a:pPr marL="0" indent="0">
              <a:buNone/>
            </a:pPr>
            <a:endParaRPr lang="en-US" sz="1800" dirty="0"/>
          </a:p>
        </p:txBody>
      </p:sp>
    </p:spTree>
    <p:extLst>
      <p:ext uri="{BB962C8B-B14F-4D97-AF65-F5344CB8AC3E}">
        <p14:creationId xmlns:p14="http://schemas.microsoft.com/office/powerpoint/2010/main" val="35281013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B48C-79D6-6D81-4CCF-01A19F2341C7}"/>
              </a:ext>
            </a:extLst>
          </p:cNvPr>
          <p:cNvSpPr>
            <a:spLocks noGrp="1"/>
          </p:cNvSpPr>
          <p:nvPr>
            <p:ph type="title"/>
          </p:nvPr>
        </p:nvSpPr>
        <p:spPr/>
        <p:txBody>
          <a:bodyPr/>
          <a:lstStyle/>
          <a:p>
            <a:r>
              <a:rPr lang="en-US" dirty="0"/>
              <a:t>File and Directory Operations</a:t>
            </a:r>
          </a:p>
        </p:txBody>
      </p:sp>
      <p:sp>
        <p:nvSpPr>
          <p:cNvPr id="3" name="Content Placeholder 2">
            <a:extLst>
              <a:ext uri="{FF2B5EF4-FFF2-40B4-BE49-F238E27FC236}">
                <a16:creationId xmlns:a16="http://schemas.microsoft.com/office/drawing/2014/main" id="{11371F5F-6A11-6C52-A01B-AC4EE805EC8C}"/>
              </a:ext>
            </a:extLst>
          </p:cNvPr>
          <p:cNvSpPr>
            <a:spLocks noGrp="1"/>
          </p:cNvSpPr>
          <p:nvPr>
            <p:ph idx="1"/>
          </p:nvPr>
        </p:nvSpPr>
        <p:spPr/>
        <p:txBody>
          <a:bodyPr vert="horz" lIns="91440" tIns="45720" rIns="91440" bIns="45720" rtlCol="0" anchor="t">
            <a:normAutofit fontScale="55000" lnSpcReduction="20000"/>
          </a:bodyPr>
          <a:lstStyle/>
          <a:p>
            <a:r>
              <a:rPr lang="en-US" dirty="0"/>
              <a:t>Creating File </a:t>
            </a:r>
          </a:p>
          <a:p>
            <a:pPr marL="0" indent="0">
              <a:buNone/>
            </a:pPr>
            <a:r>
              <a:rPr lang="en-US" dirty="0"/>
              <a:t>   # touch [file]</a:t>
            </a:r>
          </a:p>
          <a:p>
            <a:r>
              <a:rPr lang="en-US" dirty="0"/>
              <a:t>Creating Directory </a:t>
            </a:r>
          </a:p>
          <a:p>
            <a:pPr marL="0" indent="0">
              <a:buNone/>
            </a:pPr>
            <a:r>
              <a:rPr lang="en-US" dirty="0"/>
              <a:t>   # </a:t>
            </a:r>
            <a:r>
              <a:rPr lang="en-US" dirty="0" err="1"/>
              <a:t>mkdir</a:t>
            </a:r>
            <a:r>
              <a:rPr lang="en-US" dirty="0"/>
              <a:t> [directory]</a:t>
            </a:r>
          </a:p>
          <a:p>
            <a:r>
              <a:rPr lang="en-US" dirty="0"/>
              <a:t>Displaying File Content </a:t>
            </a:r>
          </a:p>
          <a:p>
            <a:pPr marL="0" indent="0">
              <a:buNone/>
            </a:pPr>
            <a:r>
              <a:rPr lang="en-US" dirty="0"/>
              <a:t>   # cat [file]</a:t>
            </a:r>
          </a:p>
          <a:p>
            <a:pPr marL="0" indent="0">
              <a:buNone/>
            </a:pPr>
            <a:r>
              <a:rPr lang="en-US" dirty="0"/>
              <a:t>   # less [file]</a:t>
            </a:r>
          </a:p>
          <a:p>
            <a:pPr marL="0" indent="0">
              <a:buNone/>
            </a:pPr>
            <a:r>
              <a:rPr lang="en-US" dirty="0"/>
              <a:t>   # more [file]</a:t>
            </a:r>
          </a:p>
          <a:p>
            <a:pPr marL="0" indent="0">
              <a:buNone/>
            </a:pPr>
            <a:r>
              <a:rPr lang="en-US" dirty="0"/>
              <a:t>   # head [file]</a:t>
            </a:r>
          </a:p>
          <a:p>
            <a:pPr marL="0" indent="0">
              <a:buNone/>
            </a:pPr>
            <a:r>
              <a:rPr lang="en-US" dirty="0"/>
              <a:t>   # tail [file]</a:t>
            </a:r>
          </a:p>
          <a:p>
            <a:pPr marL="0" indent="0">
              <a:buNone/>
            </a:pPr>
            <a:r>
              <a:rPr lang="en-US" dirty="0">
                <a:ea typeface="+mn-lt"/>
                <a:cs typeface="+mn-lt"/>
              </a:rPr>
              <a:t>   # head -[number of lines] [file]</a:t>
            </a:r>
            <a:r>
              <a:rPr lang="en-US" dirty="0"/>
              <a:t>   </a:t>
            </a:r>
          </a:p>
          <a:p>
            <a:pPr marL="0" indent="0">
              <a:buNone/>
            </a:pPr>
            <a:r>
              <a:rPr lang="en-US" dirty="0"/>
              <a:t>   # tail -[number of lines] [file]</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30396967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E1119-D830-ECD2-4055-7E8744BB31CA}"/>
              </a:ext>
            </a:extLst>
          </p:cNvPr>
          <p:cNvSpPr>
            <a:spLocks noGrp="1"/>
          </p:cNvSpPr>
          <p:nvPr>
            <p:ph type="title"/>
          </p:nvPr>
        </p:nvSpPr>
        <p:spPr/>
        <p:txBody>
          <a:bodyPr/>
          <a:lstStyle/>
          <a:p>
            <a:r>
              <a:rPr lang="en-US" dirty="0"/>
              <a:t>File and Directory Operations </a:t>
            </a:r>
          </a:p>
        </p:txBody>
      </p:sp>
      <p:sp>
        <p:nvSpPr>
          <p:cNvPr id="3" name="Content Placeholder 2">
            <a:extLst>
              <a:ext uri="{FF2B5EF4-FFF2-40B4-BE49-F238E27FC236}">
                <a16:creationId xmlns:a16="http://schemas.microsoft.com/office/drawing/2014/main" id="{854835EE-2837-F212-EBC2-6D1EE273A9A6}"/>
              </a:ext>
            </a:extLst>
          </p:cNvPr>
          <p:cNvSpPr>
            <a:spLocks noGrp="1"/>
          </p:cNvSpPr>
          <p:nvPr>
            <p:ph idx="1"/>
          </p:nvPr>
        </p:nvSpPr>
        <p:spPr/>
        <p:txBody>
          <a:bodyPr vert="horz" lIns="91440" tIns="45720" rIns="91440" bIns="45720" rtlCol="0" anchor="t">
            <a:normAutofit/>
          </a:bodyPr>
          <a:lstStyle/>
          <a:p>
            <a:pPr marL="457200" indent="-457200"/>
            <a:r>
              <a:rPr lang="en-US"/>
              <a:t>Counting words, lines, and Characters in text </a:t>
            </a:r>
          </a:p>
          <a:p>
            <a:pPr marL="0" indent="0">
              <a:buNone/>
            </a:pPr>
            <a:r>
              <a:rPr lang="en-US" dirty="0"/>
              <a:t>    # </a:t>
            </a:r>
            <a:r>
              <a:rPr lang="en-US" dirty="0" err="1"/>
              <a:t>wc</a:t>
            </a:r>
            <a:r>
              <a:rPr lang="en-US"/>
              <a:t> [file]</a:t>
            </a:r>
          </a:p>
          <a:p>
            <a:pPr marL="0" indent="0">
              <a:buNone/>
            </a:pPr>
            <a:r>
              <a:rPr lang="en-US" dirty="0"/>
              <a:t>    # </a:t>
            </a:r>
            <a:r>
              <a:rPr lang="en-US" err="1"/>
              <a:t>wc</a:t>
            </a:r>
            <a:r>
              <a:rPr lang="en-US"/>
              <a:t> –l [file]     -&gt; line</a:t>
            </a:r>
          </a:p>
          <a:p>
            <a:pPr marL="0" indent="0">
              <a:buNone/>
            </a:pPr>
            <a:r>
              <a:rPr lang="en-US" dirty="0"/>
              <a:t>    # </a:t>
            </a:r>
            <a:r>
              <a:rPr lang="en-US" dirty="0" err="1"/>
              <a:t>wc</a:t>
            </a:r>
            <a:r>
              <a:rPr lang="en-US"/>
              <a:t> –w [file]   -&gt; word</a:t>
            </a:r>
            <a:endParaRPr lang="en-US" dirty="0"/>
          </a:p>
          <a:p>
            <a:pPr marL="0" indent="0">
              <a:buNone/>
            </a:pPr>
            <a:r>
              <a:rPr lang="en-US" dirty="0"/>
              <a:t>    # </a:t>
            </a:r>
            <a:r>
              <a:rPr lang="en-US" err="1"/>
              <a:t>wc</a:t>
            </a:r>
            <a:r>
              <a:rPr lang="en-US"/>
              <a:t> –c [file]    -&gt; bytes</a:t>
            </a:r>
          </a:p>
          <a:p>
            <a:pPr marL="0" indent="0">
              <a:buNone/>
            </a:pPr>
            <a:r>
              <a:rPr lang="en-US" dirty="0"/>
              <a:t>    # </a:t>
            </a:r>
            <a:r>
              <a:rPr lang="en-US" dirty="0" err="1"/>
              <a:t>wc</a:t>
            </a:r>
            <a:r>
              <a:rPr lang="en-US"/>
              <a:t> –m [file]   -&gt; chararcters</a:t>
            </a:r>
          </a:p>
          <a:p>
            <a:pPr marL="0" indent="0">
              <a:buNone/>
            </a:pPr>
            <a:endParaRPr lang="en-US" dirty="0"/>
          </a:p>
        </p:txBody>
      </p:sp>
    </p:spTree>
    <p:extLst>
      <p:ext uri="{BB962C8B-B14F-4D97-AF65-F5344CB8AC3E}">
        <p14:creationId xmlns:p14="http://schemas.microsoft.com/office/powerpoint/2010/main" val="35535458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E1119-D830-ECD2-4055-7E8744BB31CA}"/>
              </a:ext>
            </a:extLst>
          </p:cNvPr>
          <p:cNvSpPr>
            <a:spLocks noGrp="1"/>
          </p:cNvSpPr>
          <p:nvPr>
            <p:ph type="title"/>
          </p:nvPr>
        </p:nvSpPr>
        <p:spPr/>
        <p:txBody>
          <a:bodyPr/>
          <a:lstStyle/>
          <a:p>
            <a:r>
              <a:rPr lang="en-US" dirty="0"/>
              <a:t>File and Directory Operations </a:t>
            </a:r>
          </a:p>
        </p:txBody>
      </p:sp>
      <p:sp>
        <p:nvSpPr>
          <p:cNvPr id="3" name="Content Placeholder 2">
            <a:extLst>
              <a:ext uri="{FF2B5EF4-FFF2-40B4-BE49-F238E27FC236}">
                <a16:creationId xmlns:a16="http://schemas.microsoft.com/office/drawing/2014/main" id="{854835EE-2837-F212-EBC2-6D1EE273A9A6}"/>
              </a:ext>
            </a:extLst>
          </p:cNvPr>
          <p:cNvSpPr>
            <a:spLocks noGrp="1"/>
          </p:cNvSpPr>
          <p:nvPr>
            <p:ph idx="1"/>
          </p:nvPr>
        </p:nvSpPr>
        <p:spPr/>
        <p:txBody>
          <a:bodyPr vert="horz" lIns="91440" tIns="45720" rIns="91440" bIns="45720" rtlCol="0" anchor="t">
            <a:normAutofit lnSpcReduction="10000"/>
          </a:bodyPr>
          <a:lstStyle/>
          <a:p>
            <a:pPr marL="457200" indent="-457200"/>
            <a:r>
              <a:rPr lang="en-US" dirty="0"/>
              <a:t>Copying Files</a:t>
            </a:r>
          </a:p>
          <a:p>
            <a:pPr marL="0" indent="0">
              <a:buNone/>
            </a:pPr>
            <a:r>
              <a:rPr lang="en-US" dirty="0"/>
              <a:t>     # cp [</a:t>
            </a:r>
            <a:r>
              <a:rPr lang="en-US" dirty="0" err="1"/>
              <a:t>sourcefile</a:t>
            </a:r>
            <a:r>
              <a:rPr lang="en-US" dirty="0"/>
              <a:t>] [</a:t>
            </a:r>
            <a:r>
              <a:rPr lang="en-US" dirty="0" err="1"/>
              <a:t>destinationfile</a:t>
            </a:r>
            <a:r>
              <a:rPr lang="en-US" dirty="0"/>
              <a:t>]</a:t>
            </a:r>
          </a:p>
          <a:p>
            <a:pPr marL="0" indent="0">
              <a:buNone/>
            </a:pPr>
            <a:r>
              <a:rPr lang="en-US" dirty="0"/>
              <a:t>     # cp –r [</a:t>
            </a:r>
            <a:r>
              <a:rPr lang="en-US" dirty="0" err="1"/>
              <a:t>sourcedirectory</a:t>
            </a:r>
            <a:r>
              <a:rPr lang="en-US" dirty="0"/>
              <a:t>] [</a:t>
            </a:r>
            <a:r>
              <a:rPr lang="en-US" dirty="0" err="1"/>
              <a:t>destinationdirectory</a:t>
            </a:r>
            <a:r>
              <a:rPr lang="en-US" dirty="0"/>
              <a:t>]</a:t>
            </a:r>
          </a:p>
          <a:p>
            <a:pPr marL="457200" indent="-457200"/>
            <a:r>
              <a:rPr lang="en-US" dirty="0"/>
              <a:t>Moving and Renaming Files</a:t>
            </a:r>
          </a:p>
          <a:p>
            <a:pPr marL="0" indent="0">
              <a:buNone/>
            </a:pPr>
            <a:r>
              <a:rPr lang="en-US" dirty="0"/>
              <a:t>     # mv [</a:t>
            </a:r>
            <a:r>
              <a:rPr lang="en-US" dirty="0" err="1"/>
              <a:t>sourcefile</a:t>
            </a:r>
            <a:r>
              <a:rPr lang="en-US" dirty="0"/>
              <a:t>] [</a:t>
            </a:r>
            <a:r>
              <a:rPr lang="en-US" dirty="0" err="1"/>
              <a:t>destinationfile</a:t>
            </a:r>
            <a:r>
              <a:rPr lang="en-US" dirty="0"/>
              <a:t>]</a:t>
            </a:r>
          </a:p>
          <a:p>
            <a:pPr marL="457200" indent="-457200"/>
            <a:r>
              <a:rPr lang="en-US" dirty="0"/>
              <a:t>Removing Files</a:t>
            </a:r>
          </a:p>
          <a:p>
            <a:pPr marL="457200" indent="-457200"/>
            <a:r>
              <a:rPr lang="en-US" dirty="0"/>
              <a:t># rm [file]</a:t>
            </a:r>
          </a:p>
          <a:p>
            <a:pPr marL="457200" indent="-457200"/>
            <a:r>
              <a:rPr lang="en-US" dirty="0"/>
              <a:t># rm –rf [</a:t>
            </a:r>
            <a:r>
              <a:rPr lang="en-US" dirty="0" err="1"/>
              <a:t>files|directories</a:t>
            </a:r>
            <a:r>
              <a:rPr lang="en-US" dirty="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53773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3366EB8-9719-A670-F05E-AC2CC79C1C99}"/>
              </a:ext>
            </a:extLst>
          </p:cNvPr>
          <p:cNvSpPr>
            <a:spLocks noGrp="1"/>
          </p:cNvSpPr>
          <p:nvPr>
            <p:ph type="title"/>
          </p:nvPr>
        </p:nvSpPr>
        <p:spPr/>
        <p:txBody>
          <a:bodyPr/>
          <a:lstStyle/>
          <a:p>
            <a:r>
              <a:rPr lang="tr-TR">
                <a:ea typeface="+mj-lt"/>
                <a:cs typeface="+mj-lt"/>
              </a:rPr>
              <a:t>Linux Directory </a:t>
            </a:r>
            <a:r>
              <a:rPr lang="tr-TR" err="1">
                <a:ea typeface="+mj-lt"/>
                <a:cs typeface="+mj-lt"/>
              </a:rPr>
              <a:t>Structure</a:t>
            </a:r>
            <a:r>
              <a:rPr lang="tr-TR">
                <a:ea typeface="+mj-lt"/>
                <a:cs typeface="+mj-lt"/>
              </a:rPr>
              <a:t> </a:t>
            </a:r>
            <a:r>
              <a:rPr lang="tr-TR" err="1">
                <a:ea typeface="+mj-lt"/>
                <a:cs typeface="+mj-lt"/>
              </a:rPr>
              <a:t>and</a:t>
            </a:r>
            <a:r>
              <a:rPr lang="tr-TR">
                <a:ea typeface="+mj-lt"/>
                <a:cs typeface="+mj-lt"/>
              </a:rPr>
              <a:t> File </a:t>
            </a:r>
            <a:r>
              <a:rPr lang="tr-TR" err="1">
                <a:ea typeface="+mj-lt"/>
                <a:cs typeface="+mj-lt"/>
              </a:rPr>
              <a:t>Systems</a:t>
            </a:r>
            <a:r>
              <a:rPr lang="tr-TR">
                <a:ea typeface="+mj-lt"/>
                <a:cs typeface="+mj-lt"/>
              </a:rPr>
              <a:t> </a:t>
            </a:r>
          </a:p>
        </p:txBody>
      </p:sp>
      <p:pic>
        <p:nvPicPr>
          <p:cNvPr id="7" name="Resim 7">
            <a:extLst>
              <a:ext uri="{FF2B5EF4-FFF2-40B4-BE49-F238E27FC236}">
                <a16:creationId xmlns:a16="http://schemas.microsoft.com/office/drawing/2014/main" id="{BC38E09E-9531-01B3-FE0C-57EDE483FAE1}"/>
              </a:ext>
            </a:extLst>
          </p:cNvPr>
          <p:cNvPicPr>
            <a:picLocks noGrp="1" noChangeAspect="1"/>
          </p:cNvPicPr>
          <p:nvPr>
            <p:ph idx="1"/>
          </p:nvPr>
        </p:nvPicPr>
        <p:blipFill>
          <a:blip r:embed="rId2"/>
          <a:stretch>
            <a:fillRect/>
          </a:stretch>
        </p:blipFill>
        <p:spPr>
          <a:xfrm>
            <a:off x="1619576" y="1766014"/>
            <a:ext cx="9297312" cy="4568346"/>
          </a:xfrm>
        </p:spPr>
      </p:pic>
    </p:spTree>
    <p:extLst>
      <p:ext uri="{BB962C8B-B14F-4D97-AF65-F5344CB8AC3E}">
        <p14:creationId xmlns:p14="http://schemas.microsoft.com/office/powerpoint/2010/main" val="25025456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E1119-D830-ECD2-4055-7E8744BB31CA}"/>
              </a:ext>
            </a:extLst>
          </p:cNvPr>
          <p:cNvSpPr>
            <a:spLocks noGrp="1"/>
          </p:cNvSpPr>
          <p:nvPr>
            <p:ph type="title"/>
          </p:nvPr>
        </p:nvSpPr>
        <p:spPr/>
        <p:txBody>
          <a:bodyPr/>
          <a:lstStyle/>
          <a:p>
            <a:r>
              <a:rPr lang="en-US" dirty="0"/>
              <a:t>File Linking </a:t>
            </a:r>
          </a:p>
        </p:txBody>
      </p:sp>
      <p:sp>
        <p:nvSpPr>
          <p:cNvPr id="3" name="Content Placeholder 2">
            <a:extLst>
              <a:ext uri="{FF2B5EF4-FFF2-40B4-BE49-F238E27FC236}">
                <a16:creationId xmlns:a16="http://schemas.microsoft.com/office/drawing/2014/main" id="{854835EE-2837-F212-EBC2-6D1EE273A9A6}"/>
              </a:ext>
            </a:extLst>
          </p:cNvPr>
          <p:cNvSpPr>
            <a:spLocks noGrp="1"/>
          </p:cNvSpPr>
          <p:nvPr>
            <p:ph idx="1"/>
          </p:nvPr>
        </p:nvSpPr>
        <p:spPr/>
        <p:txBody>
          <a:bodyPr vert="horz" lIns="91440" tIns="45720" rIns="91440" bIns="45720" rtlCol="0" anchor="t">
            <a:normAutofit/>
          </a:bodyPr>
          <a:lstStyle/>
          <a:p>
            <a:r>
              <a:rPr lang="en-US" dirty="0">
                <a:ea typeface="+mn-lt"/>
                <a:cs typeface="+mn-lt"/>
              </a:rPr>
              <a:t>An </a:t>
            </a:r>
            <a:r>
              <a:rPr lang="en-US" dirty="0" err="1">
                <a:ea typeface="+mn-lt"/>
                <a:cs typeface="+mn-lt"/>
              </a:rPr>
              <a:t>inode</a:t>
            </a:r>
            <a:r>
              <a:rPr lang="en-US" dirty="0">
                <a:ea typeface="+mn-lt"/>
                <a:cs typeface="+mn-lt"/>
              </a:rPr>
              <a:t> is assigned a unique numeric identifier that is used by the kernel for accessing, tracking, and managing the file. In order to access the </a:t>
            </a:r>
            <a:r>
              <a:rPr lang="en-US" dirty="0" err="1">
                <a:ea typeface="+mn-lt"/>
                <a:cs typeface="+mn-lt"/>
              </a:rPr>
              <a:t>inode</a:t>
            </a:r>
            <a:r>
              <a:rPr lang="en-US" dirty="0">
                <a:ea typeface="+mn-lt"/>
                <a:cs typeface="+mn-lt"/>
              </a:rPr>
              <a:t> and the data it points to, a filename is assigned to recognize it and access it.</a:t>
            </a:r>
          </a:p>
          <a:p>
            <a:r>
              <a:rPr lang="en-US" dirty="0">
                <a:ea typeface="+mn-lt"/>
                <a:cs typeface="+mn-lt"/>
              </a:rPr>
              <a:t>Linking files or directories creates additional instances of them, but all of them eventually point to the same physical data location in the directory tree. Linked files may or may not have identical </a:t>
            </a:r>
            <a:r>
              <a:rPr lang="en-US" dirty="0" err="1">
                <a:ea typeface="+mn-lt"/>
                <a:cs typeface="+mn-lt"/>
              </a:rPr>
              <a:t>inode</a:t>
            </a:r>
            <a:r>
              <a:rPr lang="en-US" dirty="0">
                <a:ea typeface="+mn-lt"/>
                <a:cs typeface="+mn-lt"/>
              </a:rPr>
              <a:t> numbers and metadata depending on how they are linked.</a:t>
            </a:r>
          </a:p>
          <a:p>
            <a:endParaRPr lang="en-US" dirty="0"/>
          </a:p>
        </p:txBody>
      </p:sp>
    </p:spTree>
    <p:extLst>
      <p:ext uri="{BB962C8B-B14F-4D97-AF65-F5344CB8AC3E}">
        <p14:creationId xmlns:p14="http://schemas.microsoft.com/office/powerpoint/2010/main" val="22335600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ED4E9-81C1-28B2-EDB7-6F564864F557}"/>
              </a:ext>
            </a:extLst>
          </p:cNvPr>
          <p:cNvSpPr>
            <a:spLocks noGrp="1"/>
          </p:cNvSpPr>
          <p:nvPr>
            <p:ph type="title"/>
          </p:nvPr>
        </p:nvSpPr>
        <p:spPr/>
        <p:txBody>
          <a:bodyPr/>
          <a:lstStyle/>
          <a:p>
            <a:r>
              <a:rPr lang="en-US" dirty="0"/>
              <a:t>File Linking </a:t>
            </a:r>
          </a:p>
        </p:txBody>
      </p:sp>
      <p:sp>
        <p:nvSpPr>
          <p:cNvPr id="3" name="Content Placeholder 2">
            <a:extLst>
              <a:ext uri="{FF2B5EF4-FFF2-40B4-BE49-F238E27FC236}">
                <a16:creationId xmlns:a16="http://schemas.microsoft.com/office/drawing/2014/main" id="{25589C03-4E15-41D4-CACB-B079C182E5F9}"/>
              </a:ext>
            </a:extLst>
          </p:cNvPr>
          <p:cNvSpPr>
            <a:spLocks noGrp="1"/>
          </p:cNvSpPr>
          <p:nvPr>
            <p:ph idx="1"/>
          </p:nvPr>
        </p:nvSpPr>
        <p:spPr/>
        <p:txBody>
          <a:bodyPr vert="horz" lIns="91440" tIns="45720" rIns="91440" bIns="45720" rtlCol="0" anchor="t">
            <a:normAutofit fontScale="92500" lnSpcReduction="10000"/>
          </a:bodyPr>
          <a:lstStyle/>
          <a:p>
            <a:r>
              <a:rPr lang="en-US" dirty="0"/>
              <a:t>Hard </a:t>
            </a:r>
            <a:r>
              <a:rPr lang="en-US" dirty="0" err="1"/>
              <a:t>Link:</a:t>
            </a:r>
            <a:r>
              <a:rPr lang="en-US" dirty="0" err="1">
                <a:ea typeface="+mn-lt"/>
                <a:cs typeface="+mn-lt"/>
              </a:rPr>
              <a:t>A</a:t>
            </a:r>
            <a:r>
              <a:rPr lang="en-US" dirty="0">
                <a:ea typeface="+mn-lt"/>
                <a:cs typeface="+mn-lt"/>
              </a:rPr>
              <a:t> hard link is a mapping between one or more filenames and an </a:t>
            </a:r>
            <a:r>
              <a:rPr lang="en-US" dirty="0" err="1">
                <a:ea typeface="+mn-lt"/>
                <a:cs typeface="+mn-lt"/>
              </a:rPr>
              <a:t>inode</a:t>
            </a:r>
            <a:r>
              <a:rPr lang="en-US" dirty="0">
                <a:ea typeface="+mn-lt"/>
                <a:cs typeface="+mn-lt"/>
              </a:rPr>
              <a:t> number, making all hard-linked files indistinguishable from one another. This implies that all </a:t>
            </a:r>
            <a:r>
              <a:rPr lang="en-US" dirty="0" err="1">
                <a:ea typeface="+mn-lt"/>
                <a:cs typeface="+mn-lt"/>
              </a:rPr>
              <a:t>hardlinked</a:t>
            </a:r>
            <a:r>
              <a:rPr lang="en-US" dirty="0">
                <a:ea typeface="+mn-lt"/>
                <a:cs typeface="+mn-lt"/>
              </a:rPr>
              <a:t> files will have identical metadata. Changes to the file metadata and content can be made by accessing any of the filenames.</a:t>
            </a:r>
            <a:endParaRPr lang="en-US">
              <a:ea typeface="+mn-lt"/>
              <a:cs typeface="+mn-lt"/>
            </a:endParaRPr>
          </a:p>
          <a:p>
            <a:r>
              <a:rPr lang="en-US" dirty="0"/>
              <a:t>Soft Link (Symbolic Link): </a:t>
            </a:r>
            <a:r>
              <a:rPr lang="en-US" dirty="0">
                <a:ea typeface="+mn-lt"/>
                <a:cs typeface="+mn-lt"/>
              </a:rPr>
              <a:t>Makes it possible to associate one file with another. The concept is analogous to that of a shortcut in Microsoft Windows where the actual file is resident somewhere in the directory structure, but there can be one or more shortcuts with different names pointing to it.</a:t>
            </a:r>
            <a:endParaRPr lang="en-US" dirty="0"/>
          </a:p>
        </p:txBody>
      </p:sp>
    </p:spTree>
    <p:extLst>
      <p:ext uri="{BB962C8B-B14F-4D97-AF65-F5344CB8AC3E}">
        <p14:creationId xmlns:p14="http://schemas.microsoft.com/office/powerpoint/2010/main" val="14931779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E1119-D830-ECD2-4055-7E8744BB31CA}"/>
              </a:ext>
            </a:extLst>
          </p:cNvPr>
          <p:cNvSpPr>
            <a:spLocks noGrp="1"/>
          </p:cNvSpPr>
          <p:nvPr>
            <p:ph type="title"/>
          </p:nvPr>
        </p:nvSpPr>
        <p:spPr/>
        <p:txBody>
          <a:bodyPr/>
          <a:lstStyle/>
          <a:p>
            <a:r>
              <a:rPr lang="en-US" dirty="0"/>
              <a:t>File Linking </a:t>
            </a:r>
          </a:p>
        </p:txBody>
      </p:sp>
      <p:sp>
        <p:nvSpPr>
          <p:cNvPr id="3" name="Content Placeholder 2">
            <a:extLst>
              <a:ext uri="{FF2B5EF4-FFF2-40B4-BE49-F238E27FC236}">
                <a16:creationId xmlns:a16="http://schemas.microsoft.com/office/drawing/2014/main" id="{854835EE-2837-F212-EBC2-6D1EE273A9A6}"/>
              </a:ext>
            </a:extLst>
          </p:cNvPr>
          <p:cNvSpPr>
            <a:spLocks noGrp="1"/>
          </p:cNvSpPr>
          <p:nvPr>
            <p:ph idx="1"/>
          </p:nvPr>
        </p:nvSpPr>
        <p:spPr/>
        <p:txBody>
          <a:bodyPr vert="horz" lIns="91440" tIns="45720" rIns="91440" bIns="45720" rtlCol="0" anchor="t">
            <a:normAutofit lnSpcReduction="10000"/>
          </a:bodyPr>
          <a:lstStyle/>
          <a:p>
            <a:pPr marL="457200" indent="-457200"/>
            <a:endParaRPr lang="en-US" dirty="0"/>
          </a:p>
          <a:p>
            <a:pPr marL="457200" indent="-457200"/>
            <a:endParaRPr lang="en-US" dirty="0"/>
          </a:p>
          <a:p>
            <a:pPr marL="457200" indent="-457200"/>
            <a:endParaRPr lang="en-US" dirty="0"/>
          </a:p>
          <a:p>
            <a:pPr marL="457200" indent="-457200"/>
            <a:endParaRPr lang="en-US" dirty="0"/>
          </a:p>
          <a:p>
            <a:pPr marL="457200" indent="-457200"/>
            <a:endParaRPr lang="en-US" dirty="0"/>
          </a:p>
          <a:p>
            <a:pPr marL="457200" indent="-457200"/>
            <a:r>
              <a:rPr lang="en-US" dirty="0"/>
              <a:t>Creating a soft link (symbolic link)</a:t>
            </a:r>
          </a:p>
          <a:p>
            <a:pPr marL="0" indent="0">
              <a:buNone/>
            </a:pPr>
            <a:r>
              <a:rPr lang="en-US" dirty="0"/>
              <a:t>    # ln –s [</a:t>
            </a:r>
            <a:r>
              <a:rPr lang="en-US" dirty="0" err="1"/>
              <a:t>referencefile</a:t>
            </a:r>
            <a:r>
              <a:rPr lang="en-US" dirty="0"/>
              <a:t>] [</a:t>
            </a:r>
            <a:r>
              <a:rPr lang="en-US" dirty="0" err="1"/>
              <a:t>linkedfile</a:t>
            </a:r>
            <a:r>
              <a:rPr lang="en-US" dirty="0"/>
              <a:t>]</a:t>
            </a:r>
          </a:p>
          <a:p>
            <a:pPr marL="0" indent="0">
              <a:buNone/>
            </a:pPr>
            <a:r>
              <a:rPr lang="en-US" dirty="0"/>
              <a:t>    # unlink [</a:t>
            </a:r>
            <a:r>
              <a:rPr lang="en-US" dirty="0" err="1"/>
              <a:t>linkedfile</a:t>
            </a:r>
            <a:r>
              <a:rPr lang="en-US" dirty="0"/>
              <a:t>]</a:t>
            </a:r>
          </a:p>
        </p:txBody>
      </p:sp>
      <p:pic>
        <p:nvPicPr>
          <p:cNvPr id="4" name="Picture 4" descr="Diagram&#10;&#10;Description automatically generated">
            <a:extLst>
              <a:ext uri="{FF2B5EF4-FFF2-40B4-BE49-F238E27FC236}">
                <a16:creationId xmlns:a16="http://schemas.microsoft.com/office/drawing/2014/main" id="{ACC95892-3CF4-3A41-1AC3-F28688CF6AD9}"/>
              </a:ext>
            </a:extLst>
          </p:cNvPr>
          <p:cNvPicPr>
            <a:picLocks noChangeAspect="1"/>
          </p:cNvPicPr>
          <p:nvPr/>
        </p:nvPicPr>
        <p:blipFill>
          <a:blip r:embed="rId2"/>
          <a:stretch>
            <a:fillRect/>
          </a:stretch>
        </p:blipFill>
        <p:spPr>
          <a:xfrm>
            <a:off x="2553623" y="1638494"/>
            <a:ext cx="3317309" cy="2619881"/>
          </a:xfrm>
          <a:prstGeom prst="rect">
            <a:avLst/>
          </a:prstGeom>
        </p:spPr>
      </p:pic>
      <p:pic>
        <p:nvPicPr>
          <p:cNvPr id="5" name="Picture 5" descr="Diagram&#10;&#10;Description automatically generated">
            <a:extLst>
              <a:ext uri="{FF2B5EF4-FFF2-40B4-BE49-F238E27FC236}">
                <a16:creationId xmlns:a16="http://schemas.microsoft.com/office/drawing/2014/main" id="{2F72CEAE-D7D3-8854-08C7-4A98F423033B}"/>
              </a:ext>
            </a:extLst>
          </p:cNvPr>
          <p:cNvPicPr>
            <a:picLocks noChangeAspect="1"/>
          </p:cNvPicPr>
          <p:nvPr/>
        </p:nvPicPr>
        <p:blipFill>
          <a:blip r:embed="rId3"/>
          <a:stretch>
            <a:fillRect/>
          </a:stretch>
        </p:blipFill>
        <p:spPr>
          <a:xfrm>
            <a:off x="7601772" y="1638623"/>
            <a:ext cx="2684585" cy="2623101"/>
          </a:xfrm>
          <a:prstGeom prst="rect">
            <a:avLst/>
          </a:prstGeom>
        </p:spPr>
      </p:pic>
    </p:spTree>
    <p:extLst>
      <p:ext uri="{BB962C8B-B14F-4D97-AF65-F5344CB8AC3E}">
        <p14:creationId xmlns:p14="http://schemas.microsoft.com/office/powerpoint/2010/main" val="12035230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550D2-B7A8-7764-43DC-D2BBA3B481D4}"/>
              </a:ext>
            </a:extLst>
          </p:cNvPr>
          <p:cNvSpPr>
            <a:spLocks noGrp="1"/>
          </p:cNvSpPr>
          <p:nvPr>
            <p:ph type="title"/>
          </p:nvPr>
        </p:nvSpPr>
        <p:spPr/>
        <p:txBody>
          <a:bodyPr/>
          <a:lstStyle/>
          <a:p>
            <a:r>
              <a:rPr lang="en-US"/>
              <a:t>Advanced File Management </a:t>
            </a:r>
          </a:p>
        </p:txBody>
      </p:sp>
      <p:sp>
        <p:nvSpPr>
          <p:cNvPr id="3" name="Content Placeholder 2">
            <a:extLst>
              <a:ext uri="{FF2B5EF4-FFF2-40B4-BE49-F238E27FC236}">
                <a16:creationId xmlns:a16="http://schemas.microsoft.com/office/drawing/2014/main" id="{F039B53D-BA53-E616-FF94-748F926A929F}"/>
              </a:ext>
            </a:extLst>
          </p:cNvPr>
          <p:cNvSpPr>
            <a:spLocks noGrp="1"/>
          </p:cNvSpPr>
          <p:nvPr>
            <p:ph idx="1"/>
          </p:nvPr>
        </p:nvSpPr>
        <p:spPr/>
        <p:txBody>
          <a:bodyPr vert="horz" lIns="91440" tIns="45720" rIns="91440" bIns="45720" rtlCol="0" anchor="t">
            <a:normAutofit fontScale="70000" lnSpcReduction="20000"/>
          </a:bodyPr>
          <a:lstStyle/>
          <a:p>
            <a:r>
              <a:rPr lang="en-US" dirty="0"/>
              <a:t>Permissions: </a:t>
            </a:r>
            <a:r>
              <a:rPr lang="en-US" dirty="0">
                <a:ea typeface="+mn-lt"/>
                <a:cs typeface="+mn-lt"/>
              </a:rPr>
              <a:t>set on files and directories to prevent access from unauthorized users.</a:t>
            </a:r>
          </a:p>
          <a:p>
            <a:r>
              <a:rPr lang="en-US" dirty="0">
                <a:ea typeface="+mn-lt"/>
                <a:cs typeface="+mn-lt"/>
              </a:rPr>
              <a:t>Access permissions on files and directories allow administrative</a:t>
            </a:r>
            <a:br>
              <a:rPr lang="en-US" dirty="0">
                <a:ea typeface="+mn-lt"/>
                <a:cs typeface="+mn-lt"/>
              </a:rPr>
            </a:br>
            <a:r>
              <a:rPr lang="en-US" dirty="0">
                <a:ea typeface="+mn-lt"/>
                <a:cs typeface="+mn-lt"/>
              </a:rPr>
              <a:t>control over which users (permission classes) can access them</a:t>
            </a:r>
            <a:br>
              <a:rPr lang="en-US" dirty="0">
                <a:ea typeface="+mn-lt"/>
                <a:cs typeface="+mn-lt"/>
              </a:rPr>
            </a:br>
            <a:r>
              <a:rPr lang="en-US" dirty="0">
                <a:ea typeface="+mn-lt"/>
                <a:cs typeface="+mn-lt"/>
              </a:rPr>
              <a:t>and to what level (permission types). File and directory</a:t>
            </a:r>
            <a:br>
              <a:rPr lang="en-US" dirty="0">
                <a:ea typeface="+mn-lt"/>
                <a:cs typeface="+mn-lt"/>
              </a:rPr>
            </a:br>
            <a:r>
              <a:rPr lang="en-US" dirty="0">
                <a:ea typeface="+mn-lt"/>
                <a:cs typeface="+mn-lt"/>
              </a:rPr>
              <a:t>permissions discussed in this section are referred to as standard</a:t>
            </a:r>
            <a:br>
              <a:rPr lang="en-US" dirty="0">
                <a:ea typeface="+mn-lt"/>
                <a:cs typeface="+mn-lt"/>
              </a:rPr>
            </a:br>
            <a:r>
              <a:rPr lang="en-US" dirty="0" err="1">
                <a:ea typeface="+mn-lt"/>
                <a:cs typeface="+mn-lt"/>
              </a:rPr>
              <a:t>ugo</a:t>
            </a:r>
            <a:r>
              <a:rPr lang="en-US" dirty="0">
                <a:ea typeface="+mn-lt"/>
                <a:cs typeface="+mn-lt"/>
              </a:rPr>
              <a:t>/</a:t>
            </a:r>
            <a:r>
              <a:rPr lang="en-US" dirty="0" err="1">
                <a:ea typeface="+mn-lt"/>
                <a:cs typeface="+mn-lt"/>
              </a:rPr>
              <a:t>rwx</a:t>
            </a:r>
            <a:r>
              <a:rPr lang="en-US" dirty="0">
                <a:ea typeface="+mn-lt"/>
                <a:cs typeface="+mn-lt"/>
              </a:rPr>
              <a:t> permissions.</a:t>
            </a:r>
          </a:p>
          <a:p>
            <a:r>
              <a:rPr lang="en-US" dirty="0">
                <a:ea typeface="+mn-lt"/>
                <a:cs typeface="+mn-lt"/>
              </a:rPr>
              <a:t>Users are categorized into three unique classes for maintaining</a:t>
            </a:r>
            <a:br>
              <a:rPr lang="en-US" dirty="0">
                <a:ea typeface="+mn-lt"/>
                <a:cs typeface="+mn-lt"/>
              </a:rPr>
            </a:br>
            <a:r>
              <a:rPr lang="en-US" dirty="0">
                <a:ea typeface="+mn-lt"/>
                <a:cs typeface="+mn-lt"/>
              </a:rPr>
              <a:t>file security through access rights. These classes are user (u),</a:t>
            </a:r>
            <a:br>
              <a:rPr lang="en-US" dirty="0">
                <a:ea typeface="+mn-lt"/>
                <a:cs typeface="+mn-lt"/>
              </a:rPr>
            </a:br>
            <a:r>
              <a:rPr lang="en-US" dirty="0">
                <a:ea typeface="+mn-lt"/>
                <a:cs typeface="+mn-lt"/>
              </a:rPr>
              <a:t>group (g), and other (o, also referred to as public). </a:t>
            </a:r>
          </a:p>
          <a:p>
            <a:r>
              <a:rPr lang="en-US" dirty="0">
                <a:ea typeface="+mn-lt"/>
                <a:cs typeface="+mn-lt"/>
              </a:rPr>
              <a:t>Permissions control what actions can be performed on a file or</a:t>
            </a:r>
            <a:br>
              <a:rPr lang="en-US" dirty="0">
                <a:ea typeface="+mn-lt"/>
                <a:cs typeface="+mn-lt"/>
              </a:rPr>
            </a:br>
            <a:r>
              <a:rPr lang="en-US" dirty="0">
                <a:ea typeface="+mn-lt"/>
                <a:cs typeface="+mn-lt"/>
              </a:rPr>
              <a:t>directory and by whom. There are three types of permissions bits</a:t>
            </a:r>
            <a:br>
              <a:rPr lang="en-US" dirty="0">
                <a:ea typeface="+mn-lt"/>
                <a:cs typeface="+mn-lt"/>
              </a:rPr>
            </a:br>
            <a:r>
              <a:rPr lang="en-US" dirty="0">
                <a:ea typeface="+mn-lt"/>
                <a:cs typeface="+mn-lt"/>
              </a:rPr>
              <a:t>—read (r), write (w), and execute (x)—and they behave</a:t>
            </a:r>
            <a:br>
              <a:rPr lang="en-US" dirty="0">
                <a:ea typeface="+mn-lt"/>
                <a:cs typeface="+mn-lt"/>
              </a:rPr>
            </a:br>
            <a:r>
              <a:rPr lang="en-US" dirty="0">
                <a:ea typeface="+mn-lt"/>
                <a:cs typeface="+mn-lt"/>
              </a:rPr>
              <a:t>differently for files and directories. For files, the permissions allow</a:t>
            </a:r>
            <a:br>
              <a:rPr lang="en-US" dirty="0">
                <a:ea typeface="+mn-lt"/>
                <a:cs typeface="+mn-lt"/>
              </a:rPr>
            </a:br>
            <a:r>
              <a:rPr lang="en-US" dirty="0">
                <a:ea typeface="+mn-lt"/>
                <a:cs typeface="+mn-lt"/>
              </a:rPr>
              <a:t>viewing and copying (read), modifying (write), and running</a:t>
            </a:r>
            <a:br>
              <a:rPr lang="en-US" dirty="0">
                <a:ea typeface="+mn-lt"/>
                <a:cs typeface="+mn-lt"/>
              </a:rPr>
            </a:br>
            <a:r>
              <a:rPr lang="en-US" dirty="0">
                <a:ea typeface="+mn-lt"/>
                <a:cs typeface="+mn-lt"/>
              </a:rPr>
              <a:t>(execute). </a:t>
            </a:r>
          </a:p>
        </p:txBody>
      </p:sp>
    </p:spTree>
    <p:extLst>
      <p:ext uri="{BB962C8B-B14F-4D97-AF65-F5344CB8AC3E}">
        <p14:creationId xmlns:p14="http://schemas.microsoft.com/office/powerpoint/2010/main" val="39236131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44CA5-F7EA-EC31-DF3F-DD1FCBE11985}"/>
              </a:ext>
            </a:extLst>
          </p:cNvPr>
          <p:cNvSpPr>
            <a:spLocks noGrp="1"/>
          </p:cNvSpPr>
          <p:nvPr>
            <p:ph type="title"/>
          </p:nvPr>
        </p:nvSpPr>
        <p:spPr/>
        <p:txBody>
          <a:bodyPr/>
          <a:lstStyle/>
          <a:p>
            <a:r>
              <a:rPr lang="en-US" dirty="0"/>
              <a:t>Advanced File Management 5</a:t>
            </a:r>
          </a:p>
        </p:txBody>
      </p:sp>
      <p:pic>
        <p:nvPicPr>
          <p:cNvPr id="4" name="Picture 4" descr="Table&#10;&#10;Description automatically generated">
            <a:extLst>
              <a:ext uri="{FF2B5EF4-FFF2-40B4-BE49-F238E27FC236}">
                <a16:creationId xmlns:a16="http://schemas.microsoft.com/office/drawing/2014/main" id="{B5333AFC-141E-7B32-B92E-AC827E943248}"/>
              </a:ext>
            </a:extLst>
          </p:cNvPr>
          <p:cNvPicPr>
            <a:picLocks noGrp="1" noChangeAspect="1"/>
          </p:cNvPicPr>
          <p:nvPr>
            <p:ph idx="1"/>
          </p:nvPr>
        </p:nvPicPr>
        <p:blipFill>
          <a:blip r:embed="rId2"/>
          <a:stretch>
            <a:fillRect/>
          </a:stretch>
        </p:blipFill>
        <p:spPr>
          <a:xfrm>
            <a:off x="2564018" y="2011680"/>
            <a:ext cx="7063963" cy="4160520"/>
          </a:xfrm>
        </p:spPr>
      </p:pic>
    </p:spTree>
    <p:extLst>
      <p:ext uri="{BB962C8B-B14F-4D97-AF65-F5344CB8AC3E}">
        <p14:creationId xmlns:p14="http://schemas.microsoft.com/office/powerpoint/2010/main" val="33662880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F95D3-3B5F-CEA7-BC9B-CF05E2ACB479}"/>
              </a:ext>
            </a:extLst>
          </p:cNvPr>
          <p:cNvSpPr>
            <a:spLocks noGrp="1"/>
          </p:cNvSpPr>
          <p:nvPr>
            <p:ph type="title"/>
          </p:nvPr>
        </p:nvSpPr>
        <p:spPr/>
        <p:txBody>
          <a:bodyPr/>
          <a:lstStyle/>
          <a:p>
            <a:r>
              <a:rPr lang="en-US" dirty="0"/>
              <a:t>Advanced File Management </a:t>
            </a:r>
          </a:p>
        </p:txBody>
      </p:sp>
      <p:sp>
        <p:nvSpPr>
          <p:cNvPr id="3" name="Content Placeholder 2">
            <a:extLst>
              <a:ext uri="{FF2B5EF4-FFF2-40B4-BE49-F238E27FC236}">
                <a16:creationId xmlns:a16="http://schemas.microsoft.com/office/drawing/2014/main" id="{5C56A757-E066-2833-9A93-B70877D8DDCC}"/>
              </a:ext>
            </a:extLst>
          </p:cNvPr>
          <p:cNvSpPr>
            <a:spLocks noGrp="1"/>
          </p:cNvSpPr>
          <p:nvPr>
            <p:ph idx="1"/>
          </p:nvPr>
        </p:nvSpPr>
        <p:spPr/>
        <p:txBody>
          <a:bodyPr vert="horz" lIns="91440" tIns="45720" rIns="91440" bIns="45720" rtlCol="0" anchor="t">
            <a:normAutofit fontScale="77500" lnSpcReduction="20000"/>
          </a:bodyPr>
          <a:lstStyle/>
          <a:p>
            <a:r>
              <a:rPr lang="en-US" dirty="0" err="1"/>
              <a:t>chmod</a:t>
            </a:r>
            <a:r>
              <a:rPr lang="en-US" dirty="0"/>
              <a:t> command: determines the permission for the user</a:t>
            </a:r>
          </a:p>
          <a:p>
            <a:pPr marL="0" indent="0">
              <a:buNone/>
            </a:pPr>
            <a:r>
              <a:rPr lang="en-US" dirty="0"/>
              <a:t>  # </a:t>
            </a:r>
            <a:r>
              <a:rPr lang="en-US" dirty="0" err="1"/>
              <a:t>chmod</a:t>
            </a:r>
            <a:r>
              <a:rPr lang="en-US" dirty="0"/>
              <a:t> [permissions in octal] file</a:t>
            </a:r>
          </a:p>
          <a:p>
            <a:pPr marL="0" indent="0">
              <a:buNone/>
            </a:pPr>
            <a:r>
              <a:rPr lang="en-US" dirty="0"/>
              <a:t>  # </a:t>
            </a:r>
            <a:r>
              <a:rPr lang="en-US" dirty="0" err="1"/>
              <a:t>chmod</a:t>
            </a:r>
            <a:r>
              <a:rPr lang="en-US" dirty="0"/>
              <a:t> </a:t>
            </a:r>
            <a:r>
              <a:rPr lang="en-US" dirty="0" err="1"/>
              <a:t>u+rwx</a:t>
            </a:r>
            <a:r>
              <a:rPr lang="en-US" dirty="0"/>
              <a:t> … file</a:t>
            </a:r>
          </a:p>
          <a:p>
            <a:r>
              <a:rPr lang="en-US" dirty="0" err="1"/>
              <a:t>chown</a:t>
            </a:r>
            <a:r>
              <a:rPr lang="en-US" dirty="0"/>
              <a:t> command: determines the users</a:t>
            </a:r>
          </a:p>
          <a:p>
            <a:pPr marL="0" indent="0">
              <a:buNone/>
            </a:pPr>
            <a:r>
              <a:rPr lang="en-US" dirty="0"/>
              <a:t>  # </a:t>
            </a:r>
            <a:r>
              <a:rPr lang="en-US" dirty="0" err="1"/>
              <a:t>chown</a:t>
            </a:r>
            <a:r>
              <a:rPr lang="en-US" dirty="0"/>
              <a:t> [user]:[group] file</a:t>
            </a:r>
          </a:p>
          <a:p>
            <a:r>
              <a:rPr lang="en-US" dirty="0" err="1"/>
              <a:t>Umask:</a:t>
            </a:r>
            <a:r>
              <a:rPr lang="en-US" dirty="0" err="1">
                <a:ea typeface="+mn-lt"/>
                <a:cs typeface="+mn-lt"/>
              </a:rPr>
              <a:t>Assigns</a:t>
            </a:r>
            <a:r>
              <a:rPr lang="en-US" dirty="0">
                <a:ea typeface="+mn-lt"/>
                <a:cs typeface="+mn-lt"/>
              </a:rPr>
              <a:t> default permissions to a file or directory at the time</a:t>
            </a:r>
            <a:br>
              <a:rPr lang="en-US" dirty="0">
                <a:ea typeface="+mn-lt"/>
                <a:cs typeface="+mn-lt"/>
              </a:rPr>
            </a:br>
            <a:r>
              <a:rPr lang="en-US" dirty="0">
                <a:ea typeface="+mn-lt"/>
                <a:cs typeface="+mn-lt"/>
              </a:rPr>
              <a:t>of its creation. Default permissions are calculated based on the </a:t>
            </a:r>
            <a:r>
              <a:rPr lang="en-US" dirty="0" err="1">
                <a:ea typeface="+mn-lt"/>
                <a:cs typeface="+mn-lt"/>
              </a:rPr>
              <a:t>umask</a:t>
            </a:r>
            <a:r>
              <a:rPr lang="en-US" dirty="0">
                <a:ea typeface="+mn-lt"/>
                <a:cs typeface="+mn-lt"/>
              </a:rPr>
              <a:t> (user mask) permission value subtracted from a preset</a:t>
            </a:r>
            <a:br>
              <a:rPr lang="en-US" dirty="0">
                <a:ea typeface="+mn-lt"/>
                <a:cs typeface="+mn-lt"/>
              </a:rPr>
            </a:br>
            <a:r>
              <a:rPr lang="en-US" dirty="0">
                <a:ea typeface="+mn-lt"/>
                <a:cs typeface="+mn-lt"/>
              </a:rPr>
              <a:t>initial permissions value.</a:t>
            </a:r>
            <a:endParaRPr lang="en-US" dirty="0"/>
          </a:p>
          <a:p>
            <a:pPr marL="0" indent="0">
              <a:buNone/>
            </a:pPr>
            <a:r>
              <a:rPr lang="en-US" dirty="0"/>
              <a:t>   # </a:t>
            </a:r>
            <a:r>
              <a:rPr lang="en-US" dirty="0" err="1"/>
              <a:t>umask</a:t>
            </a:r>
            <a:r>
              <a:rPr lang="en-US" dirty="0"/>
              <a:t> –S</a:t>
            </a:r>
          </a:p>
          <a:p>
            <a:pPr marL="0" indent="0">
              <a:buNone/>
            </a:pPr>
            <a:r>
              <a:rPr lang="en-US" dirty="0"/>
              <a:t>   # </a:t>
            </a:r>
            <a:r>
              <a:rPr lang="en-US" dirty="0" err="1"/>
              <a:t>umask</a:t>
            </a:r>
            <a:r>
              <a:rPr lang="en-US" dirty="0"/>
              <a:t> [</a:t>
            </a:r>
            <a:r>
              <a:rPr lang="en-US" dirty="0" err="1"/>
              <a:t>octalnumber</a:t>
            </a:r>
            <a:r>
              <a:rPr lang="en-US" dirty="0"/>
              <a:t>]</a:t>
            </a:r>
          </a:p>
          <a:p>
            <a:pPr marL="0" indent="0">
              <a:buNone/>
            </a:pPr>
            <a:endParaRPr lang="en-US" dirty="0"/>
          </a:p>
          <a:p>
            <a:pPr marL="0" indent="0">
              <a:buNone/>
            </a:pPr>
            <a:endParaRPr lang="en-US" dirty="0"/>
          </a:p>
        </p:txBody>
      </p:sp>
      <p:pic>
        <p:nvPicPr>
          <p:cNvPr id="4" name="Picture 4">
            <a:extLst>
              <a:ext uri="{FF2B5EF4-FFF2-40B4-BE49-F238E27FC236}">
                <a16:creationId xmlns:a16="http://schemas.microsoft.com/office/drawing/2014/main" id="{BA388243-3546-B9F0-54BF-CB6EF5CB9314}"/>
              </a:ext>
            </a:extLst>
          </p:cNvPr>
          <p:cNvPicPr>
            <a:picLocks noChangeAspect="1"/>
          </p:cNvPicPr>
          <p:nvPr/>
        </p:nvPicPr>
        <p:blipFill>
          <a:blip r:embed="rId2"/>
          <a:stretch>
            <a:fillRect/>
          </a:stretch>
        </p:blipFill>
        <p:spPr>
          <a:xfrm>
            <a:off x="4955248" y="4989745"/>
            <a:ext cx="5697254" cy="1267703"/>
          </a:xfrm>
          <a:prstGeom prst="rect">
            <a:avLst/>
          </a:prstGeom>
        </p:spPr>
      </p:pic>
    </p:spTree>
    <p:extLst>
      <p:ext uri="{BB962C8B-B14F-4D97-AF65-F5344CB8AC3E}">
        <p14:creationId xmlns:p14="http://schemas.microsoft.com/office/powerpoint/2010/main" val="3375122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3A469B8-18DA-FF5F-6AE1-4C0787FAE6EA}"/>
              </a:ext>
            </a:extLst>
          </p:cNvPr>
          <p:cNvSpPr>
            <a:spLocks noGrp="1"/>
          </p:cNvSpPr>
          <p:nvPr>
            <p:ph type="title"/>
          </p:nvPr>
        </p:nvSpPr>
        <p:spPr/>
        <p:txBody>
          <a:bodyPr/>
          <a:lstStyle/>
          <a:p>
            <a:r>
              <a:rPr lang="tr-TR">
                <a:ea typeface="+mj-lt"/>
                <a:cs typeface="+mj-lt"/>
              </a:rPr>
              <a:t>Linux Directory </a:t>
            </a:r>
            <a:r>
              <a:rPr lang="tr-TR" err="1">
                <a:ea typeface="+mj-lt"/>
                <a:cs typeface="+mj-lt"/>
              </a:rPr>
              <a:t>Structure</a:t>
            </a:r>
            <a:r>
              <a:rPr lang="tr-TR">
                <a:ea typeface="+mj-lt"/>
                <a:cs typeface="+mj-lt"/>
              </a:rPr>
              <a:t> </a:t>
            </a:r>
            <a:r>
              <a:rPr lang="tr-TR" err="1">
                <a:ea typeface="+mj-lt"/>
                <a:cs typeface="+mj-lt"/>
              </a:rPr>
              <a:t>and</a:t>
            </a:r>
            <a:r>
              <a:rPr lang="tr-TR">
                <a:ea typeface="+mj-lt"/>
                <a:cs typeface="+mj-lt"/>
              </a:rPr>
              <a:t> File </a:t>
            </a:r>
            <a:r>
              <a:rPr lang="tr-TR" err="1">
                <a:ea typeface="+mj-lt"/>
                <a:cs typeface="+mj-lt"/>
              </a:rPr>
              <a:t>Systems</a:t>
            </a:r>
            <a:r>
              <a:rPr lang="tr-TR">
                <a:ea typeface="+mj-lt"/>
                <a:cs typeface="+mj-lt"/>
              </a:rPr>
              <a:t> </a:t>
            </a:r>
            <a:endParaRPr lang="tr-TR"/>
          </a:p>
        </p:txBody>
      </p:sp>
      <p:sp>
        <p:nvSpPr>
          <p:cNvPr id="3" name="İçerik Yer Tutucusu 2">
            <a:extLst>
              <a:ext uri="{FF2B5EF4-FFF2-40B4-BE49-F238E27FC236}">
                <a16:creationId xmlns:a16="http://schemas.microsoft.com/office/drawing/2014/main" id="{565305DB-6E83-A63B-6E59-C1BFDCEC1BA0}"/>
              </a:ext>
            </a:extLst>
          </p:cNvPr>
          <p:cNvSpPr>
            <a:spLocks noGrp="1"/>
          </p:cNvSpPr>
          <p:nvPr>
            <p:ph idx="1"/>
          </p:nvPr>
        </p:nvSpPr>
        <p:spPr/>
        <p:txBody>
          <a:bodyPr vert="horz" lIns="91440" tIns="45720" rIns="91440" bIns="45720" rtlCol="0" anchor="t">
            <a:normAutofit fontScale="92500"/>
          </a:bodyPr>
          <a:lstStyle/>
          <a:p>
            <a:pPr marL="0" indent="0">
              <a:buNone/>
            </a:pPr>
            <a:r>
              <a:rPr lang="tr-TR">
                <a:ea typeface="+mn-lt"/>
                <a:cs typeface="+mn-lt"/>
              </a:rPr>
              <a:t>Linux file </a:t>
            </a:r>
            <a:r>
              <a:rPr lang="tr-TR" err="1">
                <a:ea typeface="+mn-lt"/>
                <a:cs typeface="+mn-lt"/>
              </a:rPr>
              <a:t>systems</a:t>
            </a:r>
            <a:r>
              <a:rPr lang="tr-TR">
                <a:ea typeface="+mn-lt"/>
                <a:cs typeface="+mn-lt"/>
              </a:rPr>
              <a:t> </a:t>
            </a:r>
            <a:r>
              <a:rPr lang="tr-TR" err="1">
                <a:ea typeface="+mn-lt"/>
                <a:cs typeface="+mn-lt"/>
              </a:rPr>
              <a:t>contain</a:t>
            </a:r>
            <a:r>
              <a:rPr lang="tr-TR">
                <a:ea typeface="+mn-lt"/>
                <a:cs typeface="+mn-lt"/>
              </a:rPr>
              <a:t> </a:t>
            </a:r>
            <a:r>
              <a:rPr lang="tr-TR" err="1">
                <a:ea typeface="+mn-lt"/>
                <a:cs typeface="+mn-lt"/>
              </a:rPr>
              <a:t>files</a:t>
            </a:r>
            <a:r>
              <a:rPr lang="tr-TR">
                <a:ea typeface="+mn-lt"/>
                <a:cs typeface="+mn-lt"/>
              </a:rPr>
              <a:t> </a:t>
            </a:r>
            <a:r>
              <a:rPr lang="tr-TR" err="1">
                <a:ea typeface="+mn-lt"/>
                <a:cs typeface="+mn-lt"/>
              </a:rPr>
              <a:t>and</a:t>
            </a:r>
            <a:r>
              <a:rPr lang="tr-TR">
                <a:ea typeface="+mn-lt"/>
                <a:cs typeface="+mn-lt"/>
              </a:rPr>
              <a:t> </a:t>
            </a:r>
            <a:r>
              <a:rPr lang="tr-TR" err="1">
                <a:ea typeface="+mn-lt"/>
                <a:cs typeface="+mn-lt"/>
              </a:rPr>
              <a:t>subdirectories</a:t>
            </a:r>
            <a:r>
              <a:rPr lang="tr-TR">
                <a:ea typeface="+mn-lt"/>
                <a:cs typeface="+mn-lt"/>
              </a:rPr>
              <a:t>. A </a:t>
            </a:r>
            <a:r>
              <a:rPr lang="tr-TR" err="1">
                <a:ea typeface="+mn-lt"/>
                <a:cs typeface="+mn-lt"/>
              </a:rPr>
              <a:t>subdirectory</a:t>
            </a:r>
            <a:r>
              <a:rPr lang="tr-TR">
                <a:ea typeface="+mn-lt"/>
                <a:cs typeface="+mn-lt"/>
              </a:rPr>
              <a:t>, </a:t>
            </a:r>
            <a:r>
              <a:rPr lang="tr-TR" err="1">
                <a:ea typeface="+mn-lt"/>
                <a:cs typeface="+mn-lt"/>
              </a:rPr>
              <a:t>also</a:t>
            </a:r>
            <a:r>
              <a:rPr lang="tr-TR">
                <a:ea typeface="+mn-lt"/>
                <a:cs typeface="+mn-lt"/>
              </a:rPr>
              <a:t> </a:t>
            </a:r>
            <a:r>
              <a:rPr lang="tr-TR" err="1">
                <a:ea typeface="+mn-lt"/>
                <a:cs typeface="+mn-lt"/>
              </a:rPr>
              <a:t>referred</a:t>
            </a:r>
            <a:r>
              <a:rPr lang="tr-TR">
                <a:ea typeface="+mn-lt"/>
                <a:cs typeface="+mn-lt"/>
              </a:rPr>
              <a:t> </a:t>
            </a:r>
            <a:r>
              <a:rPr lang="tr-TR" err="1">
                <a:ea typeface="+mn-lt"/>
                <a:cs typeface="+mn-lt"/>
              </a:rPr>
              <a:t>to</a:t>
            </a:r>
            <a:r>
              <a:rPr lang="tr-TR">
                <a:ea typeface="+mn-lt"/>
                <a:cs typeface="+mn-lt"/>
              </a:rPr>
              <a:t> as a </a:t>
            </a:r>
            <a:r>
              <a:rPr lang="tr-TR" err="1">
                <a:ea typeface="+mn-lt"/>
                <a:cs typeface="+mn-lt"/>
              </a:rPr>
              <a:t>child</a:t>
            </a:r>
            <a:r>
              <a:rPr lang="tr-TR">
                <a:ea typeface="+mn-lt"/>
                <a:cs typeface="+mn-lt"/>
              </a:rPr>
              <a:t> </a:t>
            </a:r>
            <a:r>
              <a:rPr lang="tr-TR" err="1">
                <a:ea typeface="+mn-lt"/>
                <a:cs typeface="+mn-lt"/>
              </a:rPr>
              <a:t>directory</a:t>
            </a:r>
            <a:r>
              <a:rPr lang="tr-TR">
                <a:ea typeface="+mn-lt"/>
                <a:cs typeface="+mn-lt"/>
              </a:rPr>
              <a:t>, is </a:t>
            </a:r>
            <a:r>
              <a:rPr lang="tr-TR" err="1">
                <a:ea typeface="+mn-lt"/>
                <a:cs typeface="+mn-lt"/>
              </a:rPr>
              <a:t>located</a:t>
            </a:r>
            <a:r>
              <a:rPr lang="tr-TR">
                <a:ea typeface="+mn-lt"/>
                <a:cs typeface="+mn-lt"/>
              </a:rPr>
              <a:t> </a:t>
            </a:r>
            <a:r>
              <a:rPr lang="tr-TR" err="1">
                <a:ea typeface="+mn-lt"/>
                <a:cs typeface="+mn-lt"/>
              </a:rPr>
              <a:t>under</a:t>
            </a:r>
            <a:r>
              <a:rPr lang="tr-TR">
                <a:ea typeface="+mn-lt"/>
                <a:cs typeface="+mn-lt"/>
              </a:rPr>
              <a:t> a </a:t>
            </a:r>
            <a:r>
              <a:rPr lang="tr-TR" err="1">
                <a:ea typeface="+mn-lt"/>
                <a:cs typeface="+mn-lt"/>
              </a:rPr>
              <a:t>parent</a:t>
            </a:r>
            <a:r>
              <a:rPr lang="tr-TR">
                <a:ea typeface="+mn-lt"/>
                <a:cs typeface="+mn-lt"/>
              </a:rPr>
              <a:t> </a:t>
            </a:r>
            <a:r>
              <a:rPr lang="tr-TR" err="1">
                <a:ea typeface="+mn-lt"/>
                <a:cs typeface="+mn-lt"/>
              </a:rPr>
              <a:t>directory</a:t>
            </a:r>
            <a:r>
              <a:rPr lang="tr-TR">
                <a:ea typeface="+mn-lt"/>
                <a:cs typeface="+mn-lt"/>
              </a:rPr>
              <a:t>. </a:t>
            </a:r>
            <a:r>
              <a:rPr lang="tr-TR" err="1">
                <a:ea typeface="+mn-lt"/>
                <a:cs typeface="+mn-lt"/>
              </a:rPr>
              <a:t>The</a:t>
            </a:r>
            <a:r>
              <a:rPr lang="tr-TR">
                <a:ea typeface="+mn-lt"/>
                <a:cs typeface="+mn-lt"/>
              </a:rPr>
              <a:t> </a:t>
            </a:r>
            <a:r>
              <a:rPr lang="tr-TR" err="1">
                <a:ea typeface="+mn-lt"/>
                <a:cs typeface="+mn-lt"/>
              </a:rPr>
              <a:t>parent</a:t>
            </a:r>
            <a:r>
              <a:rPr lang="tr-TR">
                <a:ea typeface="+mn-lt"/>
                <a:cs typeface="+mn-lt"/>
              </a:rPr>
              <a:t> </a:t>
            </a:r>
            <a:r>
              <a:rPr lang="tr-TR" err="1">
                <a:ea typeface="+mn-lt"/>
                <a:cs typeface="+mn-lt"/>
              </a:rPr>
              <a:t>directory</a:t>
            </a:r>
            <a:r>
              <a:rPr lang="tr-TR">
                <a:ea typeface="+mn-lt"/>
                <a:cs typeface="+mn-lt"/>
              </a:rPr>
              <a:t> is a </a:t>
            </a:r>
            <a:r>
              <a:rPr lang="tr-TR" err="1">
                <a:ea typeface="+mn-lt"/>
                <a:cs typeface="+mn-lt"/>
              </a:rPr>
              <a:t>subdirectory</a:t>
            </a:r>
            <a:r>
              <a:rPr lang="tr-TR">
                <a:ea typeface="+mn-lt"/>
                <a:cs typeface="+mn-lt"/>
              </a:rPr>
              <a:t> of a </a:t>
            </a:r>
            <a:r>
              <a:rPr lang="tr-TR" err="1">
                <a:ea typeface="+mn-lt"/>
                <a:cs typeface="+mn-lt"/>
              </a:rPr>
              <a:t>higher-level</a:t>
            </a:r>
            <a:r>
              <a:rPr lang="tr-TR">
                <a:ea typeface="+mn-lt"/>
                <a:cs typeface="+mn-lt"/>
              </a:rPr>
              <a:t> </a:t>
            </a:r>
            <a:r>
              <a:rPr lang="tr-TR" err="1">
                <a:ea typeface="+mn-lt"/>
                <a:cs typeface="+mn-lt"/>
              </a:rPr>
              <a:t>directory</a:t>
            </a:r>
            <a:r>
              <a:rPr lang="tr-TR">
                <a:ea typeface="+mn-lt"/>
                <a:cs typeface="+mn-lt"/>
              </a:rPr>
              <a:t>. </a:t>
            </a:r>
            <a:r>
              <a:rPr lang="tr-TR" err="1">
                <a:ea typeface="+mn-lt"/>
                <a:cs typeface="+mn-lt"/>
              </a:rPr>
              <a:t>The</a:t>
            </a:r>
            <a:r>
              <a:rPr lang="tr-TR">
                <a:ea typeface="+mn-lt"/>
                <a:cs typeface="+mn-lt"/>
              </a:rPr>
              <a:t> Linux </a:t>
            </a:r>
            <a:r>
              <a:rPr lang="tr-TR" err="1">
                <a:ea typeface="+mn-lt"/>
                <a:cs typeface="+mn-lt"/>
              </a:rPr>
              <a:t>directory</a:t>
            </a:r>
            <a:r>
              <a:rPr lang="tr-TR">
                <a:ea typeface="+mn-lt"/>
                <a:cs typeface="+mn-lt"/>
              </a:rPr>
              <a:t> </a:t>
            </a:r>
            <a:r>
              <a:rPr lang="tr-TR" err="1">
                <a:ea typeface="+mn-lt"/>
                <a:cs typeface="+mn-lt"/>
              </a:rPr>
              <a:t>structure</a:t>
            </a:r>
            <a:r>
              <a:rPr lang="tr-TR">
                <a:ea typeface="+mn-lt"/>
                <a:cs typeface="+mn-lt"/>
              </a:rPr>
              <a:t> is </a:t>
            </a:r>
            <a:r>
              <a:rPr lang="tr-TR" err="1">
                <a:ea typeface="+mn-lt"/>
                <a:cs typeface="+mn-lt"/>
              </a:rPr>
              <a:t>analogous</a:t>
            </a:r>
            <a:r>
              <a:rPr lang="tr-TR">
                <a:ea typeface="+mn-lt"/>
                <a:cs typeface="+mn-lt"/>
              </a:rPr>
              <a:t> </a:t>
            </a:r>
            <a:r>
              <a:rPr lang="tr-TR" err="1">
                <a:ea typeface="+mn-lt"/>
                <a:cs typeface="+mn-lt"/>
              </a:rPr>
              <a:t>to</a:t>
            </a:r>
            <a:r>
              <a:rPr lang="tr-TR">
                <a:ea typeface="+mn-lt"/>
                <a:cs typeface="+mn-lt"/>
              </a:rPr>
              <a:t> an </a:t>
            </a:r>
            <a:r>
              <a:rPr lang="tr-TR" err="1">
                <a:ea typeface="+mn-lt"/>
                <a:cs typeface="+mn-lt"/>
              </a:rPr>
              <a:t>inverted</a:t>
            </a:r>
            <a:r>
              <a:rPr lang="tr-TR">
                <a:ea typeface="+mn-lt"/>
                <a:cs typeface="+mn-lt"/>
              </a:rPr>
              <a:t> </a:t>
            </a:r>
            <a:r>
              <a:rPr lang="tr-TR" err="1">
                <a:ea typeface="+mn-lt"/>
                <a:cs typeface="+mn-lt"/>
              </a:rPr>
              <a:t>tree</a:t>
            </a:r>
            <a:r>
              <a:rPr lang="tr-TR">
                <a:ea typeface="+mn-lt"/>
                <a:cs typeface="+mn-lt"/>
              </a:rPr>
              <a:t>, </a:t>
            </a:r>
            <a:r>
              <a:rPr lang="tr-TR" err="1">
                <a:ea typeface="+mn-lt"/>
                <a:cs typeface="+mn-lt"/>
              </a:rPr>
              <a:t>where</a:t>
            </a:r>
            <a:r>
              <a:rPr lang="tr-TR">
                <a:ea typeface="+mn-lt"/>
                <a:cs typeface="+mn-lt"/>
              </a:rPr>
              <a:t> </a:t>
            </a:r>
            <a:r>
              <a:rPr lang="tr-TR" err="1">
                <a:ea typeface="+mn-lt"/>
                <a:cs typeface="+mn-lt"/>
              </a:rPr>
              <a:t>the</a:t>
            </a:r>
            <a:r>
              <a:rPr lang="tr-TR">
                <a:ea typeface="+mn-lt"/>
                <a:cs typeface="+mn-lt"/>
              </a:rPr>
              <a:t> top of </a:t>
            </a:r>
            <a:r>
              <a:rPr lang="tr-TR" err="1">
                <a:ea typeface="+mn-lt"/>
                <a:cs typeface="+mn-lt"/>
              </a:rPr>
              <a:t>the</a:t>
            </a:r>
            <a:r>
              <a:rPr lang="tr-TR">
                <a:ea typeface="+mn-lt"/>
                <a:cs typeface="+mn-lt"/>
              </a:rPr>
              <a:t> </a:t>
            </a:r>
            <a:r>
              <a:rPr lang="tr-TR" err="1">
                <a:ea typeface="+mn-lt"/>
                <a:cs typeface="+mn-lt"/>
              </a:rPr>
              <a:t>tree</a:t>
            </a:r>
            <a:r>
              <a:rPr lang="tr-TR">
                <a:ea typeface="+mn-lt"/>
                <a:cs typeface="+mn-lt"/>
              </a:rPr>
              <a:t> is </a:t>
            </a:r>
            <a:r>
              <a:rPr lang="tr-TR" err="1">
                <a:ea typeface="+mn-lt"/>
                <a:cs typeface="+mn-lt"/>
              </a:rPr>
              <a:t>the</a:t>
            </a:r>
            <a:r>
              <a:rPr lang="tr-TR">
                <a:ea typeface="+mn-lt"/>
                <a:cs typeface="+mn-lt"/>
              </a:rPr>
              <a:t> </a:t>
            </a:r>
            <a:r>
              <a:rPr lang="tr-TR" err="1">
                <a:ea typeface="+mn-lt"/>
                <a:cs typeface="+mn-lt"/>
              </a:rPr>
              <a:t>root</a:t>
            </a:r>
            <a:r>
              <a:rPr lang="tr-TR">
                <a:ea typeface="+mn-lt"/>
                <a:cs typeface="+mn-lt"/>
              </a:rPr>
              <a:t> of </a:t>
            </a:r>
            <a:r>
              <a:rPr lang="tr-TR" err="1">
                <a:ea typeface="+mn-lt"/>
                <a:cs typeface="+mn-lt"/>
              </a:rPr>
              <a:t>the</a:t>
            </a:r>
            <a:r>
              <a:rPr lang="tr-TR">
                <a:ea typeface="+mn-lt"/>
                <a:cs typeface="+mn-lt"/>
              </a:rPr>
              <a:t> </a:t>
            </a:r>
            <a:r>
              <a:rPr lang="tr-TR" err="1">
                <a:ea typeface="+mn-lt"/>
                <a:cs typeface="+mn-lt"/>
              </a:rPr>
              <a:t>directory</a:t>
            </a:r>
            <a:r>
              <a:rPr lang="tr-TR">
                <a:ea typeface="+mn-lt"/>
                <a:cs typeface="+mn-lt"/>
              </a:rPr>
              <a:t>, </a:t>
            </a:r>
            <a:r>
              <a:rPr lang="tr-TR" err="1">
                <a:ea typeface="+mn-lt"/>
                <a:cs typeface="+mn-lt"/>
              </a:rPr>
              <a:t>tree</a:t>
            </a:r>
            <a:r>
              <a:rPr lang="tr-TR">
                <a:ea typeface="+mn-lt"/>
                <a:cs typeface="+mn-lt"/>
              </a:rPr>
              <a:t> </a:t>
            </a:r>
            <a:r>
              <a:rPr lang="tr-TR" err="1">
                <a:ea typeface="+mn-lt"/>
                <a:cs typeface="+mn-lt"/>
              </a:rPr>
              <a:t>branches</a:t>
            </a:r>
            <a:r>
              <a:rPr lang="tr-TR">
                <a:ea typeface="+mn-lt"/>
                <a:cs typeface="+mn-lt"/>
              </a:rPr>
              <a:t> </a:t>
            </a:r>
            <a:r>
              <a:rPr lang="tr-TR" err="1">
                <a:ea typeface="+mn-lt"/>
                <a:cs typeface="+mn-lt"/>
              </a:rPr>
              <a:t>are</a:t>
            </a:r>
            <a:r>
              <a:rPr lang="tr-TR">
                <a:ea typeface="+mn-lt"/>
                <a:cs typeface="+mn-lt"/>
              </a:rPr>
              <a:t> </a:t>
            </a:r>
            <a:r>
              <a:rPr lang="tr-TR" err="1">
                <a:ea typeface="+mn-lt"/>
                <a:cs typeface="+mn-lt"/>
              </a:rPr>
              <a:t>subdirectories</a:t>
            </a:r>
            <a:r>
              <a:rPr lang="tr-TR">
                <a:ea typeface="+mn-lt"/>
                <a:cs typeface="+mn-lt"/>
              </a:rPr>
              <a:t>, </a:t>
            </a:r>
            <a:r>
              <a:rPr lang="tr-TR" err="1">
                <a:ea typeface="+mn-lt"/>
                <a:cs typeface="+mn-lt"/>
              </a:rPr>
              <a:t>and</a:t>
            </a:r>
            <a:r>
              <a:rPr lang="tr-TR">
                <a:ea typeface="+mn-lt"/>
                <a:cs typeface="+mn-lt"/>
              </a:rPr>
              <a:t> </a:t>
            </a:r>
            <a:r>
              <a:rPr lang="tr-TR" err="1">
                <a:ea typeface="+mn-lt"/>
                <a:cs typeface="+mn-lt"/>
              </a:rPr>
              <a:t>leaves</a:t>
            </a:r>
            <a:r>
              <a:rPr lang="tr-TR">
                <a:ea typeface="+mn-lt"/>
                <a:cs typeface="+mn-lt"/>
              </a:rPr>
              <a:t> </a:t>
            </a:r>
            <a:r>
              <a:rPr lang="tr-TR" err="1">
                <a:ea typeface="+mn-lt"/>
                <a:cs typeface="+mn-lt"/>
              </a:rPr>
              <a:t>are</a:t>
            </a:r>
            <a:r>
              <a:rPr lang="tr-TR">
                <a:ea typeface="+mn-lt"/>
                <a:cs typeface="+mn-lt"/>
              </a:rPr>
              <a:t> </a:t>
            </a:r>
            <a:r>
              <a:rPr lang="tr-TR" err="1">
                <a:ea typeface="+mn-lt"/>
                <a:cs typeface="+mn-lt"/>
              </a:rPr>
              <a:t>files</a:t>
            </a:r>
            <a:r>
              <a:rPr lang="tr-TR">
                <a:ea typeface="+mn-lt"/>
                <a:cs typeface="+mn-lt"/>
              </a:rPr>
              <a:t>.</a:t>
            </a:r>
            <a:br>
              <a:rPr lang="tr-TR">
                <a:ea typeface="+mn-lt"/>
                <a:cs typeface="+mn-lt"/>
              </a:rPr>
            </a:br>
            <a:r>
              <a:rPr lang="tr-TR" err="1">
                <a:ea typeface="+mn-lt"/>
                <a:cs typeface="+mn-lt"/>
              </a:rPr>
              <a:t>The</a:t>
            </a:r>
            <a:r>
              <a:rPr lang="tr-TR">
                <a:ea typeface="+mn-lt"/>
                <a:cs typeface="+mn-lt"/>
              </a:rPr>
              <a:t> </a:t>
            </a:r>
            <a:r>
              <a:rPr lang="tr-TR" err="1">
                <a:ea typeface="+mn-lt"/>
                <a:cs typeface="+mn-lt"/>
              </a:rPr>
              <a:t>root</a:t>
            </a:r>
            <a:r>
              <a:rPr lang="tr-TR">
                <a:ea typeface="+mn-lt"/>
                <a:cs typeface="+mn-lt"/>
              </a:rPr>
              <a:t> of </a:t>
            </a:r>
            <a:r>
              <a:rPr lang="tr-TR" err="1">
                <a:ea typeface="+mn-lt"/>
                <a:cs typeface="+mn-lt"/>
              </a:rPr>
              <a:t>the</a:t>
            </a:r>
            <a:r>
              <a:rPr lang="tr-TR">
                <a:ea typeface="+mn-lt"/>
                <a:cs typeface="+mn-lt"/>
              </a:rPr>
              <a:t> </a:t>
            </a:r>
            <a:r>
              <a:rPr lang="tr-TR" err="1">
                <a:ea typeface="+mn-lt"/>
                <a:cs typeface="+mn-lt"/>
              </a:rPr>
              <a:t>directory</a:t>
            </a:r>
            <a:r>
              <a:rPr lang="tr-TR">
                <a:ea typeface="+mn-lt"/>
                <a:cs typeface="+mn-lt"/>
              </a:rPr>
              <a:t> is </a:t>
            </a:r>
            <a:r>
              <a:rPr lang="tr-TR" err="1">
                <a:ea typeface="+mn-lt"/>
                <a:cs typeface="+mn-lt"/>
              </a:rPr>
              <a:t>represented</a:t>
            </a:r>
            <a:r>
              <a:rPr lang="tr-TR">
                <a:ea typeface="+mn-lt"/>
                <a:cs typeface="+mn-lt"/>
              </a:rPr>
              <a:t> </a:t>
            </a:r>
            <a:r>
              <a:rPr lang="tr-TR" err="1">
                <a:ea typeface="+mn-lt"/>
                <a:cs typeface="+mn-lt"/>
              </a:rPr>
              <a:t>by</a:t>
            </a:r>
            <a:r>
              <a:rPr lang="tr-TR">
                <a:ea typeface="+mn-lt"/>
                <a:cs typeface="+mn-lt"/>
              </a:rPr>
              <a:t> </a:t>
            </a:r>
            <a:r>
              <a:rPr lang="tr-TR" err="1">
                <a:ea typeface="+mn-lt"/>
                <a:cs typeface="+mn-lt"/>
              </a:rPr>
              <a:t>the</a:t>
            </a:r>
            <a:r>
              <a:rPr lang="tr-TR">
                <a:ea typeface="+mn-lt"/>
                <a:cs typeface="+mn-lt"/>
              </a:rPr>
              <a:t> </a:t>
            </a:r>
            <a:r>
              <a:rPr lang="tr-TR" err="1">
                <a:ea typeface="+mn-lt"/>
                <a:cs typeface="+mn-lt"/>
              </a:rPr>
              <a:t>forward</a:t>
            </a:r>
            <a:r>
              <a:rPr lang="tr-TR">
                <a:ea typeface="+mn-lt"/>
                <a:cs typeface="+mn-lt"/>
              </a:rPr>
              <a:t> </a:t>
            </a:r>
            <a:r>
              <a:rPr lang="tr-TR" err="1">
                <a:ea typeface="+mn-lt"/>
                <a:cs typeface="+mn-lt"/>
              </a:rPr>
              <a:t>slash</a:t>
            </a:r>
            <a:br>
              <a:rPr lang="tr-TR">
                <a:ea typeface="+mn-lt"/>
                <a:cs typeface="+mn-lt"/>
              </a:rPr>
            </a:br>
            <a:r>
              <a:rPr lang="tr-TR" err="1">
                <a:ea typeface="+mn-lt"/>
                <a:cs typeface="+mn-lt"/>
              </a:rPr>
              <a:t>character</a:t>
            </a:r>
            <a:r>
              <a:rPr lang="tr-TR">
                <a:ea typeface="+mn-lt"/>
                <a:cs typeface="+mn-lt"/>
              </a:rPr>
              <a:t> (/), </a:t>
            </a:r>
            <a:r>
              <a:rPr lang="tr-TR" err="1">
                <a:ea typeface="+mn-lt"/>
                <a:cs typeface="+mn-lt"/>
              </a:rPr>
              <a:t>and</a:t>
            </a:r>
            <a:r>
              <a:rPr lang="tr-TR">
                <a:ea typeface="+mn-lt"/>
                <a:cs typeface="+mn-lt"/>
              </a:rPr>
              <a:t> </a:t>
            </a:r>
            <a:r>
              <a:rPr lang="tr-TR" err="1">
                <a:ea typeface="+mn-lt"/>
                <a:cs typeface="+mn-lt"/>
              </a:rPr>
              <a:t>this</a:t>
            </a:r>
            <a:r>
              <a:rPr lang="tr-TR">
                <a:ea typeface="+mn-lt"/>
                <a:cs typeface="+mn-lt"/>
              </a:rPr>
              <a:t> is </a:t>
            </a:r>
            <a:r>
              <a:rPr lang="tr-TR" err="1">
                <a:ea typeface="+mn-lt"/>
                <a:cs typeface="+mn-lt"/>
              </a:rPr>
              <a:t>where</a:t>
            </a:r>
            <a:r>
              <a:rPr lang="tr-TR">
                <a:ea typeface="+mn-lt"/>
                <a:cs typeface="+mn-lt"/>
              </a:rPr>
              <a:t> </a:t>
            </a:r>
            <a:r>
              <a:rPr lang="tr-TR" err="1">
                <a:ea typeface="+mn-lt"/>
                <a:cs typeface="+mn-lt"/>
              </a:rPr>
              <a:t>the</a:t>
            </a:r>
            <a:r>
              <a:rPr lang="tr-TR">
                <a:ea typeface="+mn-lt"/>
                <a:cs typeface="+mn-lt"/>
              </a:rPr>
              <a:t> </a:t>
            </a:r>
            <a:r>
              <a:rPr lang="tr-TR" err="1">
                <a:ea typeface="+mn-lt"/>
                <a:cs typeface="+mn-lt"/>
              </a:rPr>
              <a:t>entire</a:t>
            </a:r>
            <a:r>
              <a:rPr lang="tr-TR">
                <a:ea typeface="+mn-lt"/>
                <a:cs typeface="+mn-lt"/>
              </a:rPr>
              <a:t> </a:t>
            </a:r>
            <a:r>
              <a:rPr lang="tr-TR" err="1">
                <a:ea typeface="+mn-lt"/>
                <a:cs typeface="+mn-lt"/>
              </a:rPr>
              <a:t>directory</a:t>
            </a:r>
            <a:r>
              <a:rPr lang="tr-TR">
                <a:ea typeface="+mn-lt"/>
                <a:cs typeface="+mn-lt"/>
              </a:rPr>
              <a:t> </a:t>
            </a:r>
            <a:r>
              <a:rPr lang="tr-TR" err="1">
                <a:ea typeface="+mn-lt"/>
                <a:cs typeface="+mn-lt"/>
              </a:rPr>
              <a:t>structure</a:t>
            </a:r>
            <a:r>
              <a:rPr lang="tr-TR">
                <a:ea typeface="+mn-lt"/>
                <a:cs typeface="+mn-lt"/>
              </a:rPr>
              <a:t> is</a:t>
            </a:r>
            <a:br>
              <a:rPr lang="tr-TR">
                <a:ea typeface="+mn-lt"/>
                <a:cs typeface="+mn-lt"/>
              </a:rPr>
            </a:br>
            <a:r>
              <a:rPr lang="tr-TR" err="1">
                <a:ea typeface="+mn-lt"/>
                <a:cs typeface="+mn-lt"/>
              </a:rPr>
              <a:t>ultimately</a:t>
            </a:r>
            <a:r>
              <a:rPr lang="tr-TR">
                <a:ea typeface="+mn-lt"/>
                <a:cs typeface="+mn-lt"/>
              </a:rPr>
              <a:t> </a:t>
            </a:r>
            <a:r>
              <a:rPr lang="tr-TR" err="1">
                <a:ea typeface="+mn-lt"/>
                <a:cs typeface="+mn-lt"/>
              </a:rPr>
              <a:t>connected</a:t>
            </a:r>
            <a:r>
              <a:rPr lang="tr-TR">
                <a:ea typeface="+mn-lt"/>
                <a:cs typeface="+mn-lt"/>
              </a:rPr>
              <a:t>. </a:t>
            </a:r>
            <a:endParaRPr lang="tr-TR"/>
          </a:p>
        </p:txBody>
      </p:sp>
    </p:spTree>
    <p:extLst>
      <p:ext uri="{BB962C8B-B14F-4D97-AF65-F5344CB8AC3E}">
        <p14:creationId xmlns:p14="http://schemas.microsoft.com/office/powerpoint/2010/main" val="623300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FA60189-AD0C-8EE0-5778-77CE98B7865D}"/>
              </a:ext>
            </a:extLst>
          </p:cNvPr>
          <p:cNvSpPr>
            <a:spLocks noGrp="1"/>
          </p:cNvSpPr>
          <p:nvPr>
            <p:ph type="title"/>
          </p:nvPr>
        </p:nvSpPr>
        <p:spPr/>
        <p:txBody>
          <a:bodyPr/>
          <a:lstStyle/>
          <a:p>
            <a:r>
              <a:rPr lang="tr-TR">
                <a:ea typeface="+mj-lt"/>
                <a:cs typeface="+mj-lt"/>
              </a:rPr>
              <a:t>Linux Directory </a:t>
            </a:r>
            <a:r>
              <a:rPr lang="tr-TR" err="1">
                <a:ea typeface="+mj-lt"/>
                <a:cs typeface="+mj-lt"/>
              </a:rPr>
              <a:t>Structure</a:t>
            </a:r>
            <a:r>
              <a:rPr lang="tr-TR">
                <a:ea typeface="+mj-lt"/>
                <a:cs typeface="+mj-lt"/>
              </a:rPr>
              <a:t> </a:t>
            </a:r>
            <a:r>
              <a:rPr lang="tr-TR" err="1">
                <a:ea typeface="+mj-lt"/>
                <a:cs typeface="+mj-lt"/>
              </a:rPr>
              <a:t>and</a:t>
            </a:r>
            <a:r>
              <a:rPr lang="tr-TR">
                <a:ea typeface="+mj-lt"/>
                <a:cs typeface="+mj-lt"/>
              </a:rPr>
              <a:t> File </a:t>
            </a:r>
            <a:r>
              <a:rPr lang="tr-TR" err="1">
                <a:ea typeface="+mj-lt"/>
                <a:cs typeface="+mj-lt"/>
              </a:rPr>
              <a:t>Systems</a:t>
            </a:r>
            <a:r>
              <a:rPr lang="tr-TR">
                <a:ea typeface="+mj-lt"/>
                <a:cs typeface="+mj-lt"/>
              </a:rPr>
              <a:t> </a:t>
            </a:r>
            <a:endParaRPr lang="en-US">
              <a:ea typeface="+mj-lt"/>
              <a:cs typeface="+mj-lt"/>
            </a:endParaRPr>
          </a:p>
        </p:txBody>
      </p:sp>
      <p:sp>
        <p:nvSpPr>
          <p:cNvPr id="3" name="İçerik Yer Tutucusu 2">
            <a:extLst>
              <a:ext uri="{FF2B5EF4-FFF2-40B4-BE49-F238E27FC236}">
                <a16:creationId xmlns:a16="http://schemas.microsoft.com/office/drawing/2014/main" id="{AB847FFD-34F2-B3F8-8432-AEDC0CC7A198}"/>
              </a:ext>
            </a:extLst>
          </p:cNvPr>
          <p:cNvSpPr>
            <a:spLocks noGrp="1"/>
          </p:cNvSpPr>
          <p:nvPr>
            <p:ph idx="1"/>
          </p:nvPr>
        </p:nvSpPr>
        <p:spPr/>
        <p:txBody>
          <a:bodyPr vert="horz" lIns="91440" tIns="45720" rIns="91440" bIns="45720" rtlCol="0" anchor="t">
            <a:normAutofit fontScale="92500" lnSpcReduction="10000"/>
          </a:bodyPr>
          <a:lstStyle/>
          <a:p>
            <a:pPr marL="0" indent="0">
              <a:buNone/>
            </a:pPr>
            <a:r>
              <a:rPr lang="tr-TR" err="1"/>
              <a:t>There</a:t>
            </a:r>
            <a:r>
              <a:rPr lang="tr-TR"/>
              <a:t> </a:t>
            </a:r>
            <a:r>
              <a:rPr lang="tr-TR" err="1"/>
              <a:t>are</a:t>
            </a:r>
            <a:r>
              <a:rPr lang="tr-TR"/>
              <a:t> </a:t>
            </a:r>
            <a:r>
              <a:rPr lang="tr-TR" err="1"/>
              <a:t>variety</a:t>
            </a:r>
            <a:r>
              <a:rPr lang="tr-TR"/>
              <a:t> of file </a:t>
            </a:r>
            <a:r>
              <a:rPr lang="tr-TR" err="1"/>
              <a:t>system</a:t>
            </a:r>
            <a:r>
              <a:rPr lang="tr-TR"/>
              <a:t> </a:t>
            </a:r>
            <a:r>
              <a:rPr lang="tr-TR" err="1"/>
              <a:t>types</a:t>
            </a:r>
            <a:r>
              <a:rPr lang="tr-TR"/>
              <a:t>. </a:t>
            </a:r>
            <a:r>
              <a:rPr lang="tr-TR" err="1"/>
              <a:t>These</a:t>
            </a:r>
            <a:r>
              <a:rPr lang="tr-TR"/>
              <a:t> </a:t>
            </a:r>
            <a:r>
              <a:rPr lang="tr-TR" err="1"/>
              <a:t>are</a:t>
            </a:r>
            <a:r>
              <a:rPr lang="tr-TR"/>
              <a:t> can be </a:t>
            </a:r>
            <a:r>
              <a:rPr lang="tr-TR" err="1">
                <a:ea typeface="+mn-lt"/>
                <a:cs typeface="+mn-lt"/>
              </a:rPr>
              <a:t>categorized</a:t>
            </a:r>
            <a:r>
              <a:rPr lang="tr-TR">
                <a:ea typeface="+mn-lt"/>
                <a:cs typeface="+mn-lt"/>
              </a:rPr>
              <a:t> in </a:t>
            </a:r>
            <a:r>
              <a:rPr lang="tr-TR" err="1">
                <a:ea typeface="+mn-lt"/>
                <a:cs typeface="+mn-lt"/>
              </a:rPr>
              <a:t>three</a:t>
            </a:r>
            <a:r>
              <a:rPr lang="tr-TR">
                <a:ea typeface="+mn-lt"/>
                <a:cs typeface="+mn-lt"/>
              </a:rPr>
              <a:t> </a:t>
            </a:r>
            <a:r>
              <a:rPr lang="tr-TR" err="1">
                <a:ea typeface="+mn-lt"/>
                <a:cs typeface="+mn-lt"/>
              </a:rPr>
              <a:t>basic</a:t>
            </a:r>
            <a:r>
              <a:rPr lang="tr-TR">
                <a:ea typeface="+mn-lt"/>
                <a:cs typeface="+mn-lt"/>
              </a:rPr>
              <a:t> </a:t>
            </a:r>
            <a:r>
              <a:rPr lang="tr-TR" err="1">
                <a:ea typeface="+mn-lt"/>
                <a:cs typeface="+mn-lt"/>
              </a:rPr>
              <a:t>groups</a:t>
            </a:r>
            <a:r>
              <a:rPr lang="tr-TR">
                <a:ea typeface="+mn-lt"/>
                <a:cs typeface="+mn-lt"/>
              </a:rPr>
              <a:t>: disk-</a:t>
            </a:r>
            <a:r>
              <a:rPr lang="tr-TR" err="1">
                <a:ea typeface="+mn-lt"/>
                <a:cs typeface="+mn-lt"/>
              </a:rPr>
              <a:t>based</a:t>
            </a:r>
            <a:r>
              <a:rPr lang="tr-TR">
                <a:ea typeface="+mn-lt"/>
                <a:cs typeface="+mn-lt"/>
              </a:rPr>
              <a:t>, network-</a:t>
            </a:r>
            <a:br>
              <a:rPr lang="tr-TR">
                <a:ea typeface="+mn-lt"/>
                <a:cs typeface="+mn-lt"/>
              </a:rPr>
            </a:br>
            <a:r>
              <a:rPr lang="tr-TR" err="1">
                <a:ea typeface="+mn-lt"/>
                <a:cs typeface="+mn-lt"/>
              </a:rPr>
              <a:t>based</a:t>
            </a:r>
            <a:r>
              <a:rPr lang="tr-TR">
                <a:ea typeface="+mn-lt"/>
                <a:cs typeface="+mn-lt"/>
              </a:rPr>
              <a:t>, </a:t>
            </a:r>
            <a:r>
              <a:rPr lang="tr-TR" err="1">
                <a:ea typeface="+mn-lt"/>
                <a:cs typeface="+mn-lt"/>
              </a:rPr>
              <a:t>and</a:t>
            </a:r>
            <a:r>
              <a:rPr lang="tr-TR">
                <a:ea typeface="+mn-lt"/>
                <a:cs typeface="+mn-lt"/>
              </a:rPr>
              <a:t> </a:t>
            </a:r>
            <a:r>
              <a:rPr lang="tr-TR" err="1">
                <a:ea typeface="+mn-lt"/>
                <a:cs typeface="+mn-lt"/>
              </a:rPr>
              <a:t>memory-based</a:t>
            </a:r>
            <a:r>
              <a:rPr lang="tr-TR">
                <a:ea typeface="+mn-lt"/>
                <a:cs typeface="+mn-lt"/>
              </a:rPr>
              <a:t>. Disk-</a:t>
            </a:r>
            <a:r>
              <a:rPr lang="tr-TR" err="1">
                <a:ea typeface="+mn-lt"/>
                <a:cs typeface="+mn-lt"/>
              </a:rPr>
              <a:t>based</a:t>
            </a:r>
            <a:r>
              <a:rPr lang="tr-TR">
                <a:ea typeface="+mn-lt"/>
                <a:cs typeface="+mn-lt"/>
              </a:rPr>
              <a:t> file </a:t>
            </a:r>
            <a:r>
              <a:rPr lang="tr-TR" err="1">
                <a:ea typeface="+mn-lt"/>
                <a:cs typeface="+mn-lt"/>
              </a:rPr>
              <a:t>systems</a:t>
            </a:r>
            <a:r>
              <a:rPr lang="tr-TR">
                <a:ea typeface="+mn-lt"/>
                <a:cs typeface="+mn-lt"/>
              </a:rPr>
              <a:t> </a:t>
            </a:r>
            <a:r>
              <a:rPr lang="tr-TR" err="1">
                <a:ea typeface="+mn-lt"/>
                <a:cs typeface="+mn-lt"/>
              </a:rPr>
              <a:t>are</a:t>
            </a:r>
            <a:r>
              <a:rPr lang="tr-TR">
                <a:ea typeface="+mn-lt"/>
                <a:cs typeface="+mn-lt"/>
              </a:rPr>
              <a:t> </a:t>
            </a:r>
            <a:r>
              <a:rPr lang="tr-TR" err="1">
                <a:ea typeface="+mn-lt"/>
                <a:cs typeface="+mn-lt"/>
              </a:rPr>
              <a:t>typically</a:t>
            </a:r>
            <a:br>
              <a:rPr lang="tr-TR">
                <a:ea typeface="+mn-lt"/>
                <a:cs typeface="+mn-lt"/>
              </a:rPr>
            </a:br>
            <a:r>
              <a:rPr lang="tr-TR" err="1">
                <a:ea typeface="+mn-lt"/>
                <a:cs typeface="+mn-lt"/>
              </a:rPr>
              <a:t>created</a:t>
            </a:r>
            <a:r>
              <a:rPr lang="tr-TR">
                <a:ea typeface="+mn-lt"/>
                <a:cs typeface="+mn-lt"/>
              </a:rPr>
              <a:t> on </a:t>
            </a:r>
            <a:r>
              <a:rPr lang="tr-TR" err="1">
                <a:ea typeface="+mn-lt"/>
                <a:cs typeface="+mn-lt"/>
              </a:rPr>
              <a:t>physical</a:t>
            </a:r>
            <a:r>
              <a:rPr lang="tr-TR">
                <a:ea typeface="+mn-lt"/>
                <a:cs typeface="+mn-lt"/>
              </a:rPr>
              <a:t> </a:t>
            </a:r>
            <a:r>
              <a:rPr lang="tr-TR" err="1">
                <a:ea typeface="+mn-lt"/>
                <a:cs typeface="+mn-lt"/>
              </a:rPr>
              <a:t>media</a:t>
            </a:r>
            <a:r>
              <a:rPr lang="tr-TR">
                <a:ea typeface="+mn-lt"/>
                <a:cs typeface="+mn-lt"/>
              </a:rPr>
              <a:t> </a:t>
            </a:r>
            <a:r>
              <a:rPr lang="tr-TR" err="1">
                <a:ea typeface="+mn-lt"/>
                <a:cs typeface="+mn-lt"/>
              </a:rPr>
              <a:t>such</a:t>
            </a:r>
            <a:r>
              <a:rPr lang="tr-TR">
                <a:ea typeface="+mn-lt"/>
                <a:cs typeface="+mn-lt"/>
              </a:rPr>
              <a:t> as a hard </a:t>
            </a:r>
            <a:r>
              <a:rPr lang="tr-TR" err="1">
                <a:ea typeface="+mn-lt"/>
                <a:cs typeface="+mn-lt"/>
              </a:rPr>
              <a:t>drive</a:t>
            </a:r>
            <a:r>
              <a:rPr lang="tr-TR">
                <a:ea typeface="+mn-lt"/>
                <a:cs typeface="+mn-lt"/>
              </a:rPr>
              <a:t> </a:t>
            </a:r>
            <a:r>
              <a:rPr lang="tr-TR" err="1">
                <a:ea typeface="+mn-lt"/>
                <a:cs typeface="+mn-lt"/>
              </a:rPr>
              <a:t>or</a:t>
            </a:r>
            <a:r>
              <a:rPr lang="tr-TR">
                <a:ea typeface="+mn-lt"/>
                <a:cs typeface="+mn-lt"/>
              </a:rPr>
              <a:t> a USB </a:t>
            </a:r>
            <a:r>
              <a:rPr lang="tr-TR" err="1">
                <a:ea typeface="+mn-lt"/>
                <a:cs typeface="+mn-lt"/>
              </a:rPr>
              <a:t>flash</a:t>
            </a:r>
            <a:br>
              <a:rPr lang="tr-TR">
                <a:ea typeface="+mn-lt"/>
                <a:cs typeface="+mn-lt"/>
              </a:rPr>
            </a:br>
            <a:r>
              <a:rPr lang="tr-TR" err="1">
                <a:ea typeface="+mn-lt"/>
                <a:cs typeface="+mn-lt"/>
              </a:rPr>
              <a:t>drive</a:t>
            </a:r>
            <a:r>
              <a:rPr lang="tr-TR">
                <a:ea typeface="+mn-lt"/>
                <a:cs typeface="+mn-lt"/>
              </a:rPr>
              <a:t>. Network-</a:t>
            </a:r>
            <a:r>
              <a:rPr lang="tr-TR" err="1">
                <a:ea typeface="+mn-lt"/>
                <a:cs typeface="+mn-lt"/>
              </a:rPr>
              <a:t>based</a:t>
            </a:r>
            <a:r>
              <a:rPr lang="tr-TR">
                <a:ea typeface="+mn-lt"/>
                <a:cs typeface="+mn-lt"/>
              </a:rPr>
              <a:t> file </a:t>
            </a:r>
            <a:r>
              <a:rPr lang="tr-TR" err="1">
                <a:ea typeface="+mn-lt"/>
                <a:cs typeface="+mn-lt"/>
              </a:rPr>
              <a:t>systems</a:t>
            </a:r>
            <a:r>
              <a:rPr lang="tr-TR">
                <a:ea typeface="+mn-lt"/>
                <a:cs typeface="+mn-lt"/>
              </a:rPr>
              <a:t> </a:t>
            </a:r>
            <a:r>
              <a:rPr lang="tr-TR" err="1">
                <a:ea typeface="+mn-lt"/>
                <a:cs typeface="+mn-lt"/>
              </a:rPr>
              <a:t>are</a:t>
            </a:r>
            <a:r>
              <a:rPr lang="tr-TR">
                <a:ea typeface="+mn-lt"/>
                <a:cs typeface="+mn-lt"/>
              </a:rPr>
              <a:t> </a:t>
            </a:r>
            <a:r>
              <a:rPr lang="tr-TR" err="1">
                <a:ea typeface="+mn-lt"/>
                <a:cs typeface="+mn-lt"/>
              </a:rPr>
              <a:t>essentially</a:t>
            </a:r>
            <a:r>
              <a:rPr lang="tr-TR">
                <a:ea typeface="+mn-lt"/>
                <a:cs typeface="+mn-lt"/>
              </a:rPr>
              <a:t> disk-</a:t>
            </a:r>
            <a:r>
              <a:rPr lang="tr-TR" err="1">
                <a:ea typeface="+mn-lt"/>
                <a:cs typeface="+mn-lt"/>
              </a:rPr>
              <a:t>based</a:t>
            </a:r>
            <a:r>
              <a:rPr lang="tr-TR">
                <a:ea typeface="+mn-lt"/>
                <a:cs typeface="+mn-lt"/>
              </a:rPr>
              <a:t> file</a:t>
            </a:r>
            <a:br>
              <a:rPr lang="tr-TR">
                <a:ea typeface="+mn-lt"/>
                <a:cs typeface="+mn-lt"/>
              </a:rPr>
            </a:br>
            <a:r>
              <a:rPr lang="tr-TR" err="1">
                <a:ea typeface="+mn-lt"/>
                <a:cs typeface="+mn-lt"/>
              </a:rPr>
              <a:t>systems</a:t>
            </a:r>
            <a:r>
              <a:rPr lang="tr-TR">
                <a:ea typeface="+mn-lt"/>
                <a:cs typeface="+mn-lt"/>
              </a:rPr>
              <a:t> </a:t>
            </a:r>
            <a:r>
              <a:rPr lang="tr-TR" err="1">
                <a:ea typeface="+mn-lt"/>
                <a:cs typeface="+mn-lt"/>
              </a:rPr>
              <a:t>that</a:t>
            </a:r>
            <a:r>
              <a:rPr lang="tr-TR">
                <a:ea typeface="+mn-lt"/>
                <a:cs typeface="+mn-lt"/>
              </a:rPr>
              <a:t> </a:t>
            </a:r>
            <a:r>
              <a:rPr lang="tr-TR" err="1">
                <a:ea typeface="+mn-lt"/>
                <a:cs typeface="+mn-lt"/>
              </a:rPr>
              <a:t>are</a:t>
            </a:r>
            <a:r>
              <a:rPr lang="tr-TR">
                <a:ea typeface="+mn-lt"/>
                <a:cs typeface="+mn-lt"/>
              </a:rPr>
              <a:t> </a:t>
            </a:r>
            <a:r>
              <a:rPr lang="tr-TR" err="1">
                <a:ea typeface="+mn-lt"/>
                <a:cs typeface="+mn-lt"/>
              </a:rPr>
              <a:t>shared</a:t>
            </a:r>
            <a:r>
              <a:rPr lang="tr-TR">
                <a:ea typeface="+mn-lt"/>
                <a:cs typeface="+mn-lt"/>
              </a:rPr>
              <a:t> </a:t>
            </a:r>
            <a:r>
              <a:rPr lang="tr-TR" err="1">
                <a:ea typeface="+mn-lt"/>
                <a:cs typeface="+mn-lt"/>
              </a:rPr>
              <a:t>over</a:t>
            </a:r>
            <a:r>
              <a:rPr lang="tr-TR">
                <a:ea typeface="+mn-lt"/>
                <a:cs typeface="+mn-lt"/>
              </a:rPr>
              <a:t> </a:t>
            </a:r>
            <a:r>
              <a:rPr lang="tr-TR" err="1">
                <a:ea typeface="+mn-lt"/>
                <a:cs typeface="+mn-lt"/>
              </a:rPr>
              <a:t>the</a:t>
            </a:r>
            <a:r>
              <a:rPr lang="tr-TR">
                <a:ea typeface="+mn-lt"/>
                <a:cs typeface="+mn-lt"/>
              </a:rPr>
              <a:t> network </a:t>
            </a:r>
            <a:r>
              <a:rPr lang="tr-TR" err="1">
                <a:ea typeface="+mn-lt"/>
                <a:cs typeface="+mn-lt"/>
              </a:rPr>
              <a:t>for</a:t>
            </a:r>
            <a:r>
              <a:rPr lang="tr-TR">
                <a:ea typeface="+mn-lt"/>
                <a:cs typeface="+mn-lt"/>
              </a:rPr>
              <a:t> </a:t>
            </a:r>
            <a:r>
              <a:rPr lang="tr-TR" err="1">
                <a:ea typeface="+mn-lt"/>
                <a:cs typeface="+mn-lt"/>
              </a:rPr>
              <a:t>remote</a:t>
            </a:r>
            <a:r>
              <a:rPr lang="tr-TR">
                <a:ea typeface="+mn-lt"/>
                <a:cs typeface="+mn-lt"/>
              </a:rPr>
              <a:t> </a:t>
            </a:r>
            <a:r>
              <a:rPr lang="tr-TR" err="1">
                <a:ea typeface="+mn-lt"/>
                <a:cs typeface="+mn-lt"/>
              </a:rPr>
              <a:t>access</a:t>
            </a:r>
            <a:r>
              <a:rPr lang="tr-TR">
                <a:ea typeface="+mn-lt"/>
                <a:cs typeface="+mn-lt"/>
              </a:rPr>
              <a:t>.</a:t>
            </a:r>
            <a:br>
              <a:rPr lang="tr-TR">
                <a:ea typeface="+mn-lt"/>
                <a:cs typeface="+mn-lt"/>
              </a:rPr>
            </a:br>
            <a:r>
              <a:rPr lang="tr-TR">
                <a:ea typeface="+mn-lt"/>
                <a:cs typeface="+mn-lt"/>
              </a:rPr>
              <a:t>Memory-</a:t>
            </a:r>
            <a:r>
              <a:rPr lang="tr-TR" err="1">
                <a:ea typeface="+mn-lt"/>
                <a:cs typeface="+mn-lt"/>
              </a:rPr>
              <a:t>based</a:t>
            </a:r>
            <a:r>
              <a:rPr lang="tr-TR">
                <a:ea typeface="+mn-lt"/>
                <a:cs typeface="+mn-lt"/>
              </a:rPr>
              <a:t> file </a:t>
            </a:r>
            <a:r>
              <a:rPr lang="tr-TR" err="1">
                <a:ea typeface="+mn-lt"/>
                <a:cs typeface="+mn-lt"/>
              </a:rPr>
              <a:t>systems</a:t>
            </a:r>
            <a:r>
              <a:rPr lang="tr-TR">
                <a:ea typeface="+mn-lt"/>
                <a:cs typeface="+mn-lt"/>
              </a:rPr>
              <a:t> </a:t>
            </a:r>
            <a:r>
              <a:rPr lang="tr-TR" err="1">
                <a:ea typeface="+mn-lt"/>
                <a:cs typeface="+mn-lt"/>
              </a:rPr>
              <a:t>are</a:t>
            </a:r>
            <a:r>
              <a:rPr lang="tr-TR">
                <a:ea typeface="+mn-lt"/>
                <a:cs typeface="+mn-lt"/>
              </a:rPr>
              <a:t> </a:t>
            </a:r>
            <a:r>
              <a:rPr lang="tr-TR" err="1">
                <a:ea typeface="+mn-lt"/>
                <a:cs typeface="+mn-lt"/>
              </a:rPr>
              <a:t>virtual</a:t>
            </a:r>
            <a:r>
              <a:rPr lang="tr-TR">
                <a:ea typeface="+mn-lt"/>
                <a:cs typeface="+mn-lt"/>
              </a:rPr>
              <a:t>; </a:t>
            </a:r>
            <a:r>
              <a:rPr lang="tr-TR" err="1">
                <a:ea typeface="+mn-lt"/>
                <a:cs typeface="+mn-lt"/>
              </a:rPr>
              <a:t>they</a:t>
            </a:r>
            <a:r>
              <a:rPr lang="tr-TR">
                <a:ea typeface="+mn-lt"/>
                <a:cs typeface="+mn-lt"/>
              </a:rPr>
              <a:t> </a:t>
            </a:r>
            <a:r>
              <a:rPr lang="tr-TR" err="1">
                <a:ea typeface="+mn-lt"/>
                <a:cs typeface="+mn-lt"/>
              </a:rPr>
              <a:t>are</a:t>
            </a:r>
            <a:r>
              <a:rPr lang="tr-TR">
                <a:ea typeface="+mn-lt"/>
                <a:cs typeface="+mn-lt"/>
              </a:rPr>
              <a:t> </a:t>
            </a:r>
            <a:r>
              <a:rPr lang="tr-TR" err="1">
                <a:ea typeface="+mn-lt"/>
                <a:cs typeface="+mn-lt"/>
              </a:rPr>
              <a:t>created</a:t>
            </a:r>
            <a:br>
              <a:rPr lang="tr-TR">
                <a:ea typeface="+mn-lt"/>
                <a:cs typeface="+mn-lt"/>
              </a:rPr>
            </a:br>
            <a:r>
              <a:rPr lang="tr-TR" err="1">
                <a:ea typeface="+mn-lt"/>
                <a:cs typeface="+mn-lt"/>
              </a:rPr>
              <a:t>automatically</a:t>
            </a:r>
            <a:r>
              <a:rPr lang="tr-TR">
                <a:ea typeface="+mn-lt"/>
                <a:cs typeface="+mn-lt"/>
              </a:rPr>
              <a:t> at </a:t>
            </a:r>
            <a:r>
              <a:rPr lang="tr-TR" err="1">
                <a:ea typeface="+mn-lt"/>
                <a:cs typeface="+mn-lt"/>
              </a:rPr>
              <a:t>system</a:t>
            </a:r>
            <a:r>
              <a:rPr lang="tr-TR">
                <a:ea typeface="+mn-lt"/>
                <a:cs typeface="+mn-lt"/>
              </a:rPr>
              <a:t> </a:t>
            </a:r>
            <a:r>
              <a:rPr lang="tr-TR" err="1">
                <a:ea typeface="+mn-lt"/>
                <a:cs typeface="+mn-lt"/>
              </a:rPr>
              <a:t>startup</a:t>
            </a:r>
            <a:r>
              <a:rPr lang="tr-TR">
                <a:ea typeface="+mn-lt"/>
                <a:cs typeface="+mn-lt"/>
              </a:rPr>
              <a:t> </a:t>
            </a:r>
            <a:r>
              <a:rPr lang="tr-TR" err="1">
                <a:ea typeface="+mn-lt"/>
                <a:cs typeface="+mn-lt"/>
              </a:rPr>
              <a:t>and</a:t>
            </a:r>
            <a:r>
              <a:rPr lang="tr-TR">
                <a:ea typeface="+mn-lt"/>
                <a:cs typeface="+mn-lt"/>
              </a:rPr>
              <a:t> </a:t>
            </a:r>
            <a:r>
              <a:rPr lang="tr-TR" err="1">
                <a:ea typeface="+mn-lt"/>
                <a:cs typeface="+mn-lt"/>
              </a:rPr>
              <a:t>destroyed</a:t>
            </a:r>
            <a:r>
              <a:rPr lang="tr-TR">
                <a:ea typeface="+mn-lt"/>
                <a:cs typeface="+mn-lt"/>
              </a:rPr>
              <a:t> </a:t>
            </a:r>
            <a:r>
              <a:rPr lang="tr-TR" err="1">
                <a:ea typeface="+mn-lt"/>
                <a:cs typeface="+mn-lt"/>
              </a:rPr>
              <a:t>when</a:t>
            </a:r>
            <a:r>
              <a:rPr lang="tr-TR">
                <a:ea typeface="+mn-lt"/>
                <a:cs typeface="+mn-lt"/>
              </a:rPr>
              <a:t> </a:t>
            </a:r>
            <a:r>
              <a:rPr lang="tr-TR" err="1">
                <a:ea typeface="+mn-lt"/>
                <a:cs typeface="+mn-lt"/>
              </a:rPr>
              <a:t>the</a:t>
            </a:r>
            <a:r>
              <a:rPr lang="tr-TR">
                <a:ea typeface="+mn-lt"/>
                <a:cs typeface="+mn-lt"/>
              </a:rPr>
              <a:t> </a:t>
            </a:r>
            <a:r>
              <a:rPr lang="tr-TR" err="1">
                <a:ea typeface="+mn-lt"/>
                <a:cs typeface="+mn-lt"/>
              </a:rPr>
              <a:t>system</a:t>
            </a:r>
            <a:br>
              <a:rPr lang="tr-TR">
                <a:ea typeface="+mn-lt"/>
                <a:cs typeface="+mn-lt"/>
              </a:rPr>
            </a:br>
            <a:r>
              <a:rPr lang="tr-TR" err="1">
                <a:ea typeface="+mn-lt"/>
                <a:cs typeface="+mn-lt"/>
              </a:rPr>
              <a:t>goes</a:t>
            </a:r>
            <a:r>
              <a:rPr lang="tr-TR">
                <a:ea typeface="+mn-lt"/>
                <a:cs typeface="+mn-lt"/>
              </a:rPr>
              <a:t> </a:t>
            </a:r>
            <a:r>
              <a:rPr lang="tr-TR" err="1">
                <a:ea typeface="+mn-lt"/>
                <a:cs typeface="+mn-lt"/>
              </a:rPr>
              <a:t>down</a:t>
            </a:r>
            <a:r>
              <a:rPr lang="tr-TR">
                <a:ea typeface="+mn-lt"/>
                <a:cs typeface="+mn-lt"/>
              </a:rPr>
              <a:t>. </a:t>
            </a:r>
            <a:r>
              <a:rPr lang="tr-TR" err="1">
                <a:ea typeface="+mn-lt"/>
                <a:cs typeface="+mn-lt"/>
              </a:rPr>
              <a:t>The</a:t>
            </a:r>
            <a:r>
              <a:rPr lang="tr-TR">
                <a:ea typeface="+mn-lt"/>
                <a:cs typeface="+mn-lt"/>
              </a:rPr>
              <a:t> </a:t>
            </a:r>
            <a:r>
              <a:rPr lang="tr-TR" err="1">
                <a:ea typeface="+mn-lt"/>
                <a:cs typeface="+mn-lt"/>
              </a:rPr>
              <a:t>first</a:t>
            </a:r>
            <a:r>
              <a:rPr lang="tr-TR">
                <a:ea typeface="+mn-lt"/>
                <a:cs typeface="+mn-lt"/>
              </a:rPr>
              <a:t> </a:t>
            </a:r>
            <a:r>
              <a:rPr lang="tr-TR" err="1">
                <a:ea typeface="+mn-lt"/>
                <a:cs typeface="+mn-lt"/>
              </a:rPr>
              <a:t>two</a:t>
            </a:r>
            <a:r>
              <a:rPr lang="tr-TR">
                <a:ea typeface="+mn-lt"/>
                <a:cs typeface="+mn-lt"/>
              </a:rPr>
              <a:t> </a:t>
            </a:r>
            <a:r>
              <a:rPr lang="tr-TR" err="1">
                <a:ea typeface="+mn-lt"/>
                <a:cs typeface="+mn-lt"/>
              </a:rPr>
              <a:t>types</a:t>
            </a:r>
            <a:r>
              <a:rPr lang="tr-TR">
                <a:ea typeface="+mn-lt"/>
                <a:cs typeface="+mn-lt"/>
              </a:rPr>
              <a:t> of file </a:t>
            </a:r>
            <a:r>
              <a:rPr lang="tr-TR" err="1">
                <a:ea typeface="+mn-lt"/>
                <a:cs typeface="+mn-lt"/>
              </a:rPr>
              <a:t>systems</a:t>
            </a:r>
            <a:r>
              <a:rPr lang="tr-TR">
                <a:ea typeface="+mn-lt"/>
                <a:cs typeface="+mn-lt"/>
              </a:rPr>
              <a:t> </a:t>
            </a:r>
            <a:r>
              <a:rPr lang="tr-TR" err="1">
                <a:ea typeface="+mn-lt"/>
                <a:cs typeface="+mn-lt"/>
              </a:rPr>
              <a:t>store</a:t>
            </a:r>
            <a:r>
              <a:rPr lang="tr-TR">
                <a:ea typeface="+mn-lt"/>
                <a:cs typeface="+mn-lt"/>
              </a:rPr>
              <a:t> </a:t>
            </a:r>
            <a:r>
              <a:rPr lang="tr-TR" err="1">
                <a:ea typeface="+mn-lt"/>
                <a:cs typeface="+mn-lt"/>
              </a:rPr>
              <a:t>information</a:t>
            </a:r>
            <a:br>
              <a:rPr lang="tr-TR">
                <a:ea typeface="+mn-lt"/>
                <a:cs typeface="+mn-lt"/>
              </a:rPr>
            </a:br>
            <a:r>
              <a:rPr lang="tr-TR" err="1">
                <a:ea typeface="+mn-lt"/>
                <a:cs typeface="+mn-lt"/>
              </a:rPr>
              <a:t>persistently</a:t>
            </a:r>
            <a:r>
              <a:rPr lang="tr-TR">
                <a:ea typeface="+mn-lt"/>
                <a:cs typeface="+mn-lt"/>
              </a:rPr>
              <a:t>, </a:t>
            </a:r>
            <a:r>
              <a:rPr lang="tr-TR" err="1">
                <a:ea typeface="+mn-lt"/>
                <a:cs typeface="+mn-lt"/>
              </a:rPr>
              <a:t>while</a:t>
            </a:r>
            <a:r>
              <a:rPr lang="tr-TR">
                <a:ea typeface="+mn-lt"/>
                <a:cs typeface="+mn-lt"/>
              </a:rPr>
              <a:t> </a:t>
            </a:r>
            <a:r>
              <a:rPr lang="tr-TR" err="1">
                <a:ea typeface="+mn-lt"/>
                <a:cs typeface="+mn-lt"/>
              </a:rPr>
              <a:t>any</a:t>
            </a:r>
            <a:r>
              <a:rPr lang="tr-TR">
                <a:ea typeface="+mn-lt"/>
                <a:cs typeface="+mn-lt"/>
              </a:rPr>
              <a:t> data </a:t>
            </a:r>
            <a:r>
              <a:rPr lang="tr-TR" err="1">
                <a:ea typeface="+mn-lt"/>
                <a:cs typeface="+mn-lt"/>
              </a:rPr>
              <a:t>saved</a:t>
            </a:r>
            <a:r>
              <a:rPr lang="tr-TR">
                <a:ea typeface="+mn-lt"/>
                <a:cs typeface="+mn-lt"/>
              </a:rPr>
              <a:t> in </a:t>
            </a:r>
            <a:r>
              <a:rPr lang="tr-TR" err="1">
                <a:ea typeface="+mn-lt"/>
                <a:cs typeface="+mn-lt"/>
              </a:rPr>
              <a:t>virtual</a:t>
            </a:r>
            <a:r>
              <a:rPr lang="tr-TR">
                <a:ea typeface="+mn-lt"/>
                <a:cs typeface="+mn-lt"/>
              </a:rPr>
              <a:t> file </a:t>
            </a:r>
            <a:r>
              <a:rPr lang="tr-TR" err="1">
                <a:ea typeface="+mn-lt"/>
                <a:cs typeface="+mn-lt"/>
              </a:rPr>
              <a:t>systems</a:t>
            </a:r>
            <a:r>
              <a:rPr lang="tr-TR">
                <a:ea typeface="+mn-lt"/>
                <a:cs typeface="+mn-lt"/>
              </a:rPr>
              <a:t> is </a:t>
            </a:r>
            <a:r>
              <a:rPr lang="tr-TR" err="1">
                <a:ea typeface="+mn-lt"/>
                <a:cs typeface="+mn-lt"/>
              </a:rPr>
              <a:t>lost</a:t>
            </a:r>
            <a:r>
              <a:rPr lang="tr-TR">
                <a:ea typeface="+mn-lt"/>
                <a:cs typeface="+mn-lt"/>
              </a:rPr>
              <a:t> at</a:t>
            </a:r>
            <a:br>
              <a:rPr lang="tr-TR">
                <a:ea typeface="+mn-lt"/>
                <a:cs typeface="+mn-lt"/>
              </a:rPr>
            </a:br>
            <a:r>
              <a:rPr lang="tr-TR" err="1">
                <a:ea typeface="+mn-lt"/>
                <a:cs typeface="+mn-lt"/>
              </a:rPr>
              <a:t>system</a:t>
            </a:r>
            <a:r>
              <a:rPr lang="tr-TR">
                <a:ea typeface="+mn-lt"/>
                <a:cs typeface="+mn-lt"/>
              </a:rPr>
              <a:t> </a:t>
            </a:r>
            <a:r>
              <a:rPr lang="tr-TR" err="1">
                <a:ea typeface="+mn-lt"/>
                <a:cs typeface="+mn-lt"/>
              </a:rPr>
              <a:t>reboots</a:t>
            </a:r>
            <a:r>
              <a:rPr lang="tr-TR">
                <a:ea typeface="+mn-lt"/>
                <a:cs typeface="+mn-lt"/>
              </a:rPr>
              <a:t>.</a:t>
            </a:r>
          </a:p>
        </p:txBody>
      </p:sp>
    </p:spTree>
    <p:extLst>
      <p:ext uri="{BB962C8B-B14F-4D97-AF65-F5344CB8AC3E}">
        <p14:creationId xmlns:p14="http://schemas.microsoft.com/office/powerpoint/2010/main" val="2585694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B9AD693-7180-3625-2709-FF39960AE36D}"/>
              </a:ext>
            </a:extLst>
          </p:cNvPr>
          <p:cNvSpPr>
            <a:spLocks noGrp="1"/>
          </p:cNvSpPr>
          <p:nvPr>
            <p:ph type="title"/>
          </p:nvPr>
        </p:nvSpPr>
        <p:spPr/>
        <p:txBody>
          <a:bodyPr/>
          <a:lstStyle/>
          <a:p>
            <a:r>
              <a:rPr lang="tr-TR" dirty="0">
                <a:ea typeface="+mj-lt"/>
                <a:cs typeface="+mj-lt"/>
              </a:rPr>
              <a:t>Linux Directory </a:t>
            </a:r>
            <a:r>
              <a:rPr lang="tr-TR" dirty="0" err="1">
                <a:ea typeface="+mj-lt"/>
                <a:cs typeface="+mj-lt"/>
              </a:rPr>
              <a:t>Structure</a:t>
            </a:r>
            <a:r>
              <a:rPr lang="tr-TR" dirty="0">
                <a:ea typeface="+mj-lt"/>
                <a:cs typeface="+mj-lt"/>
              </a:rPr>
              <a:t> </a:t>
            </a:r>
            <a:r>
              <a:rPr lang="tr-TR" dirty="0" err="1">
                <a:ea typeface="+mj-lt"/>
                <a:cs typeface="+mj-lt"/>
              </a:rPr>
              <a:t>and</a:t>
            </a:r>
            <a:r>
              <a:rPr lang="tr-TR" dirty="0">
                <a:ea typeface="+mj-lt"/>
                <a:cs typeface="+mj-lt"/>
              </a:rPr>
              <a:t> File </a:t>
            </a:r>
            <a:r>
              <a:rPr lang="tr-TR" dirty="0" err="1">
                <a:ea typeface="+mj-lt"/>
                <a:cs typeface="+mj-lt"/>
              </a:rPr>
              <a:t>Systems</a:t>
            </a:r>
            <a:r>
              <a:rPr lang="tr-TR" dirty="0">
                <a:ea typeface="+mj-lt"/>
                <a:cs typeface="+mj-lt"/>
              </a:rPr>
              <a:t> </a:t>
            </a:r>
            <a:endParaRPr lang="en-US" dirty="0">
              <a:ea typeface="+mj-lt"/>
              <a:cs typeface="+mj-lt"/>
            </a:endParaRPr>
          </a:p>
        </p:txBody>
      </p:sp>
      <p:sp>
        <p:nvSpPr>
          <p:cNvPr id="3" name="İçerik Yer Tutucusu 2">
            <a:extLst>
              <a:ext uri="{FF2B5EF4-FFF2-40B4-BE49-F238E27FC236}">
                <a16:creationId xmlns:a16="http://schemas.microsoft.com/office/drawing/2014/main" id="{4009EFA6-C605-D652-447E-EB88A07B1D4E}"/>
              </a:ext>
            </a:extLst>
          </p:cNvPr>
          <p:cNvSpPr>
            <a:spLocks noGrp="1"/>
          </p:cNvSpPr>
          <p:nvPr>
            <p:ph idx="1"/>
          </p:nvPr>
        </p:nvSpPr>
        <p:spPr>
          <a:xfrm>
            <a:off x="838200" y="2011680"/>
            <a:ext cx="10515600" cy="4658750"/>
          </a:xfrm>
        </p:spPr>
        <p:txBody>
          <a:bodyPr vert="horz" lIns="91440" tIns="45720" rIns="91440" bIns="45720" rtlCol="0" anchor="t">
            <a:normAutofit fontScale="77500" lnSpcReduction="20000"/>
          </a:bodyPr>
          <a:lstStyle/>
          <a:p>
            <a:pPr marL="0" indent="0">
              <a:buNone/>
            </a:pPr>
            <a:r>
              <a:rPr lang="tr-TR" b="1" dirty="0" err="1">
                <a:ea typeface="+mn-lt"/>
                <a:cs typeface="+mn-lt"/>
              </a:rPr>
              <a:t>The</a:t>
            </a:r>
            <a:r>
              <a:rPr lang="tr-TR" b="1" dirty="0">
                <a:ea typeface="+mn-lt"/>
                <a:cs typeface="+mn-lt"/>
              </a:rPr>
              <a:t> </a:t>
            </a:r>
            <a:r>
              <a:rPr lang="tr-TR" b="1" dirty="0" err="1">
                <a:ea typeface="+mn-lt"/>
                <a:cs typeface="+mn-lt"/>
              </a:rPr>
              <a:t>Root</a:t>
            </a:r>
            <a:r>
              <a:rPr lang="tr-TR" b="1" dirty="0">
                <a:ea typeface="+mn-lt"/>
                <a:cs typeface="+mn-lt"/>
              </a:rPr>
              <a:t> File </a:t>
            </a:r>
            <a:r>
              <a:rPr lang="tr-TR" b="1" dirty="0" err="1">
                <a:ea typeface="+mn-lt"/>
                <a:cs typeface="+mn-lt"/>
              </a:rPr>
              <a:t>System</a:t>
            </a:r>
            <a:r>
              <a:rPr lang="tr-TR" b="1" dirty="0">
                <a:ea typeface="+mn-lt"/>
                <a:cs typeface="+mn-lt"/>
              </a:rPr>
              <a:t> (/), Disk-</a:t>
            </a:r>
            <a:r>
              <a:rPr lang="tr-TR" b="1" dirty="0" err="1">
                <a:ea typeface="+mn-lt"/>
                <a:cs typeface="+mn-lt"/>
              </a:rPr>
              <a:t>Based</a:t>
            </a:r>
            <a:br>
              <a:rPr lang="tr-TR" dirty="0">
                <a:ea typeface="+mn-lt"/>
                <a:cs typeface="+mn-lt"/>
              </a:rPr>
            </a:br>
            <a:r>
              <a:rPr lang="tr-TR" dirty="0" err="1">
                <a:ea typeface="+mn-lt"/>
                <a:cs typeface="+mn-lt"/>
              </a:rPr>
              <a:t>The</a:t>
            </a:r>
            <a:r>
              <a:rPr lang="tr-TR" dirty="0">
                <a:ea typeface="+mn-lt"/>
                <a:cs typeface="+mn-lt"/>
              </a:rPr>
              <a:t> </a:t>
            </a:r>
            <a:r>
              <a:rPr lang="tr-TR" dirty="0" err="1">
                <a:ea typeface="+mn-lt"/>
                <a:cs typeface="+mn-lt"/>
              </a:rPr>
              <a:t>root</a:t>
            </a:r>
            <a:r>
              <a:rPr lang="tr-TR" dirty="0">
                <a:ea typeface="+mn-lt"/>
                <a:cs typeface="+mn-lt"/>
              </a:rPr>
              <a:t> </a:t>
            </a:r>
            <a:r>
              <a:rPr lang="tr-TR" dirty="0" err="1">
                <a:ea typeface="+mn-lt"/>
                <a:cs typeface="+mn-lt"/>
              </a:rPr>
              <a:t>directory</a:t>
            </a:r>
            <a:r>
              <a:rPr lang="tr-TR" dirty="0">
                <a:ea typeface="+mn-lt"/>
                <a:cs typeface="+mn-lt"/>
              </a:rPr>
              <a:t> is </a:t>
            </a:r>
            <a:r>
              <a:rPr lang="tr-TR" dirty="0" err="1">
                <a:ea typeface="+mn-lt"/>
                <a:cs typeface="+mn-lt"/>
              </a:rPr>
              <a:t>the</a:t>
            </a:r>
            <a:r>
              <a:rPr lang="tr-TR" dirty="0">
                <a:ea typeface="+mn-lt"/>
                <a:cs typeface="+mn-lt"/>
              </a:rPr>
              <a:t> top-</a:t>
            </a:r>
            <a:r>
              <a:rPr lang="tr-TR" dirty="0" err="1">
                <a:ea typeface="+mn-lt"/>
                <a:cs typeface="+mn-lt"/>
              </a:rPr>
              <a:t>level</a:t>
            </a:r>
            <a:r>
              <a:rPr lang="tr-TR" dirty="0">
                <a:ea typeface="+mn-lt"/>
                <a:cs typeface="+mn-lt"/>
              </a:rPr>
              <a:t> file </a:t>
            </a:r>
            <a:r>
              <a:rPr lang="tr-TR" dirty="0" err="1">
                <a:ea typeface="+mn-lt"/>
                <a:cs typeface="+mn-lt"/>
              </a:rPr>
              <a:t>system</a:t>
            </a:r>
            <a:r>
              <a:rPr lang="tr-TR" dirty="0">
                <a:ea typeface="+mn-lt"/>
                <a:cs typeface="+mn-lt"/>
              </a:rPr>
              <a:t> in </a:t>
            </a:r>
            <a:r>
              <a:rPr lang="tr-TR" dirty="0" err="1">
                <a:ea typeface="+mn-lt"/>
                <a:cs typeface="+mn-lt"/>
              </a:rPr>
              <a:t>the</a:t>
            </a:r>
            <a:r>
              <a:rPr lang="tr-TR" dirty="0">
                <a:ea typeface="+mn-lt"/>
                <a:cs typeface="+mn-lt"/>
              </a:rPr>
              <a:t> FHS</a:t>
            </a:r>
          </a:p>
          <a:p>
            <a:pPr marL="0" indent="0">
              <a:buNone/>
            </a:pPr>
            <a:endParaRPr lang="tr-TR" dirty="0"/>
          </a:p>
          <a:p>
            <a:pPr marL="0" indent="0">
              <a:buNone/>
            </a:pPr>
            <a:r>
              <a:rPr lang="tr-TR" b="1" dirty="0">
                <a:ea typeface="+mn-lt"/>
                <a:cs typeface="+mn-lt"/>
              </a:rPr>
              <a:t>/</a:t>
            </a:r>
            <a:r>
              <a:rPr lang="tr-TR" b="1" dirty="0" err="1">
                <a:ea typeface="+mn-lt"/>
                <a:cs typeface="+mn-lt"/>
              </a:rPr>
              <a:t>etc</a:t>
            </a:r>
            <a:r>
              <a:rPr lang="tr-TR" b="1" dirty="0">
                <a:ea typeface="+mn-lt"/>
                <a:cs typeface="+mn-lt"/>
              </a:rPr>
              <a:t>:</a:t>
            </a:r>
            <a:r>
              <a:rPr lang="tr-TR" dirty="0">
                <a:ea typeface="+mn-lt"/>
                <a:cs typeface="+mn-lt"/>
              </a:rPr>
              <a:t> </a:t>
            </a:r>
            <a:r>
              <a:rPr lang="tr-TR" dirty="0" err="1">
                <a:ea typeface="+mn-lt"/>
                <a:cs typeface="+mn-lt"/>
              </a:rPr>
              <a:t>The</a:t>
            </a:r>
            <a:r>
              <a:rPr lang="tr-TR" dirty="0">
                <a:ea typeface="+mn-lt"/>
                <a:cs typeface="+mn-lt"/>
              </a:rPr>
              <a:t> </a:t>
            </a:r>
            <a:r>
              <a:rPr lang="tr-TR" dirty="0" err="1">
                <a:ea typeface="+mn-lt"/>
                <a:cs typeface="+mn-lt"/>
              </a:rPr>
              <a:t>etcetera</a:t>
            </a:r>
            <a:r>
              <a:rPr lang="tr-TR" dirty="0">
                <a:ea typeface="+mn-lt"/>
                <a:cs typeface="+mn-lt"/>
              </a:rPr>
              <a:t> (</a:t>
            </a:r>
            <a:r>
              <a:rPr lang="tr-TR" dirty="0" err="1">
                <a:ea typeface="+mn-lt"/>
                <a:cs typeface="+mn-lt"/>
              </a:rPr>
              <a:t>or</a:t>
            </a:r>
            <a:r>
              <a:rPr lang="tr-TR" dirty="0">
                <a:ea typeface="+mn-lt"/>
                <a:cs typeface="+mn-lt"/>
              </a:rPr>
              <a:t> </a:t>
            </a:r>
            <a:r>
              <a:rPr lang="tr-TR" dirty="0" err="1">
                <a:ea typeface="+mn-lt"/>
                <a:cs typeface="+mn-lt"/>
              </a:rPr>
              <a:t>extended</a:t>
            </a:r>
            <a:r>
              <a:rPr lang="tr-TR" dirty="0">
                <a:ea typeface="+mn-lt"/>
                <a:cs typeface="+mn-lt"/>
              </a:rPr>
              <a:t> </a:t>
            </a:r>
            <a:r>
              <a:rPr lang="tr-TR" dirty="0" err="1">
                <a:ea typeface="+mn-lt"/>
                <a:cs typeface="+mn-lt"/>
              </a:rPr>
              <a:t>text</a:t>
            </a:r>
            <a:r>
              <a:rPr lang="tr-TR" dirty="0">
                <a:ea typeface="+mn-lt"/>
                <a:cs typeface="+mn-lt"/>
              </a:rPr>
              <a:t> </a:t>
            </a:r>
            <a:r>
              <a:rPr lang="tr-TR" dirty="0" err="1">
                <a:ea typeface="+mn-lt"/>
                <a:cs typeface="+mn-lt"/>
              </a:rPr>
              <a:t>configuration</a:t>
            </a:r>
            <a:r>
              <a:rPr lang="tr-TR" dirty="0">
                <a:ea typeface="+mn-lt"/>
                <a:cs typeface="+mn-lt"/>
              </a:rPr>
              <a:t>) </a:t>
            </a:r>
            <a:r>
              <a:rPr lang="tr-TR" dirty="0" err="1">
                <a:ea typeface="+mn-lt"/>
                <a:cs typeface="+mn-lt"/>
              </a:rPr>
              <a:t>directory</a:t>
            </a:r>
            <a:br>
              <a:rPr lang="tr-TR" dirty="0">
                <a:ea typeface="+mn-lt"/>
                <a:cs typeface="+mn-lt"/>
              </a:rPr>
            </a:br>
            <a:r>
              <a:rPr lang="tr-TR" err="1">
                <a:ea typeface="+mn-lt"/>
                <a:cs typeface="+mn-lt"/>
              </a:rPr>
              <a:t>holds</a:t>
            </a:r>
            <a:r>
              <a:rPr lang="tr-TR" dirty="0">
                <a:ea typeface="+mn-lt"/>
                <a:cs typeface="+mn-lt"/>
              </a:rPr>
              <a:t> </a:t>
            </a:r>
            <a:r>
              <a:rPr lang="tr-TR" err="1">
                <a:ea typeface="+mn-lt"/>
                <a:cs typeface="+mn-lt"/>
              </a:rPr>
              <a:t>system</a:t>
            </a:r>
            <a:r>
              <a:rPr lang="tr-TR" dirty="0">
                <a:ea typeface="+mn-lt"/>
                <a:cs typeface="+mn-lt"/>
              </a:rPr>
              <a:t> </a:t>
            </a:r>
            <a:r>
              <a:rPr lang="tr-TR" err="1">
                <a:ea typeface="+mn-lt"/>
                <a:cs typeface="+mn-lt"/>
              </a:rPr>
              <a:t>configuration</a:t>
            </a:r>
            <a:r>
              <a:rPr lang="tr-TR" dirty="0">
                <a:ea typeface="+mn-lt"/>
                <a:cs typeface="+mn-lt"/>
              </a:rPr>
              <a:t> </a:t>
            </a:r>
            <a:r>
              <a:rPr lang="tr-TR" err="1">
                <a:ea typeface="+mn-lt"/>
                <a:cs typeface="+mn-lt"/>
              </a:rPr>
              <a:t>files</a:t>
            </a:r>
            <a:r>
              <a:rPr lang="tr-TR" dirty="0">
                <a:ea typeface="+mn-lt"/>
                <a:cs typeface="+mn-lt"/>
              </a:rPr>
              <a:t>. </a:t>
            </a:r>
            <a:r>
              <a:rPr lang="tr-TR" err="1">
                <a:ea typeface="+mn-lt"/>
                <a:cs typeface="+mn-lt"/>
              </a:rPr>
              <a:t>Some</a:t>
            </a:r>
            <a:r>
              <a:rPr lang="tr-TR" dirty="0">
                <a:ea typeface="+mn-lt"/>
                <a:cs typeface="+mn-lt"/>
              </a:rPr>
              <a:t> </a:t>
            </a:r>
            <a:r>
              <a:rPr lang="tr-TR" err="1">
                <a:ea typeface="+mn-lt"/>
                <a:cs typeface="+mn-lt"/>
              </a:rPr>
              <a:t>common</a:t>
            </a:r>
            <a:r>
              <a:rPr lang="tr-TR" dirty="0">
                <a:ea typeface="+mn-lt"/>
                <a:cs typeface="+mn-lt"/>
              </a:rPr>
              <a:t> </a:t>
            </a:r>
            <a:r>
              <a:rPr lang="tr-TR" err="1">
                <a:ea typeface="+mn-lt"/>
                <a:cs typeface="+mn-lt"/>
              </a:rPr>
              <a:t>subdirectories</a:t>
            </a:r>
            <a:br>
              <a:rPr lang="tr-TR" dirty="0">
                <a:ea typeface="+mn-lt"/>
                <a:cs typeface="+mn-lt"/>
              </a:rPr>
            </a:br>
            <a:r>
              <a:rPr lang="tr-TR" err="1">
                <a:ea typeface="+mn-lt"/>
                <a:cs typeface="+mn-lt"/>
              </a:rPr>
              <a:t>are</a:t>
            </a:r>
            <a:r>
              <a:rPr lang="tr-TR" dirty="0">
                <a:ea typeface="+mn-lt"/>
                <a:cs typeface="+mn-lt"/>
              </a:rPr>
              <a:t> </a:t>
            </a:r>
            <a:r>
              <a:rPr lang="tr-TR" err="1">
                <a:ea typeface="+mn-lt"/>
                <a:cs typeface="+mn-lt"/>
              </a:rPr>
              <a:t>systemd</a:t>
            </a:r>
            <a:r>
              <a:rPr lang="tr-TR" dirty="0">
                <a:ea typeface="+mn-lt"/>
                <a:cs typeface="+mn-lt"/>
              </a:rPr>
              <a:t>, </a:t>
            </a:r>
            <a:r>
              <a:rPr lang="tr-TR" err="1">
                <a:ea typeface="+mn-lt"/>
                <a:cs typeface="+mn-lt"/>
              </a:rPr>
              <a:t>sysconfig</a:t>
            </a:r>
            <a:r>
              <a:rPr lang="tr-TR" dirty="0">
                <a:ea typeface="+mn-lt"/>
                <a:cs typeface="+mn-lt"/>
              </a:rPr>
              <a:t>, </a:t>
            </a:r>
            <a:r>
              <a:rPr lang="tr-TR" err="1">
                <a:ea typeface="+mn-lt"/>
                <a:cs typeface="+mn-lt"/>
              </a:rPr>
              <a:t>lvm</a:t>
            </a:r>
            <a:r>
              <a:rPr lang="tr-TR" dirty="0">
                <a:ea typeface="+mn-lt"/>
                <a:cs typeface="+mn-lt"/>
              </a:rPr>
              <a:t>, </a:t>
            </a:r>
            <a:r>
              <a:rPr lang="tr-TR" err="1">
                <a:ea typeface="+mn-lt"/>
                <a:cs typeface="+mn-lt"/>
              </a:rPr>
              <a:t>and</a:t>
            </a:r>
            <a:r>
              <a:rPr lang="tr-TR" dirty="0">
                <a:ea typeface="+mn-lt"/>
                <a:cs typeface="+mn-lt"/>
              </a:rPr>
              <a:t> </a:t>
            </a:r>
            <a:r>
              <a:rPr lang="tr-TR" err="1">
                <a:ea typeface="+mn-lt"/>
                <a:cs typeface="+mn-lt"/>
              </a:rPr>
              <a:t>skel</a:t>
            </a:r>
            <a:r>
              <a:rPr lang="tr-TR" dirty="0">
                <a:ea typeface="+mn-lt"/>
                <a:cs typeface="+mn-lt"/>
              </a:rPr>
              <a:t>, </a:t>
            </a:r>
            <a:r>
              <a:rPr lang="tr-TR" err="1">
                <a:ea typeface="+mn-lt"/>
                <a:cs typeface="+mn-lt"/>
              </a:rPr>
              <a:t>which</a:t>
            </a:r>
            <a:r>
              <a:rPr lang="tr-TR" dirty="0">
                <a:ea typeface="+mn-lt"/>
                <a:cs typeface="+mn-lt"/>
              </a:rPr>
              <a:t> </a:t>
            </a:r>
            <a:r>
              <a:rPr lang="tr-TR" err="1">
                <a:ea typeface="+mn-lt"/>
                <a:cs typeface="+mn-lt"/>
              </a:rPr>
              <a:t>comprise</a:t>
            </a:r>
            <a:br>
              <a:rPr lang="tr-TR" dirty="0">
                <a:ea typeface="+mn-lt"/>
                <a:cs typeface="+mn-lt"/>
              </a:rPr>
            </a:br>
            <a:r>
              <a:rPr lang="tr-TR" err="1">
                <a:ea typeface="+mn-lt"/>
                <a:cs typeface="+mn-lt"/>
              </a:rPr>
              <a:t>configuration</a:t>
            </a:r>
            <a:r>
              <a:rPr lang="tr-TR" dirty="0">
                <a:ea typeface="+mn-lt"/>
                <a:cs typeface="+mn-lt"/>
              </a:rPr>
              <a:t> </a:t>
            </a:r>
            <a:r>
              <a:rPr lang="tr-TR" err="1">
                <a:ea typeface="+mn-lt"/>
                <a:cs typeface="+mn-lt"/>
              </a:rPr>
              <a:t>files</a:t>
            </a:r>
            <a:r>
              <a:rPr lang="tr-TR" dirty="0">
                <a:ea typeface="+mn-lt"/>
                <a:cs typeface="+mn-lt"/>
              </a:rPr>
              <a:t> </a:t>
            </a:r>
            <a:r>
              <a:rPr lang="tr-TR" err="1">
                <a:ea typeface="+mn-lt"/>
                <a:cs typeface="+mn-lt"/>
              </a:rPr>
              <a:t>for</a:t>
            </a:r>
            <a:r>
              <a:rPr lang="tr-TR" dirty="0">
                <a:ea typeface="+mn-lt"/>
                <a:cs typeface="+mn-lt"/>
              </a:rPr>
              <a:t> </a:t>
            </a:r>
            <a:r>
              <a:rPr lang="tr-TR" err="1">
                <a:ea typeface="+mn-lt"/>
                <a:cs typeface="+mn-lt"/>
              </a:rPr>
              <a:t>systemd</a:t>
            </a:r>
            <a:r>
              <a:rPr lang="tr-TR" dirty="0">
                <a:ea typeface="+mn-lt"/>
                <a:cs typeface="+mn-lt"/>
              </a:rPr>
              <a:t>, </a:t>
            </a:r>
            <a:r>
              <a:rPr lang="tr-TR" err="1">
                <a:ea typeface="+mn-lt"/>
                <a:cs typeface="+mn-lt"/>
              </a:rPr>
              <a:t>most</a:t>
            </a:r>
            <a:r>
              <a:rPr lang="tr-TR" dirty="0">
                <a:ea typeface="+mn-lt"/>
                <a:cs typeface="+mn-lt"/>
              </a:rPr>
              <a:t> </a:t>
            </a:r>
            <a:r>
              <a:rPr lang="tr-TR" err="1">
                <a:ea typeface="+mn-lt"/>
                <a:cs typeface="+mn-lt"/>
              </a:rPr>
              <a:t>system</a:t>
            </a:r>
            <a:r>
              <a:rPr lang="tr-TR" dirty="0">
                <a:ea typeface="+mn-lt"/>
                <a:cs typeface="+mn-lt"/>
              </a:rPr>
              <a:t> </a:t>
            </a:r>
            <a:r>
              <a:rPr lang="tr-TR" err="1">
                <a:ea typeface="+mn-lt"/>
                <a:cs typeface="+mn-lt"/>
              </a:rPr>
              <a:t>services</a:t>
            </a:r>
            <a:r>
              <a:rPr lang="tr-TR" dirty="0">
                <a:ea typeface="+mn-lt"/>
                <a:cs typeface="+mn-lt"/>
              </a:rPr>
              <a:t>, </a:t>
            </a:r>
            <a:r>
              <a:rPr lang="tr-TR" err="1">
                <a:ea typeface="+mn-lt"/>
                <a:cs typeface="+mn-lt"/>
              </a:rPr>
              <a:t>the</a:t>
            </a:r>
            <a:r>
              <a:rPr lang="tr-TR" dirty="0">
                <a:ea typeface="+mn-lt"/>
                <a:cs typeface="+mn-lt"/>
              </a:rPr>
              <a:t> </a:t>
            </a:r>
            <a:r>
              <a:rPr lang="tr-TR" err="1">
                <a:ea typeface="+mn-lt"/>
                <a:cs typeface="+mn-lt"/>
              </a:rPr>
              <a:t>Logical</a:t>
            </a:r>
            <a:br>
              <a:rPr lang="tr-TR" dirty="0">
                <a:ea typeface="+mn-lt"/>
                <a:cs typeface="+mn-lt"/>
              </a:rPr>
            </a:br>
            <a:r>
              <a:rPr lang="tr-TR" dirty="0">
                <a:ea typeface="+mn-lt"/>
                <a:cs typeface="+mn-lt"/>
              </a:rPr>
              <a:t>Volume Manager, </a:t>
            </a:r>
            <a:r>
              <a:rPr lang="tr-TR" err="1">
                <a:ea typeface="+mn-lt"/>
                <a:cs typeface="+mn-lt"/>
              </a:rPr>
              <a:t>and</a:t>
            </a:r>
            <a:r>
              <a:rPr lang="tr-TR" dirty="0">
                <a:ea typeface="+mn-lt"/>
                <a:cs typeface="+mn-lt"/>
              </a:rPr>
              <a:t> </a:t>
            </a:r>
            <a:r>
              <a:rPr lang="tr-TR" err="1">
                <a:ea typeface="+mn-lt"/>
                <a:cs typeface="+mn-lt"/>
              </a:rPr>
              <a:t>per-user</a:t>
            </a:r>
            <a:r>
              <a:rPr lang="tr-TR" dirty="0">
                <a:ea typeface="+mn-lt"/>
                <a:cs typeface="+mn-lt"/>
              </a:rPr>
              <a:t> </a:t>
            </a:r>
            <a:r>
              <a:rPr lang="tr-TR" err="1">
                <a:ea typeface="+mn-lt"/>
                <a:cs typeface="+mn-lt"/>
              </a:rPr>
              <a:t>shell</a:t>
            </a:r>
            <a:r>
              <a:rPr lang="tr-TR" dirty="0">
                <a:ea typeface="+mn-lt"/>
                <a:cs typeface="+mn-lt"/>
              </a:rPr>
              <a:t> </a:t>
            </a:r>
            <a:r>
              <a:rPr lang="tr-TR" err="1">
                <a:ea typeface="+mn-lt"/>
                <a:cs typeface="+mn-lt"/>
              </a:rPr>
              <a:t>startup</a:t>
            </a:r>
            <a:r>
              <a:rPr lang="tr-TR" dirty="0">
                <a:ea typeface="+mn-lt"/>
                <a:cs typeface="+mn-lt"/>
              </a:rPr>
              <a:t> </a:t>
            </a:r>
            <a:r>
              <a:rPr lang="tr-TR" err="1">
                <a:ea typeface="+mn-lt"/>
                <a:cs typeface="+mn-lt"/>
              </a:rPr>
              <a:t>template</a:t>
            </a:r>
            <a:r>
              <a:rPr lang="tr-TR" dirty="0">
                <a:ea typeface="+mn-lt"/>
                <a:cs typeface="+mn-lt"/>
              </a:rPr>
              <a:t> </a:t>
            </a:r>
            <a:r>
              <a:rPr lang="tr-TR" err="1">
                <a:ea typeface="+mn-lt"/>
                <a:cs typeface="+mn-lt"/>
              </a:rPr>
              <a:t>files</a:t>
            </a:r>
            <a:r>
              <a:rPr lang="tr-TR" dirty="0">
                <a:ea typeface="+mn-lt"/>
                <a:cs typeface="+mn-lt"/>
              </a:rPr>
              <a:t>,</a:t>
            </a:r>
            <a:br>
              <a:rPr lang="tr-TR" dirty="0">
                <a:ea typeface="+mn-lt"/>
                <a:cs typeface="+mn-lt"/>
              </a:rPr>
            </a:br>
            <a:r>
              <a:rPr lang="tr-TR" dirty="0" err="1">
                <a:ea typeface="+mn-lt"/>
                <a:cs typeface="+mn-lt"/>
              </a:rPr>
              <a:t>respectively</a:t>
            </a:r>
            <a:r>
              <a:rPr lang="tr-TR" dirty="0">
                <a:ea typeface="+mn-lt"/>
                <a:cs typeface="+mn-lt"/>
              </a:rPr>
              <a:t>.</a:t>
            </a:r>
          </a:p>
          <a:p>
            <a:pPr marL="0" indent="0">
              <a:buNone/>
            </a:pPr>
            <a:endParaRPr lang="tr-TR" dirty="0">
              <a:ea typeface="+mn-lt"/>
              <a:cs typeface="+mn-lt"/>
            </a:endParaRPr>
          </a:p>
          <a:p>
            <a:pPr marL="0" indent="0">
              <a:buNone/>
            </a:pPr>
            <a:r>
              <a:rPr lang="tr-TR" b="1" dirty="0">
                <a:ea typeface="+mn-lt"/>
                <a:cs typeface="+mn-lt"/>
              </a:rPr>
              <a:t>/</a:t>
            </a:r>
            <a:r>
              <a:rPr lang="tr-TR" b="1" dirty="0" err="1">
                <a:ea typeface="+mn-lt"/>
                <a:cs typeface="+mn-lt"/>
              </a:rPr>
              <a:t>root</a:t>
            </a:r>
            <a:r>
              <a:rPr lang="tr-TR" b="1" dirty="0">
                <a:ea typeface="+mn-lt"/>
                <a:cs typeface="+mn-lt"/>
              </a:rPr>
              <a:t>:</a:t>
            </a:r>
            <a:r>
              <a:rPr lang="tr-TR" dirty="0">
                <a:ea typeface="+mn-lt"/>
                <a:cs typeface="+mn-lt"/>
              </a:rPr>
              <a:t> </a:t>
            </a:r>
            <a:r>
              <a:rPr lang="tr-TR" dirty="0" err="1">
                <a:ea typeface="+mn-lt"/>
                <a:cs typeface="+mn-lt"/>
              </a:rPr>
              <a:t>This</a:t>
            </a:r>
            <a:r>
              <a:rPr lang="tr-TR" dirty="0">
                <a:ea typeface="+mn-lt"/>
                <a:cs typeface="+mn-lt"/>
              </a:rPr>
              <a:t> is </a:t>
            </a:r>
            <a:r>
              <a:rPr lang="tr-TR" dirty="0" err="1">
                <a:ea typeface="+mn-lt"/>
                <a:cs typeface="+mn-lt"/>
              </a:rPr>
              <a:t>the</a:t>
            </a:r>
            <a:r>
              <a:rPr lang="tr-TR" dirty="0">
                <a:ea typeface="+mn-lt"/>
                <a:cs typeface="+mn-lt"/>
              </a:rPr>
              <a:t> </a:t>
            </a:r>
            <a:r>
              <a:rPr lang="tr-TR" dirty="0" err="1">
                <a:ea typeface="+mn-lt"/>
                <a:cs typeface="+mn-lt"/>
              </a:rPr>
              <a:t>default</a:t>
            </a:r>
            <a:r>
              <a:rPr lang="tr-TR" dirty="0">
                <a:ea typeface="+mn-lt"/>
                <a:cs typeface="+mn-lt"/>
              </a:rPr>
              <a:t> </a:t>
            </a:r>
            <a:r>
              <a:rPr lang="tr-TR" dirty="0" err="1">
                <a:ea typeface="+mn-lt"/>
                <a:cs typeface="+mn-lt"/>
              </a:rPr>
              <a:t>home</a:t>
            </a:r>
            <a:r>
              <a:rPr lang="tr-TR" dirty="0">
                <a:ea typeface="+mn-lt"/>
                <a:cs typeface="+mn-lt"/>
              </a:rPr>
              <a:t> </a:t>
            </a:r>
            <a:r>
              <a:rPr lang="tr-TR" dirty="0" err="1">
                <a:ea typeface="+mn-lt"/>
                <a:cs typeface="+mn-lt"/>
              </a:rPr>
              <a:t>directory</a:t>
            </a:r>
            <a:r>
              <a:rPr lang="tr-TR" dirty="0">
                <a:ea typeface="+mn-lt"/>
                <a:cs typeface="+mn-lt"/>
              </a:rPr>
              <a:t> </a:t>
            </a:r>
            <a:r>
              <a:rPr lang="tr-TR" dirty="0" err="1">
                <a:ea typeface="+mn-lt"/>
                <a:cs typeface="+mn-lt"/>
              </a:rPr>
              <a:t>location</a:t>
            </a:r>
            <a:r>
              <a:rPr lang="tr-TR" dirty="0">
                <a:ea typeface="+mn-lt"/>
                <a:cs typeface="+mn-lt"/>
              </a:rPr>
              <a:t> </a:t>
            </a:r>
            <a:r>
              <a:rPr lang="tr-TR" dirty="0" err="1">
                <a:ea typeface="+mn-lt"/>
                <a:cs typeface="+mn-lt"/>
              </a:rPr>
              <a:t>for</a:t>
            </a:r>
            <a:r>
              <a:rPr lang="tr-TR" dirty="0">
                <a:ea typeface="+mn-lt"/>
                <a:cs typeface="+mn-lt"/>
              </a:rPr>
              <a:t> </a:t>
            </a:r>
            <a:r>
              <a:rPr lang="tr-TR" dirty="0" err="1">
                <a:ea typeface="+mn-lt"/>
                <a:cs typeface="+mn-lt"/>
              </a:rPr>
              <a:t>the</a:t>
            </a:r>
            <a:r>
              <a:rPr lang="tr-TR" dirty="0">
                <a:ea typeface="+mn-lt"/>
                <a:cs typeface="+mn-lt"/>
              </a:rPr>
              <a:t> </a:t>
            </a:r>
            <a:r>
              <a:rPr lang="tr-TR" dirty="0" err="1">
                <a:ea typeface="+mn-lt"/>
                <a:cs typeface="+mn-lt"/>
              </a:rPr>
              <a:t>root</a:t>
            </a:r>
            <a:br>
              <a:rPr lang="tr-TR" dirty="0">
                <a:ea typeface="+mn-lt"/>
                <a:cs typeface="+mn-lt"/>
              </a:rPr>
            </a:br>
            <a:r>
              <a:rPr lang="tr-TR" dirty="0" err="1">
                <a:ea typeface="+mn-lt"/>
                <a:cs typeface="+mn-lt"/>
              </a:rPr>
              <a:t>user</a:t>
            </a:r>
            <a:r>
              <a:rPr lang="tr-TR" dirty="0">
                <a:ea typeface="+mn-lt"/>
                <a:cs typeface="+mn-lt"/>
              </a:rPr>
              <a:t>.</a:t>
            </a:r>
            <a:endParaRPr lang="en-US" dirty="0">
              <a:ea typeface="+mn-lt"/>
              <a:cs typeface="+mn-lt"/>
            </a:endParaRPr>
          </a:p>
          <a:p>
            <a:pPr marL="0" indent="0">
              <a:buNone/>
            </a:pPr>
            <a:br>
              <a:rPr lang="tr-TR" dirty="0">
                <a:ea typeface="+mn-lt"/>
                <a:cs typeface="+mn-lt"/>
              </a:rPr>
            </a:br>
            <a:r>
              <a:rPr lang="tr-TR" dirty="0">
                <a:ea typeface="+mn-lt"/>
                <a:cs typeface="+mn-lt"/>
              </a:rPr>
              <a:t>/</a:t>
            </a:r>
            <a:r>
              <a:rPr lang="tr-TR" b="1" dirty="0" err="1">
                <a:ea typeface="+mn-lt"/>
                <a:cs typeface="+mn-lt"/>
              </a:rPr>
              <a:t>mnt</a:t>
            </a:r>
            <a:r>
              <a:rPr lang="tr-TR" b="1" dirty="0">
                <a:ea typeface="+mn-lt"/>
                <a:cs typeface="+mn-lt"/>
              </a:rPr>
              <a:t>:</a:t>
            </a:r>
            <a:r>
              <a:rPr lang="tr-TR" dirty="0">
                <a:ea typeface="+mn-lt"/>
                <a:cs typeface="+mn-lt"/>
              </a:rPr>
              <a:t> </a:t>
            </a:r>
            <a:r>
              <a:rPr lang="tr-TR" dirty="0" err="1">
                <a:ea typeface="+mn-lt"/>
                <a:cs typeface="+mn-lt"/>
              </a:rPr>
              <a:t>This</a:t>
            </a:r>
            <a:r>
              <a:rPr lang="tr-TR" dirty="0">
                <a:ea typeface="+mn-lt"/>
                <a:cs typeface="+mn-lt"/>
              </a:rPr>
              <a:t> </a:t>
            </a:r>
            <a:r>
              <a:rPr lang="tr-TR" dirty="0" err="1">
                <a:ea typeface="+mn-lt"/>
                <a:cs typeface="+mn-lt"/>
              </a:rPr>
              <a:t>directory</a:t>
            </a:r>
            <a:r>
              <a:rPr lang="tr-TR" dirty="0">
                <a:ea typeface="+mn-lt"/>
                <a:cs typeface="+mn-lt"/>
              </a:rPr>
              <a:t> is </a:t>
            </a:r>
            <a:r>
              <a:rPr lang="tr-TR" dirty="0" err="1">
                <a:ea typeface="+mn-lt"/>
                <a:cs typeface="+mn-lt"/>
              </a:rPr>
              <a:t>used</a:t>
            </a:r>
            <a:r>
              <a:rPr lang="tr-TR" dirty="0">
                <a:ea typeface="+mn-lt"/>
                <a:cs typeface="+mn-lt"/>
              </a:rPr>
              <a:t> </a:t>
            </a:r>
            <a:r>
              <a:rPr lang="tr-TR" dirty="0" err="1">
                <a:ea typeface="+mn-lt"/>
                <a:cs typeface="+mn-lt"/>
              </a:rPr>
              <a:t>to</a:t>
            </a:r>
            <a:r>
              <a:rPr lang="tr-TR" dirty="0">
                <a:ea typeface="+mn-lt"/>
                <a:cs typeface="+mn-lt"/>
              </a:rPr>
              <a:t> </a:t>
            </a:r>
            <a:r>
              <a:rPr lang="tr-TR" dirty="0" err="1">
                <a:ea typeface="+mn-lt"/>
                <a:cs typeface="+mn-lt"/>
              </a:rPr>
              <a:t>mount</a:t>
            </a:r>
            <a:r>
              <a:rPr lang="tr-TR" dirty="0">
                <a:ea typeface="+mn-lt"/>
                <a:cs typeface="+mn-lt"/>
              </a:rPr>
              <a:t> a file </a:t>
            </a:r>
            <a:r>
              <a:rPr lang="tr-TR" dirty="0" err="1">
                <a:ea typeface="+mn-lt"/>
                <a:cs typeface="+mn-lt"/>
              </a:rPr>
              <a:t>system</a:t>
            </a:r>
            <a:r>
              <a:rPr lang="tr-TR" dirty="0">
                <a:ea typeface="+mn-lt"/>
                <a:cs typeface="+mn-lt"/>
              </a:rPr>
              <a:t> </a:t>
            </a:r>
            <a:r>
              <a:rPr lang="tr-TR" dirty="0" err="1">
                <a:ea typeface="+mn-lt"/>
                <a:cs typeface="+mn-lt"/>
              </a:rPr>
              <a:t>temporarily</a:t>
            </a:r>
            <a:r>
              <a:rPr lang="tr-TR" dirty="0">
                <a:ea typeface="+mn-lt"/>
                <a:cs typeface="+mn-lt"/>
              </a:rPr>
              <a:t>.</a:t>
            </a:r>
            <a:endParaRPr lang="en-US" dirty="0">
              <a:ea typeface="+mn-lt"/>
              <a:cs typeface="+mn-lt"/>
            </a:endParaRPr>
          </a:p>
          <a:p>
            <a:pPr marL="0" indent="0">
              <a:buNone/>
            </a:pPr>
            <a:endParaRPr lang="tr-TR" dirty="0">
              <a:ea typeface="+mn-lt"/>
              <a:cs typeface="+mn-lt"/>
            </a:endParaRPr>
          </a:p>
        </p:txBody>
      </p:sp>
    </p:spTree>
    <p:extLst>
      <p:ext uri="{BB962C8B-B14F-4D97-AF65-F5344CB8AC3E}">
        <p14:creationId xmlns:p14="http://schemas.microsoft.com/office/powerpoint/2010/main" val="3985439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B9AD693-7180-3625-2709-FF39960AE36D}"/>
              </a:ext>
            </a:extLst>
          </p:cNvPr>
          <p:cNvSpPr>
            <a:spLocks noGrp="1"/>
          </p:cNvSpPr>
          <p:nvPr>
            <p:ph type="title"/>
          </p:nvPr>
        </p:nvSpPr>
        <p:spPr/>
        <p:txBody>
          <a:bodyPr/>
          <a:lstStyle/>
          <a:p>
            <a:r>
              <a:rPr lang="tr-TR" dirty="0">
                <a:ea typeface="+mj-lt"/>
                <a:cs typeface="+mj-lt"/>
              </a:rPr>
              <a:t>Linux Directory </a:t>
            </a:r>
            <a:r>
              <a:rPr lang="tr-TR" dirty="0" err="1">
                <a:ea typeface="+mj-lt"/>
                <a:cs typeface="+mj-lt"/>
              </a:rPr>
              <a:t>Structure</a:t>
            </a:r>
            <a:r>
              <a:rPr lang="tr-TR" dirty="0">
                <a:ea typeface="+mj-lt"/>
                <a:cs typeface="+mj-lt"/>
              </a:rPr>
              <a:t> </a:t>
            </a:r>
            <a:r>
              <a:rPr lang="tr-TR" dirty="0" err="1">
                <a:ea typeface="+mj-lt"/>
                <a:cs typeface="+mj-lt"/>
              </a:rPr>
              <a:t>and</a:t>
            </a:r>
            <a:r>
              <a:rPr lang="tr-TR" dirty="0">
                <a:ea typeface="+mj-lt"/>
                <a:cs typeface="+mj-lt"/>
              </a:rPr>
              <a:t> File </a:t>
            </a:r>
            <a:r>
              <a:rPr lang="tr-TR" dirty="0" err="1">
                <a:ea typeface="+mj-lt"/>
                <a:cs typeface="+mj-lt"/>
              </a:rPr>
              <a:t>Systems</a:t>
            </a:r>
            <a:r>
              <a:rPr lang="tr-TR" dirty="0">
                <a:ea typeface="+mj-lt"/>
                <a:cs typeface="+mj-lt"/>
              </a:rPr>
              <a:t> </a:t>
            </a:r>
            <a:endParaRPr lang="en-US" dirty="0">
              <a:ea typeface="+mj-lt"/>
              <a:cs typeface="+mj-lt"/>
            </a:endParaRPr>
          </a:p>
        </p:txBody>
      </p:sp>
      <p:sp>
        <p:nvSpPr>
          <p:cNvPr id="3" name="İçerik Yer Tutucusu 2">
            <a:extLst>
              <a:ext uri="{FF2B5EF4-FFF2-40B4-BE49-F238E27FC236}">
                <a16:creationId xmlns:a16="http://schemas.microsoft.com/office/drawing/2014/main" id="{4009EFA6-C605-D652-447E-EB88A07B1D4E}"/>
              </a:ext>
            </a:extLst>
          </p:cNvPr>
          <p:cNvSpPr>
            <a:spLocks noGrp="1"/>
          </p:cNvSpPr>
          <p:nvPr>
            <p:ph idx="1"/>
          </p:nvPr>
        </p:nvSpPr>
        <p:spPr/>
        <p:txBody>
          <a:bodyPr vert="horz" lIns="91440" tIns="45720" rIns="91440" bIns="45720" rtlCol="0" anchor="t">
            <a:normAutofit lnSpcReduction="10000"/>
          </a:bodyPr>
          <a:lstStyle/>
          <a:p>
            <a:pPr marL="0" indent="0">
              <a:buNone/>
            </a:pPr>
            <a:r>
              <a:rPr lang="tr-TR" b="1" dirty="0" err="1">
                <a:ea typeface="+mn-lt"/>
                <a:cs typeface="+mn-lt"/>
              </a:rPr>
              <a:t>The</a:t>
            </a:r>
            <a:r>
              <a:rPr lang="tr-TR" b="1" dirty="0">
                <a:ea typeface="+mn-lt"/>
                <a:cs typeface="+mn-lt"/>
              </a:rPr>
              <a:t> </a:t>
            </a:r>
            <a:r>
              <a:rPr lang="tr-TR" b="1" dirty="0" err="1">
                <a:ea typeface="+mn-lt"/>
                <a:cs typeface="+mn-lt"/>
              </a:rPr>
              <a:t>Boot</a:t>
            </a:r>
            <a:r>
              <a:rPr lang="tr-TR" b="1" dirty="0">
                <a:ea typeface="+mn-lt"/>
                <a:cs typeface="+mn-lt"/>
              </a:rPr>
              <a:t> File </a:t>
            </a:r>
            <a:r>
              <a:rPr lang="tr-TR" b="1" dirty="0" err="1">
                <a:ea typeface="+mn-lt"/>
                <a:cs typeface="+mn-lt"/>
              </a:rPr>
              <a:t>System</a:t>
            </a:r>
            <a:r>
              <a:rPr lang="tr-TR" b="1" dirty="0">
                <a:ea typeface="+mn-lt"/>
                <a:cs typeface="+mn-lt"/>
              </a:rPr>
              <a:t> (/</a:t>
            </a:r>
            <a:r>
              <a:rPr lang="tr-TR" b="1" dirty="0" err="1">
                <a:ea typeface="+mn-lt"/>
                <a:cs typeface="+mn-lt"/>
              </a:rPr>
              <a:t>boot</a:t>
            </a:r>
            <a:r>
              <a:rPr lang="tr-TR" b="1" dirty="0">
                <a:ea typeface="+mn-lt"/>
                <a:cs typeface="+mn-lt"/>
              </a:rPr>
              <a:t>) – Disk-</a:t>
            </a:r>
            <a:r>
              <a:rPr lang="tr-TR" b="1" dirty="0" err="1">
                <a:ea typeface="+mn-lt"/>
                <a:cs typeface="+mn-lt"/>
              </a:rPr>
              <a:t>Based</a:t>
            </a:r>
            <a:br>
              <a:rPr lang="tr-TR" b="1" dirty="0">
                <a:ea typeface="+mn-lt"/>
                <a:cs typeface="+mn-lt"/>
              </a:rPr>
            </a:br>
            <a:r>
              <a:rPr lang="tr-TR" dirty="0" err="1">
                <a:ea typeface="+mn-lt"/>
                <a:cs typeface="+mn-lt"/>
              </a:rPr>
              <a:t>The</a:t>
            </a:r>
            <a:r>
              <a:rPr lang="tr-TR" dirty="0">
                <a:ea typeface="+mn-lt"/>
                <a:cs typeface="+mn-lt"/>
              </a:rPr>
              <a:t> /</a:t>
            </a:r>
            <a:r>
              <a:rPr lang="tr-TR" dirty="0" err="1">
                <a:ea typeface="+mn-lt"/>
                <a:cs typeface="+mn-lt"/>
              </a:rPr>
              <a:t>boot</a:t>
            </a:r>
            <a:r>
              <a:rPr lang="tr-TR" dirty="0">
                <a:ea typeface="+mn-lt"/>
                <a:cs typeface="+mn-lt"/>
              </a:rPr>
              <a:t> file </a:t>
            </a:r>
            <a:r>
              <a:rPr lang="tr-TR" dirty="0" err="1">
                <a:ea typeface="+mn-lt"/>
                <a:cs typeface="+mn-lt"/>
              </a:rPr>
              <a:t>system</a:t>
            </a:r>
            <a:r>
              <a:rPr lang="tr-TR" dirty="0">
                <a:ea typeface="+mn-lt"/>
                <a:cs typeface="+mn-lt"/>
              </a:rPr>
              <a:t> </a:t>
            </a:r>
            <a:r>
              <a:rPr lang="tr-TR" dirty="0" err="1">
                <a:ea typeface="+mn-lt"/>
                <a:cs typeface="+mn-lt"/>
              </a:rPr>
              <a:t>contains</a:t>
            </a:r>
            <a:r>
              <a:rPr lang="tr-TR" dirty="0">
                <a:ea typeface="+mn-lt"/>
                <a:cs typeface="+mn-lt"/>
              </a:rPr>
              <a:t> </a:t>
            </a:r>
            <a:r>
              <a:rPr lang="tr-TR" dirty="0" err="1">
                <a:ea typeface="+mn-lt"/>
                <a:cs typeface="+mn-lt"/>
              </a:rPr>
              <a:t>the</a:t>
            </a:r>
            <a:r>
              <a:rPr lang="tr-TR" dirty="0">
                <a:ea typeface="+mn-lt"/>
                <a:cs typeface="+mn-lt"/>
              </a:rPr>
              <a:t> Linux </a:t>
            </a:r>
            <a:r>
              <a:rPr lang="tr-TR" dirty="0" err="1">
                <a:ea typeface="+mn-lt"/>
                <a:cs typeface="+mn-lt"/>
              </a:rPr>
              <a:t>kernel</a:t>
            </a:r>
            <a:r>
              <a:rPr lang="tr-TR" dirty="0">
                <a:ea typeface="+mn-lt"/>
                <a:cs typeface="+mn-lt"/>
              </a:rPr>
              <a:t>, </a:t>
            </a:r>
            <a:r>
              <a:rPr lang="tr-TR" dirty="0" err="1">
                <a:ea typeface="+mn-lt"/>
                <a:cs typeface="+mn-lt"/>
              </a:rPr>
              <a:t>boot</a:t>
            </a:r>
            <a:r>
              <a:rPr lang="tr-TR" dirty="0">
                <a:ea typeface="+mn-lt"/>
                <a:cs typeface="+mn-lt"/>
              </a:rPr>
              <a:t> </a:t>
            </a:r>
            <a:r>
              <a:rPr lang="tr-TR" dirty="0" err="1">
                <a:ea typeface="+mn-lt"/>
                <a:cs typeface="+mn-lt"/>
              </a:rPr>
              <a:t>support</a:t>
            </a:r>
            <a:br>
              <a:rPr lang="tr-TR" dirty="0">
                <a:ea typeface="+mn-lt"/>
                <a:cs typeface="+mn-lt"/>
              </a:rPr>
            </a:br>
            <a:r>
              <a:rPr lang="tr-TR" dirty="0" err="1">
                <a:ea typeface="+mn-lt"/>
                <a:cs typeface="+mn-lt"/>
              </a:rPr>
              <a:t>files</a:t>
            </a:r>
            <a:r>
              <a:rPr lang="tr-TR" dirty="0">
                <a:ea typeface="+mn-lt"/>
                <a:cs typeface="+mn-lt"/>
              </a:rPr>
              <a:t>, </a:t>
            </a:r>
            <a:r>
              <a:rPr lang="tr-TR" dirty="0" err="1">
                <a:ea typeface="+mn-lt"/>
                <a:cs typeface="+mn-lt"/>
              </a:rPr>
              <a:t>and</a:t>
            </a:r>
            <a:r>
              <a:rPr lang="tr-TR" dirty="0">
                <a:ea typeface="+mn-lt"/>
                <a:cs typeface="+mn-lt"/>
              </a:rPr>
              <a:t> </a:t>
            </a:r>
            <a:r>
              <a:rPr lang="tr-TR" dirty="0" err="1">
                <a:ea typeface="+mn-lt"/>
                <a:cs typeface="+mn-lt"/>
              </a:rPr>
              <a:t>boot</a:t>
            </a:r>
            <a:r>
              <a:rPr lang="tr-TR" dirty="0">
                <a:ea typeface="+mn-lt"/>
                <a:cs typeface="+mn-lt"/>
              </a:rPr>
              <a:t> </a:t>
            </a:r>
            <a:r>
              <a:rPr lang="tr-TR" dirty="0" err="1">
                <a:ea typeface="+mn-lt"/>
                <a:cs typeface="+mn-lt"/>
              </a:rPr>
              <a:t>configuration</a:t>
            </a:r>
            <a:r>
              <a:rPr lang="tr-TR" dirty="0">
                <a:ea typeface="+mn-lt"/>
                <a:cs typeface="+mn-lt"/>
              </a:rPr>
              <a:t> </a:t>
            </a:r>
            <a:r>
              <a:rPr lang="tr-TR" dirty="0" err="1">
                <a:ea typeface="+mn-lt"/>
                <a:cs typeface="+mn-lt"/>
              </a:rPr>
              <a:t>files</a:t>
            </a:r>
            <a:r>
              <a:rPr lang="tr-TR" dirty="0">
                <a:ea typeface="+mn-lt"/>
                <a:cs typeface="+mn-lt"/>
              </a:rPr>
              <a:t>. </a:t>
            </a:r>
            <a:r>
              <a:rPr lang="tr-TR" dirty="0" err="1">
                <a:ea typeface="+mn-lt"/>
                <a:cs typeface="+mn-lt"/>
              </a:rPr>
              <a:t>Just</a:t>
            </a:r>
            <a:r>
              <a:rPr lang="tr-TR" dirty="0">
                <a:ea typeface="+mn-lt"/>
                <a:cs typeface="+mn-lt"/>
              </a:rPr>
              <a:t> </a:t>
            </a:r>
            <a:r>
              <a:rPr lang="tr-TR" dirty="0" err="1">
                <a:ea typeface="+mn-lt"/>
                <a:cs typeface="+mn-lt"/>
              </a:rPr>
              <a:t>like</a:t>
            </a:r>
            <a:r>
              <a:rPr lang="tr-TR" dirty="0">
                <a:ea typeface="+mn-lt"/>
                <a:cs typeface="+mn-lt"/>
              </a:rPr>
              <a:t> </a:t>
            </a:r>
            <a:r>
              <a:rPr lang="tr-TR" dirty="0" err="1">
                <a:ea typeface="+mn-lt"/>
                <a:cs typeface="+mn-lt"/>
              </a:rPr>
              <a:t>the</a:t>
            </a:r>
            <a:r>
              <a:rPr lang="tr-TR" dirty="0">
                <a:ea typeface="+mn-lt"/>
                <a:cs typeface="+mn-lt"/>
              </a:rPr>
              <a:t> </a:t>
            </a:r>
            <a:r>
              <a:rPr lang="tr-TR" dirty="0" err="1">
                <a:ea typeface="+mn-lt"/>
                <a:cs typeface="+mn-lt"/>
              </a:rPr>
              <a:t>root</a:t>
            </a:r>
            <a:r>
              <a:rPr lang="tr-TR" dirty="0">
                <a:ea typeface="+mn-lt"/>
                <a:cs typeface="+mn-lt"/>
              </a:rPr>
              <a:t> file </a:t>
            </a:r>
            <a:r>
              <a:rPr lang="tr-TR" dirty="0" err="1">
                <a:ea typeface="+mn-lt"/>
                <a:cs typeface="+mn-lt"/>
              </a:rPr>
              <a:t>system</a:t>
            </a:r>
            <a:r>
              <a:rPr lang="tr-TR" dirty="0">
                <a:ea typeface="+mn-lt"/>
                <a:cs typeface="+mn-lt"/>
              </a:rPr>
              <a:t>,</a:t>
            </a:r>
            <a:br>
              <a:rPr lang="tr-TR" dirty="0">
                <a:ea typeface="+mn-lt"/>
                <a:cs typeface="+mn-lt"/>
              </a:rPr>
            </a:br>
            <a:r>
              <a:rPr lang="tr-TR" dirty="0" err="1">
                <a:ea typeface="+mn-lt"/>
                <a:cs typeface="+mn-lt"/>
              </a:rPr>
              <a:t>the</a:t>
            </a:r>
            <a:r>
              <a:rPr lang="tr-TR" dirty="0">
                <a:ea typeface="+mn-lt"/>
                <a:cs typeface="+mn-lt"/>
              </a:rPr>
              <a:t> size of </a:t>
            </a:r>
            <a:r>
              <a:rPr lang="tr-TR" dirty="0" err="1">
                <a:ea typeface="+mn-lt"/>
                <a:cs typeface="+mn-lt"/>
              </a:rPr>
              <a:t>this</a:t>
            </a:r>
            <a:r>
              <a:rPr lang="tr-TR" dirty="0">
                <a:ea typeface="+mn-lt"/>
                <a:cs typeface="+mn-lt"/>
              </a:rPr>
              <a:t> file </a:t>
            </a:r>
            <a:r>
              <a:rPr lang="tr-TR" dirty="0" err="1">
                <a:ea typeface="+mn-lt"/>
                <a:cs typeface="+mn-lt"/>
              </a:rPr>
              <a:t>system</a:t>
            </a:r>
            <a:r>
              <a:rPr lang="tr-TR" dirty="0">
                <a:ea typeface="+mn-lt"/>
                <a:cs typeface="+mn-lt"/>
              </a:rPr>
              <a:t> is </a:t>
            </a:r>
            <a:r>
              <a:rPr lang="tr-TR" dirty="0" err="1">
                <a:ea typeface="+mn-lt"/>
                <a:cs typeface="+mn-lt"/>
              </a:rPr>
              <a:t>also</a:t>
            </a:r>
            <a:r>
              <a:rPr lang="tr-TR" dirty="0">
                <a:ea typeface="+mn-lt"/>
                <a:cs typeface="+mn-lt"/>
              </a:rPr>
              <a:t> </a:t>
            </a:r>
            <a:r>
              <a:rPr lang="tr-TR" dirty="0" err="1">
                <a:ea typeface="+mn-lt"/>
                <a:cs typeface="+mn-lt"/>
              </a:rPr>
              <a:t>automatically</a:t>
            </a:r>
            <a:r>
              <a:rPr lang="tr-TR" dirty="0">
                <a:ea typeface="+mn-lt"/>
                <a:cs typeface="+mn-lt"/>
              </a:rPr>
              <a:t> </a:t>
            </a:r>
            <a:r>
              <a:rPr lang="tr-TR" dirty="0" err="1">
                <a:ea typeface="+mn-lt"/>
                <a:cs typeface="+mn-lt"/>
              </a:rPr>
              <a:t>determined</a:t>
            </a:r>
            <a:r>
              <a:rPr lang="tr-TR" dirty="0">
                <a:ea typeface="+mn-lt"/>
                <a:cs typeface="+mn-lt"/>
              </a:rPr>
              <a:t> </a:t>
            </a:r>
            <a:r>
              <a:rPr lang="tr-TR" dirty="0" err="1">
                <a:ea typeface="+mn-lt"/>
                <a:cs typeface="+mn-lt"/>
              </a:rPr>
              <a:t>by</a:t>
            </a:r>
            <a:br>
              <a:rPr lang="tr-TR" dirty="0">
                <a:ea typeface="+mn-lt"/>
                <a:cs typeface="+mn-lt"/>
              </a:rPr>
            </a:br>
            <a:r>
              <a:rPr lang="tr-TR" dirty="0" err="1">
                <a:ea typeface="+mn-lt"/>
                <a:cs typeface="+mn-lt"/>
              </a:rPr>
              <a:t>the</a:t>
            </a:r>
            <a:r>
              <a:rPr lang="tr-TR" dirty="0">
                <a:ea typeface="+mn-lt"/>
                <a:cs typeface="+mn-lt"/>
              </a:rPr>
              <a:t> </a:t>
            </a:r>
            <a:r>
              <a:rPr lang="tr-TR" dirty="0" err="1">
                <a:ea typeface="+mn-lt"/>
                <a:cs typeface="+mn-lt"/>
              </a:rPr>
              <a:t>installer</a:t>
            </a:r>
            <a:r>
              <a:rPr lang="tr-TR" dirty="0">
                <a:ea typeface="+mn-lt"/>
                <a:cs typeface="+mn-lt"/>
              </a:rPr>
              <a:t> program </a:t>
            </a:r>
            <a:r>
              <a:rPr lang="tr-TR" dirty="0" err="1">
                <a:ea typeface="+mn-lt"/>
                <a:cs typeface="+mn-lt"/>
              </a:rPr>
              <a:t>based</a:t>
            </a:r>
            <a:r>
              <a:rPr lang="tr-TR" dirty="0">
                <a:ea typeface="+mn-lt"/>
                <a:cs typeface="+mn-lt"/>
              </a:rPr>
              <a:t> on </a:t>
            </a:r>
            <a:r>
              <a:rPr lang="tr-TR" dirty="0" err="1">
                <a:ea typeface="+mn-lt"/>
                <a:cs typeface="+mn-lt"/>
              </a:rPr>
              <a:t>the</a:t>
            </a:r>
            <a:r>
              <a:rPr lang="tr-TR" dirty="0">
                <a:ea typeface="+mn-lt"/>
                <a:cs typeface="+mn-lt"/>
              </a:rPr>
              <a:t> </a:t>
            </a:r>
            <a:r>
              <a:rPr lang="tr-TR" dirty="0" err="1">
                <a:ea typeface="+mn-lt"/>
                <a:cs typeface="+mn-lt"/>
              </a:rPr>
              <a:t>available</a:t>
            </a:r>
            <a:r>
              <a:rPr lang="tr-TR" dirty="0">
                <a:ea typeface="+mn-lt"/>
                <a:cs typeface="+mn-lt"/>
              </a:rPr>
              <a:t> disk </a:t>
            </a:r>
            <a:r>
              <a:rPr lang="tr-TR" dirty="0" err="1">
                <a:ea typeface="+mn-lt"/>
                <a:cs typeface="+mn-lt"/>
              </a:rPr>
              <a:t>space</a:t>
            </a:r>
            <a:r>
              <a:rPr lang="tr-TR" dirty="0">
                <a:ea typeface="+mn-lt"/>
                <a:cs typeface="+mn-lt"/>
              </a:rPr>
              <a:t> </a:t>
            </a:r>
            <a:r>
              <a:rPr lang="tr-TR" dirty="0" err="1">
                <a:ea typeface="+mn-lt"/>
                <a:cs typeface="+mn-lt"/>
              </a:rPr>
              <a:t>when</a:t>
            </a:r>
            <a:r>
              <a:rPr lang="tr-TR" dirty="0">
                <a:ea typeface="+mn-lt"/>
                <a:cs typeface="+mn-lt"/>
              </a:rPr>
              <a:t> </a:t>
            </a:r>
            <a:r>
              <a:rPr lang="tr-TR" dirty="0" err="1">
                <a:ea typeface="+mn-lt"/>
                <a:cs typeface="+mn-lt"/>
              </a:rPr>
              <a:t>you</a:t>
            </a:r>
            <a:br>
              <a:rPr lang="tr-TR" dirty="0">
                <a:ea typeface="+mn-lt"/>
                <a:cs typeface="+mn-lt"/>
              </a:rPr>
            </a:br>
            <a:r>
              <a:rPr lang="tr-TR" dirty="0" err="1">
                <a:ea typeface="+mn-lt"/>
                <a:cs typeface="+mn-lt"/>
              </a:rPr>
              <a:t>select</a:t>
            </a:r>
            <a:r>
              <a:rPr lang="tr-TR" dirty="0">
                <a:ea typeface="+mn-lt"/>
                <a:cs typeface="+mn-lt"/>
              </a:rPr>
              <a:t> </a:t>
            </a:r>
            <a:r>
              <a:rPr lang="tr-TR" dirty="0" err="1">
                <a:ea typeface="+mn-lt"/>
                <a:cs typeface="+mn-lt"/>
              </a:rPr>
              <a:t>the</a:t>
            </a:r>
            <a:r>
              <a:rPr lang="tr-TR" dirty="0">
                <a:ea typeface="+mn-lt"/>
                <a:cs typeface="+mn-lt"/>
              </a:rPr>
              <a:t> </a:t>
            </a:r>
            <a:r>
              <a:rPr lang="tr-TR" dirty="0" err="1">
                <a:ea typeface="+mn-lt"/>
                <a:cs typeface="+mn-lt"/>
              </a:rPr>
              <a:t>default</a:t>
            </a:r>
            <a:r>
              <a:rPr lang="tr-TR" dirty="0">
                <a:ea typeface="+mn-lt"/>
                <a:cs typeface="+mn-lt"/>
              </a:rPr>
              <a:t> </a:t>
            </a:r>
            <a:r>
              <a:rPr lang="tr-TR" dirty="0" err="1">
                <a:ea typeface="+mn-lt"/>
                <a:cs typeface="+mn-lt"/>
              </a:rPr>
              <a:t>partitioning</a:t>
            </a:r>
            <a:r>
              <a:rPr lang="tr-TR" dirty="0">
                <a:ea typeface="+mn-lt"/>
                <a:cs typeface="+mn-lt"/>
              </a:rPr>
              <a:t>; </a:t>
            </a:r>
            <a:r>
              <a:rPr lang="tr-TR" dirty="0" err="1">
                <a:ea typeface="+mn-lt"/>
                <a:cs typeface="+mn-lt"/>
              </a:rPr>
              <a:t>however</a:t>
            </a:r>
            <a:r>
              <a:rPr lang="tr-TR" dirty="0">
                <a:ea typeface="+mn-lt"/>
                <a:cs typeface="+mn-lt"/>
              </a:rPr>
              <a:t>, it </a:t>
            </a:r>
            <a:r>
              <a:rPr lang="tr-TR" dirty="0" err="1">
                <a:ea typeface="+mn-lt"/>
                <a:cs typeface="+mn-lt"/>
              </a:rPr>
              <a:t>may</a:t>
            </a:r>
            <a:r>
              <a:rPr lang="tr-TR" dirty="0">
                <a:ea typeface="+mn-lt"/>
                <a:cs typeface="+mn-lt"/>
              </a:rPr>
              <a:t> be set </a:t>
            </a:r>
            <a:r>
              <a:rPr lang="tr-TR" dirty="0" err="1">
                <a:ea typeface="+mn-lt"/>
                <a:cs typeface="+mn-lt"/>
              </a:rPr>
              <a:t>to</a:t>
            </a:r>
            <a:r>
              <a:rPr lang="tr-TR" dirty="0">
                <a:ea typeface="+mn-lt"/>
                <a:cs typeface="+mn-lt"/>
              </a:rPr>
              <a:t> a</a:t>
            </a:r>
            <a:br>
              <a:rPr lang="tr-TR" dirty="0">
                <a:ea typeface="+mn-lt"/>
                <a:cs typeface="+mn-lt"/>
              </a:rPr>
            </a:br>
            <a:r>
              <a:rPr lang="tr-TR" dirty="0" err="1">
                <a:ea typeface="+mn-lt"/>
                <a:cs typeface="+mn-lt"/>
              </a:rPr>
              <a:t>different</a:t>
            </a:r>
            <a:r>
              <a:rPr lang="tr-TR" dirty="0">
                <a:ea typeface="+mn-lt"/>
                <a:cs typeface="+mn-lt"/>
              </a:rPr>
              <a:t> size </a:t>
            </a:r>
            <a:r>
              <a:rPr lang="tr-TR" dirty="0" err="1">
                <a:ea typeface="+mn-lt"/>
                <a:cs typeface="+mn-lt"/>
              </a:rPr>
              <a:t>during</a:t>
            </a:r>
            <a:r>
              <a:rPr lang="tr-TR" dirty="0">
                <a:ea typeface="+mn-lt"/>
                <a:cs typeface="+mn-lt"/>
              </a:rPr>
              <a:t> </a:t>
            </a:r>
            <a:r>
              <a:rPr lang="tr-TR" dirty="0" err="1">
                <a:ea typeface="+mn-lt"/>
                <a:cs typeface="+mn-lt"/>
              </a:rPr>
              <a:t>or</a:t>
            </a:r>
            <a:r>
              <a:rPr lang="tr-TR" dirty="0">
                <a:ea typeface="+mn-lt"/>
                <a:cs typeface="+mn-lt"/>
              </a:rPr>
              <a:t> </a:t>
            </a:r>
            <a:r>
              <a:rPr lang="tr-TR" dirty="0" err="1">
                <a:ea typeface="+mn-lt"/>
                <a:cs typeface="+mn-lt"/>
              </a:rPr>
              <a:t>after</a:t>
            </a:r>
            <a:r>
              <a:rPr lang="tr-TR" dirty="0">
                <a:ea typeface="+mn-lt"/>
                <a:cs typeface="+mn-lt"/>
              </a:rPr>
              <a:t> </a:t>
            </a:r>
            <a:r>
              <a:rPr lang="tr-TR" dirty="0" err="1">
                <a:ea typeface="+mn-lt"/>
                <a:cs typeface="+mn-lt"/>
              </a:rPr>
              <a:t>the</a:t>
            </a:r>
            <a:r>
              <a:rPr lang="tr-TR" dirty="0">
                <a:ea typeface="+mn-lt"/>
                <a:cs typeface="+mn-lt"/>
              </a:rPr>
              <a:t> </a:t>
            </a:r>
            <a:r>
              <a:rPr lang="tr-TR" dirty="0" err="1">
                <a:ea typeface="+mn-lt"/>
                <a:cs typeface="+mn-lt"/>
              </a:rPr>
              <a:t>installation</a:t>
            </a:r>
            <a:r>
              <a:rPr lang="tr-TR" dirty="0">
                <a:ea typeface="+mn-lt"/>
                <a:cs typeface="+mn-lt"/>
              </a:rPr>
              <a:t> </a:t>
            </a:r>
            <a:r>
              <a:rPr lang="tr-TR" dirty="0" err="1">
                <a:ea typeface="+mn-lt"/>
                <a:cs typeface="+mn-lt"/>
              </a:rPr>
              <a:t>if</a:t>
            </a:r>
            <a:r>
              <a:rPr lang="tr-TR" dirty="0">
                <a:ea typeface="+mn-lt"/>
                <a:cs typeface="+mn-lt"/>
              </a:rPr>
              <a:t> </a:t>
            </a:r>
            <a:r>
              <a:rPr lang="tr-TR" dirty="0" err="1">
                <a:ea typeface="+mn-lt"/>
                <a:cs typeface="+mn-lt"/>
              </a:rPr>
              <a:t>required</a:t>
            </a:r>
            <a:r>
              <a:rPr lang="tr-TR" dirty="0">
                <a:ea typeface="+mn-lt"/>
                <a:cs typeface="+mn-lt"/>
              </a:rPr>
              <a:t>.</a:t>
            </a:r>
            <a:endParaRPr lang="tr-TR" dirty="0"/>
          </a:p>
        </p:txBody>
      </p:sp>
    </p:spTree>
    <p:extLst>
      <p:ext uri="{BB962C8B-B14F-4D97-AF65-F5344CB8AC3E}">
        <p14:creationId xmlns:p14="http://schemas.microsoft.com/office/powerpoint/2010/main" val="1960789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B9AD693-7180-3625-2709-FF39960AE36D}"/>
              </a:ext>
            </a:extLst>
          </p:cNvPr>
          <p:cNvSpPr>
            <a:spLocks noGrp="1"/>
          </p:cNvSpPr>
          <p:nvPr>
            <p:ph type="title"/>
          </p:nvPr>
        </p:nvSpPr>
        <p:spPr/>
        <p:txBody>
          <a:bodyPr/>
          <a:lstStyle/>
          <a:p>
            <a:r>
              <a:rPr lang="tr-TR" dirty="0">
                <a:ea typeface="+mj-lt"/>
                <a:cs typeface="+mj-lt"/>
              </a:rPr>
              <a:t>Linux Directory </a:t>
            </a:r>
            <a:r>
              <a:rPr lang="tr-TR" dirty="0" err="1">
                <a:ea typeface="+mj-lt"/>
                <a:cs typeface="+mj-lt"/>
              </a:rPr>
              <a:t>Structure</a:t>
            </a:r>
            <a:r>
              <a:rPr lang="tr-TR" dirty="0">
                <a:ea typeface="+mj-lt"/>
                <a:cs typeface="+mj-lt"/>
              </a:rPr>
              <a:t> </a:t>
            </a:r>
            <a:r>
              <a:rPr lang="tr-TR" dirty="0" err="1">
                <a:ea typeface="+mj-lt"/>
                <a:cs typeface="+mj-lt"/>
              </a:rPr>
              <a:t>and</a:t>
            </a:r>
            <a:r>
              <a:rPr lang="tr-TR" dirty="0">
                <a:ea typeface="+mj-lt"/>
                <a:cs typeface="+mj-lt"/>
              </a:rPr>
              <a:t> File </a:t>
            </a:r>
            <a:r>
              <a:rPr lang="tr-TR" dirty="0" err="1">
                <a:ea typeface="+mj-lt"/>
                <a:cs typeface="+mj-lt"/>
              </a:rPr>
              <a:t>Systems</a:t>
            </a:r>
            <a:r>
              <a:rPr lang="tr-TR" dirty="0">
                <a:ea typeface="+mj-lt"/>
                <a:cs typeface="+mj-lt"/>
              </a:rPr>
              <a:t> </a:t>
            </a:r>
            <a:endParaRPr lang="en-US" dirty="0">
              <a:ea typeface="+mj-lt"/>
              <a:cs typeface="+mj-lt"/>
            </a:endParaRPr>
          </a:p>
        </p:txBody>
      </p:sp>
      <p:sp>
        <p:nvSpPr>
          <p:cNvPr id="3" name="İçerik Yer Tutucusu 2">
            <a:extLst>
              <a:ext uri="{FF2B5EF4-FFF2-40B4-BE49-F238E27FC236}">
                <a16:creationId xmlns:a16="http://schemas.microsoft.com/office/drawing/2014/main" id="{4009EFA6-C605-D652-447E-EB88A07B1D4E}"/>
              </a:ext>
            </a:extLst>
          </p:cNvPr>
          <p:cNvSpPr>
            <a:spLocks noGrp="1"/>
          </p:cNvSpPr>
          <p:nvPr>
            <p:ph idx="1"/>
          </p:nvPr>
        </p:nvSpPr>
        <p:spPr/>
        <p:txBody>
          <a:bodyPr vert="horz" lIns="91440" tIns="45720" rIns="91440" bIns="45720" rtlCol="0" anchor="t">
            <a:normAutofit/>
          </a:bodyPr>
          <a:lstStyle/>
          <a:p>
            <a:pPr>
              <a:buNone/>
            </a:pPr>
            <a:r>
              <a:rPr lang="tr-TR" sz="2000" b="1" dirty="0" err="1">
                <a:ea typeface="+mn-lt"/>
                <a:cs typeface="+mn-lt"/>
              </a:rPr>
              <a:t>The</a:t>
            </a:r>
            <a:r>
              <a:rPr lang="tr-TR" sz="2000" b="1" dirty="0">
                <a:ea typeface="+mn-lt"/>
                <a:cs typeface="+mn-lt"/>
              </a:rPr>
              <a:t> Home Directory (/</a:t>
            </a:r>
            <a:r>
              <a:rPr lang="tr-TR" sz="2000" b="1" dirty="0" err="1">
                <a:ea typeface="+mn-lt"/>
                <a:cs typeface="+mn-lt"/>
              </a:rPr>
              <a:t>home</a:t>
            </a:r>
            <a:r>
              <a:rPr lang="tr-TR" sz="2000" b="1" dirty="0">
                <a:ea typeface="+mn-lt"/>
                <a:cs typeface="+mn-lt"/>
              </a:rPr>
              <a:t>)</a:t>
            </a:r>
          </a:p>
          <a:p>
            <a:pPr algn="just">
              <a:buNone/>
            </a:pPr>
            <a:r>
              <a:rPr lang="tr-TR" sz="2000" dirty="0">
                <a:ea typeface="+mn-lt"/>
                <a:cs typeface="+mn-lt"/>
              </a:rPr>
              <a:t>  </a:t>
            </a:r>
            <a:r>
              <a:rPr lang="tr-TR" sz="2000" dirty="0" err="1">
                <a:ea typeface="+mn-lt"/>
                <a:cs typeface="+mn-lt"/>
              </a:rPr>
              <a:t>The</a:t>
            </a:r>
            <a:r>
              <a:rPr lang="tr-TR" sz="2000" dirty="0">
                <a:ea typeface="+mn-lt"/>
                <a:cs typeface="+mn-lt"/>
              </a:rPr>
              <a:t> /</a:t>
            </a:r>
            <a:r>
              <a:rPr lang="tr-TR" sz="2000" dirty="0" err="1">
                <a:ea typeface="+mn-lt"/>
                <a:cs typeface="+mn-lt"/>
              </a:rPr>
              <a:t>home</a:t>
            </a:r>
            <a:r>
              <a:rPr lang="tr-TR" sz="2000" dirty="0">
                <a:ea typeface="+mn-lt"/>
                <a:cs typeface="+mn-lt"/>
              </a:rPr>
              <a:t> </a:t>
            </a:r>
            <a:r>
              <a:rPr lang="tr-TR" sz="2000" dirty="0" err="1">
                <a:ea typeface="+mn-lt"/>
                <a:cs typeface="+mn-lt"/>
              </a:rPr>
              <a:t>directory</a:t>
            </a:r>
            <a:r>
              <a:rPr lang="tr-TR" sz="2000" dirty="0">
                <a:ea typeface="+mn-lt"/>
                <a:cs typeface="+mn-lt"/>
              </a:rPr>
              <a:t> is </a:t>
            </a:r>
            <a:r>
              <a:rPr lang="tr-TR" sz="2000" dirty="0" err="1">
                <a:ea typeface="+mn-lt"/>
                <a:cs typeface="+mn-lt"/>
              </a:rPr>
              <a:t>designed</a:t>
            </a:r>
            <a:r>
              <a:rPr lang="tr-TR" sz="2000" dirty="0">
                <a:ea typeface="+mn-lt"/>
                <a:cs typeface="+mn-lt"/>
              </a:rPr>
              <a:t> </a:t>
            </a:r>
            <a:r>
              <a:rPr lang="tr-TR" sz="2000" dirty="0" err="1">
                <a:ea typeface="+mn-lt"/>
                <a:cs typeface="+mn-lt"/>
              </a:rPr>
              <a:t>to</a:t>
            </a:r>
            <a:r>
              <a:rPr lang="tr-TR" sz="2000" dirty="0">
                <a:ea typeface="+mn-lt"/>
                <a:cs typeface="+mn-lt"/>
              </a:rPr>
              <a:t> </a:t>
            </a:r>
            <a:r>
              <a:rPr lang="tr-TR" sz="2000" dirty="0" err="1">
                <a:ea typeface="+mn-lt"/>
                <a:cs typeface="+mn-lt"/>
              </a:rPr>
              <a:t>store</a:t>
            </a:r>
            <a:r>
              <a:rPr lang="tr-TR" sz="2000" dirty="0">
                <a:ea typeface="+mn-lt"/>
                <a:cs typeface="+mn-lt"/>
              </a:rPr>
              <a:t> </a:t>
            </a:r>
            <a:r>
              <a:rPr lang="tr-TR" sz="2000" dirty="0" err="1">
                <a:ea typeface="+mn-lt"/>
                <a:cs typeface="+mn-lt"/>
              </a:rPr>
              <a:t>user</a:t>
            </a:r>
            <a:r>
              <a:rPr lang="tr-TR" sz="2000" dirty="0">
                <a:ea typeface="+mn-lt"/>
                <a:cs typeface="+mn-lt"/>
              </a:rPr>
              <a:t> </a:t>
            </a:r>
            <a:r>
              <a:rPr lang="tr-TR" sz="2000" dirty="0" err="1">
                <a:ea typeface="+mn-lt"/>
                <a:cs typeface="+mn-lt"/>
              </a:rPr>
              <a:t>home</a:t>
            </a:r>
            <a:r>
              <a:rPr lang="tr-TR" sz="2000" dirty="0">
                <a:ea typeface="+mn-lt"/>
                <a:cs typeface="+mn-lt"/>
              </a:rPr>
              <a:t> </a:t>
            </a:r>
            <a:r>
              <a:rPr lang="tr-TR" sz="2000" dirty="0" err="1">
                <a:ea typeface="+mn-lt"/>
                <a:cs typeface="+mn-lt"/>
              </a:rPr>
              <a:t>directories</a:t>
            </a:r>
            <a:r>
              <a:rPr lang="tr-TR" sz="2000" dirty="0">
                <a:ea typeface="+mn-lt"/>
                <a:cs typeface="+mn-lt"/>
              </a:rPr>
              <a:t> </a:t>
            </a:r>
            <a:r>
              <a:rPr lang="tr-TR" sz="2000" dirty="0" err="1">
                <a:ea typeface="+mn-lt"/>
                <a:cs typeface="+mn-lt"/>
              </a:rPr>
              <a:t>and</a:t>
            </a:r>
            <a:r>
              <a:rPr lang="tr-TR" sz="2000" dirty="0">
                <a:ea typeface="+mn-lt"/>
                <a:cs typeface="+mn-lt"/>
              </a:rPr>
              <a:t> </a:t>
            </a:r>
            <a:r>
              <a:rPr lang="tr-TR" sz="2000" dirty="0" err="1">
                <a:ea typeface="+mn-lt"/>
                <a:cs typeface="+mn-lt"/>
              </a:rPr>
              <a:t>other</a:t>
            </a:r>
            <a:r>
              <a:rPr lang="tr-TR" sz="2000" dirty="0">
                <a:ea typeface="+mn-lt"/>
                <a:cs typeface="+mn-lt"/>
              </a:rPr>
              <a:t> </a:t>
            </a:r>
            <a:r>
              <a:rPr lang="tr-TR" sz="2000" dirty="0" err="1">
                <a:ea typeface="+mn-lt"/>
                <a:cs typeface="+mn-lt"/>
              </a:rPr>
              <a:t>user</a:t>
            </a:r>
            <a:r>
              <a:rPr lang="tr-TR" sz="2000" dirty="0">
                <a:ea typeface="+mn-lt"/>
                <a:cs typeface="+mn-lt"/>
              </a:rPr>
              <a:t> </a:t>
            </a:r>
            <a:r>
              <a:rPr lang="tr-TR" sz="2000" dirty="0" err="1">
                <a:ea typeface="+mn-lt"/>
                <a:cs typeface="+mn-lt"/>
              </a:rPr>
              <a:t>contents</a:t>
            </a:r>
            <a:r>
              <a:rPr lang="tr-TR" sz="2000" dirty="0">
                <a:ea typeface="+mn-lt"/>
                <a:cs typeface="+mn-lt"/>
              </a:rPr>
              <a:t>. </a:t>
            </a:r>
            <a:r>
              <a:rPr lang="tr-TR" sz="2000" dirty="0" err="1">
                <a:ea typeface="+mn-lt"/>
                <a:cs typeface="+mn-lt"/>
              </a:rPr>
              <a:t>Each</a:t>
            </a:r>
            <a:r>
              <a:rPr lang="tr-TR" sz="2000" dirty="0">
                <a:ea typeface="+mn-lt"/>
                <a:cs typeface="+mn-lt"/>
              </a:rPr>
              <a:t> </a:t>
            </a:r>
            <a:r>
              <a:rPr lang="tr-TR" sz="2000" dirty="0" err="1">
                <a:ea typeface="+mn-lt"/>
                <a:cs typeface="+mn-lt"/>
              </a:rPr>
              <a:t>user</a:t>
            </a:r>
            <a:r>
              <a:rPr lang="tr-TR" sz="2000" dirty="0">
                <a:ea typeface="+mn-lt"/>
                <a:cs typeface="+mn-lt"/>
              </a:rPr>
              <a:t> is </a:t>
            </a:r>
            <a:r>
              <a:rPr lang="tr-TR" sz="2000" dirty="0" err="1">
                <a:ea typeface="+mn-lt"/>
                <a:cs typeface="+mn-lt"/>
              </a:rPr>
              <a:t>assigned</a:t>
            </a:r>
            <a:r>
              <a:rPr lang="tr-TR" sz="2000" dirty="0">
                <a:ea typeface="+mn-lt"/>
                <a:cs typeface="+mn-lt"/>
              </a:rPr>
              <a:t> a </a:t>
            </a:r>
            <a:r>
              <a:rPr lang="tr-TR" sz="2000" dirty="0" err="1">
                <a:ea typeface="+mn-lt"/>
                <a:cs typeface="+mn-lt"/>
              </a:rPr>
              <a:t>home</a:t>
            </a:r>
            <a:r>
              <a:rPr lang="tr-TR" sz="2000" dirty="0">
                <a:ea typeface="+mn-lt"/>
                <a:cs typeface="+mn-lt"/>
              </a:rPr>
              <a:t> </a:t>
            </a:r>
            <a:r>
              <a:rPr lang="tr-TR" sz="2000" dirty="0" err="1">
                <a:ea typeface="+mn-lt"/>
                <a:cs typeface="+mn-lt"/>
              </a:rPr>
              <a:t>directoryto</a:t>
            </a:r>
            <a:r>
              <a:rPr lang="tr-TR" sz="2000" dirty="0">
                <a:ea typeface="+mn-lt"/>
                <a:cs typeface="+mn-lt"/>
              </a:rPr>
              <a:t> </a:t>
            </a:r>
            <a:r>
              <a:rPr lang="tr-TR" sz="2000" dirty="0" err="1">
                <a:ea typeface="+mn-lt"/>
                <a:cs typeface="+mn-lt"/>
              </a:rPr>
              <a:t>save</a:t>
            </a:r>
            <a:r>
              <a:rPr lang="tr-TR" sz="2000" dirty="0">
                <a:ea typeface="+mn-lt"/>
                <a:cs typeface="+mn-lt"/>
              </a:rPr>
              <a:t> </a:t>
            </a:r>
            <a:r>
              <a:rPr lang="tr-TR" sz="2000" dirty="0" err="1">
                <a:ea typeface="+mn-lt"/>
                <a:cs typeface="+mn-lt"/>
              </a:rPr>
              <a:t>personal</a:t>
            </a:r>
            <a:r>
              <a:rPr lang="tr-TR" sz="2000" dirty="0">
                <a:ea typeface="+mn-lt"/>
                <a:cs typeface="+mn-lt"/>
              </a:rPr>
              <a:t> </a:t>
            </a:r>
            <a:r>
              <a:rPr lang="tr-TR" sz="2000" dirty="0" err="1">
                <a:ea typeface="+mn-lt"/>
                <a:cs typeface="+mn-lt"/>
              </a:rPr>
              <a:t>files</a:t>
            </a:r>
            <a:r>
              <a:rPr lang="tr-TR" sz="2000" dirty="0">
                <a:ea typeface="+mn-lt"/>
                <a:cs typeface="+mn-lt"/>
              </a:rPr>
              <a:t>, </a:t>
            </a:r>
            <a:r>
              <a:rPr lang="tr-TR" sz="2000" dirty="0" err="1">
                <a:ea typeface="+mn-lt"/>
                <a:cs typeface="+mn-lt"/>
              </a:rPr>
              <a:t>and</a:t>
            </a:r>
            <a:r>
              <a:rPr lang="tr-TR" sz="2000" dirty="0">
                <a:ea typeface="+mn-lt"/>
                <a:cs typeface="+mn-lt"/>
              </a:rPr>
              <a:t> </a:t>
            </a:r>
            <a:r>
              <a:rPr lang="tr-TR" sz="2000" dirty="0" err="1">
                <a:ea typeface="+mn-lt"/>
                <a:cs typeface="+mn-lt"/>
              </a:rPr>
              <a:t>the</a:t>
            </a:r>
            <a:r>
              <a:rPr lang="tr-TR" sz="2000" dirty="0">
                <a:ea typeface="+mn-lt"/>
                <a:cs typeface="+mn-lt"/>
              </a:rPr>
              <a:t> </a:t>
            </a:r>
            <a:r>
              <a:rPr lang="tr-TR" sz="2000" dirty="0" err="1">
                <a:ea typeface="+mn-lt"/>
                <a:cs typeface="+mn-lt"/>
              </a:rPr>
              <a:t>user</a:t>
            </a:r>
            <a:r>
              <a:rPr lang="tr-TR" sz="2000" dirty="0">
                <a:ea typeface="+mn-lt"/>
                <a:cs typeface="+mn-lt"/>
              </a:rPr>
              <a:t> can </a:t>
            </a:r>
            <a:r>
              <a:rPr lang="tr-TR" sz="2000" dirty="0" err="1">
                <a:ea typeface="+mn-lt"/>
                <a:cs typeface="+mn-lt"/>
              </a:rPr>
              <a:t>block</a:t>
            </a:r>
            <a:r>
              <a:rPr lang="tr-TR" sz="2000" dirty="0">
                <a:ea typeface="+mn-lt"/>
                <a:cs typeface="+mn-lt"/>
              </a:rPr>
              <a:t> </a:t>
            </a:r>
            <a:r>
              <a:rPr lang="tr-TR" sz="2000" dirty="0" err="1">
                <a:ea typeface="+mn-lt"/>
                <a:cs typeface="+mn-lt"/>
              </a:rPr>
              <a:t>access</a:t>
            </a:r>
            <a:r>
              <a:rPr lang="tr-TR" sz="2000" dirty="0">
                <a:ea typeface="+mn-lt"/>
                <a:cs typeface="+mn-lt"/>
              </a:rPr>
              <a:t> </a:t>
            </a:r>
            <a:r>
              <a:rPr lang="tr-TR" sz="2000" dirty="0" err="1">
                <a:ea typeface="+mn-lt"/>
                <a:cs typeface="+mn-lt"/>
              </a:rPr>
              <a:t>to</a:t>
            </a:r>
            <a:r>
              <a:rPr lang="tr-TR" sz="2000" dirty="0">
                <a:ea typeface="+mn-lt"/>
                <a:cs typeface="+mn-lt"/>
              </a:rPr>
              <a:t> </a:t>
            </a:r>
            <a:r>
              <a:rPr lang="tr-TR" sz="2000" dirty="0" err="1">
                <a:ea typeface="+mn-lt"/>
                <a:cs typeface="+mn-lt"/>
              </a:rPr>
              <a:t>other</a:t>
            </a:r>
            <a:r>
              <a:rPr lang="tr-TR" sz="2000" dirty="0">
                <a:ea typeface="+mn-lt"/>
                <a:cs typeface="+mn-lt"/>
              </a:rPr>
              <a:t> </a:t>
            </a:r>
            <a:r>
              <a:rPr lang="tr-TR" sz="2000" dirty="0" err="1">
                <a:ea typeface="+mn-lt"/>
                <a:cs typeface="+mn-lt"/>
              </a:rPr>
              <a:t>users</a:t>
            </a:r>
            <a:r>
              <a:rPr lang="tr-TR" sz="2000" dirty="0">
                <a:ea typeface="+mn-lt"/>
                <a:cs typeface="+mn-lt"/>
              </a:rPr>
              <a:t>.</a:t>
            </a:r>
            <a:endParaRPr lang="tr-TR" sz="2000"/>
          </a:p>
        </p:txBody>
      </p:sp>
    </p:spTree>
    <p:extLst>
      <p:ext uri="{BB962C8B-B14F-4D97-AF65-F5344CB8AC3E}">
        <p14:creationId xmlns:p14="http://schemas.microsoft.com/office/powerpoint/2010/main" val="4046868746"/>
      </p:ext>
    </p:extLst>
  </p:cSld>
  <p:clrMapOvr>
    <a:masterClrMapping/>
  </p:clrMapOvr>
</p:sld>
</file>

<file path=ppt/theme/theme1.xml><?xml version="1.0" encoding="utf-8"?>
<a:theme xmlns:a="http://schemas.openxmlformats.org/drawingml/2006/main" name="BrushVTI">
  <a:themeElements>
    <a:clrScheme name="AnalogousFromDarkSeedLeftStep">
      <a:dk1>
        <a:srgbClr val="000000"/>
      </a:dk1>
      <a:lt1>
        <a:srgbClr val="FFFFFF"/>
      </a:lt1>
      <a:dk2>
        <a:srgbClr val="213A3A"/>
      </a:dk2>
      <a:lt2>
        <a:srgbClr val="E8E4E2"/>
      </a:lt2>
      <a:accent1>
        <a:srgbClr val="299BE7"/>
      </a:accent1>
      <a:accent2>
        <a:srgbClr val="13B3B0"/>
      </a:accent2>
      <a:accent3>
        <a:srgbClr val="21B876"/>
      </a:accent3>
      <a:accent4>
        <a:srgbClr val="14BC2D"/>
      </a:accent4>
      <a:accent5>
        <a:srgbClr val="4AB821"/>
      </a:accent5>
      <a:accent6>
        <a:srgbClr val="7FB113"/>
      </a:accent6>
      <a:hlink>
        <a:srgbClr val="3B9431"/>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45</Slides>
  <Notes>0</Notes>
  <HiddenSlides>0</HiddenSlide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BrushVTI</vt:lpstr>
      <vt:lpstr>Linux Training </vt:lpstr>
      <vt:lpstr>Contents</vt:lpstr>
      <vt:lpstr>Linux Directory Structure and File Systems </vt:lpstr>
      <vt:lpstr>Linux Directory Structure and File Systems </vt:lpstr>
      <vt:lpstr>Linux Directory Structure and File Systems </vt:lpstr>
      <vt:lpstr>Linux Directory Structure and File Systems </vt:lpstr>
      <vt:lpstr>Linux Directory Structure and File Systems </vt:lpstr>
      <vt:lpstr>Linux Directory Structure and File Systems </vt:lpstr>
      <vt:lpstr>Linux Directory Structure and File Systems </vt:lpstr>
      <vt:lpstr>Linux Directory Structure and File Systems </vt:lpstr>
      <vt:lpstr>Linux Directory Structure and File Systems </vt:lpstr>
      <vt:lpstr>Linux Directory Structure and File Systems </vt:lpstr>
      <vt:lpstr>Linux Directory Structure and File Systems </vt:lpstr>
      <vt:lpstr>Linux Directory Structure and File Systems</vt:lpstr>
      <vt:lpstr>Linux Directory Structure and File Systems</vt:lpstr>
      <vt:lpstr>Linux Directory Structure and File Systems</vt:lpstr>
      <vt:lpstr>Linux Directory Structure and File Systems</vt:lpstr>
      <vt:lpstr>Linux Directory Structure and File Systems</vt:lpstr>
      <vt:lpstr>Linux Directory Structure and File Systems</vt:lpstr>
      <vt:lpstr>Linux Directory Structure and File Systems</vt:lpstr>
      <vt:lpstr>Basic System Commands</vt:lpstr>
      <vt:lpstr>Basic System Commands</vt:lpstr>
      <vt:lpstr>Basic System Commands</vt:lpstr>
      <vt:lpstr>Basic System Commands</vt:lpstr>
      <vt:lpstr>Getting Help </vt:lpstr>
      <vt:lpstr>Compression and Archiving</vt:lpstr>
      <vt:lpstr>Compression and Archiving</vt:lpstr>
      <vt:lpstr>File Editing </vt:lpstr>
      <vt:lpstr>File Editing </vt:lpstr>
      <vt:lpstr>File Editing </vt:lpstr>
      <vt:lpstr>File Editing </vt:lpstr>
      <vt:lpstr>File Editing </vt:lpstr>
      <vt:lpstr>File Editing </vt:lpstr>
      <vt:lpstr>File Editing </vt:lpstr>
      <vt:lpstr>File Editing</vt:lpstr>
      <vt:lpstr>File Editing </vt:lpstr>
      <vt:lpstr>File and Directory Operations</vt:lpstr>
      <vt:lpstr>File and Directory Operations </vt:lpstr>
      <vt:lpstr>File and Directory Operations </vt:lpstr>
      <vt:lpstr>File Linking </vt:lpstr>
      <vt:lpstr>File Linking </vt:lpstr>
      <vt:lpstr>File Linking </vt:lpstr>
      <vt:lpstr>Advanced File Management </vt:lpstr>
      <vt:lpstr>Advanced File Management 5</vt:lpstr>
      <vt:lpstr>Advanced File Management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revision>993</cp:revision>
  <dcterms:created xsi:type="dcterms:W3CDTF">2022-04-10T10:59:57Z</dcterms:created>
  <dcterms:modified xsi:type="dcterms:W3CDTF">2022-04-12T09:21:48Z</dcterms:modified>
</cp:coreProperties>
</file>