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0" r:id="rId4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80" autoAdjust="0"/>
    <p:restoredTop sz="99650" autoAdjust="0"/>
  </p:normalViewPr>
  <p:slideViewPr>
    <p:cSldViewPr>
      <p:cViewPr varScale="1">
        <p:scale>
          <a:sx n="86" d="100"/>
          <a:sy n="86" d="100"/>
        </p:scale>
        <p:origin x="-318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F7A63-14D7-48A5-B9BD-F360CFC2B5F5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24D57-1208-42BC-AF69-7FE61EC86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24D57-1208-42BC-AF69-7FE61EC86B5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3C05-9F2B-456C-A075-6547A0EF69CF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C156-2FAC-4264-9778-3DE1607AB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3C05-9F2B-456C-A075-6547A0EF69CF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C156-2FAC-4264-9778-3DE1607AB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3C05-9F2B-456C-A075-6547A0EF69CF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C156-2FAC-4264-9778-3DE1607AB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3C05-9F2B-456C-A075-6547A0EF69CF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C156-2FAC-4264-9778-3DE1607AB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3C05-9F2B-456C-A075-6547A0EF69CF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C156-2FAC-4264-9778-3DE1607AB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3C05-9F2B-456C-A075-6547A0EF69CF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C156-2FAC-4264-9778-3DE1607AB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3C05-9F2B-456C-A075-6547A0EF69CF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C156-2FAC-4264-9778-3DE1607AB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3C05-9F2B-456C-A075-6547A0EF69CF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C156-2FAC-4264-9778-3DE1607AB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3C05-9F2B-456C-A075-6547A0EF69CF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C156-2FAC-4264-9778-3DE1607AB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3C05-9F2B-456C-A075-6547A0EF69CF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C156-2FAC-4264-9778-3DE1607AB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3C05-9F2B-456C-A075-6547A0EF69CF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C156-2FAC-4264-9778-3DE1607AB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D3C05-9F2B-456C-A075-6547A0EF69CF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9C156-2FAC-4264-9778-3DE1607AB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159 Grup"/>
          <p:cNvGrpSpPr>
            <a:grpSpLocks noChangeAspect="1"/>
          </p:cNvGrpSpPr>
          <p:nvPr/>
        </p:nvGrpSpPr>
        <p:grpSpPr>
          <a:xfrm>
            <a:off x="1066800" y="2895600"/>
            <a:ext cx="4963684" cy="6248400"/>
            <a:chOff x="0" y="228600"/>
            <a:chExt cx="6477002" cy="8153400"/>
          </a:xfrm>
        </p:grpSpPr>
        <p:sp>
          <p:nvSpPr>
            <p:cNvPr id="4" name="3 Oval"/>
            <p:cNvSpPr/>
            <p:nvPr/>
          </p:nvSpPr>
          <p:spPr>
            <a:xfrm>
              <a:off x="1524000" y="228600"/>
              <a:ext cx="762000" cy="2286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800" dirty="0" smtClean="0"/>
                <a:t>Başla</a:t>
              </a:r>
              <a:endParaRPr lang="en-US" sz="800" dirty="0"/>
            </a:p>
          </p:txBody>
        </p:sp>
        <p:sp>
          <p:nvSpPr>
            <p:cNvPr id="14" name="13 Dikdörtgen"/>
            <p:cNvSpPr/>
            <p:nvPr/>
          </p:nvSpPr>
          <p:spPr>
            <a:xfrm>
              <a:off x="1600200" y="1524000"/>
              <a:ext cx="6096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err="1"/>
                <a:t>i</a:t>
              </a:r>
              <a:r>
                <a:rPr lang="tr-TR" sz="500" dirty="0" err="1" smtClean="0"/>
                <a:t>nt</a:t>
              </a:r>
              <a:r>
                <a:rPr lang="tr-TR" sz="500" dirty="0" smtClean="0"/>
                <a:t> </a:t>
              </a:r>
              <a:r>
                <a:rPr lang="tr-TR" sz="500" dirty="0" err="1" smtClean="0"/>
                <a:t>main</a:t>
              </a:r>
              <a:endParaRPr lang="tr-TR" sz="500" dirty="0" smtClean="0"/>
            </a:p>
          </p:txBody>
        </p:sp>
        <p:sp>
          <p:nvSpPr>
            <p:cNvPr id="15" name="14 Dikdörtgen"/>
            <p:cNvSpPr/>
            <p:nvPr/>
          </p:nvSpPr>
          <p:spPr>
            <a:xfrm>
              <a:off x="1524000" y="1981200"/>
              <a:ext cx="7620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400" dirty="0" err="1" smtClean="0"/>
                <a:t>int</a:t>
              </a:r>
              <a:r>
                <a:rPr lang="tr-TR" sz="400" dirty="0" smtClean="0"/>
                <a:t> </a:t>
              </a:r>
              <a:r>
                <a:rPr lang="tr-TR" sz="400" dirty="0" err="1" smtClean="0"/>
                <a:t>gd</a:t>
              </a:r>
              <a:r>
                <a:rPr lang="tr-TR" sz="400" dirty="0" smtClean="0"/>
                <a:t> = DETECT, </a:t>
              </a:r>
              <a:r>
                <a:rPr lang="tr-TR" sz="400" dirty="0" err="1" smtClean="0"/>
                <a:t>gm</a:t>
              </a:r>
              <a:r>
                <a:rPr lang="tr-TR" sz="400" dirty="0" smtClean="0"/>
                <a:t>;</a:t>
              </a:r>
            </a:p>
          </p:txBody>
        </p:sp>
        <p:sp>
          <p:nvSpPr>
            <p:cNvPr id="16" name="15 Paralelkenar"/>
            <p:cNvSpPr/>
            <p:nvPr/>
          </p:nvSpPr>
          <p:spPr>
            <a:xfrm>
              <a:off x="1447800" y="2438400"/>
              <a:ext cx="866775" cy="2286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err="1" smtClean="0"/>
                <a:t>initgraph</a:t>
              </a:r>
              <a:r>
                <a:rPr lang="en-US" sz="400" dirty="0" smtClean="0"/>
                <a:t>(&amp;</a:t>
              </a:r>
              <a:r>
                <a:rPr lang="en-US" sz="400" dirty="0" err="1" smtClean="0"/>
                <a:t>gd</a:t>
              </a:r>
              <a:r>
                <a:rPr lang="en-US" sz="400" dirty="0" smtClean="0"/>
                <a:t>, &amp;gm, "C:\\TC\\BGI");</a:t>
              </a:r>
              <a:endParaRPr lang="en-US" sz="400" dirty="0"/>
            </a:p>
          </p:txBody>
        </p:sp>
        <p:sp>
          <p:nvSpPr>
            <p:cNvPr id="17" name="16 Dikdörtgen"/>
            <p:cNvSpPr/>
            <p:nvPr/>
          </p:nvSpPr>
          <p:spPr>
            <a:xfrm>
              <a:off x="1600200" y="2971800"/>
              <a:ext cx="6096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/>
                <a:t> FILE *file;</a:t>
              </a:r>
              <a:endParaRPr lang="en-US" sz="400" dirty="0"/>
            </a:p>
          </p:txBody>
        </p:sp>
        <p:sp>
          <p:nvSpPr>
            <p:cNvPr id="18" name="17 Dikdörtgen"/>
            <p:cNvSpPr/>
            <p:nvPr/>
          </p:nvSpPr>
          <p:spPr>
            <a:xfrm>
              <a:off x="1600200" y="3429000"/>
              <a:ext cx="6096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/>
                <a:t>char filename[]</a:t>
              </a:r>
              <a:endParaRPr lang="en-US" sz="400" dirty="0"/>
            </a:p>
          </p:txBody>
        </p:sp>
        <p:sp>
          <p:nvSpPr>
            <p:cNvPr id="21" name="20 Dikdörtgen"/>
            <p:cNvSpPr/>
            <p:nvPr/>
          </p:nvSpPr>
          <p:spPr>
            <a:xfrm>
              <a:off x="1600200" y="3886200"/>
              <a:ext cx="6096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/>
                <a:t>file = </a:t>
              </a:r>
              <a:r>
                <a:rPr lang="en-US" sz="400" dirty="0" err="1" smtClean="0"/>
                <a:t>fopen</a:t>
              </a:r>
              <a:r>
                <a:rPr lang="en-US" sz="400" dirty="0" smtClean="0"/>
                <a:t>(filename, "r")</a:t>
              </a:r>
              <a:endParaRPr lang="en-US" sz="400" dirty="0"/>
            </a:p>
          </p:txBody>
        </p:sp>
        <p:sp>
          <p:nvSpPr>
            <p:cNvPr id="23" name="22 Akış Çizelgesi: Karar"/>
            <p:cNvSpPr/>
            <p:nvPr/>
          </p:nvSpPr>
          <p:spPr>
            <a:xfrm>
              <a:off x="381000" y="4038600"/>
              <a:ext cx="685800" cy="304800"/>
            </a:xfrm>
            <a:prstGeom prst="flowChartDecisi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file == NULL</a:t>
              </a:r>
              <a:endParaRPr lang="en-US" sz="300" dirty="0"/>
            </a:p>
          </p:txBody>
        </p:sp>
        <p:sp>
          <p:nvSpPr>
            <p:cNvPr id="26" name="25 Dikdörtgen"/>
            <p:cNvSpPr/>
            <p:nvPr/>
          </p:nvSpPr>
          <p:spPr>
            <a:xfrm>
              <a:off x="1524000" y="5334000"/>
              <a:ext cx="8382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/>
                <a:t> </a:t>
              </a:r>
              <a:r>
                <a:rPr lang="en-US" sz="400" dirty="0" err="1" smtClean="0"/>
                <a:t>int</a:t>
              </a:r>
              <a:r>
                <a:rPr lang="en-US" sz="400" dirty="0" smtClean="0"/>
                <a:t> </a:t>
              </a:r>
              <a:r>
                <a:rPr lang="en-US" sz="400" dirty="0" err="1" smtClean="0"/>
                <a:t>kordinatlar</a:t>
              </a:r>
              <a:r>
                <a:rPr lang="en-US" sz="400" dirty="0" smtClean="0"/>
                <a:t>[20][100]</a:t>
              </a:r>
              <a:r>
                <a:rPr lang="tr-TR" sz="400" dirty="0" smtClean="0"/>
                <a:t> = {0}</a:t>
              </a:r>
              <a:endParaRPr lang="en-US" sz="400" dirty="0"/>
            </a:p>
          </p:txBody>
        </p:sp>
        <p:sp>
          <p:nvSpPr>
            <p:cNvPr id="27" name="26 Dikdörtgen"/>
            <p:cNvSpPr/>
            <p:nvPr/>
          </p:nvSpPr>
          <p:spPr>
            <a:xfrm>
              <a:off x="1600200" y="5791200"/>
              <a:ext cx="6096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400" dirty="0" err="1"/>
                <a:t>k</a:t>
              </a:r>
              <a:r>
                <a:rPr lang="en-US" sz="400" dirty="0" err="1" smtClean="0"/>
                <a:t>rktrkonum</a:t>
              </a:r>
              <a:r>
                <a:rPr lang="tr-TR" sz="400" dirty="0" smtClean="0"/>
                <a:t> = 0</a:t>
              </a:r>
              <a:endParaRPr lang="en-US" sz="400" dirty="0"/>
            </a:p>
          </p:txBody>
        </p:sp>
        <p:sp>
          <p:nvSpPr>
            <p:cNvPr id="28" name="27 Dikdörtgen"/>
            <p:cNvSpPr/>
            <p:nvPr/>
          </p:nvSpPr>
          <p:spPr>
            <a:xfrm>
              <a:off x="1600200" y="6248400"/>
              <a:ext cx="6096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err="1" smtClean="0"/>
                <a:t>int</a:t>
              </a:r>
              <a:r>
                <a:rPr lang="en-US" sz="400" dirty="0" smtClean="0"/>
                <a:t> </a:t>
              </a:r>
              <a:r>
                <a:rPr lang="en-US" sz="400" dirty="0" err="1" smtClean="0"/>
                <a:t>nmrkonum</a:t>
              </a:r>
              <a:r>
                <a:rPr lang="tr-TR" sz="400" dirty="0" smtClean="0"/>
                <a:t> = 0</a:t>
              </a:r>
              <a:endParaRPr lang="en-US" sz="400" dirty="0"/>
            </a:p>
          </p:txBody>
        </p:sp>
        <p:sp>
          <p:nvSpPr>
            <p:cNvPr id="31" name="30 Dikdörtgen"/>
            <p:cNvSpPr/>
            <p:nvPr/>
          </p:nvSpPr>
          <p:spPr>
            <a:xfrm>
              <a:off x="1600200" y="4419600"/>
              <a:ext cx="6096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/>
                <a:t> </a:t>
              </a:r>
              <a:r>
                <a:rPr lang="en-US" sz="400" dirty="0" err="1" smtClean="0"/>
                <a:t>int</a:t>
              </a:r>
              <a:r>
                <a:rPr lang="en-US" sz="400" dirty="0" smtClean="0"/>
                <a:t> </a:t>
              </a:r>
              <a:r>
                <a:rPr lang="en-US" sz="400" dirty="0" err="1" smtClean="0"/>
                <a:t>gecicikonum</a:t>
              </a:r>
              <a:r>
                <a:rPr lang="tr-TR" sz="400" dirty="0" smtClean="0"/>
                <a:t> = 0</a:t>
              </a:r>
              <a:endParaRPr lang="en-US" sz="400" dirty="0"/>
            </a:p>
          </p:txBody>
        </p:sp>
        <p:sp>
          <p:nvSpPr>
            <p:cNvPr id="32" name="31 Dikdörtgen"/>
            <p:cNvSpPr/>
            <p:nvPr/>
          </p:nvSpPr>
          <p:spPr>
            <a:xfrm>
              <a:off x="1600200" y="4876800"/>
              <a:ext cx="6096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err="1" smtClean="0"/>
                <a:t>int</a:t>
              </a:r>
              <a:r>
                <a:rPr lang="en-US" sz="400" dirty="0" smtClean="0"/>
                <a:t> </a:t>
              </a:r>
              <a:r>
                <a:rPr lang="en-US" sz="400" dirty="0" err="1" smtClean="0"/>
                <a:t>Fkontrol</a:t>
              </a:r>
              <a:r>
                <a:rPr lang="tr-TR" sz="400" dirty="0" smtClean="0"/>
                <a:t> = 0</a:t>
              </a:r>
              <a:endParaRPr lang="en-US" sz="400" dirty="0"/>
            </a:p>
          </p:txBody>
        </p:sp>
        <p:sp>
          <p:nvSpPr>
            <p:cNvPr id="33" name="32 Dikdörtgen"/>
            <p:cNvSpPr/>
            <p:nvPr/>
          </p:nvSpPr>
          <p:spPr>
            <a:xfrm>
              <a:off x="1600200" y="6705600"/>
              <a:ext cx="6096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err="1" smtClean="0"/>
                <a:t>int</a:t>
              </a:r>
              <a:r>
                <a:rPr lang="en-US" sz="400" dirty="0" smtClean="0"/>
                <a:t> </a:t>
              </a:r>
              <a:r>
                <a:rPr lang="en-US" sz="400" dirty="0" err="1" smtClean="0"/>
                <a:t>eleman</a:t>
              </a:r>
              <a:r>
                <a:rPr lang="en-US" sz="400" dirty="0" smtClean="0"/>
                <a:t>[20]</a:t>
              </a:r>
              <a:r>
                <a:rPr lang="tr-TR" sz="400" dirty="0" smtClean="0"/>
                <a:t> = {0}</a:t>
              </a:r>
              <a:endParaRPr lang="en-US" sz="400" dirty="0"/>
            </a:p>
          </p:txBody>
        </p:sp>
        <p:sp>
          <p:nvSpPr>
            <p:cNvPr id="34" name="33 Dikdörtgen"/>
            <p:cNvSpPr/>
            <p:nvPr/>
          </p:nvSpPr>
          <p:spPr>
            <a:xfrm>
              <a:off x="1524000" y="7162800"/>
              <a:ext cx="7620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err="1" smtClean="0"/>
                <a:t>int</a:t>
              </a:r>
              <a:r>
                <a:rPr lang="en-US" sz="400" dirty="0" smtClean="0"/>
                <a:t> </a:t>
              </a:r>
              <a:r>
                <a:rPr lang="en-US" sz="400" dirty="0" err="1" smtClean="0"/>
                <a:t>elemankontrol</a:t>
              </a:r>
              <a:r>
                <a:rPr lang="tr-TR" sz="400" dirty="0" smtClean="0"/>
                <a:t>  = 0</a:t>
              </a:r>
              <a:endParaRPr lang="en-US" sz="400" dirty="0"/>
            </a:p>
          </p:txBody>
        </p:sp>
        <p:sp>
          <p:nvSpPr>
            <p:cNvPr id="48" name="47 Paralelkenar"/>
            <p:cNvSpPr/>
            <p:nvPr/>
          </p:nvSpPr>
          <p:spPr>
            <a:xfrm>
              <a:off x="1524000" y="7620000"/>
              <a:ext cx="762000" cy="2286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err="1" smtClean="0"/>
                <a:t>printf</a:t>
              </a:r>
              <a:r>
                <a:rPr lang="en-US" sz="400" dirty="0" smtClean="0"/>
                <a:t>("</a:t>
              </a:r>
              <a:r>
                <a:rPr lang="en-US" sz="400" dirty="0" err="1" smtClean="0"/>
                <a:t>Birim</a:t>
              </a:r>
              <a:r>
                <a:rPr lang="en-US" sz="400" dirty="0" smtClean="0"/>
                <a:t> </a:t>
              </a:r>
              <a:r>
                <a:rPr lang="en-US" sz="400" dirty="0" err="1" smtClean="0"/>
                <a:t>sondaj</a:t>
              </a:r>
              <a:r>
                <a:rPr lang="en-US" sz="400" dirty="0" smtClean="0"/>
                <a:t> </a:t>
              </a:r>
              <a:r>
                <a:rPr lang="en-US" sz="400" dirty="0" err="1" smtClean="0"/>
                <a:t>maliyetini</a:t>
              </a:r>
              <a:r>
                <a:rPr lang="en-US" sz="400" dirty="0" smtClean="0"/>
                <a:t> </a:t>
              </a:r>
              <a:r>
                <a:rPr lang="en-US" sz="400" dirty="0" err="1" smtClean="0"/>
                <a:t>giriniz</a:t>
              </a:r>
              <a:r>
                <a:rPr lang="en-US" sz="400" dirty="0" smtClean="0"/>
                <a:t>: ");</a:t>
              </a:r>
              <a:endParaRPr lang="en-US" sz="400" dirty="0"/>
            </a:p>
          </p:txBody>
        </p:sp>
        <p:sp>
          <p:nvSpPr>
            <p:cNvPr id="49" name="48 Paralelkenar"/>
            <p:cNvSpPr/>
            <p:nvPr/>
          </p:nvSpPr>
          <p:spPr>
            <a:xfrm>
              <a:off x="2667000" y="8153400"/>
              <a:ext cx="685800" cy="2286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err="1" smtClean="0"/>
                <a:t>scanf</a:t>
              </a:r>
              <a:r>
                <a:rPr lang="en-US" sz="400" dirty="0" smtClean="0"/>
                <a:t>("%</a:t>
              </a:r>
              <a:r>
                <a:rPr lang="en-US" sz="400" dirty="0" err="1" smtClean="0"/>
                <a:t>d",&amp;sondajmaliyeti</a:t>
              </a:r>
              <a:r>
                <a:rPr lang="en-US" sz="400" dirty="0" smtClean="0"/>
                <a:t>)</a:t>
              </a:r>
              <a:endParaRPr lang="en-US" sz="400" dirty="0"/>
            </a:p>
          </p:txBody>
        </p:sp>
        <p:sp>
          <p:nvSpPr>
            <p:cNvPr id="50" name="49 Paralelkenar"/>
            <p:cNvSpPr/>
            <p:nvPr/>
          </p:nvSpPr>
          <p:spPr>
            <a:xfrm>
              <a:off x="3810000" y="8153400"/>
              <a:ext cx="990600" cy="2286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err="1" smtClean="0"/>
                <a:t>printf</a:t>
              </a:r>
              <a:r>
                <a:rPr lang="en-US" sz="400" dirty="0" smtClean="0"/>
                <a:t>("</a:t>
              </a:r>
              <a:r>
                <a:rPr lang="en-US" sz="400" dirty="0" err="1" smtClean="0"/>
                <a:t>Birim</a:t>
              </a:r>
              <a:r>
                <a:rPr lang="en-US" sz="400" dirty="0" smtClean="0"/>
                <a:t> platform </a:t>
              </a:r>
              <a:r>
                <a:rPr lang="en-US" sz="400" dirty="0" err="1" smtClean="0"/>
                <a:t>maliyetini</a:t>
              </a:r>
              <a:r>
                <a:rPr lang="en-US" sz="400" dirty="0" smtClean="0"/>
                <a:t> </a:t>
              </a:r>
              <a:r>
                <a:rPr lang="en-US" sz="400" dirty="0" err="1" smtClean="0"/>
                <a:t>giriniz</a:t>
              </a:r>
              <a:r>
                <a:rPr lang="en-US" sz="400" dirty="0" smtClean="0"/>
                <a:t>: ");</a:t>
              </a:r>
              <a:endParaRPr lang="en-US" sz="400" dirty="0"/>
            </a:p>
          </p:txBody>
        </p:sp>
        <p:sp>
          <p:nvSpPr>
            <p:cNvPr id="51" name="50 Paralelkenar"/>
            <p:cNvSpPr/>
            <p:nvPr/>
          </p:nvSpPr>
          <p:spPr>
            <a:xfrm>
              <a:off x="1371600" y="8153400"/>
              <a:ext cx="838200" cy="2286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err="1" smtClean="0"/>
                <a:t>scanf</a:t>
              </a:r>
              <a:r>
                <a:rPr lang="en-US" sz="400" dirty="0" smtClean="0"/>
                <a:t>("%</a:t>
              </a:r>
              <a:r>
                <a:rPr lang="en-US" sz="400" dirty="0" err="1" smtClean="0"/>
                <a:t>d",&amp;platformmaliyeti</a:t>
              </a:r>
              <a:r>
                <a:rPr lang="en-US" sz="400" dirty="0" smtClean="0"/>
                <a:t>)</a:t>
              </a:r>
              <a:endParaRPr lang="en-US" sz="400" dirty="0"/>
            </a:p>
          </p:txBody>
        </p:sp>
        <p:cxnSp>
          <p:nvCxnSpPr>
            <p:cNvPr id="89" name="88 Düz Ok Bağlayıcısı"/>
            <p:cNvCxnSpPr/>
            <p:nvPr/>
          </p:nvCxnSpPr>
          <p:spPr>
            <a:xfrm rot="5400000">
              <a:off x="1829594" y="608806"/>
              <a:ext cx="152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91 Dikdörtgen"/>
            <p:cNvSpPr/>
            <p:nvPr/>
          </p:nvSpPr>
          <p:spPr>
            <a:xfrm>
              <a:off x="1295400" y="762000"/>
              <a:ext cx="1219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500" dirty="0" smtClean="0"/>
                <a:t>#</a:t>
              </a:r>
              <a:r>
                <a:rPr lang="tr-TR" sz="500" dirty="0" err="1" smtClean="0"/>
                <a:t>include</a:t>
              </a:r>
              <a:r>
                <a:rPr lang="tr-TR" sz="500" dirty="0" smtClean="0"/>
                <a:t> &lt;</a:t>
              </a:r>
              <a:r>
                <a:rPr lang="tr-TR" sz="500" dirty="0" err="1" smtClean="0"/>
                <a:t>stdio</a:t>
              </a:r>
              <a:r>
                <a:rPr lang="tr-TR" sz="500" dirty="0" smtClean="0"/>
                <a:t>.h&gt;</a:t>
              </a:r>
            </a:p>
            <a:p>
              <a:pPr algn="ctr"/>
              <a:r>
                <a:rPr lang="tr-TR" sz="500" dirty="0" smtClean="0"/>
                <a:t>#</a:t>
              </a:r>
              <a:r>
                <a:rPr lang="tr-TR" sz="500" dirty="0" err="1" smtClean="0"/>
                <a:t>include</a:t>
              </a:r>
              <a:r>
                <a:rPr lang="tr-TR" sz="500" dirty="0" smtClean="0"/>
                <a:t> &lt;</a:t>
              </a:r>
              <a:r>
                <a:rPr lang="tr-TR" sz="500" dirty="0" err="1" smtClean="0"/>
                <a:t>ctype</a:t>
              </a:r>
              <a:r>
                <a:rPr lang="tr-TR" sz="500" dirty="0" smtClean="0"/>
                <a:t>.h&gt;</a:t>
              </a:r>
            </a:p>
            <a:p>
              <a:pPr algn="ctr"/>
              <a:r>
                <a:rPr lang="tr-TR" sz="500" dirty="0" smtClean="0"/>
                <a:t>#</a:t>
              </a:r>
              <a:r>
                <a:rPr lang="tr-TR" sz="500" dirty="0" err="1" smtClean="0"/>
                <a:t>include</a:t>
              </a:r>
              <a:r>
                <a:rPr lang="tr-TR" sz="500" dirty="0" smtClean="0"/>
                <a:t> &lt;</a:t>
              </a:r>
              <a:r>
                <a:rPr lang="tr-TR" sz="500" dirty="0" err="1" smtClean="0"/>
                <a:t>stdlib</a:t>
              </a:r>
              <a:r>
                <a:rPr lang="tr-TR" sz="500" dirty="0" smtClean="0"/>
                <a:t>.h&gt;</a:t>
              </a:r>
            </a:p>
            <a:p>
              <a:pPr algn="ctr"/>
              <a:r>
                <a:rPr lang="tr-TR" sz="500" dirty="0" smtClean="0"/>
                <a:t>#</a:t>
              </a:r>
              <a:r>
                <a:rPr lang="tr-TR" sz="500" dirty="0" err="1" smtClean="0"/>
                <a:t>include</a:t>
              </a:r>
              <a:r>
                <a:rPr lang="tr-TR" sz="500" dirty="0" smtClean="0"/>
                <a:t> &lt;</a:t>
              </a:r>
              <a:r>
                <a:rPr lang="tr-TR" sz="500" dirty="0" err="1" smtClean="0"/>
                <a:t>graphics</a:t>
              </a:r>
              <a:r>
                <a:rPr lang="tr-TR" sz="500" dirty="0" smtClean="0"/>
                <a:t>.h&gt;</a:t>
              </a:r>
            </a:p>
            <a:p>
              <a:pPr algn="ctr"/>
              <a:r>
                <a:rPr lang="tr-TR" sz="500" dirty="0" smtClean="0"/>
                <a:t>#</a:t>
              </a:r>
              <a:r>
                <a:rPr lang="tr-TR" sz="500" dirty="0" err="1" smtClean="0"/>
                <a:t>include</a:t>
              </a:r>
              <a:r>
                <a:rPr lang="tr-TR" sz="500" dirty="0" smtClean="0"/>
                <a:t> &lt;</a:t>
              </a:r>
              <a:r>
                <a:rPr lang="tr-TR" sz="500" dirty="0" err="1" smtClean="0"/>
                <a:t>math</a:t>
              </a:r>
              <a:r>
                <a:rPr lang="tr-TR" sz="500" dirty="0" smtClean="0"/>
                <a:t>.h&gt;</a:t>
              </a:r>
            </a:p>
          </p:txBody>
        </p:sp>
        <p:cxnSp>
          <p:nvCxnSpPr>
            <p:cNvPr id="93" name="92 Düz Ok Bağlayıcısı"/>
            <p:cNvCxnSpPr/>
            <p:nvPr/>
          </p:nvCxnSpPr>
          <p:spPr>
            <a:xfrm rot="5400000">
              <a:off x="1829594" y="1370806"/>
              <a:ext cx="152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93 Düz Ok Bağlayıcısı"/>
            <p:cNvCxnSpPr/>
            <p:nvPr/>
          </p:nvCxnSpPr>
          <p:spPr>
            <a:xfrm rot="5400000">
              <a:off x="1829594" y="1828006"/>
              <a:ext cx="152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94 Düz Ok Bağlayıcısı"/>
            <p:cNvCxnSpPr/>
            <p:nvPr/>
          </p:nvCxnSpPr>
          <p:spPr>
            <a:xfrm rot="5400000">
              <a:off x="1829594" y="2285206"/>
              <a:ext cx="152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95 Düz Ok Bağlayıcısı"/>
            <p:cNvCxnSpPr/>
            <p:nvPr/>
          </p:nvCxnSpPr>
          <p:spPr>
            <a:xfrm rot="5400000">
              <a:off x="1829594" y="2818606"/>
              <a:ext cx="152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96 Düz Ok Bağlayıcısı"/>
            <p:cNvCxnSpPr/>
            <p:nvPr/>
          </p:nvCxnSpPr>
          <p:spPr>
            <a:xfrm rot="5400000">
              <a:off x="1829594" y="3275806"/>
              <a:ext cx="152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97 Düz Ok Bağlayıcısı"/>
            <p:cNvCxnSpPr/>
            <p:nvPr/>
          </p:nvCxnSpPr>
          <p:spPr>
            <a:xfrm rot="5400000">
              <a:off x="1829594" y="3733006"/>
              <a:ext cx="152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98 Düz Ok Bağlayıcısı"/>
            <p:cNvCxnSpPr/>
            <p:nvPr/>
          </p:nvCxnSpPr>
          <p:spPr>
            <a:xfrm rot="5400000">
              <a:off x="642144" y="4498181"/>
              <a:ext cx="152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99 Düz Ok Bağlayıcısı"/>
            <p:cNvCxnSpPr/>
            <p:nvPr/>
          </p:nvCxnSpPr>
          <p:spPr>
            <a:xfrm rot="10800000" flipV="1">
              <a:off x="1143000" y="4038600"/>
              <a:ext cx="382588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102 Paralelkenar"/>
            <p:cNvSpPr/>
            <p:nvPr/>
          </p:nvSpPr>
          <p:spPr>
            <a:xfrm>
              <a:off x="0" y="4648200"/>
              <a:ext cx="1447800" cy="2286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 smtClean="0"/>
                <a:t>printf("Dosya açma hatası: %s\n", filename)</a:t>
              </a:r>
            </a:p>
            <a:p>
              <a:pPr algn="ctr"/>
              <a:r>
                <a:rPr lang="pt-BR" sz="400" dirty="0" smtClean="0"/>
                <a:t>       return 1</a:t>
              </a:r>
              <a:endParaRPr lang="en-US" sz="400" dirty="0"/>
            </a:p>
          </p:txBody>
        </p:sp>
        <p:cxnSp>
          <p:nvCxnSpPr>
            <p:cNvPr id="104" name="103 Düz Ok Bağlayıcısı"/>
            <p:cNvCxnSpPr/>
            <p:nvPr/>
          </p:nvCxnSpPr>
          <p:spPr>
            <a:xfrm>
              <a:off x="1219200" y="4267200"/>
              <a:ext cx="379412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105 Düz Ok Bağlayıcısı"/>
            <p:cNvCxnSpPr/>
            <p:nvPr/>
          </p:nvCxnSpPr>
          <p:spPr>
            <a:xfrm rot="5400000">
              <a:off x="1829594" y="4723606"/>
              <a:ext cx="152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106 Düz Ok Bağlayıcısı"/>
            <p:cNvCxnSpPr/>
            <p:nvPr/>
          </p:nvCxnSpPr>
          <p:spPr>
            <a:xfrm rot="5400000">
              <a:off x="1829594" y="5180806"/>
              <a:ext cx="152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107 Düz Ok Bağlayıcısı"/>
            <p:cNvCxnSpPr/>
            <p:nvPr/>
          </p:nvCxnSpPr>
          <p:spPr>
            <a:xfrm rot="5400000">
              <a:off x="1829594" y="5638006"/>
              <a:ext cx="152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108 Düz Ok Bağlayıcısı"/>
            <p:cNvCxnSpPr/>
            <p:nvPr/>
          </p:nvCxnSpPr>
          <p:spPr>
            <a:xfrm rot="5400000">
              <a:off x="1829594" y="6095206"/>
              <a:ext cx="152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109 Düz Ok Bağlayıcısı"/>
            <p:cNvCxnSpPr/>
            <p:nvPr/>
          </p:nvCxnSpPr>
          <p:spPr>
            <a:xfrm rot="5400000">
              <a:off x="1829594" y="6552406"/>
              <a:ext cx="152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110 Düz Ok Bağlayıcısı"/>
            <p:cNvCxnSpPr/>
            <p:nvPr/>
          </p:nvCxnSpPr>
          <p:spPr>
            <a:xfrm rot="5400000">
              <a:off x="1829594" y="7009606"/>
              <a:ext cx="152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111 Düz Ok Bağlayıcısı"/>
            <p:cNvCxnSpPr/>
            <p:nvPr/>
          </p:nvCxnSpPr>
          <p:spPr>
            <a:xfrm rot="5400000">
              <a:off x="1829594" y="7466806"/>
              <a:ext cx="152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112 Düz Ok Bağlayıcısı"/>
            <p:cNvCxnSpPr/>
            <p:nvPr/>
          </p:nvCxnSpPr>
          <p:spPr>
            <a:xfrm rot="5400000">
              <a:off x="1753394" y="8000206"/>
              <a:ext cx="152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113 Düz Ok Bağlayıcısı"/>
            <p:cNvCxnSpPr/>
            <p:nvPr/>
          </p:nvCxnSpPr>
          <p:spPr>
            <a:xfrm>
              <a:off x="2286000" y="8229600"/>
              <a:ext cx="30321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115 Düz Ok Bağlayıcısı"/>
            <p:cNvCxnSpPr/>
            <p:nvPr/>
          </p:nvCxnSpPr>
          <p:spPr>
            <a:xfrm>
              <a:off x="3429000" y="8229600"/>
              <a:ext cx="30321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118 Metin kutusu"/>
            <p:cNvSpPr txBox="1"/>
            <p:nvPr/>
          </p:nvSpPr>
          <p:spPr>
            <a:xfrm rot="651988">
              <a:off x="1156308" y="4308640"/>
              <a:ext cx="457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600" b="1" i="1" dirty="0" err="1" smtClean="0"/>
                <a:t>True</a:t>
              </a:r>
              <a:endParaRPr lang="en-US" sz="600" b="1" i="1" dirty="0"/>
            </a:p>
          </p:txBody>
        </p:sp>
        <p:sp>
          <p:nvSpPr>
            <p:cNvPr id="120" name="119 Metin kutusu"/>
            <p:cNvSpPr txBox="1"/>
            <p:nvPr/>
          </p:nvSpPr>
          <p:spPr>
            <a:xfrm>
              <a:off x="386191" y="4357127"/>
              <a:ext cx="457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600" b="1" i="1" dirty="0" err="1"/>
                <a:t>F</a:t>
              </a:r>
              <a:r>
                <a:rPr lang="tr-TR" sz="600" b="1" i="1" dirty="0" err="1" smtClean="0"/>
                <a:t>alse</a:t>
              </a:r>
              <a:endParaRPr lang="en-US" sz="600" b="1" i="1" dirty="0"/>
            </a:p>
          </p:txBody>
        </p:sp>
        <p:cxnSp>
          <p:nvCxnSpPr>
            <p:cNvPr id="121" name="120 Düz Ok Bağlayıcısı"/>
            <p:cNvCxnSpPr/>
            <p:nvPr/>
          </p:nvCxnSpPr>
          <p:spPr>
            <a:xfrm rot="16200000" flipV="1">
              <a:off x="457200" y="4343400"/>
              <a:ext cx="6400800" cy="1066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101 Akış Çizelgesi: Karar"/>
            <p:cNvSpPr/>
            <p:nvPr/>
          </p:nvSpPr>
          <p:spPr>
            <a:xfrm>
              <a:off x="4800600" y="1828800"/>
              <a:ext cx="990600" cy="457200"/>
            </a:xfrm>
            <a:prstGeom prst="flowChartDecisi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err="1" smtClean="0"/>
                <a:t>karakter</a:t>
              </a:r>
              <a:r>
                <a:rPr lang="en-US" sz="300" dirty="0" smtClean="0"/>
                <a:t> =</a:t>
              </a:r>
              <a:r>
                <a:rPr lang="tr-TR" sz="300" dirty="0" smtClean="0"/>
                <a:t> </a:t>
              </a:r>
              <a:r>
                <a:rPr lang="en-US" sz="300" dirty="0" err="1" smtClean="0"/>
                <a:t>fgetc</a:t>
              </a:r>
              <a:r>
                <a:rPr lang="en-US" sz="300" dirty="0" smtClean="0"/>
                <a:t>(file)) != EOF</a:t>
              </a:r>
              <a:endParaRPr lang="en-US" sz="300" dirty="0"/>
            </a:p>
          </p:txBody>
        </p:sp>
        <p:sp>
          <p:nvSpPr>
            <p:cNvPr id="105" name="104 Akış Çizelgesi: Karar"/>
            <p:cNvSpPr/>
            <p:nvPr/>
          </p:nvSpPr>
          <p:spPr>
            <a:xfrm>
              <a:off x="5029200" y="2743200"/>
              <a:ext cx="762002" cy="228600"/>
            </a:xfrm>
            <a:prstGeom prst="flowChartDecisi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err="1" smtClean="0"/>
                <a:t>isalpha</a:t>
              </a:r>
              <a:r>
                <a:rPr lang="en-US" sz="300" dirty="0" smtClean="0"/>
                <a:t>(</a:t>
              </a:r>
              <a:r>
                <a:rPr lang="en-US" sz="300" dirty="0" err="1" smtClean="0"/>
                <a:t>karakter</a:t>
              </a:r>
              <a:r>
                <a:rPr lang="en-US" sz="300" dirty="0" smtClean="0"/>
                <a:t>)</a:t>
              </a:r>
              <a:endParaRPr lang="en-US" sz="300" dirty="0"/>
            </a:p>
          </p:txBody>
        </p:sp>
        <p:sp>
          <p:nvSpPr>
            <p:cNvPr id="115" name="114 Dikdörtgen"/>
            <p:cNvSpPr/>
            <p:nvPr/>
          </p:nvSpPr>
          <p:spPr>
            <a:xfrm>
              <a:off x="4343400" y="3200400"/>
              <a:ext cx="6096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" dirty="0" err="1" smtClean="0"/>
                <a:t>karakterler</a:t>
              </a:r>
              <a:r>
                <a:rPr lang="en-US" sz="200" dirty="0" smtClean="0"/>
                <a:t>[</a:t>
              </a:r>
              <a:r>
                <a:rPr lang="en-US" sz="200" dirty="0" err="1" smtClean="0"/>
                <a:t>krktrkonum</a:t>
              </a:r>
              <a:r>
                <a:rPr lang="en-US" sz="200" dirty="0" smtClean="0"/>
                <a:t>] = </a:t>
              </a:r>
              <a:r>
                <a:rPr lang="en-US" sz="200" dirty="0" err="1" smtClean="0"/>
                <a:t>karakter</a:t>
              </a:r>
              <a:r>
                <a:rPr lang="en-US" sz="200" dirty="0" smtClean="0"/>
                <a:t>;</a:t>
              </a:r>
            </a:p>
            <a:p>
              <a:pPr algn="ctr"/>
              <a:r>
                <a:rPr lang="en-US" sz="200" dirty="0" smtClean="0"/>
                <a:t>            </a:t>
              </a:r>
              <a:r>
                <a:rPr lang="en-US" sz="200" dirty="0" err="1" smtClean="0"/>
                <a:t>krktrkonum</a:t>
              </a:r>
              <a:r>
                <a:rPr lang="en-US" sz="200" dirty="0" smtClean="0"/>
                <a:t>++;</a:t>
              </a:r>
              <a:endParaRPr lang="en-US" sz="200" dirty="0"/>
            </a:p>
          </p:txBody>
        </p:sp>
        <p:sp>
          <p:nvSpPr>
            <p:cNvPr id="117" name="116 Dikdörtgen"/>
            <p:cNvSpPr/>
            <p:nvPr/>
          </p:nvSpPr>
          <p:spPr>
            <a:xfrm>
              <a:off x="4191002" y="4191000"/>
              <a:ext cx="914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" dirty="0" smtClean="0"/>
                <a:t>FKontrol++;</a:t>
              </a:r>
            </a:p>
            <a:p>
              <a:pPr algn="ctr"/>
              <a:r>
                <a:rPr lang="pt-BR" sz="200" dirty="0" smtClean="0"/>
                <a:t>                eleman[elemankontrol] = nmrkonum;</a:t>
              </a:r>
            </a:p>
            <a:p>
              <a:pPr algn="ctr"/>
              <a:r>
                <a:rPr lang="pt-BR" sz="200" dirty="0" smtClean="0"/>
                <a:t>                nmrkonum = 0;</a:t>
              </a:r>
            </a:p>
            <a:p>
              <a:pPr algn="ctr"/>
              <a:r>
                <a:rPr lang="pt-BR" sz="200" dirty="0" smtClean="0"/>
                <a:t>                elemankontrol++;</a:t>
              </a:r>
              <a:endParaRPr lang="en-US" sz="200" dirty="0"/>
            </a:p>
          </p:txBody>
        </p:sp>
        <p:sp>
          <p:nvSpPr>
            <p:cNvPr id="118" name="117 Akış Çizelgesi: Karar"/>
            <p:cNvSpPr/>
            <p:nvPr/>
          </p:nvSpPr>
          <p:spPr>
            <a:xfrm>
              <a:off x="5410202" y="3276600"/>
              <a:ext cx="762000" cy="228600"/>
            </a:xfrm>
            <a:prstGeom prst="flowChartDecisi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err="1" smtClean="0"/>
                <a:t>isdigit</a:t>
              </a:r>
              <a:r>
                <a:rPr lang="en-US" sz="300" dirty="0" smtClean="0"/>
                <a:t>(</a:t>
              </a:r>
              <a:r>
                <a:rPr lang="en-US" sz="300" dirty="0" err="1" smtClean="0"/>
                <a:t>karakter</a:t>
              </a:r>
              <a:r>
                <a:rPr lang="en-US" sz="300" dirty="0" smtClean="0"/>
                <a:t>)</a:t>
              </a:r>
              <a:endParaRPr lang="en-US" sz="300" dirty="0"/>
            </a:p>
          </p:txBody>
        </p:sp>
        <p:sp>
          <p:nvSpPr>
            <p:cNvPr id="122" name="121 Akış Çizelgesi: Karar"/>
            <p:cNvSpPr/>
            <p:nvPr/>
          </p:nvSpPr>
          <p:spPr>
            <a:xfrm>
              <a:off x="4343402" y="3657599"/>
              <a:ext cx="685800" cy="228600"/>
            </a:xfrm>
            <a:prstGeom prst="flowChartDecisi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err="1" smtClean="0"/>
                <a:t>karakter</a:t>
              </a:r>
              <a:r>
                <a:rPr lang="en-US" sz="300" dirty="0" smtClean="0"/>
                <a:t> == 'F'</a:t>
              </a:r>
              <a:endParaRPr lang="en-US" sz="300" dirty="0"/>
            </a:p>
          </p:txBody>
        </p:sp>
        <p:sp>
          <p:nvSpPr>
            <p:cNvPr id="123" name="122 Dikdörtgen"/>
            <p:cNvSpPr/>
            <p:nvPr/>
          </p:nvSpPr>
          <p:spPr>
            <a:xfrm>
              <a:off x="5181602" y="3886200"/>
              <a:ext cx="1295400" cy="1523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" dirty="0" err="1" smtClean="0"/>
                <a:t>gecici</a:t>
              </a:r>
              <a:r>
                <a:rPr lang="en-US" sz="200" dirty="0" smtClean="0"/>
                <a:t>[</a:t>
              </a:r>
              <a:r>
                <a:rPr lang="en-US" sz="200" dirty="0" err="1" smtClean="0"/>
                <a:t>gecicikonum</a:t>
              </a:r>
              <a:r>
                <a:rPr lang="en-US" sz="200" dirty="0" smtClean="0"/>
                <a:t>] = </a:t>
              </a:r>
              <a:r>
                <a:rPr lang="en-US" sz="200" dirty="0" err="1" smtClean="0"/>
                <a:t>karakter</a:t>
              </a:r>
              <a:r>
                <a:rPr lang="en-US" sz="200" dirty="0" smtClean="0"/>
                <a:t>;</a:t>
              </a:r>
            </a:p>
            <a:p>
              <a:pPr algn="ctr"/>
              <a:r>
                <a:rPr lang="en-US" sz="200" dirty="0" smtClean="0"/>
                <a:t>            </a:t>
              </a:r>
              <a:r>
                <a:rPr lang="en-US" sz="200" dirty="0" err="1" smtClean="0"/>
                <a:t>gecicikonum</a:t>
              </a:r>
              <a:r>
                <a:rPr lang="en-US" sz="200" dirty="0" smtClean="0"/>
                <a:t>++;</a:t>
              </a:r>
            </a:p>
            <a:p>
              <a:pPr algn="ctr"/>
              <a:r>
                <a:rPr lang="en-US" sz="200" dirty="0" smtClean="0"/>
                <a:t>            char </a:t>
              </a:r>
              <a:r>
                <a:rPr lang="en-US" sz="200" dirty="0" err="1" smtClean="0"/>
                <a:t>yenikarakter</a:t>
              </a:r>
              <a:r>
                <a:rPr lang="en-US" sz="200" dirty="0" smtClean="0"/>
                <a:t> = </a:t>
              </a:r>
              <a:r>
                <a:rPr lang="en-US" sz="200" dirty="0" err="1" smtClean="0"/>
                <a:t>fgetc</a:t>
              </a:r>
              <a:r>
                <a:rPr lang="en-US" sz="200" dirty="0" smtClean="0"/>
                <a:t>(file);</a:t>
              </a:r>
              <a:endParaRPr lang="en-US" sz="200" dirty="0"/>
            </a:p>
          </p:txBody>
        </p:sp>
        <p:sp>
          <p:nvSpPr>
            <p:cNvPr id="124" name="123 Akış Çizelgesi: Karar"/>
            <p:cNvSpPr/>
            <p:nvPr/>
          </p:nvSpPr>
          <p:spPr>
            <a:xfrm>
              <a:off x="5410202" y="4419600"/>
              <a:ext cx="762000" cy="228600"/>
            </a:xfrm>
            <a:prstGeom prst="flowChartDecisi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!</a:t>
              </a:r>
              <a:r>
                <a:rPr lang="en-US" sz="300" dirty="0" err="1" smtClean="0"/>
                <a:t>isdigit</a:t>
              </a:r>
              <a:r>
                <a:rPr lang="en-US" sz="300" dirty="0" smtClean="0"/>
                <a:t>(</a:t>
              </a:r>
              <a:r>
                <a:rPr lang="en-US" sz="300" dirty="0" err="1" smtClean="0"/>
                <a:t>yenikarakter</a:t>
              </a:r>
              <a:r>
                <a:rPr lang="en-US" sz="300" dirty="0" smtClean="0"/>
                <a:t>)</a:t>
              </a:r>
              <a:endParaRPr lang="en-US" sz="300" dirty="0"/>
            </a:p>
          </p:txBody>
        </p:sp>
        <p:sp>
          <p:nvSpPr>
            <p:cNvPr id="125" name="124 Dikdörtgen"/>
            <p:cNvSpPr/>
            <p:nvPr/>
          </p:nvSpPr>
          <p:spPr>
            <a:xfrm>
              <a:off x="5486402" y="4953000"/>
              <a:ext cx="8382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" dirty="0" err="1" smtClean="0"/>
                <a:t>gecici</a:t>
              </a:r>
              <a:r>
                <a:rPr lang="en-US" sz="200" dirty="0" smtClean="0"/>
                <a:t>[</a:t>
              </a:r>
              <a:r>
                <a:rPr lang="en-US" sz="200" dirty="0" err="1" smtClean="0"/>
                <a:t>gecicikonum</a:t>
              </a:r>
              <a:r>
                <a:rPr lang="en-US" sz="200" dirty="0" smtClean="0"/>
                <a:t>] = '\0';</a:t>
              </a:r>
            </a:p>
            <a:p>
              <a:pPr algn="ctr"/>
              <a:r>
                <a:rPr lang="en-US" sz="200" dirty="0" smtClean="0"/>
                <a:t>                </a:t>
              </a:r>
              <a:r>
                <a:rPr lang="en-US" sz="200" dirty="0" err="1" smtClean="0"/>
                <a:t>kordinatlar</a:t>
              </a:r>
              <a:r>
                <a:rPr lang="en-US" sz="200" dirty="0" smtClean="0"/>
                <a:t>[</a:t>
              </a:r>
              <a:r>
                <a:rPr lang="en-US" sz="200" dirty="0" err="1" smtClean="0"/>
                <a:t>FKontrol</a:t>
              </a:r>
              <a:r>
                <a:rPr lang="en-US" sz="200" dirty="0" smtClean="0"/>
                <a:t>][</a:t>
              </a:r>
              <a:r>
                <a:rPr lang="en-US" sz="200" dirty="0" err="1" smtClean="0"/>
                <a:t>nmrkonum</a:t>
              </a:r>
              <a:r>
                <a:rPr lang="en-US" sz="200" dirty="0" smtClean="0"/>
                <a:t>] = </a:t>
              </a:r>
              <a:r>
                <a:rPr lang="en-US" sz="200" dirty="0" err="1" smtClean="0"/>
                <a:t>atoi</a:t>
              </a:r>
              <a:r>
                <a:rPr lang="en-US" sz="200" dirty="0" smtClean="0"/>
                <a:t>(</a:t>
              </a:r>
              <a:r>
                <a:rPr lang="en-US" sz="200" dirty="0" err="1" smtClean="0"/>
                <a:t>gecici</a:t>
              </a:r>
              <a:r>
                <a:rPr lang="en-US" sz="200" dirty="0" smtClean="0"/>
                <a:t>);</a:t>
              </a:r>
            </a:p>
            <a:p>
              <a:pPr algn="ctr"/>
              <a:r>
                <a:rPr lang="en-US" sz="200" dirty="0" smtClean="0"/>
                <a:t>                </a:t>
              </a:r>
              <a:r>
                <a:rPr lang="en-US" sz="200" dirty="0" err="1" smtClean="0"/>
                <a:t>nmrkonum</a:t>
              </a:r>
              <a:r>
                <a:rPr lang="en-US" sz="200" dirty="0" smtClean="0"/>
                <a:t>++;</a:t>
              </a:r>
            </a:p>
            <a:p>
              <a:pPr algn="ctr"/>
              <a:r>
                <a:rPr lang="en-US" sz="200" dirty="0" smtClean="0"/>
                <a:t>                </a:t>
              </a:r>
              <a:r>
                <a:rPr lang="en-US" sz="200" dirty="0" err="1" smtClean="0"/>
                <a:t>gecicikonum</a:t>
              </a:r>
              <a:r>
                <a:rPr lang="en-US" sz="200" dirty="0" smtClean="0"/>
                <a:t> = 0;</a:t>
              </a:r>
              <a:endParaRPr lang="en-US" sz="200" dirty="0"/>
            </a:p>
          </p:txBody>
        </p:sp>
        <p:sp>
          <p:nvSpPr>
            <p:cNvPr id="126" name="125 Dikdörtgen"/>
            <p:cNvSpPr/>
            <p:nvPr/>
          </p:nvSpPr>
          <p:spPr>
            <a:xfrm>
              <a:off x="4724400" y="5486400"/>
              <a:ext cx="6096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 </a:t>
              </a:r>
              <a:r>
                <a:rPr lang="en-US" sz="300" dirty="0" err="1" smtClean="0"/>
                <a:t>ungetc</a:t>
              </a:r>
              <a:r>
                <a:rPr lang="en-US" sz="300" dirty="0" smtClean="0"/>
                <a:t>(</a:t>
              </a:r>
              <a:r>
                <a:rPr lang="en-US" sz="300" dirty="0" err="1" smtClean="0"/>
                <a:t>yenikarakter</a:t>
              </a:r>
              <a:r>
                <a:rPr lang="en-US" sz="300" dirty="0" smtClean="0"/>
                <a:t>, file);</a:t>
              </a:r>
              <a:endParaRPr lang="en-US" sz="300" dirty="0"/>
            </a:p>
          </p:txBody>
        </p:sp>
        <p:cxnSp>
          <p:nvCxnSpPr>
            <p:cNvPr id="127" name="126 Düz Ok Bağlayıcısı"/>
            <p:cNvCxnSpPr/>
            <p:nvPr/>
          </p:nvCxnSpPr>
          <p:spPr>
            <a:xfrm rot="5400000">
              <a:off x="5106194" y="2513806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127 Düz Ok Bağlayıcısı"/>
            <p:cNvCxnSpPr/>
            <p:nvPr/>
          </p:nvCxnSpPr>
          <p:spPr>
            <a:xfrm rot="10800000" flipV="1">
              <a:off x="4876800" y="2971800"/>
              <a:ext cx="153988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128 Düz Ok Bağlayıcısı"/>
            <p:cNvCxnSpPr/>
            <p:nvPr/>
          </p:nvCxnSpPr>
          <p:spPr>
            <a:xfrm rot="16200000" flipH="1">
              <a:off x="5487194" y="3048794"/>
              <a:ext cx="152400" cy="150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129 Düz Ok Bağlayıcısı"/>
            <p:cNvCxnSpPr/>
            <p:nvPr/>
          </p:nvCxnSpPr>
          <p:spPr>
            <a:xfrm rot="5400000">
              <a:off x="4572794" y="3504406"/>
              <a:ext cx="152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130 Düz Ok Bağlayıcısı"/>
            <p:cNvCxnSpPr/>
            <p:nvPr/>
          </p:nvCxnSpPr>
          <p:spPr>
            <a:xfrm rot="5400000">
              <a:off x="4572794" y="4037806"/>
              <a:ext cx="152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131 Düz Ok Bağlayıcısı"/>
            <p:cNvCxnSpPr/>
            <p:nvPr/>
          </p:nvCxnSpPr>
          <p:spPr>
            <a:xfrm rot="10800000">
              <a:off x="3810000" y="3810000"/>
              <a:ext cx="38258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132 Düz Ok Bağlayıcısı"/>
            <p:cNvCxnSpPr/>
            <p:nvPr/>
          </p:nvCxnSpPr>
          <p:spPr>
            <a:xfrm rot="5400000" flipH="1" flipV="1">
              <a:off x="3048000" y="2895600"/>
              <a:ext cx="152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133 Düz Ok Bağlayıcısı"/>
            <p:cNvCxnSpPr/>
            <p:nvPr/>
          </p:nvCxnSpPr>
          <p:spPr>
            <a:xfrm>
              <a:off x="3810000" y="2057400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134 Düz Ok Bağlayıcısı"/>
            <p:cNvCxnSpPr/>
            <p:nvPr/>
          </p:nvCxnSpPr>
          <p:spPr>
            <a:xfrm rot="5400000">
              <a:off x="5601494" y="3694906"/>
              <a:ext cx="228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135 Düz Ok Bağlayıcısı"/>
            <p:cNvCxnSpPr/>
            <p:nvPr/>
          </p:nvCxnSpPr>
          <p:spPr>
            <a:xfrm rot="5400000">
              <a:off x="5677694" y="4228306"/>
              <a:ext cx="228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136 Düz Ok Bağlayıcısı"/>
            <p:cNvCxnSpPr/>
            <p:nvPr/>
          </p:nvCxnSpPr>
          <p:spPr>
            <a:xfrm rot="5400000">
              <a:off x="5791994" y="4799806"/>
              <a:ext cx="152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137 Düz Ok Bağlayıcısı"/>
            <p:cNvCxnSpPr/>
            <p:nvPr/>
          </p:nvCxnSpPr>
          <p:spPr>
            <a:xfrm rot="5400000">
              <a:off x="5029202" y="4800599"/>
              <a:ext cx="6858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138 Düz Ok Bağlayıcısı"/>
            <p:cNvCxnSpPr/>
            <p:nvPr/>
          </p:nvCxnSpPr>
          <p:spPr>
            <a:xfrm rot="10800000" flipV="1">
              <a:off x="5257800" y="5183188"/>
              <a:ext cx="306388" cy="2270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139 Dikdörtgen"/>
            <p:cNvSpPr/>
            <p:nvPr/>
          </p:nvSpPr>
          <p:spPr>
            <a:xfrm>
              <a:off x="4343400" y="6172200"/>
              <a:ext cx="6096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err="1" smtClean="0"/>
                <a:t>fclose</a:t>
              </a:r>
              <a:r>
                <a:rPr lang="en-US" sz="300" dirty="0" smtClean="0"/>
                <a:t>(file)</a:t>
              </a:r>
              <a:endParaRPr lang="en-US" sz="300" dirty="0"/>
            </a:p>
          </p:txBody>
        </p:sp>
        <p:cxnSp>
          <p:nvCxnSpPr>
            <p:cNvPr id="141" name="140 Düz Ok Bağlayıcısı"/>
            <p:cNvCxnSpPr/>
            <p:nvPr/>
          </p:nvCxnSpPr>
          <p:spPr>
            <a:xfrm rot="5400000">
              <a:off x="3771900" y="5219700"/>
              <a:ext cx="1600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141 Düz Ok Bağlayıcısı"/>
            <p:cNvCxnSpPr/>
            <p:nvPr/>
          </p:nvCxnSpPr>
          <p:spPr>
            <a:xfrm rot="5400000">
              <a:off x="4763294" y="5752306"/>
              <a:ext cx="304800" cy="230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142 Metin kutusu"/>
            <p:cNvSpPr txBox="1"/>
            <p:nvPr/>
          </p:nvSpPr>
          <p:spPr>
            <a:xfrm>
              <a:off x="3810002" y="3809999"/>
              <a:ext cx="457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600" b="1" i="1" dirty="0" err="1"/>
                <a:t>F</a:t>
              </a:r>
              <a:r>
                <a:rPr lang="tr-TR" sz="600" b="1" i="1" dirty="0" err="1" smtClean="0"/>
                <a:t>alse</a:t>
              </a:r>
              <a:endParaRPr lang="en-US" sz="600" b="1" i="1" dirty="0"/>
            </a:p>
          </p:txBody>
        </p:sp>
        <p:sp>
          <p:nvSpPr>
            <p:cNvPr id="144" name="143 Metin kutusu"/>
            <p:cNvSpPr txBox="1"/>
            <p:nvPr/>
          </p:nvSpPr>
          <p:spPr>
            <a:xfrm rot="2635119">
              <a:off x="5486514" y="3028341"/>
              <a:ext cx="457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600" b="1" i="1" dirty="0" err="1"/>
                <a:t>F</a:t>
              </a:r>
              <a:r>
                <a:rPr lang="tr-TR" sz="600" b="1" i="1" dirty="0" err="1" smtClean="0"/>
                <a:t>alse</a:t>
              </a:r>
              <a:endParaRPr lang="en-US" sz="600" b="1" i="1" dirty="0"/>
            </a:p>
          </p:txBody>
        </p:sp>
        <p:sp>
          <p:nvSpPr>
            <p:cNvPr id="145" name="144 Metin kutusu"/>
            <p:cNvSpPr txBox="1"/>
            <p:nvPr/>
          </p:nvSpPr>
          <p:spPr>
            <a:xfrm rot="17822212">
              <a:off x="5139158" y="4725254"/>
              <a:ext cx="457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600" b="1" i="1" dirty="0" err="1"/>
                <a:t>F</a:t>
              </a:r>
              <a:r>
                <a:rPr lang="tr-TR" sz="600" b="1" i="1" dirty="0" err="1" smtClean="0"/>
                <a:t>alse</a:t>
              </a:r>
              <a:endParaRPr lang="en-US" sz="600" b="1" i="1" dirty="0"/>
            </a:p>
          </p:txBody>
        </p:sp>
        <p:sp>
          <p:nvSpPr>
            <p:cNvPr id="146" name="145 Metin kutusu"/>
            <p:cNvSpPr txBox="1"/>
            <p:nvPr/>
          </p:nvSpPr>
          <p:spPr>
            <a:xfrm rot="18730025">
              <a:off x="4717697" y="2806086"/>
              <a:ext cx="457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600" b="1" i="1" dirty="0" err="1" smtClean="0"/>
                <a:t>True</a:t>
              </a:r>
              <a:endParaRPr lang="en-US" sz="600" b="1" i="1" dirty="0"/>
            </a:p>
          </p:txBody>
        </p:sp>
        <p:sp>
          <p:nvSpPr>
            <p:cNvPr id="147" name="146 Metin kutusu"/>
            <p:cNvSpPr txBox="1"/>
            <p:nvPr/>
          </p:nvSpPr>
          <p:spPr>
            <a:xfrm rot="5400000">
              <a:off x="4588135" y="3946266"/>
              <a:ext cx="457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600" b="1" i="1" dirty="0" err="1" smtClean="0"/>
                <a:t>True</a:t>
              </a:r>
              <a:endParaRPr lang="en-US" sz="600" b="1" i="1" dirty="0"/>
            </a:p>
          </p:txBody>
        </p:sp>
        <p:sp>
          <p:nvSpPr>
            <p:cNvPr id="148" name="147 Metin kutusu"/>
            <p:cNvSpPr txBox="1"/>
            <p:nvPr/>
          </p:nvSpPr>
          <p:spPr>
            <a:xfrm rot="5400000">
              <a:off x="5578735" y="3641466"/>
              <a:ext cx="457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600" b="1" i="1" dirty="0" err="1" smtClean="0"/>
                <a:t>True</a:t>
              </a:r>
              <a:endParaRPr lang="en-US" sz="600" b="1" i="1" dirty="0"/>
            </a:p>
          </p:txBody>
        </p:sp>
        <p:sp>
          <p:nvSpPr>
            <p:cNvPr id="149" name="148 Metin kutusu"/>
            <p:cNvSpPr txBox="1"/>
            <p:nvPr/>
          </p:nvSpPr>
          <p:spPr>
            <a:xfrm rot="5400000">
              <a:off x="5807335" y="4708266"/>
              <a:ext cx="457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600" b="1" i="1" dirty="0" err="1" smtClean="0"/>
                <a:t>True</a:t>
              </a:r>
              <a:endParaRPr lang="en-US" sz="600" b="1" i="1" dirty="0"/>
            </a:p>
          </p:txBody>
        </p:sp>
        <p:sp>
          <p:nvSpPr>
            <p:cNvPr id="150" name="149 Metin kutusu"/>
            <p:cNvSpPr txBox="1"/>
            <p:nvPr/>
          </p:nvSpPr>
          <p:spPr>
            <a:xfrm rot="5400000">
              <a:off x="5197735" y="2422266"/>
              <a:ext cx="457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600" b="1" i="1" dirty="0" err="1" smtClean="0"/>
                <a:t>True</a:t>
              </a:r>
              <a:endParaRPr lang="en-US" sz="600" b="1" i="1" dirty="0"/>
            </a:p>
          </p:txBody>
        </p:sp>
        <p:cxnSp>
          <p:nvCxnSpPr>
            <p:cNvPr id="151" name="150 Düz Ok Bağlayıcısı"/>
            <p:cNvCxnSpPr/>
            <p:nvPr/>
          </p:nvCxnSpPr>
          <p:spPr>
            <a:xfrm rot="5400000">
              <a:off x="4991896" y="1332705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151 Düz Ok Bağlayıcısı"/>
            <p:cNvCxnSpPr/>
            <p:nvPr/>
          </p:nvCxnSpPr>
          <p:spPr>
            <a:xfrm rot="5400000">
              <a:off x="4420396" y="6781005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154 Düz Ok Bağlayıcısı"/>
            <p:cNvCxnSpPr/>
            <p:nvPr/>
          </p:nvCxnSpPr>
          <p:spPr>
            <a:xfrm flipV="1">
              <a:off x="3124200" y="990600"/>
              <a:ext cx="21336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61" name="160 Resim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28600"/>
            <a:ext cx="298704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2" name="161 Resim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228600"/>
            <a:ext cx="2717165" cy="2420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" name="162 Metin kutusu"/>
          <p:cNvSpPr txBox="1"/>
          <p:nvPr/>
        </p:nvSpPr>
        <p:spPr>
          <a:xfrm>
            <a:off x="304800" y="2667000"/>
            <a:ext cx="5164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 smtClean="0"/>
              <a:t>ŞEKİL.1</a:t>
            </a:r>
            <a:endParaRPr lang="en-US" sz="900" dirty="0"/>
          </a:p>
        </p:txBody>
      </p:sp>
      <p:sp>
        <p:nvSpPr>
          <p:cNvPr id="164" name="163 Metin kutusu"/>
          <p:cNvSpPr txBox="1"/>
          <p:nvPr/>
        </p:nvSpPr>
        <p:spPr>
          <a:xfrm>
            <a:off x="3733800" y="2667000"/>
            <a:ext cx="5164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 smtClean="0"/>
              <a:t>ŞEKİL.2</a:t>
            </a:r>
            <a:endParaRPr 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>
            <a:off x="1295400" y="685800"/>
            <a:ext cx="60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 err="1" smtClean="0"/>
              <a:t>setcolor</a:t>
            </a:r>
            <a:r>
              <a:rPr lang="en-US" sz="300" dirty="0" smtClean="0"/>
              <a:t>(1);</a:t>
            </a:r>
            <a:endParaRPr lang="en-US" sz="300" dirty="0"/>
          </a:p>
        </p:txBody>
      </p:sp>
      <p:sp>
        <p:nvSpPr>
          <p:cNvPr id="5" name="4 Akış Çizelgesi: Karar"/>
          <p:cNvSpPr/>
          <p:nvPr/>
        </p:nvSpPr>
        <p:spPr>
          <a:xfrm>
            <a:off x="1066800" y="1219200"/>
            <a:ext cx="990600" cy="45720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 smtClean="0"/>
              <a:t>i</a:t>
            </a:r>
            <a:r>
              <a:rPr lang="en-US" sz="600" dirty="0" smtClean="0"/>
              <a:t>&lt;=2000</a:t>
            </a:r>
            <a:endParaRPr lang="en-US" sz="600" dirty="0"/>
          </a:p>
        </p:txBody>
      </p:sp>
      <p:sp>
        <p:nvSpPr>
          <p:cNvPr id="6" name="5 Dikdörtgen"/>
          <p:cNvSpPr/>
          <p:nvPr/>
        </p:nvSpPr>
        <p:spPr>
          <a:xfrm>
            <a:off x="1371600" y="2057400"/>
            <a:ext cx="60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 smtClean="0"/>
              <a:t> line(i,0,i,2000);</a:t>
            </a:r>
            <a:endParaRPr lang="en-US" sz="300" dirty="0"/>
          </a:p>
        </p:txBody>
      </p:sp>
      <p:sp>
        <p:nvSpPr>
          <p:cNvPr id="7" name="6 Akış Çizelgesi: Karar"/>
          <p:cNvSpPr/>
          <p:nvPr/>
        </p:nvSpPr>
        <p:spPr>
          <a:xfrm>
            <a:off x="152400" y="5334000"/>
            <a:ext cx="990600" cy="45720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 smtClean="0"/>
              <a:t>i</a:t>
            </a:r>
            <a:r>
              <a:rPr lang="en-US" sz="600" dirty="0" smtClean="0"/>
              <a:t>&lt;</a:t>
            </a:r>
            <a:r>
              <a:rPr lang="en-US" sz="600" dirty="0" err="1" smtClean="0"/>
              <a:t>eleman</a:t>
            </a:r>
            <a:endParaRPr lang="tr-TR" sz="600" dirty="0" smtClean="0"/>
          </a:p>
          <a:p>
            <a:pPr algn="ctr"/>
            <a:r>
              <a:rPr lang="en-US" sz="600" dirty="0" smtClean="0"/>
              <a:t>[</a:t>
            </a:r>
            <a:r>
              <a:rPr lang="en-US" sz="600" dirty="0" err="1" smtClean="0"/>
              <a:t>satir</a:t>
            </a:r>
            <a:r>
              <a:rPr lang="en-US" sz="600" dirty="0" smtClean="0"/>
              <a:t>]</a:t>
            </a:r>
            <a:endParaRPr lang="en-US" sz="600" dirty="0"/>
          </a:p>
        </p:txBody>
      </p:sp>
      <p:sp>
        <p:nvSpPr>
          <p:cNvPr id="8" name="7 Dikdörtgen"/>
          <p:cNvSpPr/>
          <p:nvPr/>
        </p:nvSpPr>
        <p:spPr>
          <a:xfrm>
            <a:off x="1600200" y="3657600"/>
            <a:ext cx="60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 smtClean="0"/>
              <a:t> line(i,0,i,2000);</a:t>
            </a:r>
            <a:endParaRPr lang="en-US" sz="300" dirty="0"/>
          </a:p>
        </p:txBody>
      </p:sp>
      <p:sp>
        <p:nvSpPr>
          <p:cNvPr id="9" name="8 Paralelkenar"/>
          <p:cNvSpPr/>
          <p:nvPr/>
        </p:nvSpPr>
        <p:spPr>
          <a:xfrm>
            <a:off x="304800" y="3657600"/>
            <a:ext cx="685800" cy="228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err="1" smtClean="0"/>
              <a:t>scanf</a:t>
            </a:r>
            <a:r>
              <a:rPr lang="en-US" sz="400" dirty="0" smtClean="0"/>
              <a:t>("%</a:t>
            </a:r>
            <a:r>
              <a:rPr lang="en-US" sz="400" dirty="0" err="1" smtClean="0"/>
              <a:t>d",&amp;satir</a:t>
            </a:r>
            <a:r>
              <a:rPr lang="en-US" sz="400" dirty="0" smtClean="0"/>
              <a:t>);</a:t>
            </a:r>
            <a:endParaRPr lang="en-US" sz="400" dirty="0"/>
          </a:p>
        </p:txBody>
      </p:sp>
      <p:sp>
        <p:nvSpPr>
          <p:cNvPr id="10" name="9 Dikdörtgen"/>
          <p:cNvSpPr/>
          <p:nvPr/>
        </p:nvSpPr>
        <p:spPr>
          <a:xfrm>
            <a:off x="381000" y="4267200"/>
            <a:ext cx="60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 err="1" smtClean="0"/>
              <a:t>satir</a:t>
            </a:r>
            <a:r>
              <a:rPr lang="en-US" sz="300" dirty="0" smtClean="0"/>
              <a:t> = </a:t>
            </a:r>
            <a:r>
              <a:rPr lang="en-US" sz="300" dirty="0" err="1" smtClean="0"/>
              <a:t>satir</a:t>
            </a:r>
            <a:r>
              <a:rPr lang="en-US" sz="300" dirty="0" smtClean="0"/>
              <a:t> - 1;</a:t>
            </a:r>
            <a:endParaRPr lang="en-US" sz="300" dirty="0"/>
          </a:p>
        </p:txBody>
      </p:sp>
      <p:sp>
        <p:nvSpPr>
          <p:cNvPr id="11" name="10 Dikdörtgen"/>
          <p:cNvSpPr/>
          <p:nvPr/>
        </p:nvSpPr>
        <p:spPr>
          <a:xfrm>
            <a:off x="304800" y="4800600"/>
            <a:ext cx="60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 err="1" smtClean="0"/>
              <a:t>setcolor</a:t>
            </a:r>
            <a:r>
              <a:rPr lang="en-US" sz="300" dirty="0" smtClean="0"/>
              <a:t>(3);</a:t>
            </a:r>
            <a:endParaRPr lang="en-US" sz="300" dirty="0"/>
          </a:p>
        </p:txBody>
      </p:sp>
      <p:sp>
        <p:nvSpPr>
          <p:cNvPr id="12" name="11 Akış Çizelgesi: Karar"/>
          <p:cNvSpPr/>
          <p:nvPr/>
        </p:nvSpPr>
        <p:spPr>
          <a:xfrm>
            <a:off x="1371600" y="2667000"/>
            <a:ext cx="990600" cy="45720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 smtClean="0"/>
              <a:t>i</a:t>
            </a:r>
            <a:r>
              <a:rPr lang="en-US" sz="500" dirty="0" smtClean="0"/>
              <a:t>&lt;=2000</a:t>
            </a:r>
            <a:endParaRPr lang="en-US" sz="500" dirty="0"/>
          </a:p>
        </p:txBody>
      </p:sp>
      <p:sp>
        <p:nvSpPr>
          <p:cNvPr id="15" name="14 Dikdörtgen"/>
          <p:cNvSpPr/>
          <p:nvPr/>
        </p:nvSpPr>
        <p:spPr>
          <a:xfrm>
            <a:off x="1752600" y="6019800"/>
            <a:ext cx="60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 err="1" smtClean="0"/>
              <a:t>int</a:t>
            </a:r>
            <a:r>
              <a:rPr lang="en-US" sz="300" dirty="0" smtClean="0"/>
              <a:t> </a:t>
            </a:r>
            <a:r>
              <a:rPr lang="en-US" sz="300" dirty="0" err="1" smtClean="0"/>
              <a:t>alan</a:t>
            </a:r>
            <a:r>
              <a:rPr lang="en-US" sz="300" dirty="0" smtClean="0"/>
              <a:t> = 0;</a:t>
            </a:r>
            <a:endParaRPr lang="en-US" sz="300" dirty="0"/>
          </a:p>
        </p:txBody>
      </p:sp>
      <p:sp>
        <p:nvSpPr>
          <p:cNvPr id="16" name="15 Akış Çizelgesi: Karar"/>
          <p:cNvSpPr/>
          <p:nvPr/>
        </p:nvSpPr>
        <p:spPr>
          <a:xfrm>
            <a:off x="1295400" y="6629400"/>
            <a:ext cx="1295400" cy="45720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 smtClean="0"/>
              <a:t>i</a:t>
            </a:r>
            <a:r>
              <a:rPr lang="en-US" sz="500" dirty="0" smtClean="0"/>
              <a:t> &lt; </a:t>
            </a:r>
            <a:r>
              <a:rPr lang="en-US" sz="500" dirty="0" err="1" smtClean="0"/>
              <a:t>eleman</a:t>
            </a:r>
            <a:r>
              <a:rPr lang="en-US" sz="500" dirty="0" smtClean="0"/>
              <a:t>[</a:t>
            </a:r>
            <a:r>
              <a:rPr lang="en-US" sz="500" dirty="0" err="1" smtClean="0"/>
              <a:t>satir</a:t>
            </a:r>
            <a:r>
              <a:rPr lang="en-US" sz="500" dirty="0" smtClean="0"/>
              <a:t>] - 4</a:t>
            </a:r>
            <a:endParaRPr lang="en-US" sz="500" dirty="0"/>
          </a:p>
        </p:txBody>
      </p:sp>
      <p:sp>
        <p:nvSpPr>
          <p:cNvPr id="17" name="16 Dikdörtgen"/>
          <p:cNvSpPr/>
          <p:nvPr/>
        </p:nvSpPr>
        <p:spPr>
          <a:xfrm>
            <a:off x="1600200" y="75438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err="1" smtClean="0"/>
              <a:t>int</a:t>
            </a:r>
            <a:r>
              <a:rPr lang="en-US" sz="400" dirty="0" smtClean="0"/>
              <a:t> </a:t>
            </a:r>
            <a:r>
              <a:rPr lang="en-US" sz="400" dirty="0" err="1" smtClean="0"/>
              <a:t>uzunluk</a:t>
            </a:r>
            <a:r>
              <a:rPr lang="en-US" sz="400" dirty="0" smtClean="0"/>
              <a:t> = abs(</a:t>
            </a:r>
            <a:r>
              <a:rPr lang="en-US" sz="400" dirty="0" err="1" smtClean="0"/>
              <a:t>kordinatlar</a:t>
            </a:r>
            <a:r>
              <a:rPr lang="en-US" sz="400" dirty="0" smtClean="0"/>
              <a:t>[</a:t>
            </a:r>
            <a:r>
              <a:rPr lang="en-US" sz="400" dirty="0" err="1" smtClean="0"/>
              <a:t>satir</a:t>
            </a:r>
            <a:r>
              <a:rPr lang="en-US" sz="400" dirty="0" smtClean="0"/>
              <a:t>][</a:t>
            </a:r>
            <a:r>
              <a:rPr lang="en-US" sz="400" dirty="0" err="1" smtClean="0"/>
              <a:t>i</a:t>
            </a:r>
            <a:r>
              <a:rPr lang="en-US" sz="400" dirty="0" smtClean="0"/>
              <a:t>] - </a:t>
            </a:r>
            <a:r>
              <a:rPr lang="en-US" sz="400" dirty="0" err="1" smtClean="0"/>
              <a:t>kordinatlar</a:t>
            </a:r>
            <a:r>
              <a:rPr lang="en-US" sz="400" dirty="0" smtClean="0"/>
              <a:t>[</a:t>
            </a:r>
            <a:r>
              <a:rPr lang="en-US" sz="400" dirty="0" err="1" smtClean="0"/>
              <a:t>satir</a:t>
            </a:r>
            <a:r>
              <a:rPr lang="en-US" sz="400" dirty="0" smtClean="0"/>
              <a:t>][</a:t>
            </a:r>
            <a:r>
              <a:rPr lang="en-US" sz="400" dirty="0" err="1" smtClean="0"/>
              <a:t>i</a:t>
            </a:r>
            <a:r>
              <a:rPr lang="en-US" sz="400" dirty="0" smtClean="0"/>
              <a:t> + 2]);</a:t>
            </a:r>
          </a:p>
          <a:p>
            <a:pPr algn="ctr"/>
            <a:r>
              <a:rPr lang="en-US" sz="400" dirty="0" smtClean="0"/>
              <a:t>        </a:t>
            </a:r>
            <a:r>
              <a:rPr lang="en-US" sz="400" dirty="0" err="1" smtClean="0"/>
              <a:t>int</a:t>
            </a:r>
            <a:r>
              <a:rPr lang="en-US" sz="400" dirty="0" smtClean="0"/>
              <a:t> </a:t>
            </a:r>
            <a:r>
              <a:rPr lang="en-US" sz="400" dirty="0" err="1" smtClean="0"/>
              <a:t>genislik</a:t>
            </a:r>
            <a:r>
              <a:rPr lang="en-US" sz="400" dirty="0" smtClean="0"/>
              <a:t> = abs(</a:t>
            </a:r>
            <a:r>
              <a:rPr lang="en-US" sz="400" dirty="0" err="1" smtClean="0"/>
              <a:t>kordinatlar</a:t>
            </a:r>
            <a:r>
              <a:rPr lang="en-US" sz="400" dirty="0" smtClean="0"/>
              <a:t>[</a:t>
            </a:r>
            <a:r>
              <a:rPr lang="en-US" sz="400" dirty="0" err="1" smtClean="0"/>
              <a:t>satir</a:t>
            </a:r>
            <a:r>
              <a:rPr lang="en-US" sz="400" dirty="0" smtClean="0"/>
              <a:t>][</a:t>
            </a:r>
            <a:r>
              <a:rPr lang="en-US" sz="400" dirty="0" err="1" smtClean="0"/>
              <a:t>i</a:t>
            </a:r>
            <a:r>
              <a:rPr lang="en-US" sz="400" dirty="0" smtClean="0"/>
              <a:t> + 1] - </a:t>
            </a:r>
            <a:r>
              <a:rPr lang="en-US" sz="400" dirty="0" err="1" smtClean="0"/>
              <a:t>kordinatlar</a:t>
            </a:r>
            <a:r>
              <a:rPr lang="en-US" sz="400" dirty="0" smtClean="0"/>
              <a:t>[</a:t>
            </a:r>
            <a:r>
              <a:rPr lang="en-US" sz="400" dirty="0" err="1" smtClean="0"/>
              <a:t>satir</a:t>
            </a:r>
            <a:r>
              <a:rPr lang="en-US" sz="400" dirty="0" smtClean="0"/>
              <a:t>][</a:t>
            </a:r>
            <a:r>
              <a:rPr lang="en-US" sz="400" dirty="0" err="1" smtClean="0"/>
              <a:t>i</a:t>
            </a:r>
            <a:r>
              <a:rPr lang="en-US" sz="400" dirty="0" smtClean="0"/>
              <a:t> + 3]);</a:t>
            </a:r>
            <a:endParaRPr lang="tr-TR" sz="400" dirty="0" smtClean="0"/>
          </a:p>
          <a:p>
            <a:pPr algn="ctr"/>
            <a:r>
              <a:rPr lang="en-US" sz="400" dirty="0" smtClean="0"/>
              <a:t>        </a:t>
            </a:r>
            <a:r>
              <a:rPr lang="en-US" sz="400" dirty="0" err="1" smtClean="0"/>
              <a:t>alan</a:t>
            </a:r>
            <a:r>
              <a:rPr lang="en-US" sz="400" dirty="0" smtClean="0"/>
              <a:t> += </a:t>
            </a:r>
            <a:r>
              <a:rPr lang="en-US" sz="400" dirty="0" err="1" smtClean="0"/>
              <a:t>uzunluk</a:t>
            </a:r>
            <a:r>
              <a:rPr lang="en-US" sz="400" dirty="0" smtClean="0"/>
              <a:t> * </a:t>
            </a:r>
            <a:r>
              <a:rPr lang="en-US" sz="400" dirty="0" err="1" smtClean="0"/>
              <a:t>genislik</a:t>
            </a:r>
            <a:r>
              <a:rPr lang="en-US" sz="400" dirty="0" smtClean="0"/>
              <a:t>/2;</a:t>
            </a:r>
            <a:endParaRPr lang="en-US" sz="400" dirty="0"/>
          </a:p>
        </p:txBody>
      </p:sp>
      <p:sp>
        <p:nvSpPr>
          <p:cNvPr id="19" name="18 Dikdörtgen"/>
          <p:cNvSpPr/>
          <p:nvPr/>
        </p:nvSpPr>
        <p:spPr>
          <a:xfrm>
            <a:off x="3429000" y="6553200"/>
            <a:ext cx="60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err="1" smtClean="0"/>
              <a:t>fflush</a:t>
            </a:r>
            <a:r>
              <a:rPr lang="en-US" sz="400" dirty="0" smtClean="0"/>
              <a:t>(</a:t>
            </a:r>
            <a:r>
              <a:rPr lang="en-US" sz="400" dirty="0" err="1" smtClean="0"/>
              <a:t>stdin</a:t>
            </a:r>
            <a:r>
              <a:rPr lang="en-US" sz="400" dirty="0" smtClean="0"/>
              <a:t>)</a:t>
            </a:r>
            <a:endParaRPr lang="en-US" sz="400" dirty="0"/>
          </a:p>
        </p:txBody>
      </p:sp>
      <p:sp>
        <p:nvSpPr>
          <p:cNvPr id="21" name="20 Dikdörtgen"/>
          <p:cNvSpPr/>
          <p:nvPr/>
        </p:nvSpPr>
        <p:spPr>
          <a:xfrm>
            <a:off x="3352800" y="71628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err="1" smtClean="0"/>
              <a:t>printf</a:t>
            </a:r>
            <a:r>
              <a:rPr lang="en-US" sz="400" dirty="0" smtClean="0"/>
              <a:t>("</a:t>
            </a:r>
            <a:r>
              <a:rPr lang="en-US" sz="400" dirty="0" err="1" smtClean="0"/>
              <a:t>Seçilen</a:t>
            </a:r>
            <a:r>
              <a:rPr lang="en-US" sz="400" dirty="0" smtClean="0"/>
              <a:t> %d. </a:t>
            </a:r>
            <a:r>
              <a:rPr lang="en-US" sz="400" dirty="0" err="1" smtClean="0"/>
              <a:t>satirdaki</a:t>
            </a:r>
            <a:r>
              <a:rPr lang="en-US" sz="400" dirty="0" smtClean="0"/>
              <a:t> </a:t>
            </a:r>
            <a:r>
              <a:rPr lang="en-US" sz="400" dirty="0" err="1" smtClean="0"/>
              <a:t>seklin</a:t>
            </a:r>
            <a:r>
              <a:rPr lang="en-US" sz="400" dirty="0" smtClean="0"/>
              <a:t> </a:t>
            </a:r>
            <a:r>
              <a:rPr lang="en-US" sz="400" dirty="0" err="1" smtClean="0"/>
              <a:t>alani</a:t>
            </a:r>
            <a:r>
              <a:rPr lang="en-US" sz="400" dirty="0" smtClean="0"/>
              <a:t>: %d </a:t>
            </a:r>
            <a:r>
              <a:rPr lang="en-US" sz="400" dirty="0" err="1" smtClean="0"/>
              <a:t>birim</a:t>
            </a:r>
            <a:r>
              <a:rPr lang="en-US" sz="400" dirty="0" smtClean="0"/>
              <a:t> </a:t>
            </a:r>
            <a:r>
              <a:rPr lang="en-US" sz="400" dirty="0" err="1" smtClean="0"/>
              <a:t>kare</a:t>
            </a:r>
            <a:r>
              <a:rPr lang="en-US" sz="400" dirty="0" smtClean="0"/>
              <a:t>\n", </a:t>
            </a:r>
            <a:r>
              <a:rPr lang="en-US" sz="400" dirty="0" err="1" smtClean="0"/>
              <a:t>satir</a:t>
            </a:r>
            <a:r>
              <a:rPr lang="en-US" sz="400" dirty="0" smtClean="0"/>
              <a:t> + 1, </a:t>
            </a:r>
            <a:r>
              <a:rPr lang="en-US" sz="400" dirty="0" err="1" smtClean="0"/>
              <a:t>alan</a:t>
            </a:r>
            <a:r>
              <a:rPr lang="en-US" sz="400" dirty="0" smtClean="0"/>
              <a:t>);</a:t>
            </a:r>
            <a:endParaRPr lang="en-US" sz="400" dirty="0"/>
          </a:p>
        </p:txBody>
      </p:sp>
      <p:cxnSp>
        <p:nvCxnSpPr>
          <p:cNvPr id="25" name="24 Düz Ok Bağlayıcısı"/>
          <p:cNvCxnSpPr/>
          <p:nvPr/>
        </p:nvCxnSpPr>
        <p:spPr>
          <a:xfrm rot="5400000">
            <a:off x="1486694" y="10279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28 Düz Ok Bağlayıcısı"/>
          <p:cNvCxnSpPr/>
          <p:nvPr/>
        </p:nvCxnSpPr>
        <p:spPr>
          <a:xfrm rot="5400000">
            <a:off x="1486694" y="18661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29 Düz Ok Bağlayıcısı"/>
          <p:cNvCxnSpPr/>
          <p:nvPr/>
        </p:nvCxnSpPr>
        <p:spPr>
          <a:xfrm>
            <a:off x="2363788" y="1447800"/>
            <a:ext cx="5318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31 Düz Ok Bağlayıcısı"/>
          <p:cNvCxnSpPr/>
          <p:nvPr/>
        </p:nvCxnSpPr>
        <p:spPr>
          <a:xfrm rot="5400000">
            <a:off x="2401094" y="2094706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35 Düz Ok Bağlayıcısı"/>
          <p:cNvCxnSpPr/>
          <p:nvPr/>
        </p:nvCxnSpPr>
        <p:spPr>
          <a:xfrm rot="10800000">
            <a:off x="2438400" y="2895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39 Düz Ok Bağlayıcısı"/>
          <p:cNvCxnSpPr/>
          <p:nvPr/>
        </p:nvCxnSpPr>
        <p:spPr>
          <a:xfrm rot="5400000">
            <a:off x="1715294" y="33901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42 Düz Ok Bağlayıcısı"/>
          <p:cNvCxnSpPr/>
          <p:nvPr/>
        </p:nvCxnSpPr>
        <p:spPr>
          <a:xfrm rot="5400000">
            <a:off x="762794" y="3047206"/>
            <a:ext cx="608012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47 Düz Ok Bağlayıcısı"/>
          <p:cNvCxnSpPr/>
          <p:nvPr/>
        </p:nvCxnSpPr>
        <p:spPr>
          <a:xfrm rot="5400000">
            <a:off x="496094" y="40759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49 Düz Ok Bağlayıcısı"/>
          <p:cNvCxnSpPr/>
          <p:nvPr/>
        </p:nvCxnSpPr>
        <p:spPr>
          <a:xfrm rot="5400000">
            <a:off x="496094" y="46093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50 Düz Ok Bağlayıcısı"/>
          <p:cNvCxnSpPr/>
          <p:nvPr/>
        </p:nvCxnSpPr>
        <p:spPr>
          <a:xfrm rot="5400000">
            <a:off x="495300" y="5143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56 Düz Ok Bağlayıcısı"/>
          <p:cNvCxnSpPr/>
          <p:nvPr/>
        </p:nvCxnSpPr>
        <p:spPr>
          <a:xfrm rot="5400000">
            <a:off x="572294" y="59809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57 Düz Ok Bağlayıcısı"/>
          <p:cNvCxnSpPr/>
          <p:nvPr/>
        </p:nvCxnSpPr>
        <p:spPr>
          <a:xfrm>
            <a:off x="1295400" y="55626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61 Düz Ok Bağlayıcısı"/>
          <p:cNvCxnSpPr/>
          <p:nvPr/>
        </p:nvCxnSpPr>
        <p:spPr>
          <a:xfrm rot="5400000">
            <a:off x="1829594" y="64000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64 Düz Ok Bağlayıcısı"/>
          <p:cNvCxnSpPr/>
          <p:nvPr/>
        </p:nvCxnSpPr>
        <p:spPr>
          <a:xfrm rot="5400000">
            <a:off x="2020094" y="72763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67 Düz Ok Bağlayıcısı"/>
          <p:cNvCxnSpPr/>
          <p:nvPr/>
        </p:nvCxnSpPr>
        <p:spPr>
          <a:xfrm>
            <a:off x="2668588" y="6858000"/>
            <a:ext cx="836612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69 Düz Ok Bağlayıcısı"/>
          <p:cNvCxnSpPr/>
          <p:nvPr/>
        </p:nvCxnSpPr>
        <p:spPr>
          <a:xfrm rot="16200000" flipV="1">
            <a:off x="3544094" y="69715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70 Metin kutusu"/>
          <p:cNvSpPr txBox="1"/>
          <p:nvPr/>
        </p:nvSpPr>
        <p:spPr>
          <a:xfrm>
            <a:off x="2438400" y="1524000"/>
            <a:ext cx="457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" b="1" i="1" dirty="0" err="1"/>
              <a:t>F</a:t>
            </a:r>
            <a:r>
              <a:rPr lang="tr-TR" sz="600" b="1" i="1" dirty="0" err="1" smtClean="0"/>
              <a:t>alse</a:t>
            </a:r>
            <a:endParaRPr lang="en-US" sz="600" b="1" i="1" dirty="0"/>
          </a:p>
        </p:txBody>
      </p:sp>
      <p:sp>
        <p:nvSpPr>
          <p:cNvPr id="72" name="71 Metin kutusu"/>
          <p:cNvSpPr txBox="1"/>
          <p:nvPr/>
        </p:nvSpPr>
        <p:spPr>
          <a:xfrm rot="18621796">
            <a:off x="762000" y="3124200"/>
            <a:ext cx="457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" b="1" i="1" dirty="0" err="1"/>
              <a:t>F</a:t>
            </a:r>
            <a:r>
              <a:rPr lang="tr-TR" sz="600" b="1" i="1" dirty="0" err="1" smtClean="0"/>
              <a:t>alse</a:t>
            </a:r>
            <a:endParaRPr lang="en-US" sz="600" b="1" i="1" dirty="0"/>
          </a:p>
        </p:txBody>
      </p:sp>
      <p:sp>
        <p:nvSpPr>
          <p:cNvPr id="73" name="72 Metin kutusu"/>
          <p:cNvSpPr txBox="1"/>
          <p:nvPr/>
        </p:nvSpPr>
        <p:spPr>
          <a:xfrm rot="1682804">
            <a:off x="1464369" y="5583043"/>
            <a:ext cx="457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" b="1" i="1" dirty="0" err="1"/>
              <a:t>F</a:t>
            </a:r>
            <a:r>
              <a:rPr lang="tr-TR" sz="600" b="1" i="1" dirty="0" err="1" smtClean="0"/>
              <a:t>alse</a:t>
            </a:r>
            <a:endParaRPr lang="en-US" sz="600" b="1" i="1" dirty="0"/>
          </a:p>
        </p:txBody>
      </p:sp>
      <p:sp>
        <p:nvSpPr>
          <p:cNvPr id="74" name="73 Metin kutusu"/>
          <p:cNvSpPr txBox="1"/>
          <p:nvPr/>
        </p:nvSpPr>
        <p:spPr>
          <a:xfrm rot="611548">
            <a:off x="2819400" y="6705600"/>
            <a:ext cx="457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" b="1" i="1" dirty="0" err="1"/>
              <a:t>F</a:t>
            </a:r>
            <a:r>
              <a:rPr lang="tr-TR" sz="600" b="1" i="1" dirty="0" err="1" smtClean="0"/>
              <a:t>alse</a:t>
            </a:r>
            <a:endParaRPr lang="en-US" sz="600" b="1" i="1" dirty="0"/>
          </a:p>
        </p:txBody>
      </p:sp>
      <p:sp>
        <p:nvSpPr>
          <p:cNvPr id="75" name="74 Metin kutusu"/>
          <p:cNvSpPr txBox="1"/>
          <p:nvPr/>
        </p:nvSpPr>
        <p:spPr>
          <a:xfrm>
            <a:off x="1600200" y="1752600"/>
            <a:ext cx="457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" b="1" i="1" dirty="0" err="1" smtClean="0"/>
              <a:t>True</a:t>
            </a:r>
            <a:endParaRPr lang="en-US" sz="600" b="1" i="1" dirty="0"/>
          </a:p>
        </p:txBody>
      </p:sp>
      <p:sp>
        <p:nvSpPr>
          <p:cNvPr id="77" name="76 Metin kutusu"/>
          <p:cNvSpPr txBox="1"/>
          <p:nvPr/>
        </p:nvSpPr>
        <p:spPr>
          <a:xfrm>
            <a:off x="1905000" y="3200400"/>
            <a:ext cx="457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" b="1" i="1" dirty="0" err="1" smtClean="0"/>
              <a:t>True</a:t>
            </a:r>
            <a:endParaRPr lang="en-US" sz="600" b="1" i="1" dirty="0"/>
          </a:p>
        </p:txBody>
      </p:sp>
      <p:sp>
        <p:nvSpPr>
          <p:cNvPr id="78" name="77 Metin kutusu"/>
          <p:cNvSpPr txBox="1"/>
          <p:nvPr/>
        </p:nvSpPr>
        <p:spPr>
          <a:xfrm>
            <a:off x="762000" y="5867400"/>
            <a:ext cx="457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" b="1" i="1" dirty="0" err="1" smtClean="0"/>
              <a:t>True</a:t>
            </a:r>
            <a:endParaRPr lang="en-US" sz="600" b="1" i="1" dirty="0"/>
          </a:p>
        </p:txBody>
      </p:sp>
      <p:sp>
        <p:nvSpPr>
          <p:cNvPr id="79" name="78 Metin kutusu"/>
          <p:cNvSpPr txBox="1"/>
          <p:nvPr/>
        </p:nvSpPr>
        <p:spPr>
          <a:xfrm>
            <a:off x="2209800" y="7162800"/>
            <a:ext cx="457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" b="1" i="1" dirty="0" err="1" smtClean="0"/>
              <a:t>True</a:t>
            </a:r>
            <a:endParaRPr lang="en-US" sz="600" b="1" i="1" dirty="0"/>
          </a:p>
        </p:txBody>
      </p:sp>
      <p:cxnSp>
        <p:nvCxnSpPr>
          <p:cNvPr id="80" name="79 Düz Ok Bağlayıcısı"/>
          <p:cNvCxnSpPr/>
          <p:nvPr/>
        </p:nvCxnSpPr>
        <p:spPr>
          <a:xfrm rot="5400000" flipH="1" flipV="1">
            <a:off x="838200" y="3429000"/>
            <a:ext cx="5867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81 Düz Ok Bağlayıcısı"/>
          <p:cNvCxnSpPr/>
          <p:nvPr/>
        </p:nvCxnSpPr>
        <p:spPr>
          <a:xfrm rot="5400000">
            <a:off x="1448594" y="4564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83 Paralelkenar"/>
          <p:cNvSpPr/>
          <p:nvPr/>
        </p:nvSpPr>
        <p:spPr>
          <a:xfrm>
            <a:off x="0" y="6172200"/>
            <a:ext cx="1219200" cy="6858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/>
              <a:t>line((</a:t>
            </a:r>
            <a:r>
              <a:rPr lang="en-US" sz="500" dirty="0" err="1" smtClean="0"/>
              <a:t>kordinatlar</a:t>
            </a:r>
            <a:r>
              <a:rPr lang="en-US" sz="500" dirty="0" smtClean="0"/>
              <a:t>[</a:t>
            </a:r>
            <a:r>
              <a:rPr lang="en-US" sz="500" dirty="0" err="1" smtClean="0"/>
              <a:t>satir</a:t>
            </a:r>
            <a:r>
              <a:rPr lang="en-US" sz="500" dirty="0" smtClean="0"/>
              <a:t>][i+1])*10,(</a:t>
            </a:r>
            <a:r>
              <a:rPr lang="en-US" sz="500" dirty="0" err="1" smtClean="0"/>
              <a:t>kordinatlar</a:t>
            </a:r>
            <a:r>
              <a:rPr lang="en-US" sz="500" dirty="0" smtClean="0"/>
              <a:t>[</a:t>
            </a:r>
            <a:r>
              <a:rPr lang="en-US" sz="500" dirty="0" err="1" smtClean="0"/>
              <a:t>satir</a:t>
            </a:r>
            <a:r>
              <a:rPr lang="en-US" sz="500" dirty="0" smtClean="0"/>
              <a:t>][i+2])*10,(</a:t>
            </a:r>
            <a:r>
              <a:rPr lang="en-US" sz="500" dirty="0" err="1" smtClean="0"/>
              <a:t>kordinatlar</a:t>
            </a:r>
            <a:r>
              <a:rPr lang="en-US" sz="500" dirty="0" smtClean="0"/>
              <a:t>[</a:t>
            </a:r>
            <a:r>
              <a:rPr lang="en-US" sz="500" dirty="0" err="1" smtClean="0"/>
              <a:t>satir</a:t>
            </a:r>
            <a:r>
              <a:rPr lang="en-US" sz="500" dirty="0" smtClean="0"/>
              <a:t>][i+3])*10,(</a:t>
            </a:r>
            <a:r>
              <a:rPr lang="en-US" sz="500" dirty="0" err="1" smtClean="0"/>
              <a:t>kordinatlar</a:t>
            </a:r>
            <a:r>
              <a:rPr lang="en-US" sz="500" dirty="0" smtClean="0"/>
              <a:t>[</a:t>
            </a:r>
            <a:r>
              <a:rPr lang="en-US" sz="500" dirty="0" err="1" smtClean="0"/>
              <a:t>satir</a:t>
            </a:r>
            <a:r>
              <a:rPr lang="en-US" sz="500" dirty="0" smtClean="0"/>
              <a:t>][i+4])*10););</a:t>
            </a:r>
            <a:endParaRPr lang="en-US" sz="500" dirty="0"/>
          </a:p>
        </p:txBody>
      </p:sp>
      <p:sp>
        <p:nvSpPr>
          <p:cNvPr id="44" name="43 Dikdörtgen"/>
          <p:cNvSpPr/>
          <p:nvPr/>
        </p:nvSpPr>
        <p:spPr>
          <a:xfrm>
            <a:off x="5791200" y="457200"/>
            <a:ext cx="60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 smtClean="0"/>
              <a:t> float </a:t>
            </a:r>
            <a:r>
              <a:rPr lang="en-US" sz="300" dirty="0" err="1" smtClean="0"/>
              <a:t>optimizasyon</a:t>
            </a:r>
            <a:r>
              <a:rPr lang="en-US" sz="300" dirty="0" smtClean="0"/>
              <a:t> = </a:t>
            </a:r>
            <a:r>
              <a:rPr lang="en-US" sz="300" dirty="0" err="1" smtClean="0"/>
              <a:t>alan</a:t>
            </a:r>
            <a:r>
              <a:rPr lang="en-US" sz="300" dirty="0" smtClean="0"/>
              <a:t>/2.5;</a:t>
            </a:r>
            <a:endParaRPr lang="en-US" sz="300" dirty="0"/>
          </a:p>
        </p:txBody>
      </p:sp>
      <p:sp>
        <p:nvSpPr>
          <p:cNvPr id="45" name="44 Dikdörtgen"/>
          <p:cNvSpPr/>
          <p:nvPr/>
        </p:nvSpPr>
        <p:spPr>
          <a:xfrm>
            <a:off x="5791200" y="1905000"/>
            <a:ext cx="60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 err="1" smtClean="0"/>
              <a:t>setcolor</a:t>
            </a:r>
            <a:r>
              <a:rPr lang="en-US" sz="300" dirty="0" smtClean="0"/>
              <a:t>(1);</a:t>
            </a:r>
            <a:endParaRPr lang="en-US" sz="300" dirty="0"/>
          </a:p>
        </p:txBody>
      </p:sp>
      <p:sp>
        <p:nvSpPr>
          <p:cNvPr id="46" name="45 Akış Çizelgesi: Karar"/>
          <p:cNvSpPr/>
          <p:nvPr/>
        </p:nvSpPr>
        <p:spPr>
          <a:xfrm>
            <a:off x="5638800" y="2362200"/>
            <a:ext cx="990600" cy="45720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 err="1" smtClean="0"/>
              <a:t>i</a:t>
            </a:r>
            <a:r>
              <a:rPr lang="en-US" sz="300" dirty="0" smtClean="0"/>
              <a:t>&lt;=2000</a:t>
            </a:r>
            <a:endParaRPr lang="en-US" sz="300" dirty="0"/>
          </a:p>
        </p:txBody>
      </p:sp>
      <p:sp>
        <p:nvSpPr>
          <p:cNvPr id="47" name="46 Akış Çizelgesi: Karar"/>
          <p:cNvSpPr/>
          <p:nvPr/>
        </p:nvSpPr>
        <p:spPr>
          <a:xfrm>
            <a:off x="5867400" y="3733800"/>
            <a:ext cx="990600" cy="45720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 err="1" smtClean="0"/>
              <a:t>i</a:t>
            </a:r>
            <a:r>
              <a:rPr lang="en-US" sz="300" dirty="0" smtClean="0"/>
              <a:t>&lt;=2000</a:t>
            </a:r>
            <a:endParaRPr lang="en-US" sz="300" dirty="0"/>
          </a:p>
        </p:txBody>
      </p:sp>
      <p:cxnSp>
        <p:nvCxnSpPr>
          <p:cNvPr id="49" name="48 Düz Ok Bağlayıcısı"/>
          <p:cNvCxnSpPr/>
          <p:nvPr/>
        </p:nvCxnSpPr>
        <p:spPr>
          <a:xfrm rot="5400000">
            <a:off x="6020594" y="2209006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51 Düz Ok Bağlayıcısı"/>
          <p:cNvCxnSpPr/>
          <p:nvPr/>
        </p:nvCxnSpPr>
        <p:spPr>
          <a:xfrm rot="5400000">
            <a:off x="6096794" y="2971006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52 Düz Ok Bağlayıcısı"/>
          <p:cNvCxnSpPr/>
          <p:nvPr/>
        </p:nvCxnSpPr>
        <p:spPr>
          <a:xfrm>
            <a:off x="5257800" y="3886200"/>
            <a:ext cx="5318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53 Düz Ok Bağlayıcısı"/>
          <p:cNvCxnSpPr/>
          <p:nvPr/>
        </p:nvCxnSpPr>
        <p:spPr>
          <a:xfrm rot="5400000">
            <a:off x="4534694" y="3237706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54 Düz Ok Bağlayıcısı"/>
          <p:cNvCxnSpPr/>
          <p:nvPr/>
        </p:nvCxnSpPr>
        <p:spPr>
          <a:xfrm rot="10800000">
            <a:off x="5181600" y="2590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55 Düz Ok Bağlayıcısı"/>
          <p:cNvCxnSpPr/>
          <p:nvPr/>
        </p:nvCxnSpPr>
        <p:spPr>
          <a:xfrm rot="5400000">
            <a:off x="6211094" y="44569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58 Düz Ok Bağlayıcısı"/>
          <p:cNvCxnSpPr/>
          <p:nvPr/>
        </p:nvCxnSpPr>
        <p:spPr>
          <a:xfrm rot="5400000">
            <a:off x="5258594" y="4114006"/>
            <a:ext cx="608012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59 Dikdörtgen"/>
          <p:cNvSpPr/>
          <p:nvPr/>
        </p:nvSpPr>
        <p:spPr>
          <a:xfrm>
            <a:off x="4953000" y="4876800"/>
            <a:ext cx="60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 err="1" smtClean="0"/>
              <a:t>setcolor</a:t>
            </a:r>
            <a:r>
              <a:rPr lang="en-US" sz="300" dirty="0" smtClean="0"/>
              <a:t>(</a:t>
            </a:r>
            <a:r>
              <a:rPr lang="tr-TR" sz="300" dirty="0" smtClean="0"/>
              <a:t>0</a:t>
            </a:r>
            <a:r>
              <a:rPr lang="en-US" sz="300" dirty="0" smtClean="0"/>
              <a:t>);</a:t>
            </a:r>
            <a:endParaRPr lang="en-US" sz="300" dirty="0"/>
          </a:p>
        </p:txBody>
      </p:sp>
      <p:sp>
        <p:nvSpPr>
          <p:cNvPr id="61" name="60 Akış Çizelgesi: Karar"/>
          <p:cNvSpPr/>
          <p:nvPr/>
        </p:nvSpPr>
        <p:spPr>
          <a:xfrm>
            <a:off x="4724400" y="5410200"/>
            <a:ext cx="990600" cy="45720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 err="1" smtClean="0"/>
              <a:t>i</a:t>
            </a:r>
            <a:r>
              <a:rPr lang="en-US" sz="300" dirty="0" smtClean="0"/>
              <a:t>&lt;=2000</a:t>
            </a:r>
            <a:endParaRPr lang="en-US" sz="300" dirty="0"/>
          </a:p>
        </p:txBody>
      </p:sp>
      <p:sp>
        <p:nvSpPr>
          <p:cNvPr id="63" name="62 Akış Çizelgesi: Karar"/>
          <p:cNvSpPr/>
          <p:nvPr/>
        </p:nvSpPr>
        <p:spPr>
          <a:xfrm>
            <a:off x="5029200" y="6858000"/>
            <a:ext cx="990600" cy="45720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 err="1" smtClean="0"/>
              <a:t>i</a:t>
            </a:r>
            <a:r>
              <a:rPr lang="en-US" sz="300" dirty="0" smtClean="0"/>
              <a:t>&lt;=2000</a:t>
            </a:r>
            <a:endParaRPr lang="en-US" sz="300" dirty="0"/>
          </a:p>
        </p:txBody>
      </p:sp>
      <p:cxnSp>
        <p:nvCxnSpPr>
          <p:cNvPr id="64" name="63 Düz Ok Bağlayıcısı"/>
          <p:cNvCxnSpPr/>
          <p:nvPr/>
        </p:nvCxnSpPr>
        <p:spPr>
          <a:xfrm rot="5400000">
            <a:off x="5144294" y="52189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65 Düz Ok Bağlayıcısı"/>
          <p:cNvCxnSpPr/>
          <p:nvPr/>
        </p:nvCxnSpPr>
        <p:spPr>
          <a:xfrm rot="5400000">
            <a:off x="5144294" y="60571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66 Düz Ok Bağlayıcısı"/>
          <p:cNvCxnSpPr/>
          <p:nvPr/>
        </p:nvCxnSpPr>
        <p:spPr>
          <a:xfrm>
            <a:off x="6021388" y="5638800"/>
            <a:ext cx="5318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68 Düz Ok Bağlayıcısı"/>
          <p:cNvCxnSpPr/>
          <p:nvPr/>
        </p:nvCxnSpPr>
        <p:spPr>
          <a:xfrm rot="5400000">
            <a:off x="6058694" y="6285706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75 Düz Ok Bağlayıcısı"/>
          <p:cNvCxnSpPr/>
          <p:nvPr/>
        </p:nvCxnSpPr>
        <p:spPr>
          <a:xfrm rot="10800000">
            <a:off x="6096000" y="7086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80 Düz Ok Bağlayıcısı"/>
          <p:cNvCxnSpPr/>
          <p:nvPr/>
        </p:nvCxnSpPr>
        <p:spPr>
          <a:xfrm rot="5400000">
            <a:off x="5372894" y="75811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82 Düz Ok Bağlayıcısı"/>
          <p:cNvCxnSpPr/>
          <p:nvPr/>
        </p:nvCxnSpPr>
        <p:spPr>
          <a:xfrm rot="5400000">
            <a:off x="4420394" y="7238206"/>
            <a:ext cx="608012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84 Dikdörtgen"/>
          <p:cNvSpPr/>
          <p:nvPr/>
        </p:nvSpPr>
        <p:spPr>
          <a:xfrm>
            <a:off x="4191000" y="7848600"/>
            <a:ext cx="60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 err="1" smtClean="0"/>
              <a:t>setcolor</a:t>
            </a:r>
            <a:r>
              <a:rPr lang="en-US" sz="300" dirty="0" smtClean="0"/>
              <a:t>(5);</a:t>
            </a:r>
            <a:endParaRPr lang="en-US" sz="300" dirty="0"/>
          </a:p>
        </p:txBody>
      </p:sp>
      <p:cxnSp>
        <p:nvCxnSpPr>
          <p:cNvPr id="86" name="85 Düz Ok Bağlayıcısı"/>
          <p:cNvCxnSpPr/>
          <p:nvPr/>
        </p:nvCxnSpPr>
        <p:spPr>
          <a:xfrm rot="5400000">
            <a:off x="5830094" y="15613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86 Düz Ok Bağlayıcısı"/>
          <p:cNvCxnSpPr/>
          <p:nvPr/>
        </p:nvCxnSpPr>
        <p:spPr>
          <a:xfrm rot="5400000">
            <a:off x="6020594" y="761206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87 Metin kutusu"/>
          <p:cNvSpPr txBox="1"/>
          <p:nvPr/>
        </p:nvSpPr>
        <p:spPr>
          <a:xfrm>
            <a:off x="6172200" y="2895600"/>
            <a:ext cx="457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" b="1" i="1" dirty="0" err="1" smtClean="0"/>
              <a:t>True</a:t>
            </a:r>
            <a:endParaRPr lang="en-US" sz="600" b="1" i="1" dirty="0"/>
          </a:p>
        </p:txBody>
      </p:sp>
      <p:sp>
        <p:nvSpPr>
          <p:cNvPr id="89" name="88 Metin kutusu"/>
          <p:cNvSpPr txBox="1"/>
          <p:nvPr/>
        </p:nvSpPr>
        <p:spPr>
          <a:xfrm>
            <a:off x="6400800" y="4343400"/>
            <a:ext cx="457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" b="1" i="1" dirty="0" err="1" smtClean="0"/>
              <a:t>True</a:t>
            </a:r>
            <a:endParaRPr lang="en-US" sz="600" b="1" i="1" dirty="0"/>
          </a:p>
        </p:txBody>
      </p:sp>
      <p:sp>
        <p:nvSpPr>
          <p:cNvPr id="90" name="89 Metin kutusu"/>
          <p:cNvSpPr txBox="1"/>
          <p:nvPr/>
        </p:nvSpPr>
        <p:spPr>
          <a:xfrm>
            <a:off x="5257800" y="5943600"/>
            <a:ext cx="457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" b="1" i="1" dirty="0" err="1" smtClean="0"/>
              <a:t>True</a:t>
            </a:r>
            <a:endParaRPr lang="en-US" sz="600" b="1" i="1" dirty="0"/>
          </a:p>
        </p:txBody>
      </p:sp>
      <p:sp>
        <p:nvSpPr>
          <p:cNvPr id="91" name="90 Metin kutusu"/>
          <p:cNvSpPr txBox="1"/>
          <p:nvPr/>
        </p:nvSpPr>
        <p:spPr>
          <a:xfrm>
            <a:off x="5562600" y="7467600"/>
            <a:ext cx="457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" b="1" i="1" dirty="0" err="1" smtClean="0"/>
              <a:t>True</a:t>
            </a:r>
            <a:endParaRPr lang="en-US" sz="600" b="1" i="1" dirty="0"/>
          </a:p>
        </p:txBody>
      </p:sp>
      <p:sp>
        <p:nvSpPr>
          <p:cNvPr id="92" name="91 Metin kutusu"/>
          <p:cNvSpPr txBox="1"/>
          <p:nvPr/>
        </p:nvSpPr>
        <p:spPr>
          <a:xfrm>
            <a:off x="5257800" y="4191000"/>
            <a:ext cx="457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" b="1" i="1" dirty="0" err="1"/>
              <a:t>F</a:t>
            </a:r>
            <a:r>
              <a:rPr lang="tr-TR" sz="600" b="1" i="1" dirty="0" err="1" smtClean="0"/>
              <a:t>alse</a:t>
            </a:r>
            <a:endParaRPr lang="en-US" sz="600" b="1" i="1" dirty="0"/>
          </a:p>
        </p:txBody>
      </p:sp>
      <p:sp>
        <p:nvSpPr>
          <p:cNvPr id="93" name="92 Metin kutusu"/>
          <p:cNvSpPr txBox="1"/>
          <p:nvPr/>
        </p:nvSpPr>
        <p:spPr>
          <a:xfrm>
            <a:off x="6019800" y="5410200"/>
            <a:ext cx="457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" b="1" i="1" dirty="0" err="1"/>
              <a:t>F</a:t>
            </a:r>
            <a:r>
              <a:rPr lang="tr-TR" sz="600" b="1" i="1" dirty="0" err="1" smtClean="0"/>
              <a:t>alse</a:t>
            </a:r>
            <a:endParaRPr lang="en-US" sz="600" b="1" i="1" dirty="0"/>
          </a:p>
        </p:txBody>
      </p:sp>
      <p:sp>
        <p:nvSpPr>
          <p:cNvPr id="94" name="93 Metin kutusu"/>
          <p:cNvSpPr txBox="1"/>
          <p:nvPr/>
        </p:nvSpPr>
        <p:spPr>
          <a:xfrm>
            <a:off x="4419600" y="7315200"/>
            <a:ext cx="457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" b="1" i="1" dirty="0" err="1"/>
              <a:t>F</a:t>
            </a:r>
            <a:r>
              <a:rPr lang="tr-TR" sz="600" b="1" i="1" dirty="0" err="1" smtClean="0"/>
              <a:t>alse</a:t>
            </a:r>
            <a:endParaRPr lang="en-US" sz="600" b="1" i="1" dirty="0"/>
          </a:p>
        </p:txBody>
      </p:sp>
      <p:sp>
        <p:nvSpPr>
          <p:cNvPr id="95" name="94 Metin kutusu"/>
          <p:cNvSpPr txBox="1"/>
          <p:nvPr/>
        </p:nvSpPr>
        <p:spPr>
          <a:xfrm>
            <a:off x="5181600" y="2362200"/>
            <a:ext cx="457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" b="1" i="1" dirty="0" err="1"/>
              <a:t>F</a:t>
            </a:r>
            <a:r>
              <a:rPr lang="tr-TR" sz="600" b="1" i="1" dirty="0" err="1" smtClean="0"/>
              <a:t>alse</a:t>
            </a:r>
            <a:endParaRPr lang="en-US" sz="600" b="1" i="1" dirty="0"/>
          </a:p>
        </p:txBody>
      </p:sp>
      <p:cxnSp>
        <p:nvCxnSpPr>
          <p:cNvPr id="96" name="95 Düz Ok Bağlayıcısı"/>
          <p:cNvCxnSpPr/>
          <p:nvPr/>
        </p:nvCxnSpPr>
        <p:spPr>
          <a:xfrm rot="5400000">
            <a:off x="4115594" y="8686006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96 Düz Ok Bağlayıcısı"/>
          <p:cNvCxnSpPr/>
          <p:nvPr/>
        </p:nvCxnSpPr>
        <p:spPr>
          <a:xfrm rot="5400000">
            <a:off x="6058694" y="2659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97 Paralelkenar"/>
          <p:cNvSpPr/>
          <p:nvPr/>
        </p:nvSpPr>
        <p:spPr>
          <a:xfrm>
            <a:off x="5715000" y="914400"/>
            <a:ext cx="838200" cy="3048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smtClean="0"/>
              <a:t> </a:t>
            </a:r>
            <a:r>
              <a:rPr lang="en-US" sz="400" dirty="0" err="1" smtClean="0"/>
              <a:t>printf</a:t>
            </a:r>
            <a:r>
              <a:rPr lang="en-US" sz="400" dirty="0" smtClean="0"/>
              <a:t>("Optimize </a:t>
            </a:r>
            <a:r>
              <a:rPr lang="en-US" sz="400" dirty="0" err="1" smtClean="0"/>
              <a:t>hali</a:t>
            </a:r>
            <a:r>
              <a:rPr lang="en-US" sz="400" dirty="0" smtClean="0"/>
              <a:t> </a:t>
            </a:r>
            <a:r>
              <a:rPr lang="en-US" sz="400" dirty="0" err="1" smtClean="0"/>
              <a:t>için</a:t>
            </a:r>
            <a:r>
              <a:rPr lang="en-US" sz="400" dirty="0" smtClean="0"/>
              <a:t> </a:t>
            </a:r>
            <a:r>
              <a:rPr lang="en-US" sz="400" dirty="0" err="1" smtClean="0"/>
              <a:t>herhangi</a:t>
            </a:r>
            <a:r>
              <a:rPr lang="en-US" sz="400" dirty="0" smtClean="0"/>
              <a:t> </a:t>
            </a:r>
            <a:r>
              <a:rPr lang="en-US" sz="400" dirty="0" err="1" smtClean="0"/>
              <a:t>bir</a:t>
            </a:r>
            <a:r>
              <a:rPr lang="en-US" sz="400" dirty="0" smtClean="0"/>
              <a:t> </a:t>
            </a:r>
            <a:r>
              <a:rPr lang="en-US" sz="400" dirty="0" err="1" smtClean="0"/>
              <a:t>tusa</a:t>
            </a:r>
            <a:r>
              <a:rPr lang="en-US" sz="400" dirty="0" smtClean="0"/>
              <a:t> </a:t>
            </a:r>
            <a:r>
              <a:rPr lang="en-US" sz="400" dirty="0" err="1" smtClean="0"/>
              <a:t>basiniz</a:t>
            </a:r>
            <a:r>
              <a:rPr lang="en-US" sz="400" dirty="0" smtClean="0"/>
              <a:t>: \n");</a:t>
            </a:r>
            <a:endParaRPr lang="en-US" sz="400" dirty="0"/>
          </a:p>
        </p:txBody>
      </p:sp>
      <p:sp>
        <p:nvSpPr>
          <p:cNvPr id="99" name="98 Paralelkenar"/>
          <p:cNvSpPr/>
          <p:nvPr/>
        </p:nvSpPr>
        <p:spPr>
          <a:xfrm>
            <a:off x="5791200" y="3200400"/>
            <a:ext cx="838200" cy="3048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smtClean="0"/>
              <a:t> line(i,0,i,2000);</a:t>
            </a:r>
            <a:endParaRPr lang="en-US" sz="400" dirty="0"/>
          </a:p>
        </p:txBody>
      </p:sp>
      <p:sp>
        <p:nvSpPr>
          <p:cNvPr id="100" name="99 Paralelkenar"/>
          <p:cNvSpPr/>
          <p:nvPr/>
        </p:nvSpPr>
        <p:spPr>
          <a:xfrm>
            <a:off x="6019800" y="4800600"/>
            <a:ext cx="838200" cy="3048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smtClean="0"/>
              <a:t> line(i,0,i,2000);</a:t>
            </a:r>
            <a:endParaRPr lang="en-US" sz="400" dirty="0"/>
          </a:p>
        </p:txBody>
      </p:sp>
      <p:sp>
        <p:nvSpPr>
          <p:cNvPr id="101" name="100 Paralelkenar"/>
          <p:cNvSpPr/>
          <p:nvPr/>
        </p:nvSpPr>
        <p:spPr>
          <a:xfrm>
            <a:off x="4876800" y="6324600"/>
            <a:ext cx="838200" cy="3048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smtClean="0"/>
              <a:t> line(i,0,i,2000);</a:t>
            </a:r>
            <a:endParaRPr lang="en-US" sz="400" dirty="0"/>
          </a:p>
        </p:txBody>
      </p:sp>
      <p:sp>
        <p:nvSpPr>
          <p:cNvPr id="102" name="101 Paralelkenar"/>
          <p:cNvSpPr/>
          <p:nvPr/>
        </p:nvSpPr>
        <p:spPr>
          <a:xfrm>
            <a:off x="5181600" y="7924800"/>
            <a:ext cx="838200" cy="3048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smtClean="0"/>
              <a:t> line(i,0,i,2000);</a:t>
            </a:r>
            <a:endParaRPr lang="en-US" sz="400" dirty="0"/>
          </a:p>
        </p:txBody>
      </p:sp>
      <p:cxnSp>
        <p:nvCxnSpPr>
          <p:cNvPr id="107" name="106 Düz Ok Bağlayıcısı"/>
          <p:cNvCxnSpPr/>
          <p:nvPr/>
        </p:nvCxnSpPr>
        <p:spPr>
          <a:xfrm>
            <a:off x="3886200" y="5334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26 Akış Çizelgesi: Karar"/>
          <p:cNvSpPr/>
          <p:nvPr/>
        </p:nvSpPr>
        <p:spPr>
          <a:xfrm>
            <a:off x="1676400" y="457200"/>
            <a:ext cx="990600" cy="45720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 err="1" smtClean="0"/>
              <a:t>i</a:t>
            </a:r>
            <a:r>
              <a:rPr lang="en-US" sz="300" dirty="0" smtClean="0"/>
              <a:t>&lt;=2000</a:t>
            </a:r>
            <a:endParaRPr lang="en-US" sz="300" dirty="0"/>
          </a:p>
        </p:txBody>
      </p:sp>
      <p:sp>
        <p:nvSpPr>
          <p:cNvPr id="29" name="28 Dikdörtgen"/>
          <p:cNvSpPr/>
          <p:nvPr/>
        </p:nvSpPr>
        <p:spPr>
          <a:xfrm>
            <a:off x="2209800" y="2895600"/>
            <a:ext cx="60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 smtClean="0"/>
              <a:t> line(i,0,i,2000);</a:t>
            </a:r>
            <a:endParaRPr lang="en-US" sz="300" dirty="0"/>
          </a:p>
        </p:txBody>
      </p:sp>
      <p:sp>
        <p:nvSpPr>
          <p:cNvPr id="30" name="29 Akış Çizelgesi: Karar"/>
          <p:cNvSpPr/>
          <p:nvPr/>
        </p:nvSpPr>
        <p:spPr>
          <a:xfrm>
            <a:off x="1981200" y="1905000"/>
            <a:ext cx="990600" cy="45720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 err="1" smtClean="0"/>
              <a:t>i</a:t>
            </a:r>
            <a:r>
              <a:rPr lang="en-US" sz="300" dirty="0" smtClean="0"/>
              <a:t>&lt;=2000</a:t>
            </a:r>
            <a:endParaRPr lang="en-US" sz="300" dirty="0"/>
          </a:p>
        </p:txBody>
      </p:sp>
      <p:cxnSp>
        <p:nvCxnSpPr>
          <p:cNvPr id="32" name="31 Düz Ok Bağlayıcısı"/>
          <p:cNvCxnSpPr/>
          <p:nvPr/>
        </p:nvCxnSpPr>
        <p:spPr>
          <a:xfrm rot="5400000">
            <a:off x="2096294" y="11041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32 Düz Ok Bağlayıcısı"/>
          <p:cNvCxnSpPr/>
          <p:nvPr/>
        </p:nvCxnSpPr>
        <p:spPr>
          <a:xfrm>
            <a:off x="2973388" y="685800"/>
            <a:ext cx="5318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33 Düz Ok Bağlayıcısı"/>
          <p:cNvCxnSpPr/>
          <p:nvPr/>
        </p:nvCxnSpPr>
        <p:spPr>
          <a:xfrm rot="5400000">
            <a:off x="3010694" y="1332706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34 Düz Ok Bağlayıcısı"/>
          <p:cNvCxnSpPr/>
          <p:nvPr/>
        </p:nvCxnSpPr>
        <p:spPr>
          <a:xfrm rot="10800000">
            <a:off x="3048000" y="2133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35 Düz Ok Bağlayıcısı"/>
          <p:cNvCxnSpPr/>
          <p:nvPr/>
        </p:nvCxnSpPr>
        <p:spPr>
          <a:xfrm rot="5400000">
            <a:off x="2324894" y="26281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36 Düz Ok Bağlayıcısı"/>
          <p:cNvCxnSpPr/>
          <p:nvPr/>
        </p:nvCxnSpPr>
        <p:spPr>
          <a:xfrm rot="5400000">
            <a:off x="1372394" y="2285206"/>
            <a:ext cx="608012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37 Dikdörtgen"/>
          <p:cNvSpPr/>
          <p:nvPr/>
        </p:nvSpPr>
        <p:spPr>
          <a:xfrm>
            <a:off x="1143000" y="2971800"/>
            <a:ext cx="60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 err="1" smtClean="0"/>
              <a:t>setcolor</a:t>
            </a:r>
            <a:r>
              <a:rPr lang="en-US" sz="300" dirty="0" smtClean="0"/>
              <a:t>(5);</a:t>
            </a:r>
            <a:endParaRPr lang="en-US" sz="300" dirty="0"/>
          </a:p>
        </p:txBody>
      </p:sp>
      <p:sp>
        <p:nvSpPr>
          <p:cNvPr id="39" name="38 Akış Çizelgesi: Karar"/>
          <p:cNvSpPr/>
          <p:nvPr/>
        </p:nvSpPr>
        <p:spPr>
          <a:xfrm>
            <a:off x="914400" y="3505200"/>
            <a:ext cx="990600" cy="45720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 err="1" smtClean="0"/>
              <a:t>i</a:t>
            </a:r>
            <a:r>
              <a:rPr lang="en-US" sz="300" dirty="0" smtClean="0"/>
              <a:t>&lt;=2000</a:t>
            </a:r>
            <a:endParaRPr lang="en-US" sz="300" dirty="0"/>
          </a:p>
        </p:txBody>
      </p:sp>
      <p:sp>
        <p:nvSpPr>
          <p:cNvPr id="40" name="39 Dikdörtgen"/>
          <p:cNvSpPr/>
          <p:nvPr/>
        </p:nvSpPr>
        <p:spPr>
          <a:xfrm>
            <a:off x="1219200" y="4343400"/>
            <a:ext cx="60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 smtClean="0"/>
              <a:t> line(i,0,i,2000);</a:t>
            </a:r>
            <a:endParaRPr lang="en-US" sz="300" dirty="0"/>
          </a:p>
        </p:txBody>
      </p:sp>
      <p:sp>
        <p:nvSpPr>
          <p:cNvPr id="42" name="41 Akış Çizelgesi: Karar"/>
          <p:cNvSpPr/>
          <p:nvPr/>
        </p:nvSpPr>
        <p:spPr>
          <a:xfrm>
            <a:off x="1219200" y="4953000"/>
            <a:ext cx="990600" cy="45720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 err="1" smtClean="0"/>
              <a:t>i</a:t>
            </a:r>
            <a:r>
              <a:rPr lang="en-US" sz="300" dirty="0" smtClean="0"/>
              <a:t>&lt;=2000</a:t>
            </a:r>
            <a:endParaRPr lang="en-US" sz="300" dirty="0"/>
          </a:p>
        </p:txBody>
      </p:sp>
      <p:cxnSp>
        <p:nvCxnSpPr>
          <p:cNvPr id="43" name="42 Düz Ok Bağlayıcısı"/>
          <p:cNvCxnSpPr/>
          <p:nvPr/>
        </p:nvCxnSpPr>
        <p:spPr>
          <a:xfrm rot="5400000">
            <a:off x="1334294" y="33139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43 Düz Ok Bağlayıcısı"/>
          <p:cNvCxnSpPr/>
          <p:nvPr/>
        </p:nvCxnSpPr>
        <p:spPr>
          <a:xfrm rot="5400000">
            <a:off x="1334294" y="41521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44 Düz Ok Bağlayıcısı"/>
          <p:cNvCxnSpPr/>
          <p:nvPr/>
        </p:nvCxnSpPr>
        <p:spPr>
          <a:xfrm>
            <a:off x="2211388" y="3733800"/>
            <a:ext cx="5318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45 Düz Ok Bağlayıcısı"/>
          <p:cNvCxnSpPr/>
          <p:nvPr/>
        </p:nvCxnSpPr>
        <p:spPr>
          <a:xfrm rot="5400000">
            <a:off x="2248694" y="4380706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46 Düz Ok Bağlayıcısı"/>
          <p:cNvCxnSpPr/>
          <p:nvPr/>
        </p:nvCxnSpPr>
        <p:spPr>
          <a:xfrm rot="10800000">
            <a:off x="2286000" y="5181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47 Düz Ok Bağlayıcısı"/>
          <p:cNvCxnSpPr/>
          <p:nvPr/>
        </p:nvCxnSpPr>
        <p:spPr>
          <a:xfrm rot="5400000">
            <a:off x="1562894" y="56761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48 Düz Ok Bağlayıcısı"/>
          <p:cNvCxnSpPr/>
          <p:nvPr/>
        </p:nvCxnSpPr>
        <p:spPr>
          <a:xfrm rot="5400000">
            <a:off x="610394" y="5333206"/>
            <a:ext cx="608012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49 Akış Çizelgesi: Karar"/>
          <p:cNvSpPr/>
          <p:nvPr/>
        </p:nvSpPr>
        <p:spPr>
          <a:xfrm>
            <a:off x="76200" y="6477000"/>
            <a:ext cx="990600" cy="45720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 err="1" smtClean="0"/>
              <a:t>i</a:t>
            </a:r>
            <a:r>
              <a:rPr lang="en-US" sz="300" dirty="0" smtClean="0"/>
              <a:t>&lt;</a:t>
            </a:r>
            <a:r>
              <a:rPr lang="en-US" sz="300" dirty="0" err="1" smtClean="0"/>
              <a:t>eleman</a:t>
            </a:r>
            <a:r>
              <a:rPr lang="en-US" sz="300" dirty="0" smtClean="0"/>
              <a:t>[</a:t>
            </a:r>
            <a:r>
              <a:rPr lang="en-US" sz="300" dirty="0" err="1" smtClean="0"/>
              <a:t>satir</a:t>
            </a:r>
            <a:r>
              <a:rPr lang="en-US" sz="300" dirty="0" smtClean="0"/>
              <a:t>]</a:t>
            </a:r>
            <a:endParaRPr lang="en-US" sz="300" dirty="0"/>
          </a:p>
        </p:txBody>
      </p:sp>
      <p:sp>
        <p:nvSpPr>
          <p:cNvPr id="51" name="50 Dikdörtgen"/>
          <p:cNvSpPr/>
          <p:nvPr/>
        </p:nvSpPr>
        <p:spPr>
          <a:xfrm>
            <a:off x="228600" y="5943600"/>
            <a:ext cx="60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 err="1" smtClean="0"/>
              <a:t>setcolor</a:t>
            </a:r>
            <a:r>
              <a:rPr lang="en-US" sz="300" dirty="0" smtClean="0"/>
              <a:t>(3);</a:t>
            </a:r>
            <a:endParaRPr lang="en-US" sz="300" dirty="0"/>
          </a:p>
        </p:txBody>
      </p:sp>
      <p:sp>
        <p:nvSpPr>
          <p:cNvPr id="53" name="52 Dikdörtgen"/>
          <p:cNvSpPr/>
          <p:nvPr/>
        </p:nvSpPr>
        <p:spPr>
          <a:xfrm>
            <a:off x="1676400" y="7162800"/>
            <a:ext cx="60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 err="1" smtClean="0"/>
              <a:t>int</a:t>
            </a:r>
            <a:r>
              <a:rPr lang="en-US" sz="300" dirty="0" smtClean="0"/>
              <a:t> </a:t>
            </a:r>
            <a:r>
              <a:rPr lang="en-US" sz="300" dirty="0" err="1" smtClean="0"/>
              <a:t>alan</a:t>
            </a:r>
            <a:r>
              <a:rPr lang="en-US" sz="300" dirty="0" smtClean="0"/>
              <a:t> = 0;</a:t>
            </a:r>
            <a:endParaRPr lang="en-US" sz="300" dirty="0"/>
          </a:p>
        </p:txBody>
      </p:sp>
      <p:sp>
        <p:nvSpPr>
          <p:cNvPr id="54" name="53 Akış Çizelgesi: Karar"/>
          <p:cNvSpPr/>
          <p:nvPr/>
        </p:nvSpPr>
        <p:spPr>
          <a:xfrm>
            <a:off x="1524000" y="7772400"/>
            <a:ext cx="990600" cy="45720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 err="1" smtClean="0"/>
              <a:t>i</a:t>
            </a:r>
            <a:r>
              <a:rPr lang="en-US" sz="300" dirty="0" smtClean="0"/>
              <a:t> &lt; </a:t>
            </a:r>
            <a:r>
              <a:rPr lang="en-US" sz="300" dirty="0" err="1" smtClean="0"/>
              <a:t>eleman</a:t>
            </a:r>
            <a:r>
              <a:rPr lang="en-US" sz="300" dirty="0" smtClean="0"/>
              <a:t>[</a:t>
            </a:r>
            <a:r>
              <a:rPr lang="en-US" sz="300" dirty="0" err="1" smtClean="0"/>
              <a:t>satir</a:t>
            </a:r>
            <a:r>
              <a:rPr lang="en-US" sz="300" dirty="0" smtClean="0"/>
              <a:t>] - 4</a:t>
            </a:r>
            <a:endParaRPr lang="en-US" sz="300" dirty="0"/>
          </a:p>
        </p:txBody>
      </p:sp>
      <p:sp>
        <p:nvSpPr>
          <p:cNvPr id="55" name="54 Dikdörtgen"/>
          <p:cNvSpPr/>
          <p:nvPr/>
        </p:nvSpPr>
        <p:spPr>
          <a:xfrm>
            <a:off x="1447800" y="85344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 err="1" smtClean="0"/>
              <a:t>int</a:t>
            </a:r>
            <a:r>
              <a:rPr lang="en-US" sz="300" dirty="0" smtClean="0"/>
              <a:t> </a:t>
            </a:r>
            <a:r>
              <a:rPr lang="en-US" sz="300" dirty="0" err="1" smtClean="0"/>
              <a:t>uzunluk</a:t>
            </a:r>
            <a:r>
              <a:rPr lang="en-US" sz="300" dirty="0" smtClean="0"/>
              <a:t> = abs(</a:t>
            </a:r>
            <a:r>
              <a:rPr lang="en-US" sz="300" dirty="0" err="1" smtClean="0"/>
              <a:t>kordinatlar</a:t>
            </a:r>
            <a:r>
              <a:rPr lang="en-US" sz="300" dirty="0" smtClean="0"/>
              <a:t>[</a:t>
            </a:r>
            <a:r>
              <a:rPr lang="en-US" sz="300" dirty="0" err="1" smtClean="0"/>
              <a:t>satir</a:t>
            </a:r>
            <a:r>
              <a:rPr lang="en-US" sz="300" dirty="0" smtClean="0"/>
              <a:t>][</a:t>
            </a:r>
            <a:r>
              <a:rPr lang="en-US" sz="300" dirty="0" err="1" smtClean="0"/>
              <a:t>i</a:t>
            </a:r>
            <a:r>
              <a:rPr lang="en-US" sz="300" dirty="0" smtClean="0"/>
              <a:t>] - </a:t>
            </a:r>
            <a:r>
              <a:rPr lang="en-US" sz="300" dirty="0" err="1" smtClean="0"/>
              <a:t>kordinatlar</a:t>
            </a:r>
            <a:r>
              <a:rPr lang="en-US" sz="300" dirty="0" smtClean="0"/>
              <a:t>[</a:t>
            </a:r>
            <a:r>
              <a:rPr lang="en-US" sz="300" dirty="0" err="1" smtClean="0"/>
              <a:t>satir</a:t>
            </a:r>
            <a:r>
              <a:rPr lang="en-US" sz="300" dirty="0" smtClean="0"/>
              <a:t>][</a:t>
            </a:r>
            <a:r>
              <a:rPr lang="en-US" sz="300" dirty="0" err="1" smtClean="0"/>
              <a:t>i</a:t>
            </a:r>
            <a:r>
              <a:rPr lang="en-US" sz="300" dirty="0" smtClean="0"/>
              <a:t> + 2]);</a:t>
            </a:r>
          </a:p>
          <a:p>
            <a:pPr algn="ctr"/>
            <a:r>
              <a:rPr lang="en-US" sz="300" dirty="0" smtClean="0"/>
              <a:t>        </a:t>
            </a:r>
            <a:r>
              <a:rPr lang="en-US" sz="300" dirty="0" err="1" smtClean="0"/>
              <a:t>int</a:t>
            </a:r>
            <a:r>
              <a:rPr lang="en-US" sz="300" dirty="0" smtClean="0"/>
              <a:t> </a:t>
            </a:r>
            <a:r>
              <a:rPr lang="en-US" sz="300" dirty="0" err="1" smtClean="0"/>
              <a:t>genislik</a:t>
            </a:r>
            <a:r>
              <a:rPr lang="en-US" sz="300" dirty="0" smtClean="0"/>
              <a:t> = abs(</a:t>
            </a:r>
            <a:r>
              <a:rPr lang="en-US" sz="300" dirty="0" err="1" smtClean="0"/>
              <a:t>kordinatlar</a:t>
            </a:r>
            <a:r>
              <a:rPr lang="en-US" sz="300" dirty="0" smtClean="0"/>
              <a:t>[</a:t>
            </a:r>
            <a:r>
              <a:rPr lang="en-US" sz="300" dirty="0" err="1" smtClean="0"/>
              <a:t>satir</a:t>
            </a:r>
            <a:r>
              <a:rPr lang="en-US" sz="300" dirty="0" smtClean="0"/>
              <a:t>][</a:t>
            </a:r>
            <a:r>
              <a:rPr lang="en-US" sz="300" dirty="0" err="1" smtClean="0"/>
              <a:t>i</a:t>
            </a:r>
            <a:r>
              <a:rPr lang="en-US" sz="300" dirty="0" smtClean="0"/>
              <a:t> + 1] - </a:t>
            </a:r>
            <a:r>
              <a:rPr lang="en-US" sz="300" dirty="0" err="1" smtClean="0"/>
              <a:t>kordinatlar</a:t>
            </a:r>
            <a:r>
              <a:rPr lang="en-US" sz="300" dirty="0" smtClean="0"/>
              <a:t>[</a:t>
            </a:r>
            <a:r>
              <a:rPr lang="en-US" sz="300" dirty="0" err="1" smtClean="0"/>
              <a:t>satir</a:t>
            </a:r>
            <a:r>
              <a:rPr lang="en-US" sz="300" dirty="0" smtClean="0"/>
              <a:t>][</a:t>
            </a:r>
            <a:r>
              <a:rPr lang="en-US" sz="300" dirty="0" err="1" smtClean="0"/>
              <a:t>i</a:t>
            </a:r>
            <a:r>
              <a:rPr lang="en-US" sz="300" dirty="0" smtClean="0"/>
              <a:t> + 3]);        </a:t>
            </a:r>
          </a:p>
          <a:p>
            <a:pPr algn="ctr"/>
            <a:r>
              <a:rPr lang="en-US" sz="300" dirty="0" smtClean="0"/>
              <a:t>        </a:t>
            </a:r>
            <a:r>
              <a:rPr lang="en-US" sz="300" dirty="0" err="1" smtClean="0"/>
              <a:t>alan</a:t>
            </a:r>
            <a:r>
              <a:rPr lang="en-US" sz="300" dirty="0" smtClean="0"/>
              <a:t> += </a:t>
            </a:r>
            <a:r>
              <a:rPr lang="en-US" sz="300" dirty="0" err="1" smtClean="0"/>
              <a:t>uzunluk</a:t>
            </a:r>
            <a:r>
              <a:rPr lang="en-US" sz="300" dirty="0" smtClean="0"/>
              <a:t> * </a:t>
            </a:r>
            <a:r>
              <a:rPr lang="en-US" sz="300" dirty="0" err="1" smtClean="0"/>
              <a:t>genislik</a:t>
            </a:r>
            <a:r>
              <a:rPr lang="en-US" sz="300" dirty="0" smtClean="0"/>
              <a:t>/2;</a:t>
            </a:r>
            <a:endParaRPr lang="en-US" sz="300" dirty="0"/>
          </a:p>
        </p:txBody>
      </p:sp>
      <p:sp>
        <p:nvSpPr>
          <p:cNvPr id="56" name="55 Dikdörtgen"/>
          <p:cNvSpPr/>
          <p:nvPr/>
        </p:nvSpPr>
        <p:spPr>
          <a:xfrm>
            <a:off x="3352800" y="8305800"/>
            <a:ext cx="60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 err="1" smtClean="0"/>
              <a:t>rezerv</a:t>
            </a:r>
            <a:r>
              <a:rPr lang="en-US" sz="300" dirty="0" smtClean="0"/>
              <a:t>  = </a:t>
            </a:r>
            <a:r>
              <a:rPr lang="en-US" sz="300" dirty="0" err="1" smtClean="0"/>
              <a:t>alan</a:t>
            </a:r>
            <a:r>
              <a:rPr lang="en-US" sz="300" dirty="0" smtClean="0"/>
              <a:t> * 10;</a:t>
            </a:r>
            <a:endParaRPr lang="en-US" sz="300" dirty="0"/>
          </a:p>
        </p:txBody>
      </p:sp>
      <p:cxnSp>
        <p:nvCxnSpPr>
          <p:cNvPr id="57" name="56 Düz Ok Bağlayıcısı"/>
          <p:cNvCxnSpPr/>
          <p:nvPr/>
        </p:nvCxnSpPr>
        <p:spPr>
          <a:xfrm rot="5400000">
            <a:off x="419100" y="6286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57 Düz Ok Bağlayıcısı"/>
          <p:cNvCxnSpPr/>
          <p:nvPr/>
        </p:nvCxnSpPr>
        <p:spPr>
          <a:xfrm rot="5400000">
            <a:off x="496094" y="71239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58 Düz Ok Bağlayıcısı"/>
          <p:cNvCxnSpPr/>
          <p:nvPr/>
        </p:nvCxnSpPr>
        <p:spPr>
          <a:xfrm>
            <a:off x="1219200" y="67056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59 Düz Ok Bağlayıcısı"/>
          <p:cNvCxnSpPr/>
          <p:nvPr/>
        </p:nvCxnSpPr>
        <p:spPr>
          <a:xfrm rot="5400000">
            <a:off x="1829594" y="75430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60 Düz Ok Bağlayıcısı"/>
          <p:cNvCxnSpPr/>
          <p:nvPr/>
        </p:nvCxnSpPr>
        <p:spPr>
          <a:xfrm rot="5400000">
            <a:off x="1943894" y="84193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61 Düz Ok Bağlayıcısı"/>
          <p:cNvCxnSpPr/>
          <p:nvPr/>
        </p:nvCxnSpPr>
        <p:spPr>
          <a:xfrm>
            <a:off x="2592388" y="8001000"/>
            <a:ext cx="836612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63 Metin kutusu"/>
          <p:cNvSpPr txBox="1"/>
          <p:nvPr/>
        </p:nvSpPr>
        <p:spPr>
          <a:xfrm>
            <a:off x="2209800" y="990600"/>
            <a:ext cx="457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" b="1" i="1" dirty="0" err="1" smtClean="0"/>
              <a:t>True</a:t>
            </a:r>
            <a:endParaRPr lang="en-US" sz="600" b="1" i="1" dirty="0"/>
          </a:p>
        </p:txBody>
      </p:sp>
      <p:sp>
        <p:nvSpPr>
          <p:cNvPr id="65" name="64 Metin kutusu"/>
          <p:cNvSpPr txBox="1"/>
          <p:nvPr/>
        </p:nvSpPr>
        <p:spPr>
          <a:xfrm>
            <a:off x="2514600" y="2514600"/>
            <a:ext cx="457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" b="1" i="1" dirty="0" err="1" smtClean="0"/>
              <a:t>True</a:t>
            </a:r>
            <a:endParaRPr lang="en-US" sz="600" b="1" i="1" dirty="0"/>
          </a:p>
        </p:txBody>
      </p:sp>
      <p:sp>
        <p:nvSpPr>
          <p:cNvPr id="66" name="65 Metin kutusu"/>
          <p:cNvSpPr txBox="1"/>
          <p:nvPr/>
        </p:nvSpPr>
        <p:spPr>
          <a:xfrm>
            <a:off x="1447800" y="4038600"/>
            <a:ext cx="457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" b="1" i="1" dirty="0" err="1" smtClean="0"/>
              <a:t>True</a:t>
            </a:r>
            <a:endParaRPr lang="en-US" sz="600" b="1" i="1" dirty="0"/>
          </a:p>
        </p:txBody>
      </p:sp>
      <p:sp>
        <p:nvSpPr>
          <p:cNvPr id="67" name="66 Metin kutusu"/>
          <p:cNvSpPr txBox="1"/>
          <p:nvPr/>
        </p:nvSpPr>
        <p:spPr>
          <a:xfrm>
            <a:off x="1752600" y="5562600"/>
            <a:ext cx="457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" b="1" i="1" dirty="0" err="1" smtClean="0"/>
              <a:t>True</a:t>
            </a:r>
            <a:endParaRPr lang="en-US" sz="600" b="1" i="1" dirty="0"/>
          </a:p>
        </p:txBody>
      </p:sp>
      <p:sp>
        <p:nvSpPr>
          <p:cNvPr id="68" name="67 Metin kutusu"/>
          <p:cNvSpPr txBox="1"/>
          <p:nvPr/>
        </p:nvSpPr>
        <p:spPr>
          <a:xfrm>
            <a:off x="609600" y="7010400"/>
            <a:ext cx="457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" b="1" i="1" dirty="0" err="1" smtClean="0"/>
              <a:t>True</a:t>
            </a:r>
            <a:endParaRPr lang="en-US" sz="600" b="1" i="1" dirty="0"/>
          </a:p>
        </p:txBody>
      </p:sp>
      <p:sp>
        <p:nvSpPr>
          <p:cNvPr id="69" name="68 Metin kutusu"/>
          <p:cNvSpPr txBox="1"/>
          <p:nvPr/>
        </p:nvSpPr>
        <p:spPr>
          <a:xfrm>
            <a:off x="2057400" y="8305800"/>
            <a:ext cx="457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" b="1" i="1" dirty="0" err="1" smtClean="0"/>
              <a:t>True</a:t>
            </a:r>
            <a:endParaRPr lang="en-US" sz="600" b="1" i="1" dirty="0"/>
          </a:p>
        </p:txBody>
      </p:sp>
      <p:sp>
        <p:nvSpPr>
          <p:cNvPr id="70" name="69 Metin kutusu"/>
          <p:cNvSpPr txBox="1"/>
          <p:nvPr/>
        </p:nvSpPr>
        <p:spPr>
          <a:xfrm>
            <a:off x="2895600" y="533400"/>
            <a:ext cx="457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" b="1" i="1" dirty="0" err="1" smtClean="0"/>
              <a:t>False</a:t>
            </a:r>
            <a:endParaRPr lang="en-US" sz="600" b="1" i="1" dirty="0"/>
          </a:p>
        </p:txBody>
      </p:sp>
      <p:sp>
        <p:nvSpPr>
          <p:cNvPr id="71" name="70 Metin kutusu"/>
          <p:cNvSpPr txBox="1"/>
          <p:nvPr/>
        </p:nvSpPr>
        <p:spPr>
          <a:xfrm>
            <a:off x="1371600" y="2362200"/>
            <a:ext cx="457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" b="1" i="1" dirty="0" err="1" smtClean="0"/>
              <a:t>False</a:t>
            </a:r>
            <a:endParaRPr lang="en-US" sz="600" b="1" i="1" dirty="0"/>
          </a:p>
        </p:txBody>
      </p:sp>
      <p:sp>
        <p:nvSpPr>
          <p:cNvPr id="72" name="71 Metin kutusu"/>
          <p:cNvSpPr txBox="1"/>
          <p:nvPr/>
        </p:nvSpPr>
        <p:spPr>
          <a:xfrm>
            <a:off x="1371600" y="6705600"/>
            <a:ext cx="457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" b="1" i="1" dirty="0" err="1" smtClean="0"/>
              <a:t>False</a:t>
            </a:r>
            <a:endParaRPr lang="en-US" sz="600" b="1" i="1" dirty="0"/>
          </a:p>
        </p:txBody>
      </p:sp>
      <p:sp>
        <p:nvSpPr>
          <p:cNvPr id="73" name="72 Metin kutusu"/>
          <p:cNvSpPr txBox="1"/>
          <p:nvPr/>
        </p:nvSpPr>
        <p:spPr>
          <a:xfrm>
            <a:off x="2209800" y="3581400"/>
            <a:ext cx="457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" b="1" i="1" dirty="0" err="1" smtClean="0"/>
              <a:t>False</a:t>
            </a:r>
            <a:endParaRPr lang="en-US" sz="600" b="1" i="1" dirty="0"/>
          </a:p>
        </p:txBody>
      </p:sp>
      <p:sp>
        <p:nvSpPr>
          <p:cNvPr id="74" name="73 Metin kutusu"/>
          <p:cNvSpPr txBox="1"/>
          <p:nvPr/>
        </p:nvSpPr>
        <p:spPr>
          <a:xfrm>
            <a:off x="762000" y="5562600"/>
            <a:ext cx="457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" b="1" i="1" dirty="0" err="1" smtClean="0"/>
              <a:t>False</a:t>
            </a:r>
            <a:endParaRPr lang="en-US" sz="600" b="1" i="1" dirty="0"/>
          </a:p>
        </p:txBody>
      </p:sp>
      <p:sp>
        <p:nvSpPr>
          <p:cNvPr id="75" name="74 Metin kutusu"/>
          <p:cNvSpPr txBox="1"/>
          <p:nvPr/>
        </p:nvSpPr>
        <p:spPr>
          <a:xfrm>
            <a:off x="2743200" y="7848600"/>
            <a:ext cx="457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" b="1" i="1" dirty="0" err="1" smtClean="0"/>
              <a:t>False</a:t>
            </a:r>
            <a:endParaRPr lang="en-US" sz="600" b="1" i="1" dirty="0"/>
          </a:p>
        </p:txBody>
      </p:sp>
      <p:cxnSp>
        <p:nvCxnSpPr>
          <p:cNvPr id="76" name="75 Düz Ok Bağlayıcısı"/>
          <p:cNvCxnSpPr/>
          <p:nvPr/>
        </p:nvCxnSpPr>
        <p:spPr>
          <a:xfrm rot="5400000" flipH="1" flipV="1">
            <a:off x="38894" y="4229894"/>
            <a:ext cx="7543800" cy="303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77 Düz Ok Bağlayıcısı"/>
          <p:cNvCxnSpPr/>
          <p:nvPr/>
        </p:nvCxnSpPr>
        <p:spPr>
          <a:xfrm rot="5400000">
            <a:off x="1981994" y="1516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80 Paralelkenar"/>
          <p:cNvSpPr/>
          <p:nvPr/>
        </p:nvSpPr>
        <p:spPr>
          <a:xfrm>
            <a:off x="1752600" y="1371600"/>
            <a:ext cx="838200" cy="3048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smtClean="0"/>
              <a:t> line(i,0,i,2000);</a:t>
            </a:r>
            <a:endParaRPr lang="en-US" sz="400" dirty="0"/>
          </a:p>
        </p:txBody>
      </p:sp>
      <p:sp>
        <p:nvSpPr>
          <p:cNvPr id="83" name="82 Paralelkenar"/>
          <p:cNvSpPr/>
          <p:nvPr/>
        </p:nvSpPr>
        <p:spPr>
          <a:xfrm>
            <a:off x="1328737" y="5953125"/>
            <a:ext cx="838200" cy="3048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smtClean="0"/>
              <a:t> line(i,0,i,2000);</a:t>
            </a:r>
            <a:endParaRPr lang="en-US" sz="400" dirty="0"/>
          </a:p>
        </p:txBody>
      </p:sp>
      <p:sp>
        <p:nvSpPr>
          <p:cNvPr id="84" name="83 Paralelkenar"/>
          <p:cNvSpPr/>
          <p:nvPr/>
        </p:nvSpPr>
        <p:spPr>
          <a:xfrm>
            <a:off x="0" y="7391400"/>
            <a:ext cx="1219200" cy="381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smtClean="0"/>
              <a:t>line((</a:t>
            </a:r>
            <a:r>
              <a:rPr lang="en-US" sz="400" dirty="0" err="1" smtClean="0"/>
              <a:t>kordinatlar</a:t>
            </a:r>
            <a:r>
              <a:rPr lang="en-US" sz="400" dirty="0" smtClean="0"/>
              <a:t>[</a:t>
            </a:r>
            <a:r>
              <a:rPr lang="en-US" sz="400" dirty="0" err="1" smtClean="0"/>
              <a:t>satir</a:t>
            </a:r>
            <a:r>
              <a:rPr lang="en-US" sz="400" dirty="0" smtClean="0"/>
              <a:t>][i+1])*10,(</a:t>
            </a:r>
            <a:r>
              <a:rPr lang="en-US" sz="400" dirty="0" err="1" smtClean="0"/>
              <a:t>kordinatlar</a:t>
            </a:r>
            <a:r>
              <a:rPr lang="en-US" sz="400" dirty="0" smtClean="0"/>
              <a:t>[</a:t>
            </a:r>
            <a:r>
              <a:rPr lang="en-US" sz="400" dirty="0" err="1" smtClean="0"/>
              <a:t>satir</a:t>
            </a:r>
            <a:r>
              <a:rPr lang="en-US" sz="400" dirty="0" smtClean="0"/>
              <a:t>][i+2])*10,(</a:t>
            </a:r>
            <a:r>
              <a:rPr lang="en-US" sz="400" dirty="0" err="1" smtClean="0"/>
              <a:t>kordinatlar</a:t>
            </a:r>
            <a:r>
              <a:rPr lang="en-US" sz="400" dirty="0" smtClean="0"/>
              <a:t>[</a:t>
            </a:r>
            <a:r>
              <a:rPr lang="en-US" sz="400" dirty="0" err="1" smtClean="0"/>
              <a:t>satir</a:t>
            </a:r>
            <a:r>
              <a:rPr lang="en-US" sz="400" dirty="0" smtClean="0"/>
              <a:t>][i+3])*10,(</a:t>
            </a:r>
            <a:r>
              <a:rPr lang="en-US" sz="400" dirty="0" err="1" smtClean="0"/>
              <a:t>kordinatlar</a:t>
            </a:r>
            <a:r>
              <a:rPr lang="en-US" sz="400" dirty="0" smtClean="0"/>
              <a:t>[</a:t>
            </a:r>
            <a:r>
              <a:rPr lang="en-US" sz="400" dirty="0" err="1" smtClean="0"/>
              <a:t>satir</a:t>
            </a:r>
            <a:r>
              <a:rPr lang="en-US" sz="400" dirty="0" smtClean="0"/>
              <a:t>][i+4])*10););</a:t>
            </a:r>
          </a:p>
          <a:p>
            <a:pPr algn="ctr"/>
            <a:endParaRPr lang="en-US" sz="400" dirty="0"/>
          </a:p>
        </p:txBody>
      </p:sp>
      <p:sp>
        <p:nvSpPr>
          <p:cNvPr id="52" name="51 Dikdörtgen"/>
          <p:cNvSpPr/>
          <p:nvPr/>
        </p:nvSpPr>
        <p:spPr>
          <a:xfrm>
            <a:off x="5257800" y="381000"/>
            <a:ext cx="60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 err="1" smtClean="0"/>
              <a:t>printf</a:t>
            </a:r>
            <a:r>
              <a:rPr lang="en-US" sz="300" dirty="0" smtClean="0"/>
              <a:t>("</a:t>
            </a:r>
            <a:r>
              <a:rPr lang="en-US" sz="300" dirty="0" err="1" smtClean="0"/>
              <a:t>Rezerv</a:t>
            </a:r>
            <a:r>
              <a:rPr lang="en-US" sz="300" dirty="0" smtClean="0"/>
              <a:t> </a:t>
            </a:r>
            <a:r>
              <a:rPr lang="en-US" sz="300" dirty="0" err="1" smtClean="0"/>
              <a:t>Degeri</a:t>
            </a:r>
            <a:r>
              <a:rPr lang="en-US" sz="300" dirty="0" smtClean="0"/>
              <a:t>: %</a:t>
            </a:r>
            <a:r>
              <a:rPr lang="en-US" sz="300" dirty="0" err="1" smtClean="0"/>
              <a:t>d",rezerv</a:t>
            </a:r>
            <a:r>
              <a:rPr lang="en-US" sz="300" dirty="0" smtClean="0"/>
              <a:t>);</a:t>
            </a:r>
            <a:endParaRPr lang="en-US" sz="300" dirty="0"/>
          </a:p>
        </p:txBody>
      </p:sp>
      <p:sp>
        <p:nvSpPr>
          <p:cNvPr id="63" name="62 Dikdörtgen"/>
          <p:cNvSpPr/>
          <p:nvPr/>
        </p:nvSpPr>
        <p:spPr>
          <a:xfrm>
            <a:off x="5334000" y="3886200"/>
            <a:ext cx="60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 err="1" smtClean="0"/>
              <a:t>getch</a:t>
            </a:r>
            <a:r>
              <a:rPr lang="en-US" sz="300" dirty="0" smtClean="0"/>
              <a:t>();</a:t>
            </a:r>
          </a:p>
          <a:p>
            <a:pPr algn="ctr"/>
            <a:r>
              <a:rPr lang="en-US" sz="300" dirty="0" smtClean="0"/>
              <a:t>    </a:t>
            </a:r>
            <a:r>
              <a:rPr lang="en-US" sz="300" dirty="0" err="1" smtClean="0"/>
              <a:t>closegraph</a:t>
            </a:r>
            <a:r>
              <a:rPr lang="en-US" sz="300" dirty="0" smtClean="0"/>
              <a:t>();</a:t>
            </a:r>
          </a:p>
          <a:p>
            <a:pPr algn="ctr"/>
            <a:endParaRPr lang="en-US" sz="300" dirty="0"/>
          </a:p>
        </p:txBody>
      </p:sp>
      <p:cxnSp>
        <p:nvCxnSpPr>
          <p:cNvPr id="77" name="76 Düz Ok Bağlayıcısı"/>
          <p:cNvCxnSpPr/>
          <p:nvPr/>
        </p:nvCxnSpPr>
        <p:spPr>
          <a:xfrm>
            <a:off x="3886200" y="533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78 Düz Ok Bağlayıcısı"/>
          <p:cNvCxnSpPr/>
          <p:nvPr/>
        </p:nvCxnSpPr>
        <p:spPr>
          <a:xfrm rot="5400000">
            <a:off x="5410994" y="8374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79 Düz Ok Bağlayıcısı"/>
          <p:cNvCxnSpPr/>
          <p:nvPr/>
        </p:nvCxnSpPr>
        <p:spPr>
          <a:xfrm rot="5400000">
            <a:off x="5410994" y="22090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81 Düz Ok Bağlayıcısı"/>
          <p:cNvCxnSpPr/>
          <p:nvPr/>
        </p:nvCxnSpPr>
        <p:spPr>
          <a:xfrm rot="5400000">
            <a:off x="5487194" y="35806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84 Düz Ok Bağlayıcısı"/>
          <p:cNvCxnSpPr/>
          <p:nvPr/>
        </p:nvCxnSpPr>
        <p:spPr>
          <a:xfrm rot="5400000">
            <a:off x="5487194" y="43426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85 Oval"/>
          <p:cNvSpPr/>
          <p:nvPr/>
        </p:nvSpPr>
        <p:spPr>
          <a:xfrm>
            <a:off x="5334000" y="4572000"/>
            <a:ext cx="7620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00" dirty="0" smtClean="0"/>
              <a:t>Bitir</a:t>
            </a:r>
            <a:endParaRPr lang="en-US" sz="800" dirty="0"/>
          </a:p>
        </p:txBody>
      </p:sp>
      <p:sp>
        <p:nvSpPr>
          <p:cNvPr id="87" name="86 Paralelkenar"/>
          <p:cNvSpPr/>
          <p:nvPr/>
        </p:nvSpPr>
        <p:spPr>
          <a:xfrm>
            <a:off x="4267200" y="2438400"/>
            <a:ext cx="2514600" cy="914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 smtClean="0"/>
              <a:t>printf</a:t>
            </a:r>
            <a:r>
              <a:rPr lang="en-US" sz="500" dirty="0" smtClean="0"/>
              <a:t>("</a:t>
            </a:r>
            <a:r>
              <a:rPr lang="en-US" sz="500" dirty="0" err="1" smtClean="0"/>
              <a:t>Toplam</a:t>
            </a:r>
            <a:r>
              <a:rPr lang="en-US" sz="500" dirty="0" smtClean="0"/>
              <a:t> platform </a:t>
            </a:r>
            <a:r>
              <a:rPr lang="en-US" sz="500" dirty="0" err="1" smtClean="0"/>
              <a:t>sayisi</a:t>
            </a:r>
            <a:r>
              <a:rPr lang="en-US" sz="500" dirty="0" smtClean="0"/>
              <a:t>: %</a:t>
            </a:r>
            <a:r>
              <a:rPr lang="en-US" sz="500" dirty="0" err="1" smtClean="0"/>
              <a:t>d",toplamplatformsayisi</a:t>
            </a:r>
            <a:r>
              <a:rPr lang="en-US" sz="500" dirty="0" smtClean="0"/>
              <a:t>)    </a:t>
            </a:r>
          </a:p>
          <a:p>
            <a:pPr algn="ctr"/>
            <a:r>
              <a:rPr lang="en-US" sz="500" dirty="0" smtClean="0"/>
              <a:t>    </a:t>
            </a:r>
            <a:r>
              <a:rPr lang="en-US" sz="500" dirty="0" err="1" smtClean="0"/>
              <a:t>printf</a:t>
            </a:r>
            <a:r>
              <a:rPr lang="en-US" sz="500" dirty="0" smtClean="0"/>
              <a:t>("</a:t>
            </a:r>
            <a:r>
              <a:rPr lang="en-US" sz="500" dirty="0" err="1" smtClean="0"/>
              <a:t>Toplam</a:t>
            </a:r>
            <a:r>
              <a:rPr lang="en-US" sz="500" dirty="0" smtClean="0"/>
              <a:t> </a:t>
            </a:r>
            <a:r>
              <a:rPr lang="en-US" sz="500" dirty="0" err="1" smtClean="0"/>
              <a:t>sondaj</a:t>
            </a:r>
            <a:r>
              <a:rPr lang="en-US" sz="500" dirty="0" smtClean="0"/>
              <a:t> </a:t>
            </a:r>
            <a:r>
              <a:rPr lang="en-US" sz="500" dirty="0" err="1" smtClean="0"/>
              <a:t>sayisi</a:t>
            </a:r>
            <a:r>
              <a:rPr lang="en-US" sz="500" dirty="0" smtClean="0"/>
              <a:t>: %</a:t>
            </a:r>
            <a:r>
              <a:rPr lang="en-US" sz="500" dirty="0" err="1" smtClean="0"/>
              <a:t>d",toplamsondajsayisi</a:t>
            </a:r>
            <a:r>
              <a:rPr lang="en-US" sz="500" dirty="0" smtClean="0"/>
              <a:t>)</a:t>
            </a:r>
          </a:p>
          <a:p>
            <a:pPr algn="ctr"/>
            <a:r>
              <a:rPr lang="en-US" sz="500" dirty="0" err="1" smtClean="0"/>
              <a:t>printf</a:t>
            </a:r>
            <a:r>
              <a:rPr lang="en-US" sz="500" dirty="0" smtClean="0"/>
              <a:t>("</a:t>
            </a:r>
            <a:r>
              <a:rPr lang="en-US" sz="500" dirty="0" err="1" smtClean="0"/>
              <a:t>Toplam</a:t>
            </a:r>
            <a:r>
              <a:rPr lang="en-US" sz="500" dirty="0" smtClean="0"/>
              <a:t> platform </a:t>
            </a:r>
            <a:r>
              <a:rPr lang="en-US" sz="500" dirty="0" err="1" smtClean="0"/>
              <a:t>maliyeti</a:t>
            </a:r>
            <a:r>
              <a:rPr lang="en-US" sz="500" dirty="0" smtClean="0"/>
              <a:t>: %</a:t>
            </a:r>
            <a:r>
              <a:rPr lang="en-US" sz="500" dirty="0" err="1" smtClean="0"/>
              <a:t>d",toplamplatformmaliyeti</a:t>
            </a:r>
            <a:r>
              <a:rPr lang="en-US" sz="500" dirty="0" smtClean="0"/>
              <a:t>)  </a:t>
            </a:r>
          </a:p>
          <a:p>
            <a:pPr algn="ctr"/>
            <a:r>
              <a:rPr lang="en-US" sz="500" dirty="0" smtClean="0"/>
              <a:t>    </a:t>
            </a:r>
            <a:r>
              <a:rPr lang="en-US" sz="500" dirty="0" err="1" smtClean="0"/>
              <a:t>printf</a:t>
            </a:r>
            <a:r>
              <a:rPr lang="en-US" sz="500" dirty="0" smtClean="0"/>
              <a:t>("</a:t>
            </a:r>
            <a:r>
              <a:rPr lang="en-US" sz="500" dirty="0" err="1" smtClean="0"/>
              <a:t>Toplam</a:t>
            </a:r>
            <a:r>
              <a:rPr lang="en-US" sz="500" dirty="0" smtClean="0"/>
              <a:t> </a:t>
            </a:r>
            <a:r>
              <a:rPr lang="en-US" sz="500" dirty="0" err="1" smtClean="0"/>
              <a:t>sondaj</a:t>
            </a:r>
            <a:r>
              <a:rPr lang="en-US" sz="500" dirty="0" smtClean="0"/>
              <a:t> </a:t>
            </a:r>
            <a:r>
              <a:rPr lang="en-US" sz="500" dirty="0" err="1" smtClean="0"/>
              <a:t>maliyeti</a:t>
            </a:r>
            <a:r>
              <a:rPr lang="en-US" sz="500" dirty="0" smtClean="0"/>
              <a:t>: %</a:t>
            </a:r>
            <a:r>
              <a:rPr lang="en-US" sz="500" dirty="0" err="1" smtClean="0"/>
              <a:t>d",toplamsondajmaliyeti</a:t>
            </a:r>
            <a:r>
              <a:rPr lang="en-US" sz="500" dirty="0" smtClean="0"/>
              <a:t>)</a:t>
            </a:r>
          </a:p>
          <a:p>
            <a:pPr algn="ctr"/>
            <a:r>
              <a:rPr lang="en-US" sz="500" dirty="0" smtClean="0"/>
              <a:t>    </a:t>
            </a:r>
            <a:r>
              <a:rPr lang="en-US" sz="500" dirty="0" err="1" smtClean="0"/>
              <a:t>printf</a:t>
            </a:r>
            <a:r>
              <a:rPr lang="en-US" sz="500" dirty="0" smtClean="0"/>
              <a:t>("</a:t>
            </a:r>
            <a:r>
              <a:rPr lang="en-US" sz="500" dirty="0" err="1" smtClean="0"/>
              <a:t>Toplam</a:t>
            </a:r>
            <a:r>
              <a:rPr lang="en-US" sz="500" dirty="0" smtClean="0"/>
              <a:t> </a:t>
            </a:r>
            <a:r>
              <a:rPr lang="en-US" sz="500" dirty="0" err="1" smtClean="0"/>
              <a:t>maliyet</a:t>
            </a:r>
            <a:r>
              <a:rPr lang="en-US" sz="500" dirty="0" smtClean="0"/>
              <a:t>: %</a:t>
            </a:r>
            <a:r>
              <a:rPr lang="en-US" sz="500" dirty="0" err="1" smtClean="0"/>
              <a:t>d",toplammaliyet</a:t>
            </a:r>
            <a:r>
              <a:rPr lang="en-US" sz="500" dirty="0" smtClean="0"/>
              <a:t>)</a:t>
            </a:r>
          </a:p>
          <a:p>
            <a:pPr algn="ctr"/>
            <a:r>
              <a:rPr lang="en-US" sz="500" dirty="0" smtClean="0"/>
              <a:t>    </a:t>
            </a:r>
            <a:r>
              <a:rPr lang="en-US" sz="500" dirty="0" err="1" smtClean="0"/>
              <a:t>printf</a:t>
            </a:r>
            <a:r>
              <a:rPr lang="en-US" sz="500" dirty="0" smtClean="0"/>
              <a:t>("</a:t>
            </a:r>
            <a:r>
              <a:rPr lang="en-US" sz="500" dirty="0" err="1" smtClean="0"/>
              <a:t>Kar</a:t>
            </a:r>
            <a:r>
              <a:rPr lang="en-US" sz="500" dirty="0" smtClean="0"/>
              <a:t> - </a:t>
            </a:r>
            <a:r>
              <a:rPr lang="en-US" sz="500" dirty="0" err="1" smtClean="0"/>
              <a:t>Zarar</a:t>
            </a:r>
            <a:r>
              <a:rPr lang="en-US" sz="500" dirty="0" smtClean="0"/>
              <a:t>: %</a:t>
            </a:r>
            <a:r>
              <a:rPr lang="en-US" sz="500" dirty="0" err="1" smtClean="0"/>
              <a:t>d",kar</a:t>
            </a:r>
            <a:r>
              <a:rPr lang="en-US" sz="500" dirty="0" smtClean="0"/>
              <a:t>)</a:t>
            </a:r>
          </a:p>
          <a:p>
            <a:pPr algn="ctr"/>
            <a:endParaRPr lang="en-US" sz="500" dirty="0"/>
          </a:p>
        </p:txBody>
      </p:sp>
      <p:sp>
        <p:nvSpPr>
          <p:cNvPr id="88" name="87 Paralelkenar"/>
          <p:cNvSpPr/>
          <p:nvPr/>
        </p:nvSpPr>
        <p:spPr>
          <a:xfrm>
            <a:off x="4114800" y="1066800"/>
            <a:ext cx="2743200" cy="914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 smtClean="0"/>
              <a:t>toplamsondajmaliyeti</a:t>
            </a:r>
            <a:r>
              <a:rPr lang="en-US" sz="500" dirty="0" smtClean="0"/>
              <a:t> = </a:t>
            </a:r>
            <a:r>
              <a:rPr lang="en-US" sz="500" dirty="0" err="1" smtClean="0"/>
              <a:t>optimizasyon</a:t>
            </a:r>
            <a:r>
              <a:rPr lang="en-US" sz="500" dirty="0" smtClean="0"/>
              <a:t> * </a:t>
            </a:r>
            <a:r>
              <a:rPr lang="en-US" sz="500" dirty="0" err="1" smtClean="0"/>
              <a:t>sondajmaliyeti</a:t>
            </a:r>
            <a:r>
              <a:rPr lang="en-US" sz="500" dirty="0" smtClean="0"/>
              <a:t>;</a:t>
            </a:r>
          </a:p>
          <a:p>
            <a:pPr algn="ctr"/>
            <a:r>
              <a:rPr lang="en-US" sz="500" dirty="0" smtClean="0"/>
              <a:t>    </a:t>
            </a:r>
            <a:r>
              <a:rPr lang="en-US" sz="500" dirty="0" err="1" smtClean="0"/>
              <a:t>toplamplatformsayisi</a:t>
            </a:r>
            <a:r>
              <a:rPr lang="en-US" sz="500" dirty="0" smtClean="0"/>
              <a:t> = </a:t>
            </a:r>
            <a:r>
              <a:rPr lang="en-US" sz="500" dirty="0" err="1" smtClean="0"/>
              <a:t>optimizasyon</a:t>
            </a:r>
            <a:r>
              <a:rPr lang="en-US" sz="500" dirty="0" smtClean="0"/>
              <a:t>;</a:t>
            </a:r>
          </a:p>
          <a:p>
            <a:pPr algn="ctr"/>
            <a:r>
              <a:rPr lang="en-US" sz="500" dirty="0" smtClean="0"/>
              <a:t>    </a:t>
            </a:r>
            <a:r>
              <a:rPr lang="en-US" sz="500" dirty="0" err="1" smtClean="0"/>
              <a:t>toplamplatformmaliyeti</a:t>
            </a:r>
            <a:r>
              <a:rPr lang="en-US" sz="500" dirty="0" smtClean="0"/>
              <a:t> = </a:t>
            </a:r>
            <a:r>
              <a:rPr lang="en-US" sz="500" dirty="0" err="1" smtClean="0"/>
              <a:t>optimizasyon</a:t>
            </a:r>
            <a:r>
              <a:rPr lang="en-US" sz="500" dirty="0" smtClean="0"/>
              <a:t> * </a:t>
            </a:r>
            <a:r>
              <a:rPr lang="en-US" sz="500" dirty="0" err="1" smtClean="0"/>
              <a:t>platformmaliyeti</a:t>
            </a:r>
            <a:r>
              <a:rPr lang="en-US" sz="500" dirty="0" smtClean="0"/>
              <a:t>;</a:t>
            </a:r>
          </a:p>
          <a:p>
            <a:pPr algn="ctr"/>
            <a:r>
              <a:rPr lang="en-US" sz="500" dirty="0" smtClean="0"/>
              <a:t>    </a:t>
            </a:r>
            <a:r>
              <a:rPr lang="en-US" sz="500" dirty="0" err="1" smtClean="0"/>
              <a:t>kar</a:t>
            </a:r>
            <a:r>
              <a:rPr lang="en-US" sz="500" dirty="0" smtClean="0"/>
              <a:t> = </a:t>
            </a:r>
            <a:r>
              <a:rPr lang="en-US" sz="500" dirty="0" err="1" smtClean="0"/>
              <a:t>rezerv</a:t>
            </a:r>
            <a:r>
              <a:rPr lang="en-US" sz="500" dirty="0" smtClean="0"/>
              <a:t> - (</a:t>
            </a:r>
            <a:r>
              <a:rPr lang="en-US" sz="500" dirty="0" err="1" smtClean="0"/>
              <a:t>toplamplatformmaliyeti</a:t>
            </a:r>
            <a:r>
              <a:rPr lang="en-US" sz="500" dirty="0" smtClean="0"/>
              <a:t> +  </a:t>
            </a:r>
            <a:r>
              <a:rPr lang="en-US" sz="500" dirty="0" err="1" smtClean="0"/>
              <a:t>toplamsondajmaliyeti</a:t>
            </a:r>
            <a:r>
              <a:rPr lang="en-US" sz="500" dirty="0" smtClean="0"/>
              <a:t>);</a:t>
            </a:r>
          </a:p>
          <a:p>
            <a:pPr algn="ctr"/>
            <a:r>
              <a:rPr lang="en-US" sz="500" dirty="0" smtClean="0"/>
              <a:t>    </a:t>
            </a:r>
            <a:r>
              <a:rPr lang="en-US" sz="500" dirty="0" err="1" smtClean="0"/>
              <a:t>toplamsondajsayisi</a:t>
            </a:r>
            <a:r>
              <a:rPr lang="en-US" sz="500" dirty="0" smtClean="0"/>
              <a:t> = </a:t>
            </a:r>
            <a:r>
              <a:rPr lang="en-US" sz="500" dirty="0" err="1" smtClean="0"/>
              <a:t>optimizasyon</a:t>
            </a:r>
            <a:r>
              <a:rPr lang="en-US" sz="500" dirty="0" smtClean="0"/>
              <a:t>;</a:t>
            </a:r>
          </a:p>
          <a:p>
            <a:pPr algn="ctr"/>
            <a:r>
              <a:rPr lang="en-US" sz="500" dirty="0" smtClean="0"/>
              <a:t>    </a:t>
            </a:r>
            <a:r>
              <a:rPr lang="en-US" sz="500" dirty="0" err="1" smtClean="0"/>
              <a:t>toplammaliyet</a:t>
            </a:r>
            <a:r>
              <a:rPr lang="en-US" sz="500" dirty="0" smtClean="0"/>
              <a:t> = </a:t>
            </a:r>
            <a:r>
              <a:rPr lang="en-US" sz="500" dirty="0" err="1" smtClean="0"/>
              <a:t>toplamplatformmaliyeti</a:t>
            </a:r>
            <a:r>
              <a:rPr lang="en-US" sz="500" dirty="0" smtClean="0"/>
              <a:t> +  </a:t>
            </a:r>
            <a:r>
              <a:rPr lang="en-US" sz="500" dirty="0" err="1" smtClean="0"/>
              <a:t>toplamsondajmaliyeti</a:t>
            </a:r>
            <a:r>
              <a:rPr lang="en-US" sz="500" dirty="0" smtClean="0"/>
              <a:t>;</a:t>
            </a:r>
          </a:p>
          <a:p>
            <a:pPr algn="ctr"/>
            <a:endParaRPr lang="en-US" sz="600" dirty="0"/>
          </a:p>
        </p:txBody>
      </p:sp>
      <p:sp>
        <p:nvSpPr>
          <p:cNvPr id="97" name="96 Metin kutusu"/>
          <p:cNvSpPr txBox="1"/>
          <p:nvPr/>
        </p:nvSpPr>
        <p:spPr>
          <a:xfrm>
            <a:off x="3886200" y="5486400"/>
            <a:ext cx="2971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b="1" cap="small" dirty="0" smtClean="0">
                <a:latin typeface="Times New Roman" pitchFamily="18" charset="0"/>
                <a:cs typeface="Times New Roman" pitchFamily="18" charset="0"/>
              </a:rPr>
              <a:t>Kaynaklar:</a:t>
            </a:r>
            <a:endParaRPr lang="en-US" sz="1000" b="1" cap="small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tr-TR" sz="800" dirty="0" smtClean="0">
                <a:latin typeface="Times New Roman" pitchFamily="18" charset="0"/>
                <a:cs typeface="Times New Roman" pitchFamily="18" charset="0"/>
              </a:rPr>
              <a:t>[1] https</a:t>
            </a:r>
            <a:r>
              <a:rPr lang="tr-TR" sz="800" dirty="0" smtClean="0">
                <a:latin typeface="Times New Roman" pitchFamily="18" charset="0"/>
                <a:cs typeface="Times New Roman" pitchFamily="18" charset="0"/>
              </a:rPr>
              <a:t>://www.youtube.com/watch?v=7CRf4nZ5CRw&amp;t=444s </a:t>
            </a: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tr-TR" sz="800" dirty="0" smtClean="0">
                <a:latin typeface="Times New Roman" pitchFamily="18" charset="0"/>
                <a:cs typeface="Times New Roman" pitchFamily="18" charset="0"/>
              </a:rPr>
              <a:t>[2] https</a:t>
            </a:r>
            <a:r>
              <a:rPr lang="tr-TR" sz="800" dirty="0" smtClean="0">
                <a:latin typeface="Times New Roman" pitchFamily="18" charset="0"/>
                <a:cs typeface="Times New Roman" pitchFamily="18" charset="0"/>
              </a:rPr>
              <a:t>://www.programmingsimplified.com/c/graphics.h</a:t>
            </a: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tr-TR" sz="800" dirty="0" smtClean="0">
                <a:latin typeface="Times New Roman" pitchFamily="18" charset="0"/>
                <a:cs typeface="Times New Roman" pitchFamily="18" charset="0"/>
              </a:rPr>
              <a:t>[3] https</a:t>
            </a:r>
            <a:r>
              <a:rPr lang="tr-TR" sz="800" dirty="0" smtClean="0">
                <a:latin typeface="Times New Roman" pitchFamily="18" charset="0"/>
                <a:cs typeface="Times New Roman" pitchFamily="18" charset="0"/>
              </a:rPr>
              <a:t>://www.youtube.com/watch?v=UQOlTdArCRo</a:t>
            </a: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tr-TR" sz="800" dirty="0" smtClean="0">
                <a:latin typeface="Times New Roman" pitchFamily="18" charset="0"/>
                <a:cs typeface="Times New Roman" pitchFamily="18" charset="0"/>
              </a:rPr>
              <a:t>[4] https</a:t>
            </a:r>
            <a:r>
              <a:rPr lang="tr-TR" sz="800" dirty="0" smtClean="0">
                <a:latin typeface="Times New Roman" pitchFamily="18" charset="0"/>
                <a:cs typeface="Times New Roman" pitchFamily="18" charset="0"/>
              </a:rPr>
              <a:t>://www.youtube.com/watch?v=ItbpJ51VvS0&amp;list=PLR3hK5bvJmWqz1UI-AgV3ZWLnZUQntcnv</a:t>
            </a: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715</Words>
  <Application>Microsoft Office PowerPoint</Application>
  <PresentationFormat>Ekran Gösterisi (4:3)</PresentationFormat>
  <Paragraphs>157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4" baseType="lpstr">
      <vt:lpstr>Ofis Teması</vt:lpstr>
      <vt:lpstr>Slayt 1</vt:lpstr>
      <vt:lpstr>Slayt 2</vt:lpstr>
      <vt:lpstr>Slayt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Enes Furkan SAĞLAM</dc:creator>
  <cp:lastModifiedBy>Enes Furkan SAĞLAM</cp:lastModifiedBy>
  <cp:revision>19</cp:revision>
  <dcterms:created xsi:type="dcterms:W3CDTF">2023-11-05T12:33:09Z</dcterms:created>
  <dcterms:modified xsi:type="dcterms:W3CDTF">2023-11-05T16:59:43Z</dcterms:modified>
</cp:coreProperties>
</file>