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70" r:id="rId14"/>
    <p:sldId id="267" r:id="rId15"/>
    <p:sldId id="268" r:id="rId16"/>
    <p:sldId id="278"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9853487-A77D-49F2-ACED-907C3BC28EAC}" type="datetimeFigureOut">
              <a:rPr lang="en-US" smtClean="0"/>
              <a:t>5/10/2020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F9CD19C-822A-4CCD-9D25-A6354C12DCB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43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3487-A77D-49F2-ACED-907C3BC28EA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172218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3487-A77D-49F2-ACED-907C3BC28EA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177404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3487-A77D-49F2-ACED-907C3BC28EA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284240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3487-A77D-49F2-ACED-907C3BC28EA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19C-822A-4CCD-9D25-A6354C12DCB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6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53487-A77D-49F2-ACED-907C3BC28EA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99048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53487-A77D-49F2-ACED-907C3BC28EAC}"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37703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53487-A77D-49F2-ACED-907C3BC28EAC}"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264872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53487-A77D-49F2-ACED-907C3BC28EAC}"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254938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53487-A77D-49F2-ACED-907C3BC28EA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266364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53487-A77D-49F2-ACED-907C3BC28EA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CD19C-822A-4CCD-9D25-A6354C12DCBA}" type="slidenum">
              <a:rPr lang="en-US" smtClean="0"/>
              <a:t>‹#›</a:t>
            </a:fld>
            <a:endParaRPr lang="en-US"/>
          </a:p>
        </p:txBody>
      </p:sp>
    </p:spTree>
    <p:extLst>
      <p:ext uri="{BB962C8B-B14F-4D97-AF65-F5344CB8AC3E}">
        <p14:creationId xmlns:p14="http://schemas.microsoft.com/office/powerpoint/2010/main" val="412129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9853487-A77D-49F2-ACED-907C3BC28EAC}" type="datetimeFigureOut">
              <a:rPr lang="en-US" smtClean="0"/>
              <a:t>5/10/2020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F9CD19C-822A-4CCD-9D25-A6354C12DCBA}" type="slidenum">
              <a:rPr lang="en-US" smtClean="0"/>
              <a:t>‹#›</a:t>
            </a:fld>
            <a:endParaRPr lang="en-US"/>
          </a:p>
        </p:txBody>
      </p:sp>
    </p:spTree>
    <p:extLst>
      <p:ext uri="{BB962C8B-B14F-4D97-AF65-F5344CB8AC3E}">
        <p14:creationId xmlns:p14="http://schemas.microsoft.com/office/powerpoint/2010/main" val="27715969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Sumeyye-Enes-01\Desktop\_anchor_1','_com_1" TargetMode="External"/><Relationship Id="rId2" Type="http://schemas.openxmlformats.org/officeDocument/2006/relationships/hyperlink" Target="#_msocom_1"/><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_msoanchor_1"/></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4759-802A-4C23-9374-B0FA25C0D14B}"/>
              </a:ext>
            </a:extLst>
          </p:cNvPr>
          <p:cNvSpPr>
            <a:spLocks noGrp="1"/>
          </p:cNvSpPr>
          <p:nvPr>
            <p:ph type="ctrTitle"/>
          </p:nvPr>
        </p:nvSpPr>
        <p:spPr>
          <a:xfrm>
            <a:off x="1524000" y="1953086"/>
            <a:ext cx="9144000" cy="1979721"/>
          </a:xfrm>
        </p:spPr>
        <p:txBody>
          <a:bodyPr>
            <a:normAutofit fontScale="90000"/>
          </a:bodyPr>
          <a:lstStyle/>
          <a:p>
            <a:r>
              <a:rPr lang="en-US" b="1" dirty="0"/>
              <a:t>Amazon Review Rating Prediction </a:t>
            </a:r>
            <a:r>
              <a:rPr lang="en-US" dirty="0"/>
              <a:t>-</a:t>
            </a:r>
            <a:br>
              <a:rPr lang="en-US" b="1" dirty="0"/>
            </a:br>
            <a:r>
              <a:rPr lang="en-US" b="1" dirty="0"/>
              <a:t>NLP Study</a:t>
            </a:r>
            <a:endParaRPr lang="en-US" dirty="0"/>
          </a:p>
        </p:txBody>
      </p:sp>
      <p:sp>
        <p:nvSpPr>
          <p:cNvPr id="3" name="Subtitle 2">
            <a:extLst>
              <a:ext uri="{FF2B5EF4-FFF2-40B4-BE49-F238E27FC236}">
                <a16:creationId xmlns:a16="http://schemas.microsoft.com/office/drawing/2014/main" id="{C66613B4-7C5F-4320-92AB-C440B9580B42}"/>
              </a:ext>
            </a:extLst>
          </p:cNvPr>
          <p:cNvSpPr>
            <a:spLocks noGrp="1"/>
          </p:cNvSpPr>
          <p:nvPr>
            <p:ph type="subTitle" idx="1"/>
          </p:nvPr>
        </p:nvSpPr>
        <p:spPr>
          <a:xfrm>
            <a:off x="1524000" y="4394446"/>
            <a:ext cx="9144000" cy="863353"/>
          </a:xfrm>
        </p:spPr>
        <p:txBody>
          <a:bodyPr/>
          <a:lstStyle/>
          <a:p>
            <a:r>
              <a:rPr lang="en-US" b="1" dirty="0"/>
              <a:t>Enes Gokce</a:t>
            </a:r>
            <a:br>
              <a:rPr lang="en-US" dirty="0"/>
            </a:br>
            <a:r>
              <a:rPr lang="en-US" b="1" dirty="0"/>
              <a:t>May 2020</a:t>
            </a:r>
            <a:endParaRPr lang="en-US" dirty="0"/>
          </a:p>
        </p:txBody>
      </p:sp>
    </p:spTree>
    <p:extLst>
      <p:ext uri="{BB962C8B-B14F-4D97-AF65-F5344CB8AC3E}">
        <p14:creationId xmlns:p14="http://schemas.microsoft.com/office/powerpoint/2010/main" val="7061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97F-2191-4309-931B-EB0AB0569F7F}"/>
              </a:ext>
            </a:extLst>
          </p:cNvPr>
          <p:cNvSpPr>
            <a:spLocks noGrp="1"/>
          </p:cNvSpPr>
          <p:nvPr>
            <p:ph type="title"/>
          </p:nvPr>
        </p:nvSpPr>
        <p:spPr/>
        <p:txBody>
          <a:bodyPr/>
          <a:lstStyle/>
          <a:p>
            <a:pPr algn="ctr"/>
            <a:r>
              <a:rPr lang="en-US" b="1" dirty="0"/>
              <a:t>Data Visualization and Data Wrangling</a:t>
            </a:r>
            <a:endParaRPr lang="en-US" dirty="0"/>
          </a:p>
        </p:txBody>
      </p:sp>
      <p:pic>
        <p:nvPicPr>
          <p:cNvPr id="4" name="Content Placeholder 3">
            <a:extLst>
              <a:ext uri="{FF2B5EF4-FFF2-40B4-BE49-F238E27FC236}">
                <a16:creationId xmlns:a16="http://schemas.microsoft.com/office/drawing/2014/main" id="{C27218AE-091A-45DC-B649-D0970A21752B}"/>
              </a:ext>
            </a:extLst>
          </p:cNvPr>
          <p:cNvPicPr>
            <a:picLocks noGrp="1" noChangeAspect="1"/>
          </p:cNvPicPr>
          <p:nvPr>
            <p:ph idx="1"/>
          </p:nvPr>
        </p:nvPicPr>
        <p:blipFill>
          <a:blip r:embed="rId2"/>
          <a:stretch>
            <a:fillRect/>
          </a:stretch>
        </p:blipFill>
        <p:spPr>
          <a:xfrm>
            <a:off x="6444397" y="1965960"/>
            <a:ext cx="4418916" cy="4038600"/>
          </a:xfrm>
          <a:prstGeom prst="rect">
            <a:avLst/>
          </a:prstGeom>
        </p:spPr>
      </p:pic>
      <p:sp>
        <p:nvSpPr>
          <p:cNvPr id="5" name="TextBox 4">
            <a:extLst>
              <a:ext uri="{FF2B5EF4-FFF2-40B4-BE49-F238E27FC236}">
                <a16:creationId xmlns:a16="http://schemas.microsoft.com/office/drawing/2014/main" id="{CFB1BF69-99F5-456A-B603-E9EB9BB88C30}"/>
              </a:ext>
            </a:extLst>
          </p:cNvPr>
          <p:cNvSpPr txBox="1"/>
          <p:nvPr/>
        </p:nvSpPr>
        <p:spPr>
          <a:xfrm>
            <a:off x="949910" y="2423604"/>
            <a:ext cx="382627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an unbalanced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While making prediction, model performance of unbalanced data is different than balanced data</a:t>
            </a:r>
          </a:p>
        </p:txBody>
      </p:sp>
    </p:spTree>
    <p:extLst>
      <p:ext uri="{BB962C8B-B14F-4D97-AF65-F5344CB8AC3E}">
        <p14:creationId xmlns:p14="http://schemas.microsoft.com/office/powerpoint/2010/main" val="125836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BE3C-905E-4A17-9137-3A273C4FDBBE}"/>
              </a:ext>
            </a:extLst>
          </p:cNvPr>
          <p:cNvSpPr>
            <a:spLocks noGrp="1"/>
          </p:cNvSpPr>
          <p:nvPr>
            <p:ph type="title"/>
          </p:nvPr>
        </p:nvSpPr>
        <p:spPr/>
        <p:txBody>
          <a:bodyPr/>
          <a:lstStyle/>
          <a:p>
            <a:r>
              <a:rPr lang="en-US" dirty="0"/>
              <a:t>Dropping duplicate reviews</a:t>
            </a:r>
          </a:p>
        </p:txBody>
      </p:sp>
      <p:pic>
        <p:nvPicPr>
          <p:cNvPr id="7" name="Content Placeholder 6">
            <a:extLst>
              <a:ext uri="{FF2B5EF4-FFF2-40B4-BE49-F238E27FC236}">
                <a16:creationId xmlns:a16="http://schemas.microsoft.com/office/drawing/2014/main" id="{7FB7EAAC-C06B-496D-8371-A8D25130E628}"/>
              </a:ext>
            </a:extLst>
          </p:cNvPr>
          <p:cNvPicPr>
            <a:picLocks noGrp="1" noChangeAspect="1"/>
          </p:cNvPicPr>
          <p:nvPr>
            <p:ph idx="1"/>
          </p:nvPr>
        </p:nvPicPr>
        <p:blipFill>
          <a:blip r:embed="rId2"/>
          <a:stretch>
            <a:fillRect/>
          </a:stretch>
        </p:blipFill>
        <p:spPr>
          <a:xfrm>
            <a:off x="1143000" y="2370892"/>
            <a:ext cx="6905625" cy="1866900"/>
          </a:xfrm>
          <a:prstGeom prst="rect">
            <a:avLst/>
          </a:prstGeom>
        </p:spPr>
      </p:pic>
    </p:spTree>
    <p:extLst>
      <p:ext uri="{BB962C8B-B14F-4D97-AF65-F5344CB8AC3E}">
        <p14:creationId xmlns:p14="http://schemas.microsoft.com/office/powerpoint/2010/main" val="410014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9578-1B2C-4F5C-8FCE-501B6C03EEC8}"/>
              </a:ext>
            </a:extLst>
          </p:cNvPr>
          <p:cNvSpPr>
            <a:spLocks noGrp="1"/>
          </p:cNvSpPr>
          <p:nvPr>
            <p:ph type="title"/>
          </p:nvPr>
        </p:nvSpPr>
        <p:spPr/>
        <p:txBody>
          <a:bodyPr>
            <a:normAutofit/>
          </a:bodyPr>
          <a:lstStyle/>
          <a:p>
            <a:r>
              <a:rPr lang="en-US" sz="2800" dirty="0"/>
              <a:t>Number of numeric values depending on Good Reviews category</a:t>
            </a:r>
          </a:p>
        </p:txBody>
      </p:sp>
      <p:pic>
        <p:nvPicPr>
          <p:cNvPr id="4" name="Content Placeholder 3">
            <a:extLst>
              <a:ext uri="{FF2B5EF4-FFF2-40B4-BE49-F238E27FC236}">
                <a16:creationId xmlns:a16="http://schemas.microsoft.com/office/drawing/2014/main" id="{F1538DEB-03A5-463E-A38A-4FF49094D444}"/>
              </a:ext>
            </a:extLst>
          </p:cNvPr>
          <p:cNvPicPr>
            <a:picLocks noGrp="1" noChangeAspect="1"/>
          </p:cNvPicPr>
          <p:nvPr>
            <p:ph idx="1"/>
          </p:nvPr>
        </p:nvPicPr>
        <p:blipFill>
          <a:blip r:embed="rId2"/>
          <a:stretch>
            <a:fillRect/>
          </a:stretch>
        </p:blipFill>
        <p:spPr>
          <a:xfrm>
            <a:off x="2245519" y="2076450"/>
            <a:ext cx="7667625" cy="4000500"/>
          </a:xfrm>
          <a:prstGeom prst="rect">
            <a:avLst/>
          </a:prstGeom>
        </p:spPr>
      </p:pic>
    </p:spTree>
    <p:extLst>
      <p:ext uri="{BB962C8B-B14F-4D97-AF65-F5344CB8AC3E}">
        <p14:creationId xmlns:p14="http://schemas.microsoft.com/office/powerpoint/2010/main" val="425931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5B26-32E7-4A0C-B4A9-F0CFF277C8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423C822-0678-422A-ACFD-8FC1E73E6048}"/>
              </a:ext>
            </a:extLst>
          </p:cNvPr>
          <p:cNvPicPr>
            <a:picLocks noGrp="1"/>
          </p:cNvPicPr>
          <p:nvPr>
            <p:ph idx="1"/>
          </p:nvPr>
        </p:nvPicPr>
        <p:blipFill>
          <a:blip r:embed="rId2"/>
          <a:stretch>
            <a:fillRect/>
          </a:stretch>
        </p:blipFill>
        <p:spPr>
          <a:xfrm>
            <a:off x="2616994" y="2247900"/>
            <a:ext cx="6924675" cy="3657600"/>
          </a:xfrm>
          <a:prstGeom prst="rect">
            <a:avLst/>
          </a:prstGeom>
        </p:spPr>
      </p:pic>
    </p:spTree>
    <p:extLst>
      <p:ext uri="{BB962C8B-B14F-4D97-AF65-F5344CB8AC3E}">
        <p14:creationId xmlns:p14="http://schemas.microsoft.com/office/powerpoint/2010/main" val="305623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A43B-8F1A-4B67-98BD-4749D4A9604B}"/>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559CC328-C4E1-4812-B078-98C7597185B3}"/>
              </a:ext>
            </a:extLst>
          </p:cNvPr>
          <p:cNvPicPr>
            <a:picLocks noGrp="1"/>
          </p:cNvPicPr>
          <p:nvPr>
            <p:ph idx="1"/>
          </p:nvPr>
        </p:nvPicPr>
        <p:blipFill>
          <a:blip r:embed="rId2"/>
          <a:stretch>
            <a:fillRect/>
          </a:stretch>
        </p:blipFill>
        <p:spPr>
          <a:xfrm>
            <a:off x="1469231" y="2271712"/>
            <a:ext cx="9220200" cy="3609975"/>
          </a:xfrm>
          <a:prstGeom prst="rect">
            <a:avLst/>
          </a:prstGeom>
        </p:spPr>
      </p:pic>
    </p:spTree>
    <p:extLst>
      <p:ext uri="{BB962C8B-B14F-4D97-AF65-F5344CB8AC3E}">
        <p14:creationId xmlns:p14="http://schemas.microsoft.com/office/powerpoint/2010/main" val="328501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FA9-CF23-4806-85DF-2DDC38FF9B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8243F1-C76E-4D7D-9A01-59CBDADA4CF7}"/>
              </a:ext>
            </a:extLst>
          </p:cNvPr>
          <p:cNvSpPr>
            <a:spLocks noGrp="1"/>
          </p:cNvSpPr>
          <p:nvPr>
            <p:ph idx="1"/>
          </p:nvPr>
        </p:nvSpPr>
        <p:spPr/>
        <p:txBody>
          <a:bodyPr/>
          <a:lstStyle/>
          <a:p>
            <a:endParaRPr lang="en-US" dirty="0"/>
          </a:p>
        </p:txBody>
      </p:sp>
      <p:sp>
        <p:nvSpPr>
          <p:cNvPr id="4" name="Rectangle 1">
            <a:extLst>
              <a:ext uri="{FF2B5EF4-FFF2-40B4-BE49-F238E27FC236}">
                <a16:creationId xmlns:a16="http://schemas.microsoft.com/office/drawing/2014/main" id="{0A921614-3D6A-4C48-A8C6-FF870C473D2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venir LT Std 45 Book" panose="020B0502020203020204" pitchFamily="34" charset="0"/>
                <a:ea typeface="Calibri" panose="020F0502020204030204" pitchFamily="34" charset="0"/>
                <a:cs typeface="Times New Roman" panose="02020603050405020304" pitchFamily="18" charset="0"/>
              </a:rPr>
              <a:t>what are the </a:t>
            </a:r>
            <a:r>
              <a:rPr kumimoji="0" lang="en-US" altLang="en-US" sz="1200" b="0" i="0" u="none" strike="noStrike" cap="none" normalizeH="0" baseline="0">
                <a:ln>
                  <a:noFill/>
                </a:ln>
                <a:solidFill>
                  <a:srgbClr val="FF0000"/>
                </a:solidFill>
                <a:effectLst/>
                <a:latin typeface="Avenir LT Std 45 Book" panose="020B0502020203020204" pitchFamily="34" charset="0"/>
                <a:ea typeface="Calibri" panose="020F0502020204030204" pitchFamily="34" charset="0"/>
                <a:cs typeface="Times New Roman" panose="02020603050405020304" pitchFamily="18" charset="0"/>
              </a:rPr>
              <a:t>coming</a:t>
            </a:r>
            <a:r>
              <a:rPr kumimoji="0" lang="en-US" altLang="en-US" sz="800" b="0" i="0" u="none" strike="noStrike" cap="none" normalizeH="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2"/>
                <a:hlinkMouseOver r:id="rId3"/>
              </a:rPr>
              <a:t>[</a:t>
            </a:r>
            <a:r>
              <a:rPr kumimoji="0" lang="en-US" altLang="en-US" sz="800" b="0" i="0" u="none" strike="noStrike" cap="none" normalizeH="0" baseline="0" bmk="">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2"/>
                <a:hlinkMouseOver r:id="rId3"/>
              </a:rPr>
              <a:t>TS1]</a:t>
            </a:r>
            <a:r>
              <a:rPr kumimoji="0" lang="en-US" altLang="en-US" sz="800" b="0" i="0" u="none" strike="noStrike" cap="none" normalizeH="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rgbClr val="FF0000"/>
                </a:solidFill>
                <a:effectLst/>
                <a:latin typeface="Avenir LT Std 45 Book" panose="020B0502020203020204" pitchFamily="34" charset="0"/>
                <a:ea typeface="Calibri" panose="020F0502020204030204" pitchFamily="34" charset="0"/>
                <a:cs typeface="Times New Roman" panose="02020603050405020304" pitchFamily="18" charset="0"/>
              </a:rPr>
              <a:t> </a:t>
            </a:r>
            <a:r>
              <a:rPr kumimoji="0" lang="en-US" altLang="en-US" sz="1200" b="0" i="0" u="sng" strike="noStrike" cap="none" normalizeH="0" baseline="0">
                <a:ln>
                  <a:noFill/>
                </a:ln>
                <a:solidFill>
                  <a:srgbClr val="008080"/>
                </a:solidFill>
                <a:effectLst/>
                <a:latin typeface="Avenir LT Std 45 Book" panose="020B0502020203020204" pitchFamily="34" charset="0"/>
                <a:ea typeface="Calibri" panose="020F0502020204030204" pitchFamily="34" charset="0"/>
                <a:cs typeface="Times New Roman" panose="02020603050405020304" pitchFamily="18" charset="0"/>
              </a:rPr>
              <a:t>common </a:t>
            </a:r>
            <a:r>
              <a:rPr kumimoji="0" lang="en-US" altLang="en-US" sz="1200" b="0" i="0" u="none" strike="noStrike" cap="none" normalizeH="0" baseline="0">
                <a:ln>
                  <a:noFill/>
                </a:ln>
                <a:solidFill>
                  <a:schemeClr val="tx1"/>
                </a:solidFill>
                <a:effectLst/>
                <a:latin typeface="Avenir LT Std 45 Book" panose="020B0502020203020204" pitchFamily="34" charset="0"/>
                <a:ea typeface="Calibri" panose="020F0502020204030204" pitchFamily="34" charset="0"/>
                <a:cs typeface="Times New Roman" panose="02020603050405020304" pitchFamily="18" charset="0"/>
              </a:rPr>
              <a:t>topics that people write good review and bad review</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AC3F63-F123-40DA-9895-A4FC22ECA8D5}"/>
              </a:ext>
            </a:extLst>
          </p:cNvPr>
          <p:cNvSpPr>
            <a:spLocks noChangeArrowheads="1"/>
          </p:cNvSpPr>
          <p:nvPr/>
        </p:nvSpPr>
        <p:spPr bwMode="auto">
          <a:xfrm>
            <a:off x="152400" y="1524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BECE5904-534E-4E58-A946-D7AD300C7AFF}"/>
              </a:ext>
            </a:extLst>
          </p:cNvPr>
          <p:cNvSpPr>
            <a:spLocks noChangeArrowheads="1"/>
          </p:cNvSpPr>
          <p:nvPr/>
        </p:nvSpPr>
        <p:spPr bwMode="auto">
          <a:xfrm>
            <a:off x="152400" y="158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4"/>
              </a:rPr>
              <a:t>[TS1]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Common?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CFD1901-38ED-4A03-AA57-A978FDA11B19}"/>
              </a:ext>
            </a:extLst>
          </p:cNvPr>
          <p:cNvPicPr/>
          <p:nvPr/>
        </p:nvPicPr>
        <p:blipFill>
          <a:blip r:embed="rId5"/>
          <a:stretch>
            <a:fillRect/>
          </a:stretch>
        </p:blipFill>
        <p:spPr>
          <a:xfrm>
            <a:off x="3124200" y="1515745"/>
            <a:ext cx="5943600" cy="3826510"/>
          </a:xfrm>
          <a:prstGeom prst="rect">
            <a:avLst/>
          </a:prstGeom>
        </p:spPr>
      </p:pic>
    </p:spTree>
    <p:extLst>
      <p:ext uri="{BB962C8B-B14F-4D97-AF65-F5344CB8AC3E}">
        <p14:creationId xmlns:p14="http://schemas.microsoft.com/office/powerpoint/2010/main" val="44244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9F16-33BF-4BD1-9574-B408BD982984}"/>
              </a:ext>
            </a:extLst>
          </p:cNvPr>
          <p:cNvSpPr>
            <a:spLocks noGrp="1"/>
          </p:cNvSpPr>
          <p:nvPr>
            <p:ph type="title"/>
          </p:nvPr>
        </p:nvSpPr>
        <p:spPr/>
        <p:txBody>
          <a:bodyPr/>
          <a:lstStyle/>
          <a:p>
            <a:pPr algn="ctr"/>
            <a:r>
              <a:rPr lang="en-US" dirty="0"/>
              <a:t>Most Frequent 100 Words</a:t>
            </a:r>
          </a:p>
        </p:txBody>
      </p:sp>
      <p:pic>
        <p:nvPicPr>
          <p:cNvPr id="4" name="Content Placeholder 3">
            <a:extLst>
              <a:ext uri="{FF2B5EF4-FFF2-40B4-BE49-F238E27FC236}">
                <a16:creationId xmlns:a16="http://schemas.microsoft.com/office/drawing/2014/main" id="{E876B48B-7D02-4111-A41F-4854F08BAB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9416" y="1868306"/>
            <a:ext cx="7563775" cy="4282440"/>
          </a:xfrm>
          <a:prstGeom prst="rect">
            <a:avLst/>
          </a:prstGeom>
          <a:noFill/>
          <a:ln>
            <a:noFill/>
          </a:ln>
        </p:spPr>
      </p:pic>
      <p:sp>
        <p:nvSpPr>
          <p:cNvPr id="5" name="Rectangle 1">
            <a:extLst>
              <a:ext uri="{FF2B5EF4-FFF2-40B4-BE49-F238E27FC236}">
                <a16:creationId xmlns:a16="http://schemas.microsoft.com/office/drawing/2014/main" id="{A8D1F294-B2AB-4BBD-8F95-B253D0FE0B3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8080"/>
                </a:solidFill>
                <a:effectLst/>
                <a:latin typeface="Avenir LT Std 45 Book" panose="020B0502020203020204" pitchFamily="34" charset="0"/>
                <a:ea typeface="Calibri" panose="020F0502020204030204" pitchFamily="34" charset="0"/>
                <a:cs typeface="Times New Roman" panose="02020603050405020304" pitchFamily="18" charset="0"/>
              </a:rPr>
              <a:t>100 words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61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5686-E549-49B9-AA91-958AE604395A}"/>
              </a:ext>
            </a:extLst>
          </p:cNvPr>
          <p:cNvSpPr>
            <a:spLocks noGrp="1"/>
          </p:cNvSpPr>
          <p:nvPr>
            <p:ph type="title"/>
          </p:nvPr>
        </p:nvSpPr>
        <p:spPr/>
        <p:txBody>
          <a:bodyPr/>
          <a:lstStyle/>
          <a:p>
            <a:pPr algn="ctr"/>
            <a:r>
              <a:rPr lang="en-US" b="1" dirty="0"/>
              <a:t>Sentiment Analysis</a:t>
            </a:r>
            <a:br>
              <a:rPr lang="en-US" dirty="0"/>
            </a:br>
            <a:endParaRPr lang="en-US" dirty="0"/>
          </a:p>
        </p:txBody>
      </p:sp>
      <p:sp>
        <p:nvSpPr>
          <p:cNvPr id="3" name="Content Placeholder 2">
            <a:extLst>
              <a:ext uri="{FF2B5EF4-FFF2-40B4-BE49-F238E27FC236}">
                <a16:creationId xmlns:a16="http://schemas.microsoft.com/office/drawing/2014/main" id="{5BCFFB31-C2C6-4C08-84E1-0934CB288A32}"/>
              </a:ext>
            </a:extLst>
          </p:cNvPr>
          <p:cNvSpPr>
            <a:spLocks noGrp="1"/>
          </p:cNvSpPr>
          <p:nvPr>
            <p:ph idx="1"/>
          </p:nvPr>
        </p:nvSpPr>
        <p:spPr>
          <a:xfrm>
            <a:off x="1143001" y="1624614"/>
            <a:ext cx="5746072" cy="4471386"/>
          </a:xfrm>
        </p:spPr>
        <p:txBody>
          <a:bodyPr>
            <a:normAutofit/>
          </a:bodyPr>
          <a:lstStyle/>
          <a:p>
            <a:pPr marL="45720" indent="0">
              <a:buNone/>
            </a:pPr>
            <a:r>
              <a:rPr lang="en-US" sz="1800" dirty="0">
                <a:solidFill>
                  <a:schemeClr val="tx1"/>
                </a:solidFill>
              </a:rPr>
              <a:t>Helps us</a:t>
            </a:r>
          </a:p>
          <a:p>
            <a:r>
              <a:rPr lang="en-US" sz="1800" dirty="0">
                <a:solidFill>
                  <a:schemeClr val="tx1"/>
                </a:solidFill>
              </a:rPr>
              <a:t>understand the data better.</a:t>
            </a:r>
          </a:p>
          <a:p>
            <a:r>
              <a:rPr lang="en-US" sz="1800" dirty="0">
                <a:solidFill>
                  <a:schemeClr val="tx1"/>
                </a:solidFill>
              </a:rPr>
              <a:t> The reviews are unstructured, or unorganized.</a:t>
            </a:r>
          </a:p>
          <a:p>
            <a:r>
              <a:rPr lang="en-US" sz="1800" dirty="0">
                <a:solidFill>
                  <a:schemeClr val="tx1"/>
                </a:solidFill>
              </a:rPr>
              <a:t>Helps us make sense of all this unstructured text by automatically tagging it</a:t>
            </a:r>
          </a:p>
          <a:p>
            <a:r>
              <a:rPr lang="en-US" sz="1800" dirty="0">
                <a:solidFill>
                  <a:schemeClr val="tx1"/>
                </a:solidFill>
              </a:rPr>
              <a:t>process huge amounts of data in an efficient and cost-effective way.</a:t>
            </a:r>
          </a:p>
          <a:p>
            <a:endParaRPr lang="en-US" sz="1800" dirty="0">
              <a:solidFill>
                <a:schemeClr val="tx1"/>
              </a:solidFill>
            </a:endParaRPr>
          </a:p>
          <a:p>
            <a:pPr marL="45720" indent="0">
              <a:buNone/>
            </a:pPr>
            <a:r>
              <a:rPr lang="en-US" sz="1800" dirty="0">
                <a:solidFill>
                  <a:schemeClr val="tx1"/>
                </a:solidFill>
              </a:rPr>
              <a:t>In this study, two main sentiment classifiers were used:</a:t>
            </a:r>
          </a:p>
          <a:p>
            <a:pPr marL="45720" indent="0">
              <a:buNone/>
            </a:pPr>
            <a:r>
              <a:rPr lang="en-US" sz="1800" dirty="0">
                <a:solidFill>
                  <a:schemeClr val="tx1"/>
                </a:solidFill>
              </a:rPr>
              <a:t>1. Polarity</a:t>
            </a:r>
          </a:p>
          <a:p>
            <a:pPr marL="45720" indent="0">
              <a:buNone/>
            </a:pPr>
            <a:r>
              <a:rPr lang="en-US" sz="1800" dirty="0">
                <a:solidFill>
                  <a:schemeClr val="tx1"/>
                </a:solidFill>
              </a:rPr>
              <a:t>2. Subjectivity</a:t>
            </a:r>
          </a:p>
          <a:p>
            <a:endParaRPr lang="en-US" sz="1800" dirty="0">
              <a:solidFill>
                <a:schemeClr val="tx1"/>
              </a:solidFill>
            </a:endParaRPr>
          </a:p>
        </p:txBody>
      </p:sp>
      <p:pic>
        <p:nvPicPr>
          <p:cNvPr id="7" name="Picture 6">
            <a:extLst>
              <a:ext uri="{FF2B5EF4-FFF2-40B4-BE49-F238E27FC236}">
                <a16:creationId xmlns:a16="http://schemas.microsoft.com/office/drawing/2014/main" id="{3E63E7C4-E3CE-455C-9B83-E79424B2E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263" y="2107385"/>
            <a:ext cx="4080863" cy="2285283"/>
          </a:xfrm>
          <a:prstGeom prst="rect">
            <a:avLst/>
          </a:prstGeom>
        </p:spPr>
      </p:pic>
    </p:spTree>
    <p:extLst>
      <p:ext uri="{BB962C8B-B14F-4D97-AF65-F5344CB8AC3E}">
        <p14:creationId xmlns:p14="http://schemas.microsoft.com/office/powerpoint/2010/main" val="5201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11BD-F62E-4565-AF88-01D08FF16B7B}"/>
              </a:ext>
            </a:extLst>
          </p:cNvPr>
          <p:cNvSpPr>
            <a:spLocks noGrp="1"/>
          </p:cNvSpPr>
          <p:nvPr>
            <p:ph type="title"/>
          </p:nvPr>
        </p:nvSpPr>
        <p:spPr/>
        <p:txBody>
          <a:bodyPr/>
          <a:lstStyle/>
          <a:p>
            <a:r>
              <a:rPr lang="en-US" b="1" dirty="0"/>
              <a:t>Polarity</a:t>
            </a:r>
            <a:br>
              <a:rPr lang="en-US" dirty="0"/>
            </a:br>
            <a:endParaRPr lang="en-US" dirty="0"/>
          </a:p>
        </p:txBody>
      </p:sp>
      <p:sp>
        <p:nvSpPr>
          <p:cNvPr id="3" name="Content Placeholder 2">
            <a:extLst>
              <a:ext uri="{FF2B5EF4-FFF2-40B4-BE49-F238E27FC236}">
                <a16:creationId xmlns:a16="http://schemas.microsoft.com/office/drawing/2014/main" id="{98215B75-DF86-4729-A7CC-8E2933C5EA3A}"/>
              </a:ext>
            </a:extLst>
          </p:cNvPr>
          <p:cNvSpPr>
            <a:spLocks noGrp="1"/>
          </p:cNvSpPr>
          <p:nvPr>
            <p:ph idx="1"/>
          </p:nvPr>
        </p:nvSpPr>
        <p:spPr>
          <a:xfrm>
            <a:off x="1143000" y="2057400"/>
            <a:ext cx="3286957" cy="4038600"/>
          </a:xfrm>
        </p:spPr>
        <p:txBody>
          <a:bodyPr/>
          <a:lstStyle/>
          <a:p>
            <a:r>
              <a:rPr lang="en-US" dirty="0"/>
              <a:t>Polarity is numerical value which lies in the range of [-1,1] where 1 means positive statement and -1 means a negative statement.</a:t>
            </a:r>
          </a:p>
        </p:txBody>
      </p:sp>
      <p:pic>
        <p:nvPicPr>
          <p:cNvPr id="7" name="Picture 6">
            <a:extLst>
              <a:ext uri="{FF2B5EF4-FFF2-40B4-BE49-F238E27FC236}">
                <a16:creationId xmlns:a16="http://schemas.microsoft.com/office/drawing/2014/main" id="{B41440E0-D14F-4B32-804F-3BF5F078A0E6}"/>
              </a:ext>
            </a:extLst>
          </p:cNvPr>
          <p:cNvPicPr>
            <a:picLocks noChangeAspect="1"/>
          </p:cNvPicPr>
          <p:nvPr/>
        </p:nvPicPr>
        <p:blipFill>
          <a:blip r:embed="rId2"/>
          <a:stretch>
            <a:fillRect/>
          </a:stretch>
        </p:blipFill>
        <p:spPr>
          <a:xfrm>
            <a:off x="5264789" y="1738474"/>
            <a:ext cx="5637081" cy="3381052"/>
          </a:xfrm>
          <a:prstGeom prst="rect">
            <a:avLst/>
          </a:prstGeom>
        </p:spPr>
      </p:pic>
      <p:sp>
        <p:nvSpPr>
          <p:cNvPr id="8" name="TextBox 7">
            <a:extLst>
              <a:ext uri="{FF2B5EF4-FFF2-40B4-BE49-F238E27FC236}">
                <a16:creationId xmlns:a16="http://schemas.microsoft.com/office/drawing/2014/main" id="{90EACD3C-7129-4681-AC56-5E836E136798}"/>
              </a:ext>
            </a:extLst>
          </p:cNvPr>
          <p:cNvSpPr txBox="1"/>
          <p:nvPr/>
        </p:nvSpPr>
        <p:spPr>
          <a:xfrm>
            <a:off x="5264789" y="5237826"/>
            <a:ext cx="6185155" cy="369332"/>
          </a:xfrm>
          <a:prstGeom prst="rect">
            <a:avLst/>
          </a:prstGeom>
          <a:noFill/>
        </p:spPr>
        <p:txBody>
          <a:bodyPr wrap="none" rtlCol="0">
            <a:spAutoFit/>
          </a:bodyPr>
          <a:lstStyle/>
          <a:p>
            <a:r>
              <a:rPr lang="en-US" dirty="0"/>
              <a:t>Boxplot of distribution of polarity regarding good or bad review</a:t>
            </a:r>
          </a:p>
        </p:txBody>
      </p:sp>
    </p:spTree>
    <p:extLst>
      <p:ext uri="{BB962C8B-B14F-4D97-AF65-F5344CB8AC3E}">
        <p14:creationId xmlns:p14="http://schemas.microsoft.com/office/powerpoint/2010/main" val="2343843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933F-F8A4-4386-9F62-7907C3B929A9}"/>
              </a:ext>
            </a:extLst>
          </p:cNvPr>
          <p:cNvSpPr>
            <a:spLocks noGrp="1"/>
          </p:cNvSpPr>
          <p:nvPr>
            <p:ph type="title"/>
          </p:nvPr>
        </p:nvSpPr>
        <p:spPr/>
        <p:txBody>
          <a:bodyPr/>
          <a:lstStyle/>
          <a:p>
            <a:r>
              <a:rPr lang="en-US" dirty="0"/>
              <a:t>Example reviews</a:t>
            </a:r>
          </a:p>
        </p:txBody>
      </p:sp>
      <p:pic>
        <p:nvPicPr>
          <p:cNvPr id="4" name="Content Placeholder 3">
            <a:extLst>
              <a:ext uri="{FF2B5EF4-FFF2-40B4-BE49-F238E27FC236}">
                <a16:creationId xmlns:a16="http://schemas.microsoft.com/office/drawing/2014/main" id="{5D52BCE4-F7E1-402A-8D0E-29AB12D9CEEA}"/>
              </a:ext>
            </a:extLst>
          </p:cNvPr>
          <p:cNvPicPr>
            <a:picLocks noGrp="1" noChangeAspect="1"/>
          </p:cNvPicPr>
          <p:nvPr>
            <p:ph idx="1"/>
          </p:nvPr>
        </p:nvPicPr>
        <p:blipFill>
          <a:blip r:embed="rId2"/>
          <a:stretch>
            <a:fillRect/>
          </a:stretch>
        </p:blipFill>
        <p:spPr>
          <a:xfrm>
            <a:off x="2064441" y="1828800"/>
            <a:ext cx="8029780" cy="4267200"/>
          </a:xfrm>
          <a:prstGeom prst="rect">
            <a:avLst/>
          </a:prstGeom>
        </p:spPr>
      </p:pic>
    </p:spTree>
    <p:extLst>
      <p:ext uri="{BB962C8B-B14F-4D97-AF65-F5344CB8AC3E}">
        <p14:creationId xmlns:p14="http://schemas.microsoft.com/office/powerpoint/2010/main" val="3869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8750-F3E1-41E8-A93E-E241775B9775}"/>
              </a:ext>
            </a:extLst>
          </p:cNvPr>
          <p:cNvSpPr>
            <a:spLocks noGrp="1"/>
          </p:cNvSpPr>
          <p:nvPr>
            <p:ph type="title"/>
          </p:nvPr>
        </p:nvSpPr>
        <p:spPr/>
        <p:txBody>
          <a:bodyPr/>
          <a:lstStyle/>
          <a:p>
            <a:pPr algn="ctr"/>
            <a:r>
              <a:rPr lang="en-US" dirty="0"/>
              <a:t>Introduction</a:t>
            </a:r>
          </a:p>
        </p:txBody>
      </p:sp>
      <p:pic>
        <p:nvPicPr>
          <p:cNvPr id="5" name="Content Placeholder 4">
            <a:extLst>
              <a:ext uri="{FF2B5EF4-FFF2-40B4-BE49-F238E27FC236}">
                <a16:creationId xmlns:a16="http://schemas.microsoft.com/office/drawing/2014/main" id="{302B6769-70B7-47D8-ADD4-3A880DD8B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9749" y="1817703"/>
            <a:ext cx="6139439" cy="4038600"/>
          </a:xfrm>
        </p:spPr>
      </p:pic>
      <p:sp>
        <p:nvSpPr>
          <p:cNvPr id="7" name="TextBox 6">
            <a:extLst>
              <a:ext uri="{FF2B5EF4-FFF2-40B4-BE49-F238E27FC236}">
                <a16:creationId xmlns:a16="http://schemas.microsoft.com/office/drawing/2014/main" id="{3AA76ED9-F16E-4748-989E-8DA7594690A1}"/>
              </a:ext>
            </a:extLst>
          </p:cNvPr>
          <p:cNvSpPr txBox="1"/>
          <p:nvPr/>
        </p:nvSpPr>
        <p:spPr>
          <a:xfrm>
            <a:off x="1173480" y="1817703"/>
            <a:ext cx="3562165" cy="3416320"/>
          </a:xfrm>
          <a:prstGeom prst="rect">
            <a:avLst/>
          </a:prstGeom>
          <a:noFill/>
        </p:spPr>
        <p:txBody>
          <a:bodyPr wrap="square" rtlCol="0">
            <a:spAutoFit/>
          </a:bodyPr>
          <a:lstStyle/>
          <a:p>
            <a:r>
              <a:rPr lang="en-US" dirty="0"/>
              <a:t>Online product review networks help to transmit information that customers can use to evaluate products in Internet commerce.</a:t>
            </a:r>
          </a:p>
          <a:p>
            <a:endParaRPr lang="en-US" dirty="0"/>
          </a:p>
          <a:p>
            <a:r>
              <a:rPr lang="en-US" dirty="0"/>
              <a:t>These networks frequently include an explicit social component allowing consumers to view both how community members have rated individual product reviews and the social status of individual reviewers.</a:t>
            </a:r>
          </a:p>
        </p:txBody>
      </p:sp>
    </p:spTree>
    <p:extLst>
      <p:ext uri="{BB962C8B-B14F-4D97-AF65-F5344CB8AC3E}">
        <p14:creationId xmlns:p14="http://schemas.microsoft.com/office/powerpoint/2010/main" val="397412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CF08-2528-4A93-AF27-7DC0D496C02A}"/>
              </a:ext>
            </a:extLst>
          </p:cNvPr>
          <p:cNvSpPr>
            <a:spLocks noGrp="1"/>
          </p:cNvSpPr>
          <p:nvPr>
            <p:ph type="title"/>
          </p:nvPr>
        </p:nvSpPr>
        <p:spPr>
          <a:xfrm>
            <a:off x="2412507" y="609600"/>
            <a:ext cx="5533008" cy="1356360"/>
          </a:xfrm>
        </p:spPr>
        <p:txBody>
          <a:bodyPr>
            <a:normAutofit/>
          </a:bodyPr>
          <a:lstStyle/>
          <a:p>
            <a:r>
              <a:rPr lang="en-US" sz="2400" dirty="0"/>
              <a:t>Some Reviews that have polarity of 1 (most positive), Good review is 0 (bad reviews)</a:t>
            </a:r>
          </a:p>
        </p:txBody>
      </p:sp>
      <p:graphicFrame>
        <p:nvGraphicFramePr>
          <p:cNvPr id="9" name="Content Placeholder 8">
            <a:extLst>
              <a:ext uri="{FF2B5EF4-FFF2-40B4-BE49-F238E27FC236}">
                <a16:creationId xmlns:a16="http://schemas.microsoft.com/office/drawing/2014/main" id="{142D4B37-7B2F-4B6C-B5EC-99022AE4CF61}"/>
              </a:ext>
            </a:extLst>
          </p:cNvPr>
          <p:cNvGraphicFramePr>
            <a:graphicFrameLocks noGrp="1"/>
          </p:cNvGraphicFramePr>
          <p:nvPr>
            <p:ph idx="1"/>
            <p:extLst>
              <p:ext uri="{D42A27DB-BD31-4B8C-83A1-F6EECF244321}">
                <p14:modId xmlns:p14="http://schemas.microsoft.com/office/powerpoint/2010/main" val="900247065"/>
              </p:ext>
            </p:extLst>
          </p:nvPr>
        </p:nvGraphicFramePr>
        <p:xfrm>
          <a:off x="1455937" y="1965960"/>
          <a:ext cx="9117367" cy="4129140"/>
        </p:xfrm>
        <a:graphic>
          <a:graphicData uri="http://schemas.openxmlformats.org/drawingml/2006/table">
            <a:tbl>
              <a:tblPr firstRow="1" firstCol="1" bandRow="1">
                <a:tableStyleId>{22838BEF-8BB2-4498-84A7-C5851F593DF1}</a:tableStyleId>
              </a:tblPr>
              <a:tblGrid>
                <a:gridCol w="9117367">
                  <a:extLst>
                    <a:ext uri="{9D8B030D-6E8A-4147-A177-3AD203B41FA5}">
                      <a16:colId xmlns:a16="http://schemas.microsoft.com/office/drawing/2014/main" val="2575635955"/>
                    </a:ext>
                  </a:extLst>
                </a:gridCol>
              </a:tblGrid>
              <a:tr h="273495">
                <a:tc>
                  <a:txBody>
                    <a:bodyPr/>
                    <a:lstStyle/>
                    <a:p>
                      <a:pPr marL="293370">
                        <a:lnSpc>
                          <a:spcPct val="107000"/>
                        </a:lnSpc>
                        <a:spcAft>
                          <a:spcPts val="0"/>
                        </a:spcAft>
                      </a:pPr>
                      <a:r>
                        <a:rPr lang="en-US" sz="1800">
                          <a:effectLst/>
                        </a:rPr>
                        <a:t>‘product received advertised strawberry bags pack',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1278887"/>
                  </a:ext>
                </a:extLst>
              </a:tr>
              <a:tr h="273495">
                <a:tc>
                  <a:txBody>
                    <a:bodyPr/>
                    <a:lstStyle/>
                    <a:p>
                      <a:pPr marL="293370">
                        <a:lnSpc>
                          <a:spcPct val="107000"/>
                        </a:lnSpc>
                        <a:spcAft>
                          <a:spcPts val="0"/>
                        </a:spcAft>
                      </a:pPr>
                      <a:r>
                        <a:rPr lang="en-US" sz="1800" dirty="0">
                          <a:effectLst/>
                        </a:rPr>
                        <a:t>‘expecting terms </a:t>
                      </a:r>
                      <a:r>
                        <a:rPr lang="en-US" sz="1800" dirty="0" err="1">
                          <a:effectLst/>
                        </a:rPr>
                        <a:t>companys</a:t>
                      </a:r>
                      <a:r>
                        <a:rPr lang="en-US" sz="1800" dirty="0">
                          <a:effectLst/>
                        </a:rPr>
                        <a:t> reputation excellent home delivery 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2364602"/>
                  </a:ext>
                </a:extLst>
              </a:tr>
              <a:tr h="273495">
                <a:tc>
                  <a:txBody>
                    <a:bodyPr/>
                    <a:lstStyle/>
                    <a:p>
                      <a:pPr marL="293370">
                        <a:lnSpc>
                          <a:spcPct val="107000"/>
                        </a:lnSpc>
                        <a:spcAft>
                          <a:spcPts val="0"/>
                        </a:spcAft>
                      </a:pPr>
                      <a:r>
                        <a:rPr lang="en-US" sz="1800">
                          <a:effectLst/>
                        </a:rPr>
                        <a:t>‘bought allot different flavors happens one favorites getting soon',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8281278"/>
                  </a:ext>
                </a:extLst>
              </a:tr>
              <a:tr h="561204">
                <a:tc>
                  <a:txBody>
                    <a:bodyPr/>
                    <a:lstStyle/>
                    <a:p>
                      <a:pPr marL="293370">
                        <a:lnSpc>
                          <a:spcPct val="107000"/>
                        </a:lnSpc>
                        <a:spcAft>
                          <a:spcPts val="0"/>
                        </a:spcAft>
                      </a:pPr>
                      <a:r>
                        <a:rPr lang="en-US" sz="1800" dirty="0">
                          <a:effectLst/>
                        </a:rPr>
                        <a:t>'deal healthiest salt use box last family year problem iodized sea salt raise blood pressure regular salt',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4662433"/>
                  </a:ext>
                </a:extLst>
              </a:tr>
              <a:tr h="273495">
                <a:tc>
                  <a:txBody>
                    <a:bodyPr/>
                    <a:lstStyle/>
                    <a:p>
                      <a:pPr marL="293370">
                        <a:lnSpc>
                          <a:spcPct val="107000"/>
                        </a:lnSpc>
                        <a:spcAft>
                          <a:spcPts val="0"/>
                        </a:spcAft>
                      </a:pPr>
                      <a:r>
                        <a:rPr lang="en-US" sz="1800" dirty="0">
                          <a:effectLst/>
                        </a:rPr>
                        <a:t>'trouble finding locally delivery fast hunting flour aisle local grocery stores',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4859194"/>
                  </a:ext>
                </a:extLst>
              </a:tr>
              <a:tr h="273495">
                <a:tc>
                  <a:txBody>
                    <a:bodyPr/>
                    <a:lstStyle/>
                    <a:p>
                      <a:pPr marL="293370">
                        <a:lnSpc>
                          <a:spcPct val="107000"/>
                        </a:lnSpc>
                        <a:spcAft>
                          <a:spcPts val="0"/>
                        </a:spcAft>
                      </a:pPr>
                      <a:r>
                        <a:rPr lang="en-US" sz="1800">
                          <a:effectLst/>
                        </a:rPr>
                        <a:t>'took one two get used pickle taste aim hooked keep bottle hand',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7427247"/>
                  </a:ext>
                </a:extLst>
              </a:tr>
              <a:tr h="1309994">
                <a:tc>
                  <a:txBody>
                    <a:bodyPr/>
                    <a:lstStyle/>
                    <a:p>
                      <a:pPr marL="293370">
                        <a:lnSpc>
                          <a:spcPct val="107000"/>
                        </a:lnSpc>
                        <a:spcAft>
                          <a:spcPts val="0"/>
                        </a:spcAft>
                      </a:pPr>
                      <a:r>
                        <a:rPr lang="en-US" sz="1800" dirty="0">
                          <a:effectLst/>
                        </a:rPr>
                        <a:t>'found crisps local </a:t>
                      </a:r>
                      <a:r>
                        <a:rPr lang="en-US" sz="1800" dirty="0" err="1">
                          <a:effectLst/>
                        </a:rPr>
                        <a:t>walmart</a:t>
                      </a:r>
                      <a:r>
                        <a:rPr lang="en-US" sz="1800" dirty="0">
                          <a:effectLst/>
                        </a:rPr>
                        <a:t> figured would give try yummy may never go back regular chips big chip fan anyway problem eat entire bag one sitting give crisps big thumbs',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101961"/>
                  </a:ext>
                </a:extLst>
              </a:tr>
              <a:tr h="561204">
                <a:tc>
                  <a:txBody>
                    <a:bodyPr/>
                    <a:lstStyle/>
                    <a:p>
                      <a:pPr marL="293370">
                        <a:lnSpc>
                          <a:spcPct val="107000"/>
                        </a:lnSpc>
                        <a:spcAft>
                          <a:spcPts val="0"/>
                        </a:spcAft>
                      </a:pPr>
                      <a:r>
                        <a:rPr lang="en-US" sz="1800" dirty="0">
                          <a:effectLst/>
                        </a:rPr>
                        <a:t>'use product daily provides steady stream energy get jittery crash helps practice portion control acts slight appetite suppressant',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2906418"/>
                  </a:ext>
                </a:extLst>
              </a:tr>
              <a:tr h="273495">
                <a:tc>
                  <a:txBody>
                    <a:bodyPr/>
                    <a:lstStyle/>
                    <a:p>
                      <a:pPr marL="293370">
                        <a:lnSpc>
                          <a:spcPct val="107000"/>
                        </a:lnSpc>
                        <a:spcAft>
                          <a:spcPts val="0"/>
                        </a:spcAft>
                      </a:pPr>
                      <a:r>
                        <a:rPr lang="en-US" sz="1800" dirty="0">
                          <a:effectLst/>
                        </a:rPr>
                        <a:t>'put husbands stocking </a:t>
                      </a:r>
                      <a:r>
                        <a:rPr lang="en-US" sz="1800" dirty="0" err="1">
                          <a:effectLst/>
                        </a:rPr>
                        <a:t>christmas</a:t>
                      </a:r>
                      <a:r>
                        <a:rPr lang="en-US" sz="1800" dirty="0">
                          <a:effectLst/>
                        </a:rPr>
                        <a:t> hit'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3360964"/>
                  </a:ext>
                </a:extLst>
              </a:tr>
            </a:tbl>
          </a:graphicData>
        </a:graphic>
      </p:graphicFrame>
    </p:spTree>
    <p:extLst>
      <p:ext uri="{BB962C8B-B14F-4D97-AF65-F5344CB8AC3E}">
        <p14:creationId xmlns:p14="http://schemas.microsoft.com/office/powerpoint/2010/main" val="296424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FD8-8C18-4A27-BB1C-98A235EFF2F2}"/>
              </a:ext>
            </a:extLst>
          </p:cNvPr>
          <p:cNvSpPr>
            <a:spLocks noGrp="1"/>
          </p:cNvSpPr>
          <p:nvPr>
            <p:ph type="title"/>
          </p:nvPr>
        </p:nvSpPr>
        <p:spPr/>
        <p:txBody>
          <a:bodyPr>
            <a:normAutofit/>
          </a:bodyPr>
          <a:lstStyle/>
          <a:p>
            <a:pPr algn="ctr"/>
            <a:r>
              <a:rPr lang="en-US" sz="2800" dirty="0"/>
              <a:t>Number of punctuation and polarity score</a:t>
            </a:r>
          </a:p>
        </p:txBody>
      </p:sp>
      <p:pic>
        <p:nvPicPr>
          <p:cNvPr id="4" name="Content Placeholder 3">
            <a:extLst>
              <a:ext uri="{FF2B5EF4-FFF2-40B4-BE49-F238E27FC236}">
                <a16:creationId xmlns:a16="http://schemas.microsoft.com/office/drawing/2014/main" id="{225D041B-53C2-4D38-8DC6-DB5B3FE4555F}"/>
              </a:ext>
            </a:extLst>
          </p:cNvPr>
          <p:cNvPicPr>
            <a:picLocks noGrp="1" noChangeAspect="1"/>
          </p:cNvPicPr>
          <p:nvPr>
            <p:ph idx="1"/>
          </p:nvPr>
        </p:nvPicPr>
        <p:blipFill>
          <a:blip r:embed="rId2"/>
          <a:stretch>
            <a:fillRect/>
          </a:stretch>
        </p:blipFill>
        <p:spPr>
          <a:xfrm>
            <a:off x="2426494" y="2071687"/>
            <a:ext cx="7305675" cy="4010025"/>
          </a:xfrm>
          <a:prstGeom prst="rect">
            <a:avLst/>
          </a:prstGeom>
        </p:spPr>
      </p:pic>
    </p:spTree>
    <p:extLst>
      <p:ext uri="{BB962C8B-B14F-4D97-AF65-F5344CB8AC3E}">
        <p14:creationId xmlns:p14="http://schemas.microsoft.com/office/powerpoint/2010/main" val="2058566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4887-3D1D-4F1A-903E-3AB86CD529A9}"/>
              </a:ext>
            </a:extLst>
          </p:cNvPr>
          <p:cNvSpPr>
            <a:spLocks noGrp="1"/>
          </p:cNvSpPr>
          <p:nvPr>
            <p:ph type="title"/>
          </p:nvPr>
        </p:nvSpPr>
        <p:spPr/>
        <p:txBody>
          <a:bodyPr>
            <a:normAutofit/>
          </a:bodyPr>
          <a:lstStyle/>
          <a:p>
            <a:pPr algn="ctr"/>
            <a:r>
              <a:rPr lang="en-US" sz="2400" dirty="0"/>
              <a:t>Helpfulness and Polarity in category of Good Reviews</a:t>
            </a:r>
          </a:p>
        </p:txBody>
      </p:sp>
      <p:pic>
        <p:nvPicPr>
          <p:cNvPr id="4" name="Content Placeholder 3">
            <a:extLst>
              <a:ext uri="{FF2B5EF4-FFF2-40B4-BE49-F238E27FC236}">
                <a16:creationId xmlns:a16="http://schemas.microsoft.com/office/drawing/2014/main" id="{9F182493-40A4-4DCC-A67A-056CA951DF98}"/>
              </a:ext>
            </a:extLst>
          </p:cNvPr>
          <p:cNvPicPr>
            <a:picLocks noGrp="1" noChangeAspect="1"/>
          </p:cNvPicPr>
          <p:nvPr>
            <p:ph idx="1"/>
          </p:nvPr>
        </p:nvPicPr>
        <p:blipFill>
          <a:blip r:embed="rId2"/>
          <a:stretch>
            <a:fillRect/>
          </a:stretch>
        </p:blipFill>
        <p:spPr>
          <a:xfrm>
            <a:off x="2364022" y="1533618"/>
            <a:ext cx="7433476" cy="4038600"/>
          </a:xfrm>
          <a:prstGeom prst="rect">
            <a:avLst/>
          </a:prstGeom>
        </p:spPr>
      </p:pic>
    </p:spTree>
    <p:extLst>
      <p:ext uri="{BB962C8B-B14F-4D97-AF65-F5344CB8AC3E}">
        <p14:creationId xmlns:p14="http://schemas.microsoft.com/office/powerpoint/2010/main" val="390327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62B4-B788-4886-9698-5995F8B04C81}"/>
              </a:ext>
            </a:extLst>
          </p:cNvPr>
          <p:cNvSpPr>
            <a:spLocks noGrp="1"/>
          </p:cNvSpPr>
          <p:nvPr>
            <p:ph type="title"/>
          </p:nvPr>
        </p:nvSpPr>
        <p:spPr/>
        <p:txBody>
          <a:bodyPr/>
          <a:lstStyle/>
          <a:p>
            <a:r>
              <a:rPr lang="en-US" b="1" dirty="0"/>
              <a:t>Subjectivity</a:t>
            </a:r>
          </a:p>
        </p:txBody>
      </p:sp>
      <p:sp>
        <p:nvSpPr>
          <p:cNvPr id="3" name="Content Placeholder 2">
            <a:extLst>
              <a:ext uri="{FF2B5EF4-FFF2-40B4-BE49-F238E27FC236}">
                <a16:creationId xmlns:a16="http://schemas.microsoft.com/office/drawing/2014/main" id="{356159CE-9090-4BC6-9DD1-73D4C36B2CA0}"/>
              </a:ext>
            </a:extLst>
          </p:cNvPr>
          <p:cNvSpPr>
            <a:spLocks noGrp="1"/>
          </p:cNvSpPr>
          <p:nvPr>
            <p:ph idx="1"/>
          </p:nvPr>
        </p:nvSpPr>
        <p:spPr>
          <a:xfrm>
            <a:off x="1143001" y="2057400"/>
            <a:ext cx="4227990" cy="4038600"/>
          </a:xfrm>
        </p:spPr>
        <p:txBody>
          <a:bodyPr/>
          <a:lstStyle/>
          <a:p>
            <a:r>
              <a:rPr lang="en-US" dirty="0">
                <a:solidFill>
                  <a:schemeClr val="tx1"/>
                </a:solidFill>
              </a:rPr>
              <a:t>subjectivity is also a numerical value which lies in the range of [0,1]. When it is close to 0, it is more about facts. When it increases, it comes close to be an opinion.</a:t>
            </a:r>
          </a:p>
          <a:p>
            <a:endParaRPr lang="en-US" dirty="0">
              <a:solidFill>
                <a:schemeClr val="tx1"/>
              </a:solidFill>
            </a:endParaRPr>
          </a:p>
          <a:p>
            <a:r>
              <a:rPr lang="en-US" dirty="0">
                <a:solidFill>
                  <a:schemeClr val="tx1"/>
                </a:solidFill>
              </a:rPr>
              <a:t>Distribution of subjectivity scores for reviews are similar to normal distribution</a:t>
            </a:r>
          </a:p>
        </p:txBody>
      </p:sp>
      <p:pic>
        <p:nvPicPr>
          <p:cNvPr id="7" name="Picture 6">
            <a:extLst>
              <a:ext uri="{FF2B5EF4-FFF2-40B4-BE49-F238E27FC236}">
                <a16:creationId xmlns:a16="http://schemas.microsoft.com/office/drawing/2014/main" id="{6F12635D-E4AB-4F43-BEB2-1E917347D402}"/>
              </a:ext>
            </a:extLst>
          </p:cNvPr>
          <p:cNvPicPr/>
          <p:nvPr/>
        </p:nvPicPr>
        <p:blipFill>
          <a:blip r:embed="rId2"/>
          <a:stretch>
            <a:fillRect/>
          </a:stretch>
        </p:blipFill>
        <p:spPr>
          <a:xfrm>
            <a:off x="5835125" y="1819275"/>
            <a:ext cx="5848350" cy="3219450"/>
          </a:xfrm>
          <a:prstGeom prst="rect">
            <a:avLst/>
          </a:prstGeom>
        </p:spPr>
      </p:pic>
    </p:spTree>
    <p:extLst>
      <p:ext uri="{BB962C8B-B14F-4D97-AF65-F5344CB8AC3E}">
        <p14:creationId xmlns:p14="http://schemas.microsoft.com/office/powerpoint/2010/main" val="14297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2AEC-4A79-4609-A53E-6F712FEB5198}"/>
              </a:ext>
            </a:extLst>
          </p:cNvPr>
          <p:cNvSpPr>
            <a:spLocks noGrp="1"/>
          </p:cNvSpPr>
          <p:nvPr>
            <p:ph type="title"/>
          </p:nvPr>
        </p:nvSpPr>
        <p:spPr/>
        <p:txBody>
          <a:bodyPr>
            <a:normAutofit/>
          </a:bodyPr>
          <a:lstStyle/>
          <a:p>
            <a:pPr algn="ctr"/>
            <a:r>
              <a:rPr lang="en-US" sz="2000" dirty="0"/>
              <a:t>Subjectivity and polarity scores regarding to good reviews category</a:t>
            </a:r>
          </a:p>
        </p:txBody>
      </p:sp>
      <p:pic>
        <p:nvPicPr>
          <p:cNvPr id="4" name="Content Placeholder 3">
            <a:extLst>
              <a:ext uri="{FF2B5EF4-FFF2-40B4-BE49-F238E27FC236}">
                <a16:creationId xmlns:a16="http://schemas.microsoft.com/office/drawing/2014/main" id="{EC72A726-CB31-4F0C-AB0C-02EC9792B527}"/>
              </a:ext>
            </a:extLst>
          </p:cNvPr>
          <p:cNvPicPr>
            <a:picLocks noGrp="1"/>
          </p:cNvPicPr>
          <p:nvPr>
            <p:ph idx="1"/>
          </p:nvPr>
        </p:nvPicPr>
        <p:blipFill>
          <a:blip r:embed="rId2"/>
          <a:stretch>
            <a:fillRect/>
          </a:stretch>
        </p:blipFill>
        <p:spPr>
          <a:xfrm>
            <a:off x="2684224" y="1862276"/>
            <a:ext cx="5991225" cy="3771900"/>
          </a:xfrm>
          <a:prstGeom prst="rect">
            <a:avLst/>
          </a:prstGeom>
        </p:spPr>
      </p:pic>
    </p:spTree>
    <p:extLst>
      <p:ext uri="{BB962C8B-B14F-4D97-AF65-F5344CB8AC3E}">
        <p14:creationId xmlns:p14="http://schemas.microsoft.com/office/powerpoint/2010/main" val="69184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8F9D-27C4-4B45-8892-83375EBF5E0E}"/>
              </a:ext>
            </a:extLst>
          </p:cNvPr>
          <p:cNvSpPr>
            <a:spLocks noGrp="1"/>
          </p:cNvSpPr>
          <p:nvPr>
            <p:ph type="title"/>
          </p:nvPr>
        </p:nvSpPr>
        <p:spPr/>
        <p:txBody>
          <a:bodyPr>
            <a:normAutofit/>
          </a:bodyPr>
          <a:lstStyle/>
          <a:p>
            <a:pPr algn="ctr"/>
            <a:r>
              <a:rPr lang="en-US" sz="2000" dirty="0"/>
              <a:t>Mean value of polarity and subjectivity scores for review ratings</a:t>
            </a:r>
          </a:p>
        </p:txBody>
      </p:sp>
      <p:pic>
        <p:nvPicPr>
          <p:cNvPr id="4" name="Content Placeholder 3">
            <a:extLst>
              <a:ext uri="{FF2B5EF4-FFF2-40B4-BE49-F238E27FC236}">
                <a16:creationId xmlns:a16="http://schemas.microsoft.com/office/drawing/2014/main" id="{DFA419F7-9CF3-451C-B759-6A786B02C01A}"/>
              </a:ext>
            </a:extLst>
          </p:cNvPr>
          <p:cNvPicPr>
            <a:picLocks noGrp="1"/>
          </p:cNvPicPr>
          <p:nvPr>
            <p:ph idx="1"/>
          </p:nvPr>
        </p:nvPicPr>
        <p:blipFill>
          <a:blip r:embed="rId2"/>
          <a:stretch>
            <a:fillRect/>
          </a:stretch>
        </p:blipFill>
        <p:spPr>
          <a:xfrm>
            <a:off x="3154613" y="1666783"/>
            <a:ext cx="5634280" cy="4387788"/>
          </a:xfrm>
          <a:prstGeom prst="rect">
            <a:avLst/>
          </a:prstGeom>
        </p:spPr>
      </p:pic>
    </p:spTree>
    <p:extLst>
      <p:ext uri="{BB962C8B-B14F-4D97-AF65-F5344CB8AC3E}">
        <p14:creationId xmlns:p14="http://schemas.microsoft.com/office/powerpoint/2010/main" val="192235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8E61-48ED-40BF-AB97-4EC786B3BBB5}"/>
              </a:ext>
            </a:extLst>
          </p:cNvPr>
          <p:cNvSpPr>
            <a:spLocks noGrp="1"/>
          </p:cNvSpPr>
          <p:nvPr>
            <p:ph type="title"/>
          </p:nvPr>
        </p:nvSpPr>
        <p:spPr/>
        <p:txBody>
          <a:bodyPr/>
          <a:lstStyle/>
          <a:p>
            <a:pPr algn="ctr"/>
            <a:r>
              <a:rPr lang="en-US" b="1" dirty="0"/>
              <a:t>Topic Modeling</a:t>
            </a:r>
          </a:p>
        </p:txBody>
      </p:sp>
      <p:sp>
        <p:nvSpPr>
          <p:cNvPr id="3" name="Content Placeholder 2">
            <a:extLst>
              <a:ext uri="{FF2B5EF4-FFF2-40B4-BE49-F238E27FC236}">
                <a16:creationId xmlns:a16="http://schemas.microsoft.com/office/drawing/2014/main" id="{05E73872-102E-4E16-9779-06B8C112CF8B}"/>
              </a:ext>
            </a:extLst>
          </p:cNvPr>
          <p:cNvSpPr>
            <a:spLocks noGrp="1"/>
          </p:cNvSpPr>
          <p:nvPr>
            <p:ph idx="1"/>
          </p:nvPr>
        </p:nvSpPr>
        <p:spPr>
          <a:xfrm>
            <a:off x="1143001" y="2057400"/>
            <a:ext cx="5630662" cy="4038600"/>
          </a:xfrm>
        </p:spPr>
        <p:txBody>
          <a:bodyPr>
            <a:normAutofit fontScale="70000" lnSpcReduction="20000"/>
          </a:bodyPr>
          <a:lstStyle/>
          <a:p>
            <a:pPr>
              <a:lnSpc>
                <a:spcPct val="120000"/>
              </a:lnSpc>
            </a:pPr>
            <a:r>
              <a:rPr lang="en-US" dirty="0">
                <a:solidFill>
                  <a:schemeClr val="tx1"/>
                </a:solidFill>
              </a:rPr>
              <a:t>The ultimate goal of topic modeling is to find various subjects that are present in your corpus. Each document in the corpus will be made up of at least one topic, if not multiple topics.</a:t>
            </a:r>
          </a:p>
          <a:p>
            <a:pPr>
              <a:lnSpc>
                <a:spcPct val="120000"/>
              </a:lnSpc>
            </a:pPr>
            <a:endParaRPr lang="en-US" dirty="0">
              <a:solidFill>
                <a:schemeClr val="tx1"/>
              </a:solidFill>
            </a:endParaRPr>
          </a:p>
          <a:p>
            <a:pPr>
              <a:lnSpc>
                <a:spcPct val="120000"/>
              </a:lnSpc>
            </a:pPr>
            <a:r>
              <a:rPr lang="en-US" dirty="0">
                <a:solidFill>
                  <a:schemeClr val="tx1"/>
                </a:solidFill>
              </a:rPr>
              <a:t>Latent Dirichlet Allocation (LDA), which is one of many topic modeling techniques. LDA was specifically designed for text data.</a:t>
            </a:r>
          </a:p>
          <a:p>
            <a:pPr>
              <a:lnSpc>
                <a:spcPct val="120000"/>
              </a:lnSpc>
            </a:pPr>
            <a:endParaRPr lang="en-US" dirty="0">
              <a:solidFill>
                <a:schemeClr val="tx1"/>
              </a:solidFill>
            </a:endParaRPr>
          </a:p>
          <a:p>
            <a:pPr marL="45720" indent="0">
              <a:lnSpc>
                <a:spcPct val="120000"/>
              </a:lnSpc>
              <a:buNone/>
            </a:pPr>
            <a:r>
              <a:rPr lang="en-US" dirty="0">
                <a:solidFill>
                  <a:schemeClr val="tx1"/>
                </a:solidFill>
              </a:rPr>
              <a:t>3 Attempts:</a:t>
            </a:r>
          </a:p>
          <a:p>
            <a:pPr>
              <a:lnSpc>
                <a:spcPct val="120000"/>
              </a:lnSpc>
            </a:pPr>
            <a:r>
              <a:rPr lang="en-US" dirty="0">
                <a:solidFill>
                  <a:schemeClr val="tx1"/>
                </a:solidFill>
              </a:rPr>
              <a:t>Topic modeling - Attempt 1 (with all the review data) </a:t>
            </a:r>
          </a:p>
          <a:p>
            <a:pPr>
              <a:lnSpc>
                <a:spcPct val="120000"/>
              </a:lnSpc>
            </a:pPr>
            <a:r>
              <a:rPr lang="en-US" dirty="0">
                <a:solidFill>
                  <a:schemeClr val="tx1"/>
                </a:solidFill>
              </a:rPr>
              <a:t>Topic Modeling - Attempt 2 (Nouns only) </a:t>
            </a:r>
          </a:p>
          <a:p>
            <a:pPr>
              <a:lnSpc>
                <a:spcPct val="120000"/>
              </a:lnSpc>
            </a:pPr>
            <a:r>
              <a:rPr lang="en-US" dirty="0">
                <a:solidFill>
                  <a:schemeClr val="tx1"/>
                </a:solidFill>
              </a:rPr>
              <a:t>Topic Modeling - Attempt 3 (Nouns and Adjectives) </a:t>
            </a:r>
          </a:p>
          <a:p>
            <a:pPr>
              <a:lnSpc>
                <a:spcPct val="120000"/>
              </a:lnSpc>
            </a:pPr>
            <a:endParaRPr lang="en-US" dirty="0">
              <a:solidFill>
                <a:schemeClr val="tx1"/>
              </a:solidFill>
            </a:endParaRPr>
          </a:p>
        </p:txBody>
      </p:sp>
      <p:pic>
        <p:nvPicPr>
          <p:cNvPr id="9" name="Picture 8">
            <a:extLst>
              <a:ext uri="{FF2B5EF4-FFF2-40B4-BE49-F238E27FC236}">
                <a16:creationId xmlns:a16="http://schemas.microsoft.com/office/drawing/2014/main" id="{4DE59558-7F18-4149-9BF7-2460BAAD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75" y="1677200"/>
            <a:ext cx="4785064" cy="4606422"/>
          </a:xfrm>
          <a:prstGeom prst="rect">
            <a:avLst/>
          </a:prstGeom>
        </p:spPr>
      </p:pic>
    </p:spTree>
    <p:extLst>
      <p:ext uri="{BB962C8B-B14F-4D97-AF65-F5344CB8AC3E}">
        <p14:creationId xmlns:p14="http://schemas.microsoft.com/office/powerpoint/2010/main" val="1513889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ABD1-9AF4-4625-96AE-019B998127F3}"/>
              </a:ext>
            </a:extLst>
          </p:cNvPr>
          <p:cNvSpPr>
            <a:spLocks noGrp="1"/>
          </p:cNvSpPr>
          <p:nvPr>
            <p:ph type="title"/>
          </p:nvPr>
        </p:nvSpPr>
        <p:spPr/>
        <p:txBody>
          <a:bodyPr/>
          <a:lstStyle/>
          <a:p>
            <a:pPr algn="ctr"/>
            <a:r>
              <a:rPr lang="en-US" dirty="0"/>
              <a:t>Most meaningful Groups</a:t>
            </a:r>
          </a:p>
        </p:txBody>
      </p:sp>
      <p:pic>
        <p:nvPicPr>
          <p:cNvPr id="4" name="Content Placeholder 3">
            <a:extLst>
              <a:ext uri="{FF2B5EF4-FFF2-40B4-BE49-F238E27FC236}">
                <a16:creationId xmlns:a16="http://schemas.microsoft.com/office/drawing/2014/main" id="{7C95F8D9-02D7-46B5-B218-1677B5BC7D47}"/>
              </a:ext>
            </a:extLst>
          </p:cNvPr>
          <p:cNvPicPr>
            <a:picLocks noGrp="1" noChangeAspect="1"/>
          </p:cNvPicPr>
          <p:nvPr>
            <p:ph idx="1"/>
          </p:nvPr>
        </p:nvPicPr>
        <p:blipFill>
          <a:blip r:embed="rId2"/>
          <a:stretch>
            <a:fillRect/>
          </a:stretch>
        </p:blipFill>
        <p:spPr>
          <a:xfrm>
            <a:off x="1653660" y="2057400"/>
            <a:ext cx="7232888" cy="3300148"/>
          </a:xfrm>
          <a:prstGeom prst="rect">
            <a:avLst/>
          </a:prstGeom>
        </p:spPr>
      </p:pic>
      <p:sp>
        <p:nvSpPr>
          <p:cNvPr id="5" name="TextBox 4">
            <a:extLst>
              <a:ext uri="{FF2B5EF4-FFF2-40B4-BE49-F238E27FC236}">
                <a16:creationId xmlns:a16="http://schemas.microsoft.com/office/drawing/2014/main" id="{C4A63611-FE1D-49FB-95CB-D5909E50B900}"/>
              </a:ext>
            </a:extLst>
          </p:cNvPr>
          <p:cNvSpPr txBox="1"/>
          <p:nvPr/>
        </p:nvSpPr>
        <p:spPr>
          <a:xfrm>
            <a:off x="1645014" y="5539666"/>
            <a:ext cx="7241534" cy="646331"/>
          </a:xfrm>
          <a:prstGeom prst="rect">
            <a:avLst/>
          </a:prstGeom>
          <a:noFill/>
        </p:spPr>
        <p:txBody>
          <a:bodyPr wrap="none" rtlCol="0">
            <a:spAutoFit/>
          </a:bodyPr>
          <a:lstStyle/>
          <a:p>
            <a:r>
              <a:rPr lang="en-US" dirty="0"/>
              <a:t>three main topics: (1) beverages, (2) pet items, and (3) cookies and snacks. </a:t>
            </a:r>
          </a:p>
          <a:p>
            <a:endParaRPr lang="en-US" dirty="0"/>
          </a:p>
        </p:txBody>
      </p:sp>
    </p:spTree>
    <p:extLst>
      <p:ext uri="{BB962C8B-B14F-4D97-AF65-F5344CB8AC3E}">
        <p14:creationId xmlns:p14="http://schemas.microsoft.com/office/powerpoint/2010/main" val="2149713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E07B-8105-4B39-80A4-22DB8B7D969D}"/>
              </a:ext>
            </a:extLst>
          </p:cNvPr>
          <p:cNvSpPr>
            <a:spLocks noGrp="1"/>
          </p:cNvSpPr>
          <p:nvPr>
            <p:ph type="title"/>
          </p:nvPr>
        </p:nvSpPr>
        <p:spPr/>
        <p:txBody>
          <a:bodyPr/>
          <a:lstStyle/>
          <a:p>
            <a:r>
              <a:rPr lang="en-US" b="1" dirty="0"/>
              <a:t>Machine Learning Models</a:t>
            </a:r>
            <a:br>
              <a:rPr lang="en-US" dirty="0"/>
            </a:br>
            <a:endParaRPr lang="en-US" dirty="0"/>
          </a:p>
        </p:txBody>
      </p:sp>
      <p:sp>
        <p:nvSpPr>
          <p:cNvPr id="3" name="Content Placeholder 2">
            <a:extLst>
              <a:ext uri="{FF2B5EF4-FFF2-40B4-BE49-F238E27FC236}">
                <a16:creationId xmlns:a16="http://schemas.microsoft.com/office/drawing/2014/main" id="{F7F29061-030B-4B98-A5D0-43AC80DE0B2C}"/>
              </a:ext>
            </a:extLst>
          </p:cNvPr>
          <p:cNvSpPr>
            <a:spLocks noGrp="1"/>
          </p:cNvSpPr>
          <p:nvPr>
            <p:ph idx="1"/>
          </p:nvPr>
        </p:nvSpPr>
        <p:spPr/>
        <p:txBody>
          <a:bodyPr/>
          <a:lstStyle/>
          <a:p>
            <a:pPr marL="45720" indent="0">
              <a:buNone/>
            </a:pPr>
            <a:r>
              <a:rPr lang="en-US" dirty="0">
                <a:solidFill>
                  <a:schemeClr val="tx1"/>
                </a:solidFill>
              </a:rPr>
              <a:t>Model will be used:</a:t>
            </a:r>
          </a:p>
          <a:p>
            <a:pPr lvl="0"/>
            <a:r>
              <a:rPr lang="en-US" dirty="0">
                <a:solidFill>
                  <a:schemeClr val="tx1"/>
                </a:solidFill>
              </a:rPr>
              <a:t>Gaussian Naive Bayes </a:t>
            </a:r>
          </a:p>
          <a:p>
            <a:pPr lvl="0"/>
            <a:r>
              <a:rPr lang="en-US" dirty="0">
                <a:solidFill>
                  <a:schemeClr val="tx1"/>
                </a:solidFill>
              </a:rPr>
              <a:t>Multinomial Naive Bayes </a:t>
            </a:r>
          </a:p>
          <a:p>
            <a:pPr lvl="0"/>
            <a:r>
              <a:rPr lang="en-US" dirty="0">
                <a:solidFill>
                  <a:schemeClr val="tx1"/>
                </a:solidFill>
              </a:rPr>
              <a:t>Bernoulli Naive Bayes </a:t>
            </a:r>
          </a:p>
          <a:p>
            <a:pPr lvl="0"/>
            <a:r>
              <a:rPr lang="en-US" dirty="0">
                <a:solidFill>
                  <a:schemeClr val="tx1"/>
                </a:solidFill>
              </a:rPr>
              <a:t>Complement Naive Bayes</a:t>
            </a:r>
          </a:p>
          <a:p>
            <a:pPr lvl="0"/>
            <a:r>
              <a:rPr lang="en-US" dirty="0">
                <a:solidFill>
                  <a:schemeClr val="tx1"/>
                </a:solidFill>
              </a:rPr>
              <a:t>Logistic Regression</a:t>
            </a:r>
          </a:p>
          <a:p>
            <a:endParaRPr lang="en-US" dirty="0">
              <a:solidFill>
                <a:schemeClr val="tx1"/>
              </a:solidFill>
            </a:endParaRPr>
          </a:p>
        </p:txBody>
      </p:sp>
      <p:pic>
        <p:nvPicPr>
          <p:cNvPr id="4" name="Picture 3">
            <a:extLst>
              <a:ext uri="{FF2B5EF4-FFF2-40B4-BE49-F238E27FC236}">
                <a16:creationId xmlns:a16="http://schemas.microsoft.com/office/drawing/2014/main" id="{C025FCA2-7267-46A6-9D09-FAA9CB3204E7}"/>
              </a:ext>
            </a:extLst>
          </p:cNvPr>
          <p:cNvPicPr>
            <a:picLocks noChangeAspect="1"/>
          </p:cNvPicPr>
          <p:nvPr/>
        </p:nvPicPr>
        <p:blipFill>
          <a:blip r:embed="rId2"/>
          <a:stretch>
            <a:fillRect/>
          </a:stretch>
        </p:blipFill>
        <p:spPr>
          <a:xfrm>
            <a:off x="6603217" y="1689207"/>
            <a:ext cx="4162425" cy="3781425"/>
          </a:xfrm>
          <a:prstGeom prst="rect">
            <a:avLst/>
          </a:prstGeom>
        </p:spPr>
      </p:pic>
    </p:spTree>
    <p:extLst>
      <p:ext uri="{BB962C8B-B14F-4D97-AF65-F5344CB8AC3E}">
        <p14:creationId xmlns:p14="http://schemas.microsoft.com/office/powerpoint/2010/main" val="396290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3648-59CA-4EE1-8727-298B9153E74F}"/>
              </a:ext>
            </a:extLst>
          </p:cNvPr>
          <p:cNvSpPr>
            <a:spLocks noGrp="1"/>
          </p:cNvSpPr>
          <p:nvPr>
            <p:ph type="title"/>
          </p:nvPr>
        </p:nvSpPr>
        <p:spPr/>
        <p:txBody>
          <a:bodyPr>
            <a:normAutofit/>
          </a:bodyPr>
          <a:lstStyle/>
          <a:p>
            <a:pPr algn="ctr"/>
            <a:r>
              <a:rPr lang="fr-FR" sz="3200" dirty="0"/>
              <a:t>Confusion matrix for </a:t>
            </a:r>
            <a:r>
              <a:rPr lang="fr-FR" sz="3200" dirty="0" err="1"/>
              <a:t>Gaussian</a:t>
            </a:r>
            <a:r>
              <a:rPr lang="fr-FR" sz="3200" dirty="0"/>
              <a:t> NB model</a:t>
            </a:r>
            <a:endParaRPr lang="en-US" sz="3200" dirty="0"/>
          </a:p>
        </p:txBody>
      </p:sp>
      <p:pic>
        <p:nvPicPr>
          <p:cNvPr id="4" name="Content Placeholder 3">
            <a:extLst>
              <a:ext uri="{FF2B5EF4-FFF2-40B4-BE49-F238E27FC236}">
                <a16:creationId xmlns:a16="http://schemas.microsoft.com/office/drawing/2014/main" id="{5CD4AE73-C506-4E8B-AF08-9D9D6F32F9E9}"/>
              </a:ext>
            </a:extLst>
          </p:cNvPr>
          <p:cNvPicPr>
            <a:picLocks noGrp="1" noChangeAspect="1"/>
          </p:cNvPicPr>
          <p:nvPr>
            <p:ph idx="1"/>
          </p:nvPr>
        </p:nvPicPr>
        <p:blipFill>
          <a:blip r:embed="rId2"/>
          <a:stretch>
            <a:fillRect/>
          </a:stretch>
        </p:blipFill>
        <p:spPr>
          <a:xfrm>
            <a:off x="3089429" y="1648427"/>
            <a:ext cx="5007005" cy="4716744"/>
          </a:xfrm>
          <a:prstGeom prst="rect">
            <a:avLst/>
          </a:prstGeom>
        </p:spPr>
      </p:pic>
    </p:spTree>
    <p:extLst>
      <p:ext uri="{BB962C8B-B14F-4D97-AF65-F5344CB8AC3E}">
        <p14:creationId xmlns:p14="http://schemas.microsoft.com/office/powerpoint/2010/main" val="20281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7510-A105-48E2-8343-1C0C1A4BD652}"/>
              </a:ext>
            </a:extLst>
          </p:cNvPr>
          <p:cNvSpPr>
            <a:spLocks noGrp="1"/>
          </p:cNvSpPr>
          <p:nvPr>
            <p:ph type="title"/>
          </p:nvPr>
        </p:nvSpPr>
        <p:spPr/>
        <p:txBody>
          <a:bodyPr/>
          <a:lstStyle/>
          <a:p>
            <a:pPr algn="ctr"/>
            <a:r>
              <a:rPr lang="en-US" b="1" dirty="0"/>
              <a:t>The Problem</a:t>
            </a:r>
            <a:br>
              <a:rPr lang="en-US" dirty="0"/>
            </a:br>
            <a:endParaRPr lang="en-US" dirty="0"/>
          </a:p>
        </p:txBody>
      </p:sp>
      <p:sp>
        <p:nvSpPr>
          <p:cNvPr id="3" name="Content Placeholder 2">
            <a:extLst>
              <a:ext uri="{FF2B5EF4-FFF2-40B4-BE49-F238E27FC236}">
                <a16:creationId xmlns:a16="http://schemas.microsoft.com/office/drawing/2014/main" id="{882D99D8-CB2D-4F08-866F-E1C0F088D4A3}"/>
              </a:ext>
            </a:extLst>
          </p:cNvPr>
          <p:cNvSpPr>
            <a:spLocks noGrp="1"/>
          </p:cNvSpPr>
          <p:nvPr>
            <p:ph idx="1"/>
          </p:nvPr>
        </p:nvSpPr>
        <p:spPr>
          <a:xfrm>
            <a:off x="5813986" y="1799947"/>
            <a:ext cx="5204534" cy="4038600"/>
          </a:xfrm>
        </p:spPr>
        <p:txBody>
          <a:bodyPr/>
          <a:lstStyle/>
          <a:p>
            <a:pPr marL="45720" indent="0">
              <a:buNone/>
            </a:pPr>
            <a:r>
              <a:rPr lang="en-US" dirty="0">
                <a:solidFill>
                  <a:schemeClr val="tx1"/>
                </a:solidFill>
              </a:rPr>
              <a:t>Seller reviews in eBay influence the probability of a sale. This raises the following questions:</a:t>
            </a:r>
          </a:p>
          <a:p>
            <a:pPr marL="45720" indent="0">
              <a:buNone/>
            </a:pPr>
            <a:endParaRPr lang="en-US" dirty="0">
              <a:solidFill>
                <a:schemeClr val="tx1"/>
              </a:solidFill>
            </a:endParaRPr>
          </a:p>
          <a:p>
            <a:pPr marL="45720" indent="0">
              <a:buNone/>
            </a:pPr>
            <a:r>
              <a:rPr lang="en-US" dirty="0">
                <a:solidFill>
                  <a:schemeClr val="tx1"/>
                </a:solidFill>
              </a:rPr>
              <a:t>•What makes a review positive and what makes it negative?</a:t>
            </a:r>
          </a:p>
          <a:p>
            <a:pPr marL="45720" indent="0">
              <a:buNone/>
            </a:pPr>
            <a:endParaRPr lang="en-US" dirty="0">
              <a:solidFill>
                <a:schemeClr val="tx1"/>
              </a:solidFill>
            </a:endParaRPr>
          </a:p>
          <a:p>
            <a:pPr marL="45720" indent="0">
              <a:buNone/>
            </a:pPr>
            <a:r>
              <a:rPr lang="en-US" dirty="0">
                <a:solidFill>
                  <a:schemeClr val="tx1"/>
                </a:solidFill>
              </a:rPr>
              <a:t>• What do good reviews and bad reviews themselves have in common? </a:t>
            </a:r>
          </a:p>
          <a:p>
            <a:endParaRPr lang="en-US" dirty="0"/>
          </a:p>
        </p:txBody>
      </p:sp>
      <p:pic>
        <p:nvPicPr>
          <p:cNvPr id="11" name="Picture 10">
            <a:extLst>
              <a:ext uri="{FF2B5EF4-FFF2-40B4-BE49-F238E27FC236}">
                <a16:creationId xmlns:a16="http://schemas.microsoft.com/office/drawing/2014/main" id="{8B6A256A-6EBC-4CD5-9E2F-2F9208792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480" y="1799947"/>
            <a:ext cx="3781887" cy="3781887"/>
          </a:xfrm>
          <a:prstGeom prst="rect">
            <a:avLst/>
          </a:prstGeom>
        </p:spPr>
      </p:pic>
    </p:spTree>
    <p:extLst>
      <p:ext uri="{BB962C8B-B14F-4D97-AF65-F5344CB8AC3E}">
        <p14:creationId xmlns:p14="http://schemas.microsoft.com/office/powerpoint/2010/main" val="282628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8A0-D450-42F3-878E-CB4EE5A7BCB1}"/>
              </a:ext>
            </a:extLst>
          </p:cNvPr>
          <p:cNvSpPr>
            <a:spLocks noGrp="1"/>
          </p:cNvSpPr>
          <p:nvPr>
            <p:ph type="title"/>
          </p:nvPr>
        </p:nvSpPr>
        <p:spPr/>
        <p:txBody>
          <a:bodyPr/>
          <a:lstStyle/>
          <a:p>
            <a:r>
              <a:rPr lang="en-US" b="1" dirty="0"/>
              <a:t>Comparison of Model Performances</a:t>
            </a:r>
            <a:br>
              <a:rPr lang="en-US" dirty="0"/>
            </a:br>
            <a:endParaRPr lang="en-US" dirty="0"/>
          </a:p>
        </p:txBody>
      </p:sp>
      <p:graphicFrame>
        <p:nvGraphicFramePr>
          <p:cNvPr id="4" name="Content Placeholder 3">
            <a:extLst>
              <a:ext uri="{FF2B5EF4-FFF2-40B4-BE49-F238E27FC236}">
                <a16:creationId xmlns:a16="http://schemas.microsoft.com/office/drawing/2014/main" id="{FC39C87F-94D6-4FE3-8A3A-75E174D2802F}"/>
              </a:ext>
            </a:extLst>
          </p:cNvPr>
          <p:cNvGraphicFramePr>
            <a:graphicFrameLocks noGrp="1"/>
          </p:cNvGraphicFramePr>
          <p:nvPr>
            <p:ph idx="1"/>
            <p:extLst>
              <p:ext uri="{D42A27DB-BD31-4B8C-83A1-F6EECF244321}">
                <p14:modId xmlns:p14="http://schemas.microsoft.com/office/powerpoint/2010/main" val="3062448717"/>
              </p:ext>
            </p:extLst>
          </p:nvPr>
        </p:nvGraphicFramePr>
        <p:xfrm>
          <a:off x="630315" y="2521258"/>
          <a:ext cx="10963924" cy="2007055"/>
        </p:xfrm>
        <a:graphic>
          <a:graphicData uri="http://schemas.openxmlformats.org/drawingml/2006/table">
            <a:tbl>
              <a:tblPr firstRow="1" firstCol="1" bandRow="1">
                <a:tableStyleId>{5C22544A-7EE6-4342-B048-85BDC9FD1C3A}</a:tableStyleId>
              </a:tblPr>
              <a:tblGrid>
                <a:gridCol w="2614243">
                  <a:extLst>
                    <a:ext uri="{9D8B030D-6E8A-4147-A177-3AD203B41FA5}">
                      <a16:colId xmlns:a16="http://schemas.microsoft.com/office/drawing/2014/main" val="4014981799"/>
                    </a:ext>
                  </a:extLst>
                </a:gridCol>
                <a:gridCol w="1538174">
                  <a:extLst>
                    <a:ext uri="{9D8B030D-6E8A-4147-A177-3AD203B41FA5}">
                      <a16:colId xmlns:a16="http://schemas.microsoft.com/office/drawing/2014/main" val="385569685"/>
                    </a:ext>
                  </a:extLst>
                </a:gridCol>
                <a:gridCol w="1842987">
                  <a:extLst>
                    <a:ext uri="{9D8B030D-6E8A-4147-A177-3AD203B41FA5}">
                      <a16:colId xmlns:a16="http://schemas.microsoft.com/office/drawing/2014/main" val="819126121"/>
                    </a:ext>
                  </a:extLst>
                </a:gridCol>
                <a:gridCol w="162002">
                  <a:extLst>
                    <a:ext uri="{9D8B030D-6E8A-4147-A177-3AD203B41FA5}">
                      <a16:colId xmlns:a16="http://schemas.microsoft.com/office/drawing/2014/main" val="3335936882"/>
                    </a:ext>
                  </a:extLst>
                </a:gridCol>
                <a:gridCol w="1501291">
                  <a:extLst>
                    <a:ext uri="{9D8B030D-6E8A-4147-A177-3AD203B41FA5}">
                      <a16:colId xmlns:a16="http://schemas.microsoft.com/office/drawing/2014/main" val="3567422179"/>
                    </a:ext>
                  </a:extLst>
                </a:gridCol>
                <a:gridCol w="1835393">
                  <a:extLst>
                    <a:ext uri="{9D8B030D-6E8A-4147-A177-3AD203B41FA5}">
                      <a16:colId xmlns:a16="http://schemas.microsoft.com/office/drawing/2014/main" val="1155324138"/>
                    </a:ext>
                  </a:extLst>
                </a:gridCol>
                <a:gridCol w="1469834">
                  <a:extLst>
                    <a:ext uri="{9D8B030D-6E8A-4147-A177-3AD203B41FA5}">
                      <a16:colId xmlns:a16="http://schemas.microsoft.com/office/drawing/2014/main" val="3581876699"/>
                    </a:ext>
                  </a:extLst>
                </a:gridCol>
              </a:tblGrid>
              <a:tr h="401411">
                <a:tc>
                  <a:txBody>
                    <a:bodyPr/>
                    <a:lstStyle/>
                    <a:p>
                      <a:pPr>
                        <a:lnSpc>
                          <a:spcPct val="107000"/>
                        </a:lnSpc>
                        <a:spcAft>
                          <a:spcPts val="0"/>
                        </a:spcAft>
                      </a:pPr>
                      <a:r>
                        <a:rPr lang="en-US" sz="1800" dirty="0">
                          <a:effectLst/>
                        </a:rPr>
                        <a:t>Measure (%) / 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800" dirty="0">
                          <a:effectLst/>
                        </a:rPr>
                        <a:t>Gaussian NB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dirty="0">
                          <a:effectLst/>
                        </a:rPr>
                        <a:t>Multinomial NB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800" dirty="0">
                          <a:effectLst/>
                        </a:rPr>
                        <a:t>Bernoulli NB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nSpc>
                          <a:spcPct val="107000"/>
                        </a:lnSpc>
                        <a:spcAft>
                          <a:spcPts val="0"/>
                        </a:spcAft>
                      </a:pPr>
                      <a:r>
                        <a:rPr lang="en-US" sz="1800">
                          <a:effectLst/>
                        </a:rPr>
                        <a:t>Complement NB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Logistic Reg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26922"/>
                  </a:ext>
                </a:extLst>
              </a:tr>
              <a:tr h="401411">
                <a:tc>
                  <a:txBody>
                    <a:bodyPr/>
                    <a:lstStyle/>
                    <a:p>
                      <a:pPr>
                        <a:lnSpc>
                          <a:spcPct val="107000"/>
                        </a:lnSpc>
                        <a:spcAft>
                          <a:spcPts val="0"/>
                        </a:spcAft>
                      </a:pPr>
                      <a:r>
                        <a:rPr lang="en-US" sz="2400" dirty="0">
                          <a:effectLst/>
                        </a:rPr>
                        <a:t>Accuracy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77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gridSpan="2">
                  <a:txBody>
                    <a:bodyPr/>
                    <a:lstStyle/>
                    <a:p>
                      <a:pPr>
                        <a:lnSpc>
                          <a:spcPct val="107000"/>
                        </a:lnSpc>
                        <a:spcAft>
                          <a:spcPts val="0"/>
                        </a:spcAft>
                      </a:pPr>
                      <a:r>
                        <a:rPr lang="en-US" sz="2400" dirty="0">
                          <a:effectLst/>
                        </a:rPr>
                        <a:t>83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a:lnSpc>
                          <a:spcPct val="107000"/>
                        </a:lnSpc>
                        <a:spcAft>
                          <a:spcPts val="0"/>
                        </a:spcAft>
                      </a:pPr>
                      <a:r>
                        <a:rPr lang="en-US" sz="2400">
                          <a:effectLst/>
                        </a:rPr>
                        <a:t>83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82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88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9826656"/>
                  </a:ext>
                </a:extLst>
              </a:tr>
              <a:tr h="401411">
                <a:tc>
                  <a:txBody>
                    <a:bodyPr/>
                    <a:lstStyle/>
                    <a:p>
                      <a:pPr>
                        <a:lnSpc>
                          <a:spcPct val="107000"/>
                        </a:lnSpc>
                        <a:spcAft>
                          <a:spcPts val="0"/>
                        </a:spcAft>
                      </a:pPr>
                      <a:r>
                        <a:rPr lang="en-US" sz="2400">
                          <a:effectLst/>
                        </a:rPr>
                        <a:t>Precision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gridSpan="2">
                  <a:txBody>
                    <a:bodyPr/>
                    <a:lstStyle/>
                    <a:p>
                      <a:pPr>
                        <a:lnSpc>
                          <a:spcPct val="107000"/>
                        </a:lnSpc>
                        <a:spcAft>
                          <a:spcPts val="0"/>
                        </a:spcAft>
                      </a:pPr>
                      <a:r>
                        <a:rPr lang="en-US" sz="2400" dirty="0">
                          <a:effectLst/>
                        </a:rPr>
                        <a:t>82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a:lnSpc>
                          <a:spcPct val="107000"/>
                        </a:lnSpc>
                        <a:spcAft>
                          <a:spcPts val="0"/>
                        </a:spcAft>
                      </a:pPr>
                      <a:r>
                        <a:rPr lang="en-US" sz="2400">
                          <a:effectLst/>
                        </a:rPr>
                        <a:t>90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90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9725112"/>
                  </a:ext>
                </a:extLst>
              </a:tr>
              <a:tr h="401411">
                <a:tc>
                  <a:txBody>
                    <a:bodyPr/>
                    <a:lstStyle/>
                    <a:p>
                      <a:pPr>
                        <a:lnSpc>
                          <a:spcPct val="107000"/>
                        </a:lnSpc>
                        <a:spcAft>
                          <a:spcPts val="0"/>
                        </a:spcAft>
                      </a:pPr>
                      <a:r>
                        <a:rPr lang="en-US" sz="2400">
                          <a:effectLst/>
                        </a:rPr>
                        <a:t>Recall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95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gridSpan="2">
                  <a:txBody>
                    <a:bodyPr/>
                    <a:lstStyle/>
                    <a:p>
                      <a:pPr>
                        <a:lnSpc>
                          <a:spcPct val="107000"/>
                        </a:lnSpc>
                        <a:spcAft>
                          <a:spcPts val="0"/>
                        </a:spcAft>
                      </a:pPr>
                      <a:r>
                        <a:rPr lang="en-US" sz="2400">
                          <a:effectLst/>
                        </a:rPr>
                        <a:t>99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a:lnSpc>
                          <a:spcPct val="107000"/>
                        </a:lnSpc>
                        <a:spcAft>
                          <a:spcPts val="0"/>
                        </a:spcAft>
                      </a:pPr>
                      <a:r>
                        <a:rPr lang="en-US" sz="2400">
                          <a:effectLst/>
                        </a:rPr>
                        <a:t>89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81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95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94630412"/>
                  </a:ext>
                </a:extLst>
              </a:tr>
              <a:tr h="401411">
                <a:tc>
                  <a:txBody>
                    <a:bodyPr/>
                    <a:lstStyle/>
                    <a:p>
                      <a:pPr>
                        <a:lnSpc>
                          <a:spcPct val="107000"/>
                        </a:lnSpc>
                        <a:spcAft>
                          <a:spcPts val="0"/>
                        </a:spcAft>
                      </a:pPr>
                      <a:r>
                        <a:rPr lang="en-US" sz="2400">
                          <a:effectLst/>
                        </a:rPr>
                        <a:t>f1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77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gridSpan="2">
                  <a:txBody>
                    <a:bodyPr/>
                    <a:lstStyle/>
                    <a:p>
                      <a:pPr>
                        <a:lnSpc>
                          <a:spcPct val="107000"/>
                        </a:lnSpc>
                        <a:spcAft>
                          <a:spcPts val="0"/>
                        </a:spcAft>
                      </a:pPr>
                      <a:r>
                        <a:rPr lang="en-US" sz="2400">
                          <a:effectLst/>
                        </a:rPr>
                        <a:t>83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a:lnSpc>
                          <a:spcPct val="107000"/>
                        </a:lnSpc>
                        <a:spcAft>
                          <a:spcPts val="0"/>
                        </a:spcAft>
                      </a:pPr>
                      <a:r>
                        <a:rPr lang="en-US" sz="2400">
                          <a:effectLst/>
                        </a:rPr>
                        <a:t>83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a:effectLst/>
                        </a:rPr>
                        <a:t>82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2400" dirty="0">
                          <a:effectLst/>
                        </a:rPr>
                        <a:t>88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5002117"/>
                  </a:ext>
                </a:extLst>
              </a:tr>
            </a:tbl>
          </a:graphicData>
        </a:graphic>
      </p:graphicFrame>
    </p:spTree>
    <p:extLst>
      <p:ext uri="{BB962C8B-B14F-4D97-AF65-F5344CB8AC3E}">
        <p14:creationId xmlns:p14="http://schemas.microsoft.com/office/powerpoint/2010/main" val="406764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8CBA-8D31-4F29-98C6-C3B86BF1D2DE}"/>
              </a:ext>
            </a:extLst>
          </p:cNvPr>
          <p:cNvSpPr>
            <a:spLocks noGrp="1"/>
          </p:cNvSpPr>
          <p:nvPr>
            <p:ph type="title"/>
          </p:nvPr>
        </p:nvSpPr>
        <p:spPr/>
        <p:txBody>
          <a:bodyPr>
            <a:normAutofit/>
          </a:bodyPr>
          <a:lstStyle/>
          <a:p>
            <a:pPr algn="ctr"/>
            <a:r>
              <a:rPr lang="en-US" sz="3200" dirty="0"/>
              <a:t>Receiver Operating Characteristic (ROC) Curve</a:t>
            </a:r>
          </a:p>
        </p:txBody>
      </p:sp>
      <p:pic>
        <p:nvPicPr>
          <p:cNvPr id="4" name="Content Placeholder 3">
            <a:extLst>
              <a:ext uri="{FF2B5EF4-FFF2-40B4-BE49-F238E27FC236}">
                <a16:creationId xmlns:a16="http://schemas.microsoft.com/office/drawing/2014/main" id="{78A447E8-5AC3-470C-9FFC-8CF8C4C27328}"/>
              </a:ext>
            </a:extLst>
          </p:cNvPr>
          <p:cNvPicPr>
            <a:picLocks noGrp="1"/>
          </p:cNvPicPr>
          <p:nvPr>
            <p:ph idx="1"/>
          </p:nvPr>
        </p:nvPicPr>
        <p:blipFill>
          <a:blip r:embed="rId2"/>
          <a:stretch>
            <a:fillRect/>
          </a:stretch>
        </p:blipFill>
        <p:spPr>
          <a:xfrm>
            <a:off x="1143000" y="1846555"/>
            <a:ext cx="4731799" cy="4465468"/>
          </a:xfrm>
          <a:prstGeom prst="rect">
            <a:avLst/>
          </a:prstGeom>
        </p:spPr>
      </p:pic>
      <p:sp>
        <p:nvSpPr>
          <p:cNvPr id="5" name="TextBox 4">
            <a:extLst>
              <a:ext uri="{FF2B5EF4-FFF2-40B4-BE49-F238E27FC236}">
                <a16:creationId xmlns:a16="http://schemas.microsoft.com/office/drawing/2014/main" id="{8B9E7D72-F4C5-4709-AF86-415CEDA43740}"/>
              </a:ext>
            </a:extLst>
          </p:cNvPr>
          <p:cNvSpPr txBox="1"/>
          <p:nvPr/>
        </p:nvSpPr>
        <p:spPr>
          <a:xfrm>
            <a:off x="6317204" y="2725445"/>
            <a:ext cx="49130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metric evaluates classifier output quality.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larger area under the curve (AUC) is usually better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Highest true positive rate and lowest false positive rate is performed by logistic regression model</a:t>
            </a:r>
          </a:p>
        </p:txBody>
      </p:sp>
    </p:spTree>
    <p:extLst>
      <p:ext uri="{BB962C8B-B14F-4D97-AF65-F5344CB8AC3E}">
        <p14:creationId xmlns:p14="http://schemas.microsoft.com/office/powerpoint/2010/main" val="1185860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349D-A971-454C-A12D-0325A3D3A299}"/>
              </a:ext>
            </a:extLst>
          </p:cNvPr>
          <p:cNvSpPr>
            <a:spLocks noGrp="1"/>
          </p:cNvSpPr>
          <p:nvPr>
            <p:ph type="title"/>
          </p:nvPr>
        </p:nvSpPr>
        <p:spPr/>
        <p:txBody>
          <a:bodyPr/>
          <a:lstStyle/>
          <a:p>
            <a:pPr algn="ctr"/>
            <a:r>
              <a:rPr lang="en-US" b="1" dirty="0"/>
              <a:t>Limitations of the Study</a:t>
            </a:r>
            <a:br>
              <a:rPr lang="en-US" dirty="0"/>
            </a:br>
            <a:endParaRPr lang="en-US" dirty="0"/>
          </a:p>
        </p:txBody>
      </p:sp>
      <p:sp>
        <p:nvSpPr>
          <p:cNvPr id="3" name="Content Placeholder 2">
            <a:extLst>
              <a:ext uri="{FF2B5EF4-FFF2-40B4-BE49-F238E27FC236}">
                <a16:creationId xmlns:a16="http://schemas.microsoft.com/office/drawing/2014/main" id="{AE33DD2F-02BD-4A3D-A70C-40BE41F593C3}"/>
              </a:ext>
            </a:extLst>
          </p:cNvPr>
          <p:cNvSpPr>
            <a:spLocks noGrp="1"/>
          </p:cNvSpPr>
          <p:nvPr>
            <p:ph idx="1"/>
          </p:nvPr>
        </p:nvSpPr>
        <p:spPr>
          <a:xfrm>
            <a:off x="1159564" y="1737804"/>
            <a:ext cx="9872871" cy="4038600"/>
          </a:xfrm>
        </p:spPr>
        <p:txBody>
          <a:bodyPr/>
          <a:lstStyle/>
          <a:p>
            <a:r>
              <a:rPr lang="en-US" dirty="0">
                <a:solidFill>
                  <a:schemeClr val="tx1"/>
                </a:solidFill>
              </a:rPr>
              <a:t>Linguistic and socio-linguistic interpretation of emojis may be useful in sentiment analysis.</a:t>
            </a:r>
          </a:p>
          <a:p>
            <a:r>
              <a:rPr lang="en-US" dirty="0">
                <a:solidFill>
                  <a:schemeClr val="tx1"/>
                </a:solidFill>
              </a:rPr>
              <a:t>Stemming and lemmatization may improve the prediction power. They can be applied and prediction performance results can be compared.</a:t>
            </a:r>
          </a:p>
          <a:p>
            <a:r>
              <a:rPr lang="en-US" dirty="0">
                <a:solidFill>
                  <a:schemeClr val="tx1"/>
                </a:solidFill>
              </a:rPr>
              <a:t>For dealing with misspelled words, I used ‘</a:t>
            </a:r>
            <a:r>
              <a:rPr lang="en-US" dirty="0" err="1">
                <a:solidFill>
                  <a:schemeClr val="tx1"/>
                </a:solidFill>
              </a:rPr>
              <a:t>TextBlob.correct</a:t>
            </a:r>
            <a:r>
              <a:rPr lang="en-US" dirty="0">
                <a:solidFill>
                  <a:schemeClr val="tx1"/>
                </a:solidFill>
              </a:rPr>
              <a:t>()’ method during data cleaning. </a:t>
            </a:r>
            <a:r>
              <a:rPr lang="en-US" i="1" dirty="0">
                <a:solidFill>
                  <a:schemeClr val="tx1"/>
                </a:solidFill>
              </a:rPr>
              <a:t>Isolated-term</a:t>
            </a:r>
            <a:r>
              <a:rPr lang="en-US" dirty="0">
                <a:solidFill>
                  <a:schemeClr val="tx1"/>
                </a:solidFill>
              </a:rPr>
              <a:t> correction and </a:t>
            </a:r>
            <a:r>
              <a:rPr lang="en-US" i="1" dirty="0">
                <a:solidFill>
                  <a:schemeClr val="tx1"/>
                </a:solidFill>
              </a:rPr>
              <a:t>context-sensitive</a:t>
            </a:r>
            <a:r>
              <a:rPr lang="en-US" dirty="0">
                <a:solidFill>
                  <a:schemeClr val="tx1"/>
                </a:solidFill>
              </a:rPr>
              <a:t> correction methods may improve the spelling correction.</a:t>
            </a:r>
          </a:p>
          <a:p>
            <a:r>
              <a:rPr lang="en-US" dirty="0">
                <a:solidFill>
                  <a:schemeClr val="tx1"/>
                </a:solidFill>
              </a:rPr>
              <a:t>Predictions in this study only used text data and focused on NLP based methods. However, random forest, lasso, ridge, </a:t>
            </a:r>
            <a:r>
              <a:rPr lang="en-US" dirty="0" err="1">
                <a:solidFill>
                  <a:schemeClr val="tx1"/>
                </a:solidFill>
              </a:rPr>
              <a:t>xgboost</a:t>
            </a:r>
            <a:r>
              <a:rPr lang="en-US" dirty="0">
                <a:solidFill>
                  <a:schemeClr val="tx1"/>
                </a:solidFill>
              </a:rPr>
              <a:t> may also give good classification by using other features available in the dataset.</a:t>
            </a:r>
          </a:p>
        </p:txBody>
      </p:sp>
    </p:spTree>
    <p:extLst>
      <p:ext uri="{BB962C8B-B14F-4D97-AF65-F5344CB8AC3E}">
        <p14:creationId xmlns:p14="http://schemas.microsoft.com/office/powerpoint/2010/main" val="3540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0068-4038-48F8-BF26-3052BC3EC626}"/>
              </a:ext>
            </a:extLst>
          </p:cNvPr>
          <p:cNvSpPr>
            <a:spLocks noGrp="1"/>
          </p:cNvSpPr>
          <p:nvPr>
            <p:ph type="title"/>
          </p:nvPr>
        </p:nvSpPr>
        <p:spPr/>
        <p:txBody>
          <a:bodyPr/>
          <a:lstStyle/>
          <a:p>
            <a:pPr algn="ctr"/>
            <a:r>
              <a:rPr lang="en-US" b="1" dirty="0"/>
              <a:t>The Client</a:t>
            </a:r>
            <a:br>
              <a:rPr lang="en-US" dirty="0"/>
            </a:br>
            <a:endParaRPr lang="en-US" dirty="0"/>
          </a:p>
        </p:txBody>
      </p:sp>
      <p:sp>
        <p:nvSpPr>
          <p:cNvPr id="3" name="Content Placeholder 2">
            <a:extLst>
              <a:ext uri="{FF2B5EF4-FFF2-40B4-BE49-F238E27FC236}">
                <a16:creationId xmlns:a16="http://schemas.microsoft.com/office/drawing/2014/main" id="{B0A4CBA7-3119-404A-AF15-385DB1DAAE92}"/>
              </a:ext>
            </a:extLst>
          </p:cNvPr>
          <p:cNvSpPr>
            <a:spLocks noGrp="1"/>
          </p:cNvSpPr>
          <p:nvPr>
            <p:ph idx="1"/>
          </p:nvPr>
        </p:nvSpPr>
        <p:spPr>
          <a:xfrm>
            <a:off x="1143000" y="2057400"/>
            <a:ext cx="9377039" cy="4038600"/>
          </a:xfrm>
        </p:spPr>
        <p:txBody>
          <a:bodyPr>
            <a:normAutofit/>
          </a:bodyPr>
          <a:lstStyle/>
          <a:p>
            <a:pPr marL="45720" indent="0">
              <a:buNone/>
            </a:pPr>
            <a:r>
              <a:rPr lang="en-US" sz="3200" dirty="0">
                <a:solidFill>
                  <a:schemeClr val="tx1"/>
                </a:solidFill>
              </a:rPr>
              <a:t>The findings of these study can help sellers on Amazon:</a:t>
            </a:r>
          </a:p>
          <a:p>
            <a:pPr marL="45720" indent="0">
              <a:buNone/>
            </a:pPr>
            <a:endParaRPr lang="en-US" sz="3200" dirty="0">
              <a:solidFill>
                <a:schemeClr val="tx1"/>
              </a:solidFill>
            </a:endParaRPr>
          </a:p>
          <a:p>
            <a:r>
              <a:rPr lang="en-US" sz="3200" dirty="0">
                <a:solidFill>
                  <a:schemeClr val="tx1"/>
                </a:solidFill>
              </a:rPr>
              <a:t>what are the common topics that people write good review and bad review</a:t>
            </a:r>
          </a:p>
          <a:p>
            <a:r>
              <a:rPr lang="en-US" sz="3200" dirty="0">
                <a:solidFill>
                  <a:schemeClr val="tx1"/>
                </a:solidFill>
              </a:rPr>
              <a:t>an information-driven investment on product and service improvement</a:t>
            </a:r>
          </a:p>
        </p:txBody>
      </p:sp>
    </p:spTree>
    <p:extLst>
      <p:ext uri="{BB962C8B-B14F-4D97-AF65-F5344CB8AC3E}">
        <p14:creationId xmlns:p14="http://schemas.microsoft.com/office/powerpoint/2010/main" val="133421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6C2F-CFBC-4FBE-B5F1-6504263ECCCC}"/>
              </a:ext>
            </a:extLst>
          </p:cNvPr>
          <p:cNvSpPr>
            <a:spLocks noGrp="1"/>
          </p:cNvSpPr>
          <p:nvPr>
            <p:ph type="title"/>
          </p:nvPr>
        </p:nvSpPr>
        <p:spPr/>
        <p:txBody>
          <a:bodyPr/>
          <a:lstStyle/>
          <a:p>
            <a:pPr algn="ctr"/>
            <a:r>
              <a:rPr lang="en-US" b="1" dirty="0"/>
              <a:t>The Data</a:t>
            </a:r>
            <a:br>
              <a:rPr lang="en-US" dirty="0"/>
            </a:br>
            <a:endParaRPr lang="en-US" dirty="0"/>
          </a:p>
        </p:txBody>
      </p:sp>
      <p:pic>
        <p:nvPicPr>
          <p:cNvPr id="8" name="Content Placeholder 7">
            <a:extLst>
              <a:ext uri="{FF2B5EF4-FFF2-40B4-BE49-F238E27FC236}">
                <a16:creationId xmlns:a16="http://schemas.microsoft.com/office/drawing/2014/main" id="{78F79358-5AA4-4244-AF4E-9FC36D69727D}"/>
              </a:ext>
            </a:extLst>
          </p:cNvPr>
          <p:cNvPicPr>
            <a:picLocks noGrp="1" noChangeAspect="1"/>
          </p:cNvPicPr>
          <p:nvPr>
            <p:ph idx="1"/>
          </p:nvPr>
        </p:nvPicPr>
        <p:blipFill>
          <a:blip r:embed="rId2"/>
          <a:stretch>
            <a:fillRect/>
          </a:stretch>
        </p:blipFill>
        <p:spPr>
          <a:xfrm>
            <a:off x="2631937" y="1287780"/>
            <a:ext cx="7186766" cy="5151518"/>
          </a:xfrm>
          <a:prstGeom prst="rect">
            <a:avLst/>
          </a:prstGeom>
        </p:spPr>
      </p:pic>
    </p:spTree>
    <p:extLst>
      <p:ext uri="{BB962C8B-B14F-4D97-AF65-F5344CB8AC3E}">
        <p14:creationId xmlns:p14="http://schemas.microsoft.com/office/powerpoint/2010/main" val="16434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465A-5453-471F-A00F-B1619747F72A}"/>
              </a:ext>
            </a:extLst>
          </p:cNvPr>
          <p:cNvSpPr>
            <a:spLocks noGrp="1"/>
          </p:cNvSpPr>
          <p:nvPr>
            <p:ph type="title"/>
          </p:nvPr>
        </p:nvSpPr>
        <p:spPr/>
        <p:txBody>
          <a:bodyPr/>
          <a:lstStyle/>
          <a:p>
            <a:pPr algn="ctr"/>
            <a:r>
              <a:rPr lang="en-US" b="1" dirty="0"/>
              <a:t>The flow of the Study:</a:t>
            </a:r>
            <a:br>
              <a:rPr lang="en-US" dirty="0"/>
            </a:br>
            <a:endParaRPr lang="en-US" dirty="0"/>
          </a:p>
        </p:txBody>
      </p:sp>
      <p:pic>
        <p:nvPicPr>
          <p:cNvPr id="7" name="Content Placeholder 6">
            <a:extLst>
              <a:ext uri="{FF2B5EF4-FFF2-40B4-BE49-F238E27FC236}">
                <a16:creationId xmlns:a16="http://schemas.microsoft.com/office/drawing/2014/main" id="{984BA722-61FE-481C-88AE-C018A04618A7}"/>
              </a:ext>
            </a:extLst>
          </p:cNvPr>
          <p:cNvPicPr>
            <a:picLocks noGrp="1" noChangeAspect="1"/>
          </p:cNvPicPr>
          <p:nvPr>
            <p:ph idx="1"/>
          </p:nvPr>
        </p:nvPicPr>
        <p:blipFill>
          <a:blip r:embed="rId2"/>
          <a:stretch>
            <a:fillRect/>
          </a:stretch>
        </p:blipFill>
        <p:spPr>
          <a:xfrm>
            <a:off x="1209138" y="2405849"/>
            <a:ext cx="9289703" cy="3187084"/>
          </a:xfrm>
          <a:prstGeom prst="rect">
            <a:avLst/>
          </a:prstGeom>
        </p:spPr>
      </p:pic>
    </p:spTree>
    <p:extLst>
      <p:ext uri="{BB962C8B-B14F-4D97-AF65-F5344CB8AC3E}">
        <p14:creationId xmlns:p14="http://schemas.microsoft.com/office/powerpoint/2010/main" val="58080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6FA7-A851-4D08-8D44-9F9539DAC4A6}"/>
              </a:ext>
            </a:extLst>
          </p:cNvPr>
          <p:cNvSpPr>
            <a:spLocks noGrp="1"/>
          </p:cNvSpPr>
          <p:nvPr>
            <p:ph type="title"/>
          </p:nvPr>
        </p:nvSpPr>
        <p:spPr/>
        <p:txBody>
          <a:bodyPr/>
          <a:lstStyle/>
          <a:p>
            <a:pPr algn="ctr"/>
            <a:r>
              <a:rPr lang="en-US" b="1" dirty="0"/>
              <a:t>Feature Extraction – Round 1</a:t>
            </a:r>
            <a:endParaRPr lang="en-US" dirty="0"/>
          </a:p>
        </p:txBody>
      </p:sp>
      <p:sp>
        <p:nvSpPr>
          <p:cNvPr id="3" name="Content Placeholder 2">
            <a:extLst>
              <a:ext uri="{FF2B5EF4-FFF2-40B4-BE49-F238E27FC236}">
                <a16:creationId xmlns:a16="http://schemas.microsoft.com/office/drawing/2014/main" id="{4C238CAB-E1FB-4751-8269-7EECAFF86307}"/>
              </a:ext>
            </a:extLst>
          </p:cNvPr>
          <p:cNvSpPr>
            <a:spLocks noGrp="1"/>
          </p:cNvSpPr>
          <p:nvPr>
            <p:ph idx="1"/>
          </p:nvPr>
        </p:nvSpPr>
        <p:spPr>
          <a:xfrm>
            <a:off x="1143000" y="2725444"/>
            <a:ext cx="9872871" cy="3370555"/>
          </a:xfrm>
        </p:spPr>
        <p:txBody>
          <a:bodyPr>
            <a:normAutofit/>
          </a:bodyPr>
          <a:lstStyle/>
          <a:p>
            <a:pPr marL="502920" indent="-457200">
              <a:buAutoNum type="arabicParenR"/>
            </a:pPr>
            <a:r>
              <a:rPr lang="en-US" sz="2800" dirty="0">
                <a:solidFill>
                  <a:schemeClr val="tx1"/>
                </a:solidFill>
              </a:rPr>
              <a:t>Number of stop words</a:t>
            </a:r>
          </a:p>
          <a:p>
            <a:pPr marL="502920" indent="-457200">
              <a:buAutoNum type="arabicParenR"/>
            </a:pPr>
            <a:r>
              <a:rPr lang="en-US" sz="2800" dirty="0">
                <a:solidFill>
                  <a:schemeClr val="tx1"/>
                </a:solidFill>
              </a:rPr>
              <a:t>Number of hashtag</a:t>
            </a:r>
          </a:p>
          <a:p>
            <a:pPr marL="502920" indent="-457200">
              <a:buAutoNum type="arabicParenR"/>
            </a:pPr>
            <a:r>
              <a:rPr lang="en-US" sz="2800" dirty="0">
                <a:solidFill>
                  <a:schemeClr val="tx1"/>
                </a:solidFill>
              </a:rPr>
              <a:t>Number of numerical characters</a:t>
            </a:r>
          </a:p>
          <a:p>
            <a:pPr marL="502920" indent="-457200">
              <a:buAutoNum type="arabicParenR"/>
            </a:pPr>
            <a:r>
              <a:rPr lang="en-US" sz="2800" dirty="0">
                <a:solidFill>
                  <a:schemeClr val="tx1"/>
                </a:solidFill>
              </a:rPr>
              <a:t>Number of Uppercase words</a:t>
            </a:r>
          </a:p>
        </p:txBody>
      </p:sp>
    </p:spTree>
    <p:extLst>
      <p:ext uri="{BB962C8B-B14F-4D97-AF65-F5344CB8AC3E}">
        <p14:creationId xmlns:p14="http://schemas.microsoft.com/office/powerpoint/2010/main" val="237413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A153-27EA-4A97-9E65-7E2330930DB3}"/>
              </a:ext>
            </a:extLst>
          </p:cNvPr>
          <p:cNvSpPr>
            <a:spLocks noGrp="1"/>
          </p:cNvSpPr>
          <p:nvPr>
            <p:ph type="title"/>
          </p:nvPr>
        </p:nvSpPr>
        <p:spPr/>
        <p:txBody>
          <a:bodyPr/>
          <a:lstStyle/>
          <a:p>
            <a:pPr algn="ctr"/>
            <a:r>
              <a:rPr lang="en-US" b="1" dirty="0"/>
              <a:t>Text cleaning techniques</a:t>
            </a:r>
            <a:br>
              <a:rPr lang="en-US" dirty="0"/>
            </a:br>
            <a:endParaRPr lang="en-US" dirty="0"/>
          </a:p>
        </p:txBody>
      </p:sp>
      <p:sp>
        <p:nvSpPr>
          <p:cNvPr id="3" name="Content Placeholder 2">
            <a:extLst>
              <a:ext uri="{FF2B5EF4-FFF2-40B4-BE49-F238E27FC236}">
                <a16:creationId xmlns:a16="http://schemas.microsoft.com/office/drawing/2014/main" id="{DCC90871-4A28-474B-88EE-E6716A6CAFA8}"/>
              </a:ext>
            </a:extLst>
          </p:cNvPr>
          <p:cNvSpPr>
            <a:spLocks noGrp="1"/>
          </p:cNvSpPr>
          <p:nvPr>
            <p:ph idx="1"/>
          </p:nvPr>
        </p:nvSpPr>
        <p:spPr/>
        <p:txBody>
          <a:bodyPr/>
          <a:lstStyle/>
          <a:p>
            <a:r>
              <a:rPr lang="en-US" dirty="0">
                <a:solidFill>
                  <a:schemeClr val="tx1"/>
                </a:solidFill>
              </a:rPr>
              <a:t>Make all text lower case</a:t>
            </a:r>
          </a:p>
          <a:p>
            <a:r>
              <a:rPr lang="en-US" dirty="0">
                <a:solidFill>
                  <a:schemeClr val="tx1"/>
                </a:solidFill>
              </a:rPr>
              <a:t>Removing Punctuation</a:t>
            </a:r>
          </a:p>
          <a:p>
            <a:r>
              <a:rPr lang="en-US" dirty="0">
                <a:solidFill>
                  <a:schemeClr val="tx1"/>
                </a:solidFill>
              </a:rPr>
              <a:t>Removal of Stop Words</a:t>
            </a:r>
          </a:p>
          <a:p>
            <a:r>
              <a:rPr lang="en-US" dirty="0">
                <a:solidFill>
                  <a:schemeClr val="tx1"/>
                </a:solidFill>
              </a:rPr>
              <a:t>Removing URLs</a:t>
            </a:r>
          </a:p>
          <a:p>
            <a:r>
              <a:rPr lang="en-US" dirty="0">
                <a:solidFill>
                  <a:schemeClr val="tx1"/>
                </a:solidFill>
              </a:rPr>
              <a:t>Remove HTML tags</a:t>
            </a:r>
          </a:p>
          <a:p>
            <a:r>
              <a:rPr lang="en-US" dirty="0">
                <a:solidFill>
                  <a:schemeClr val="tx1"/>
                </a:solidFill>
              </a:rPr>
              <a:t>Removing Emojis</a:t>
            </a:r>
          </a:p>
          <a:p>
            <a:r>
              <a:rPr lang="en-US" dirty="0">
                <a:solidFill>
                  <a:schemeClr val="tx1"/>
                </a:solidFill>
              </a:rPr>
              <a:t>Remove Emoticons</a:t>
            </a:r>
          </a:p>
          <a:p>
            <a:r>
              <a:rPr lang="en-US" dirty="0">
                <a:solidFill>
                  <a:schemeClr val="tx1"/>
                </a:solidFill>
              </a:rPr>
              <a:t>Spell Correction</a:t>
            </a:r>
          </a:p>
          <a:p>
            <a:endParaRPr lang="en-US" dirty="0">
              <a:solidFill>
                <a:schemeClr val="tx1"/>
              </a:solidFill>
            </a:endParaRPr>
          </a:p>
        </p:txBody>
      </p:sp>
      <p:pic>
        <p:nvPicPr>
          <p:cNvPr id="7" name="Picture 6">
            <a:extLst>
              <a:ext uri="{FF2B5EF4-FFF2-40B4-BE49-F238E27FC236}">
                <a16:creationId xmlns:a16="http://schemas.microsoft.com/office/drawing/2014/main" id="{EE64D1BE-6C7A-49C2-816D-3561C3CE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699" y="2166150"/>
            <a:ext cx="5139062" cy="3426041"/>
          </a:xfrm>
          <a:prstGeom prst="rect">
            <a:avLst/>
          </a:prstGeom>
        </p:spPr>
      </p:pic>
    </p:spTree>
    <p:extLst>
      <p:ext uri="{BB962C8B-B14F-4D97-AF65-F5344CB8AC3E}">
        <p14:creationId xmlns:p14="http://schemas.microsoft.com/office/powerpoint/2010/main" val="159496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4EAC-C19C-420D-9C09-AD5A0DA1C3AF}"/>
              </a:ext>
            </a:extLst>
          </p:cNvPr>
          <p:cNvSpPr>
            <a:spLocks noGrp="1"/>
          </p:cNvSpPr>
          <p:nvPr>
            <p:ph type="title"/>
          </p:nvPr>
        </p:nvSpPr>
        <p:spPr/>
        <p:txBody>
          <a:bodyPr/>
          <a:lstStyle/>
          <a:p>
            <a:pPr algn="ctr"/>
            <a:r>
              <a:rPr lang="en-US" b="1" dirty="0"/>
              <a:t>Feature Extraction- Round 2</a:t>
            </a:r>
            <a:br>
              <a:rPr lang="en-US" dirty="0"/>
            </a:br>
            <a:endParaRPr lang="en-US" dirty="0"/>
          </a:p>
        </p:txBody>
      </p:sp>
      <p:sp>
        <p:nvSpPr>
          <p:cNvPr id="3" name="Content Placeholder 2">
            <a:extLst>
              <a:ext uri="{FF2B5EF4-FFF2-40B4-BE49-F238E27FC236}">
                <a16:creationId xmlns:a16="http://schemas.microsoft.com/office/drawing/2014/main" id="{2C5C7E09-56DF-40E2-B297-14DE201E456B}"/>
              </a:ext>
            </a:extLst>
          </p:cNvPr>
          <p:cNvSpPr>
            <a:spLocks noGrp="1"/>
          </p:cNvSpPr>
          <p:nvPr>
            <p:ph idx="1"/>
          </p:nvPr>
        </p:nvSpPr>
        <p:spPr/>
        <p:txBody>
          <a:bodyPr>
            <a:normAutofit lnSpcReduction="10000"/>
          </a:bodyPr>
          <a:lstStyle/>
          <a:p>
            <a:r>
              <a:rPr lang="en-US" b="1" dirty="0">
                <a:solidFill>
                  <a:schemeClr val="tx1"/>
                </a:solidFill>
              </a:rPr>
              <a:t>Number of Words: </a:t>
            </a:r>
            <a:r>
              <a:rPr lang="en-US" dirty="0">
                <a:solidFill>
                  <a:schemeClr val="tx1"/>
                </a:solidFill>
              </a:rPr>
              <a:t>how many words there are in the review.</a:t>
            </a:r>
          </a:p>
          <a:p>
            <a:r>
              <a:rPr lang="en-US" b="1" dirty="0">
                <a:solidFill>
                  <a:schemeClr val="tx1"/>
                </a:solidFill>
              </a:rPr>
              <a:t>Number of characters: </a:t>
            </a:r>
            <a:r>
              <a:rPr lang="en-US" dirty="0">
                <a:solidFill>
                  <a:schemeClr val="tx1"/>
                </a:solidFill>
              </a:rPr>
              <a:t>how many letters are contained in the review.</a:t>
            </a:r>
          </a:p>
          <a:p>
            <a:r>
              <a:rPr lang="en-US" b="1" dirty="0">
                <a:solidFill>
                  <a:schemeClr val="tx1"/>
                </a:solidFill>
              </a:rPr>
              <a:t>Average Word Length:</a:t>
            </a:r>
            <a:r>
              <a:rPr lang="en-US" dirty="0">
                <a:solidFill>
                  <a:schemeClr val="tx1"/>
                </a:solidFill>
              </a:rPr>
              <a:t> average number of letters in the words in a review. </a:t>
            </a:r>
          </a:p>
          <a:p>
            <a:endParaRPr lang="en-US" b="1" dirty="0">
              <a:solidFill>
                <a:schemeClr val="tx1"/>
              </a:solidFill>
            </a:endParaRPr>
          </a:p>
          <a:p>
            <a:r>
              <a:rPr lang="en-US" b="1" dirty="0">
                <a:solidFill>
                  <a:schemeClr val="tx1"/>
                </a:solidFill>
              </a:rPr>
              <a:t>Creating the column: </a:t>
            </a:r>
            <a:r>
              <a:rPr lang="en-US" b="1" dirty="0" err="1">
                <a:solidFill>
                  <a:schemeClr val="tx1"/>
                </a:solidFill>
              </a:rPr>
              <a:t>Good_Reviews</a:t>
            </a:r>
            <a:endParaRPr lang="en-US" b="1" dirty="0">
              <a:solidFill>
                <a:schemeClr val="tx1"/>
              </a:solidFill>
            </a:endParaRPr>
          </a:p>
          <a:p>
            <a:pPr marL="45720" indent="0">
              <a:buNone/>
            </a:pPr>
            <a:r>
              <a:rPr lang="en-US" dirty="0">
                <a:solidFill>
                  <a:schemeClr val="tx1"/>
                </a:solidFill>
              </a:rPr>
              <a:t>Score feature will be converted in </a:t>
            </a:r>
            <a:r>
              <a:rPr lang="en-US" dirty="0" err="1">
                <a:solidFill>
                  <a:schemeClr val="tx1"/>
                </a:solidFill>
              </a:rPr>
              <a:t>Good_Reviews</a:t>
            </a:r>
            <a:r>
              <a:rPr lang="en-US" dirty="0">
                <a:solidFill>
                  <a:schemeClr val="tx1"/>
                </a:solidFill>
              </a:rPr>
              <a:t> columns. This column has two values</a:t>
            </a:r>
            <a:r>
              <a:rPr lang="en-US" b="1" dirty="0">
                <a:solidFill>
                  <a:schemeClr val="tx1"/>
                </a:solidFill>
              </a:rPr>
              <a:t>: </a:t>
            </a:r>
          </a:p>
          <a:p>
            <a:pPr marL="45720" indent="0">
              <a:buNone/>
            </a:pPr>
            <a:r>
              <a:rPr lang="en-US" dirty="0">
                <a:solidFill>
                  <a:schemeClr val="tx1"/>
                </a:solidFill>
              </a:rPr>
              <a:t>0: Reviews that have score value 1, 2 or 3</a:t>
            </a:r>
          </a:p>
          <a:p>
            <a:pPr marL="45720" indent="0">
              <a:buNone/>
            </a:pPr>
            <a:r>
              <a:rPr lang="en-US" dirty="0">
                <a:solidFill>
                  <a:schemeClr val="tx1"/>
                </a:solidFill>
              </a:rPr>
              <a:t>1:  Reviews that have score value 4 or 5.</a:t>
            </a:r>
          </a:p>
          <a:p>
            <a:endParaRPr lang="en-US" dirty="0">
              <a:solidFill>
                <a:schemeClr val="tx1"/>
              </a:solidFill>
            </a:endParaRPr>
          </a:p>
        </p:txBody>
      </p:sp>
    </p:spTree>
    <p:extLst>
      <p:ext uri="{BB962C8B-B14F-4D97-AF65-F5344CB8AC3E}">
        <p14:creationId xmlns:p14="http://schemas.microsoft.com/office/powerpoint/2010/main" val="98661032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78</TotalTime>
  <Words>1032</Words>
  <Application>Microsoft Office PowerPoint</Application>
  <PresentationFormat>Widescreen</PresentationFormat>
  <Paragraphs>145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Avenir LT Std 45 Book</vt:lpstr>
      <vt:lpstr>Corbel</vt:lpstr>
      <vt:lpstr>Times New Roman</vt:lpstr>
      <vt:lpstr>Basis</vt:lpstr>
      <vt:lpstr>Amazon Review Rating Prediction - NLP Study</vt:lpstr>
      <vt:lpstr>Introduction</vt:lpstr>
      <vt:lpstr>The Problem </vt:lpstr>
      <vt:lpstr>The Client </vt:lpstr>
      <vt:lpstr>The Data </vt:lpstr>
      <vt:lpstr>The flow of the Study: </vt:lpstr>
      <vt:lpstr>Feature Extraction – Round 1</vt:lpstr>
      <vt:lpstr>Text cleaning techniques </vt:lpstr>
      <vt:lpstr>Feature Extraction- Round 2 </vt:lpstr>
      <vt:lpstr>Data Visualization and Data Wrangling</vt:lpstr>
      <vt:lpstr>Dropping duplicate reviews</vt:lpstr>
      <vt:lpstr>Number of numeric values depending on Good Reviews category</vt:lpstr>
      <vt:lpstr>PowerPoint Presentation</vt:lpstr>
      <vt:lpstr>PowerPoint Presentation</vt:lpstr>
      <vt:lpstr>PowerPoint Presentation</vt:lpstr>
      <vt:lpstr>Most Frequent 100 Words</vt:lpstr>
      <vt:lpstr>Sentiment Analysis </vt:lpstr>
      <vt:lpstr>Polarity </vt:lpstr>
      <vt:lpstr>Example reviews</vt:lpstr>
      <vt:lpstr>Some Reviews that have polarity of 1 (most positive), Good review is 0 (bad reviews)</vt:lpstr>
      <vt:lpstr>Number of punctuation and polarity score</vt:lpstr>
      <vt:lpstr>Helpfulness and Polarity in category of Good Reviews</vt:lpstr>
      <vt:lpstr>Subjectivity</vt:lpstr>
      <vt:lpstr>Subjectivity and polarity scores regarding to good reviews category</vt:lpstr>
      <vt:lpstr>Mean value of polarity and subjectivity scores for review ratings</vt:lpstr>
      <vt:lpstr>Topic Modeling</vt:lpstr>
      <vt:lpstr>Most meaningful Groups</vt:lpstr>
      <vt:lpstr>Machine Learning Models </vt:lpstr>
      <vt:lpstr>Confusion matrix for Gaussian NB model</vt:lpstr>
      <vt:lpstr>Comparison of Model Performances </vt:lpstr>
      <vt:lpstr>Receiver Operating Characteristic (ROC) Curve</vt:lpstr>
      <vt:lpstr>Limitations of the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Rating Prediction - NLP Study</dc:title>
  <dc:creator>Enes Gokce</dc:creator>
  <cp:lastModifiedBy>Enes Gokce</cp:lastModifiedBy>
  <cp:revision>9</cp:revision>
  <dcterms:created xsi:type="dcterms:W3CDTF">2020-05-10T09:49:02Z</dcterms:created>
  <dcterms:modified xsi:type="dcterms:W3CDTF">2020-05-10T11:07:56Z</dcterms:modified>
</cp:coreProperties>
</file>