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5" r:id="rId3"/>
    <p:sldId id="286" r:id="rId4"/>
    <p:sldId id="263" r:id="rId5"/>
    <p:sldId id="264" r:id="rId6"/>
    <p:sldId id="265" r:id="rId7"/>
    <p:sldId id="287" r:id="rId8"/>
    <p:sldId id="288" r:id="rId9"/>
    <p:sldId id="267" r:id="rId10"/>
    <p:sldId id="270" r:id="rId11"/>
    <p:sldId id="269" r:id="rId12"/>
    <p:sldId id="271" r:id="rId13"/>
    <p:sldId id="272" r:id="rId14"/>
    <p:sldId id="274" r:id="rId15"/>
    <p:sldId id="273" r:id="rId16"/>
    <p:sldId id="275" r:id="rId17"/>
    <p:sldId id="276" r:id="rId18"/>
    <p:sldId id="294" r:id="rId19"/>
    <p:sldId id="277" r:id="rId20"/>
    <p:sldId id="295" r:id="rId21"/>
    <p:sldId id="278" r:id="rId22"/>
    <p:sldId id="280" r:id="rId23"/>
    <p:sldId id="279" r:id="rId24"/>
    <p:sldId id="289" r:id="rId25"/>
    <p:sldId id="290" r:id="rId26"/>
    <p:sldId id="291" r:id="rId27"/>
    <p:sldId id="281" r:id="rId28"/>
    <p:sldId id="292" r:id="rId29"/>
    <p:sldId id="282" r:id="rId30"/>
    <p:sldId id="293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4B6-B275-38DE-17A3-06EDB383A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C2100-BA31-27CA-C03C-5C877321B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E294-ED74-BB49-38B0-064B47F1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EEC5-F74E-E854-45E1-A5CDD525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F33C-0783-DC47-6E9C-7C261391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4E7D-9128-CFD9-A74D-2FEB529F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3D372-A71A-2161-A21E-35E37F03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0C9B-FC2D-07A7-8D18-F34587F9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E212-DE08-E02B-D70A-3735993E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383A-5C2E-539F-9AE8-5E159A88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FFA17-7311-16EB-7010-BA056EAF7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D22B1-11BB-016B-11DD-7D047674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1B7B-8409-91EE-D814-DA641FD1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F7BF-8C4D-A2CF-C01E-6FCDD5BD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0AEE-8172-F15C-8A56-EAF957C7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3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05A6-2604-28C5-C97F-ACFFFE75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823C-CE7F-0C8B-B7E1-02DE68EB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DE04C-85F4-3AFD-0A16-7F84A307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7098-0EBF-A0E8-711B-4AA858CC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86DAD-AB06-E0F4-21E5-C2FD0939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CEA2-F648-6158-C8ED-5E6A6AAE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35A1-3C43-9C12-EEAB-22844A9FB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AB657-C6D8-B70E-DD97-D55C2209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144E-1A8C-2A14-00A9-D96AA400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2CB3-F7CB-123D-4317-01C5366B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7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CE4D-96BC-217E-F7CF-5EB05D7E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E2FE-79F0-3022-2AF6-7AE457CC5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1754F-E76C-56C4-0088-F3F333345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E63FC-7AD9-B2AB-97A7-3CD99DA6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F447B-5564-C0F8-9D26-C299286B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9CDF8-4B3F-3970-5981-6A8E79D4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8808-8693-0B29-1C3A-D9B1FD46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94B6F-1830-1A61-CEC1-7469F07D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36DA-066E-6AAA-5E9B-6F878DA8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BAA59-8D9E-4423-5548-CCD2DA267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B34D3-CC93-6863-D6DE-135B35D43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0648E-D215-D63F-BF37-140713CA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40EF4-CC21-DFAA-94BA-AFA94FB5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35437-FB19-0084-5241-1BAE6180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1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B83-8EC7-D109-F7EC-CE3E7277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5C07E-D540-9168-28D5-146C198E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0B96C-7ACA-A4AD-D28D-CA962A80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26DA0-43F4-8D24-DAA0-84F4472A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14E1-7F17-B838-D67B-125DF020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79C88-59F4-7788-93B6-8F8F5818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8E6FF-7EDA-0D00-668F-9B64F176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7893-9008-86B8-6BCC-005C705F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21DD-24E2-1226-08E6-FDCBCBD2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00142-F557-EE55-8BDC-9D52597C6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084B7-D3DA-9387-9902-65517CE5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ED92B-B866-E538-53AA-889888BF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7D606-F184-099F-235B-455AAE68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5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0C26-7015-CAC7-6431-34E0633D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FAED8-D7DA-0CB6-76D5-77CAF6A83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1B3FD-6E36-718B-F1A5-BAC571A7C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4A657-5CA5-C161-304B-7B50D9A8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673B-53D7-C102-9A77-DC80814E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468A3-8686-0E7D-34CB-9125A7EF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DC051-8E80-CA75-EA9D-86A99F87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8166-7C4A-81A0-5886-4824900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4597-60EC-E10C-C34E-8A09EBEF0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C561-2AC3-43A0-9949-8F285CAD804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60BFA-427C-C0E5-82C0-FBEBD6DF1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0B69B-578B-F041-273E-8841C943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2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E957-E17E-20F7-A517-86B19F6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820" y="2766218"/>
            <a:ext cx="3642360" cy="1325563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16740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AEAD-98C6-74E6-D31B-867C4060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20" y="2766218"/>
            <a:ext cx="6436360" cy="1325563"/>
          </a:xfrm>
        </p:spPr>
        <p:txBody>
          <a:bodyPr/>
          <a:lstStyle/>
          <a:p>
            <a:r>
              <a:rPr lang="en-US" dirty="0"/>
              <a:t>Combined (Missing + HVGs)</a:t>
            </a:r>
          </a:p>
        </p:txBody>
      </p:sp>
    </p:spTree>
    <p:extLst>
      <p:ext uri="{BB962C8B-B14F-4D97-AF65-F5344CB8AC3E}">
        <p14:creationId xmlns:p14="http://schemas.microsoft.com/office/powerpoint/2010/main" val="69938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9F8E01-9248-E7C6-1110-96E1377E0084}"/>
              </a:ext>
            </a:extLst>
          </p:cNvPr>
          <p:cNvSpPr txBox="1"/>
          <p:nvPr/>
        </p:nvSpPr>
        <p:spPr>
          <a:xfrm>
            <a:off x="1797745" y="5934670"/>
            <a:ext cx="2449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171 Proteins</a:t>
            </a:r>
          </a:p>
          <a:p>
            <a:r>
              <a:rPr lang="en-US" dirty="0"/>
              <a:t>less than 96.5% missing </a:t>
            </a:r>
          </a:p>
          <a:p>
            <a:r>
              <a:rPr lang="en-US" dirty="0"/>
              <a:t>most variable 20%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12A1A-5B7C-D3E7-20CF-B8F9C3A3F485}"/>
              </a:ext>
            </a:extLst>
          </p:cNvPr>
          <p:cNvSpPr txBox="1"/>
          <p:nvPr/>
        </p:nvSpPr>
        <p:spPr>
          <a:xfrm>
            <a:off x="8147745" y="5934670"/>
            <a:ext cx="271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177 Proteins</a:t>
            </a:r>
          </a:p>
          <a:p>
            <a:r>
              <a:rPr lang="en-US" dirty="0"/>
              <a:t>more than 99.99% missing </a:t>
            </a:r>
          </a:p>
          <a:p>
            <a:r>
              <a:rPr lang="en-US" dirty="0"/>
              <a:t>least variable 20%</a:t>
            </a:r>
          </a:p>
        </p:txBody>
      </p:sp>
      <p:pic>
        <p:nvPicPr>
          <p:cNvPr id="3" name="Picture 2" descr="A white and blue squares&#10;&#10;Description automatically generated">
            <a:extLst>
              <a:ext uri="{FF2B5EF4-FFF2-40B4-BE49-F238E27FC236}">
                <a16:creationId xmlns:a16="http://schemas.microsoft.com/office/drawing/2014/main" id="{75D977E4-47AA-B70B-EDA8-BADA16B4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1" r="20202"/>
          <a:stretch/>
        </p:blipFill>
        <p:spPr>
          <a:xfrm>
            <a:off x="50800" y="4763"/>
            <a:ext cx="6045200" cy="5992061"/>
          </a:xfrm>
          <a:prstGeom prst="rect">
            <a:avLst/>
          </a:prstGeom>
        </p:spPr>
      </p:pic>
      <p:pic>
        <p:nvPicPr>
          <p:cNvPr id="7" name="Picture 6" descr="A blue and red grid&#10;&#10;Description automatically generated">
            <a:extLst>
              <a:ext uri="{FF2B5EF4-FFF2-40B4-BE49-F238E27FC236}">
                <a16:creationId xmlns:a16="http://schemas.microsoft.com/office/drawing/2014/main" id="{7C5F7CA1-4CDF-8665-65AA-2F17A9C16F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2" r="20001"/>
          <a:stretch/>
        </p:blipFill>
        <p:spPr>
          <a:xfrm>
            <a:off x="6096000" y="4763"/>
            <a:ext cx="6045200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1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35AF-8A6D-DC9D-66DF-BA189BA3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060" y="2675731"/>
            <a:ext cx="5643880" cy="1325563"/>
          </a:xfrm>
        </p:spPr>
        <p:txBody>
          <a:bodyPr/>
          <a:lstStyle/>
          <a:p>
            <a:r>
              <a:rPr lang="en-US" dirty="0"/>
              <a:t>WGCNA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57083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cluster&#10;&#10;Description automatically generated">
            <a:extLst>
              <a:ext uri="{FF2B5EF4-FFF2-40B4-BE49-F238E27FC236}">
                <a16:creationId xmlns:a16="http://schemas.microsoft.com/office/drawing/2014/main" id="{C3B08DB5-6E89-F575-910B-760ACF8D7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" y="428206"/>
            <a:ext cx="10136015" cy="6001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1FC4CB-43A1-3619-0F41-BE4BA71B51E8}"/>
              </a:ext>
            </a:extLst>
          </p:cNvPr>
          <p:cNvSpPr txBox="1"/>
          <p:nvPr/>
        </p:nvSpPr>
        <p:spPr>
          <a:xfrm>
            <a:off x="3281680" y="6245128"/>
            <a:ext cx="524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886 Proteins (</a:t>
            </a:r>
            <a:r>
              <a:rPr lang="en-US" dirty="0" err="1"/>
              <a:t>pNA</a:t>
            </a:r>
            <a:r>
              <a:rPr lang="en-US" dirty="0"/>
              <a:t> 0.9999), more than 99.99% missing</a:t>
            </a:r>
          </a:p>
        </p:txBody>
      </p:sp>
    </p:spTree>
    <p:extLst>
      <p:ext uri="{BB962C8B-B14F-4D97-AF65-F5344CB8AC3E}">
        <p14:creationId xmlns:p14="http://schemas.microsoft.com/office/powerpoint/2010/main" val="117687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015DECE4-892D-3918-0ED7-CA354D081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53" y="0"/>
            <a:ext cx="5791200" cy="3429000"/>
          </a:xfrm>
          <a:prstGeom prst="rect">
            <a:avLst/>
          </a:prstGeom>
        </p:spPr>
      </p:pic>
      <p:pic>
        <p:nvPicPr>
          <p:cNvPr id="9" name="Picture 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83F9A49-5083-7FF7-54B3-DB7E44C81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912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3BC86B-0DEE-859C-CFCD-6FABE45DC3AC}"/>
              </a:ext>
            </a:extLst>
          </p:cNvPr>
          <p:cNvSpPr txBox="1"/>
          <p:nvPr/>
        </p:nvSpPr>
        <p:spPr>
          <a:xfrm>
            <a:off x="3699289" y="3429000"/>
            <a:ext cx="524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886 Proteins (</a:t>
            </a:r>
            <a:r>
              <a:rPr lang="en-US" dirty="0" err="1"/>
              <a:t>pNA</a:t>
            </a:r>
            <a:r>
              <a:rPr lang="en-US" dirty="0"/>
              <a:t> 0.9999), more than 99.99% missing</a:t>
            </a:r>
          </a:p>
        </p:txBody>
      </p:sp>
    </p:spTree>
    <p:extLst>
      <p:ext uri="{BB962C8B-B14F-4D97-AF65-F5344CB8AC3E}">
        <p14:creationId xmlns:p14="http://schemas.microsoft.com/office/powerpoint/2010/main" val="172006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mountain&#10;&#10;Description automatically generated">
            <a:extLst>
              <a:ext uri="{FF2B5EF4-FFF2-40B4-BE49-F238E27FC236}">
                <a16:creationId xmlns:a16="http://schemas.microsoft.com/office/drawing/2014/main" id="{F9C237D4-E957-AB5E-527D-6B8E9395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" y="214846"/>
            <a:ext cx="10136015" cy="6001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7C781-DC8D-4ECD-FD4C-A8729A93B5C4}"/>
              </a:ext>
            </a:extLst>
          </p:cNvPr>
          <p:cNvSpPr txBox="1"/>
          <p:nvPr/>
        </p:nvSpPr>
        <p:spPr>
          <a:xfrm>
            <a:off x="3666391" y="6031768"/>
            <a:ext cx="485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851 Proteins (</a:t>
            </a:r>
            <a:r>
              <a:rPr lang="en-US" dirty="0" err="1"/>
              <a:t>pNA</a:t>
            </a:r>
            <a:r>
              <a:rPr lang="en-US" dirty="0"/>
              <a:t> 0.965), less than 96.5% missing</a:t>
            </a:r>
          </a:p>
        </p:txBody>
      </p:sp>
    </p:spTree>
    <p:extLst>
      <p:ext uri="{BB962C8B-B14F-4D97-AF65-F5344CB8AC3E}">
        <p14:creationId xmlns:p14="http://schemas.microsoft.com/office/powerpoint/2010/main" val="389201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A690D1-64A3-E074-1C9B-ACAC5426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10" y="2766218"/>
            <a:ext cx="646938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 Significant Enrichment?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C8B02-82BF-F681-9793-1569DA23F866}"/>
              </a:ext>
            </a:extLst>
          </p:cNvPr>
          <p:cNvSpPr txBox="1"/>
          <p:nvPr/>
        </p:nvSpPr>
        <p:spPr>
          <a:xfrm>
            <a:off x="3666392" y="3907115"/>
            <a:ext cx="485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851 Proteins (</a:t>
            </a:r>
            <a:r>
              <a:rPr lang="en-US" dirty="0" err="1"/>
              <a:t>pNA</a:t>
            </a:r>
            <a:r>
              <a:rPr lang="en-US" dirty="0"/>
              <a:t> 0.965), less than 96.5% missing</a:t>
            </a:r>
          </a:p>
        </p:txBody>
      </p:sp>
    </p:spTree>
    <p:extLst>
      <p:ext uri="{BB962C8B-B14F-4D97-AF65-F5344CB8AC3E}">
        <p14:creationId xmlns:p14="http://schemas.microsoft.com/office/powerpoint/2010/main" val="160253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014B-D48F-8E13-3887-A5F5F88A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780" y="1825625"/>
            <a:ext cx="4790440" cy="1325563"/>
          </a:xfrm>
        </p:spPr>
        <p:txBody>
          <a:bodyPr/>
          <a:lstStyle/>
          <a:p>
            <a:r>
              <a:rPr lang="en-US" dirty="0"/>
              <a:t>CPM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73099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nd red square with blue squares&#10;&#10;Description automatically generated">
            <a:extLst>
              <a:ext uri="{FF2B5EF4-FFF2-40B4-BE49-F238E27FC236}">
                <a16:creationId xmlns:a16="http://schemas.microsoft.com/office/drawing/2014/main" id="{9EDED48C-2204-BA7C-B0E8-C85140023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1" r="20129"/>
          <a:stretch/>
        </p:blipFill>
        <p:spPr>
          <a:xfrm>
            <a:off x="3088640" y="0"/>
            <a:ext cx="6014720" cy="5992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FECE8-5DA0-8810-F920-D2232C4BBD56}"/>
              </a:ext>
            </a:extLst>
          </p:cNvPr>
          <p:cNvSpPr txBox="1"/>
          <p:nvPr/>
        </p:nvSpPr>
        <p:spPr>
          <a:xfrm>
            <a:off x="3473936" y="5992061"/>
            <a:ext cx="524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886 Proteins (</a:t>
            </a:r>
            <a:r>
              <a:rPr lang="en-US" dirty="0" err="1"/>
              <a:t>pNA</a:t>
            </a:r>
            <a:r>
              <a:rPr lang="en-US" dirty="0"/>
              <a:t> 0.9999), more than 99.99% missing</a:t>
            </a:r>
          </a:p>
        </p:txBody>
      </p:sp>
    </p:spTree>
    <p:extLst>
      <p:ext uri="{BB962C8B-B14F-4D97-AF65-F5344CB8AC3E}">
        <p14:creationId xmlns:p14="http://schemas.microsoft.com/office/powerpoint/2010/main" val="289137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37DF683-8B6C-6C36-8F9D-0BCF8204F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7912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A32EC-1071-CE30-63B8-BFE0B681E6C6}"/>
              </a:ext>
            </a:extLst>
          </p:cNvPr>
          <p:cNvSpPr txBox="1"/>
          <p:nvPr/>
        </p:nvSpPr>
        <p:spPr>
          <a:xfrm>
            <a:off x="3321537" y="3429000"/>
            <a:ext cx="524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886 Proteins (</a:t>
            </a:r>
            <a:r>
              <a:rPr lang="en-US" dirty="0" err="1"/>
              <a:t>pNA</a:t>
            </a:r>
            <a:r>
              <a:rPr lang="en-US" dirty="0"/>
              <a:t> 0.9999), more than 99.99% missing</a:t>
            </a:r>
          </a:p>
        </p:txBody>
      </p:sp>
      <p:pic>
        <p:nvPicPr>
          <p:cNvPr id="8" name="Picture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A31CD591-D4F3-4E0E-457E-E6563B5B9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579120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7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objects&#10;&#10;Description automatically generated">
            <a:extLst>
              <a:ext uri="{FF2B5EF4-FFF2-40B4-BE49-F238E27FC236}">
                <a16:creationId xmlns:a16="http://schemas.microsoft.com/office/drawing/2014/main" id="{852DB4B6-C564-5465-999E-CEB6E0C8B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107849"/>
            <a:ext cx="10126488" cy="5992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BA276E-9043-55F4-C825-147BABD957F8}"/>
              </a:ext>
            </a:extLst>
          </p:cNvPr>
          <p:cNvSpPr txBox="1"/>
          <p:nvPr/>
        </p:nvSpPr>
        <p:spPr>
          <a:xfrm>
            <a:off x="2900445" y="6099910"/>
            <a:ext cx="639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Missing Values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Better Correlation Coefficients Observed?</a:t>
            </a:r>
          </a:p>
        </p:txBody>
      </p:sp>
    </p:spTree>
    <p:extLst>
      <p:ext uri="{BB962C8B-B14F-4D97-AF65-F5344CB8AC3E}">
        <p14:creationId xmlns:p14="http://schemas.microsoft.com/office/powerpoint/2010/main" val="226125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and red square with squares&#10;&#10;Description automatically generated with medium confidence">
            <a:extLst>
              <a:ext uri="{FF2B5EF4-FFF2-40B4-BE49-F238E27FC236}">
                <a16:creationId xmlns:a16="http://schemas.microsoft.com/office/drawing/2014/main" id="{5DE3105B-A7A3-4815-3113-C44BDEFD2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1" r="20430"/>
          <a:stretch/>
        </p:blipFill>
        <p:spPr>
          <a:xfrm>
            <a:off x="3108960" y="0"/>
            <a:ext cx="5974080" cy="5992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398D7B-D7D6-DBBD-B43F-1B94F64150B8}"/>
              </a:ext>
            </a:extLst>
          </p:cNvPr>
          <p:cNvSpPr txBox="1"/>
          <p:nvPr/>
        </p:nvSpPr>
        <p:spPr>
          <a:xfrm>
            <a:off x="3666392" y="5992061"/>
            <a:ext cx="485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851 Proteins (</a:t>
            </a:r>
            <a:r>
              <a:rPr lang="en-US" dirty="0" err="1"/>
              <a:t>pNA</a:t>
            </a:r>
            <a:r>
              <a:rPr lang="en-US" dirty="0"/>
              <a:t> 0.965), less than 96.5% missing</a:t>
            </a:r>
          </a:p>
        </p:txBody>
      </p:sp>
    </p:spTree>
    <p:extLst>
      <p:ext uri="{BB962C8B-B14F-4D97-AF65-F5344CB8AC3E}">
        <p14:creationId xmlns:p14="http://schemas.microsoft.com/office/powerpoint/2010/main" val="87955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3187A2-48A0-2833-462D-E199D931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10" y="2766218"/>
            <a:ext cx="646938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 Significant Enrichment?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64663-2137-4E82-7B19-C34527D72347}"/>
              </a:ext>
            </a:extLst>
          </p:cNvPr>
          <p:cNvSpPr txBox="1"/>
          <p:nvPr/>
        </p:nvSpPr>
        <p:spPr>
          <a:xfrm>
            <a:off x="3666392" y="3907115"/>
            <a:ext cx="485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851 Proteins (</a:t>
            </a:r>
            <a:r>
              <a:rPr lang="en-US" dirty="0" err="1"/>
              <a:t>pNA</a:t>
            </a:r>
            <a:r>
              <a:rPr lang="en-US" dirty="0"/>
              <a:t> 0.965), less than 96.5% missing</a:t>
            </a:r>
          </a:p>
        </p:txBody>
      </p:sp>
    </p:spTree>
    <p:extLst>
      <p:ext uri="{BB962C8B-B14F-4D97-AF65-F5344CB8AC3E}">
        <p14:creationId xmlns:p14="http://schemas.microsoft.com/office/powerpoint/2010/main" val="431996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4D82-F345-24A6-C389-7E293FBA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900" y="2766218"/>
            <a:ext cx="3378200" cy="1325563"/>
          </a:xfrm>
        </p:spPr>
        <p:txBody>
          <a:bodyPr/>
          <a:lstStyle/>
          <a:p>
            <a:r>
              <a:rPr lang="en-US" dirty="0"/>
              <a:t>WGCNA HVGs</a:t>
            </a:r>
          </a:p>
        </p:txBody>
      </p:sp>
    </p:spTree>
    <p:extLst>
      <p:ext uri="{BB962C8B-B14F-4D97-AF65-F5344CB8AC3E}">
        <p14:creationId xmlns:p14="http://schemas.microsoft.com/office/powerpoint/2010/main" val="509626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85D3BA-BB90-647C-47C5-F5A22F959787}"/>
              </a:ext>
            </a:extLst>
          </p:cNvPr>
          <p:cNvSpPr txBox="1"/>
          <p:nvPr/>
        </p:nvSpPr>
        <p:spPr>
          <a:xfrm>
            <a:off x="4415572" y="6199957"/>
            <a:ext cx="336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1521 Proteins, most variable 50% </a:t>
            </a:r>
          </a:p>
        </p:txBody>
      </p:sp>
      <p:pic>
        <p:nvPicPr>
          <p:cNvPr id="7" name="Picture 6" descr="A graph of a cluster&#10;&#10;Description automatically generated">
            <a:extLst>
              <a:ext uri="{FF2B5EF4-FFF2-40B4-BE49-F238E27FC236}">
                <a16:creationId xmlns:a16="http://schemas.microsoft.com/office/drawing/2014/main" id="{02F4AFFA-3582-B0B3-8EB4-55208C43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8" y="180459"/>
            <a:ext cx="10177844" cy="60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50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5D6876F2-D54F-54FE-D5FA-5776DD52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603744"/>
          </a:xfrm>
          <a:prstGeom prst="rect">
            <a:avLst/>
          </a:prstGeo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6CB6467-B8E1-22F2-6BBD-08B1E4F8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603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08B40-286F-089E-DC5B-1277A9324734}"/>
              </a:ext>
            </a:extLst>
          </p:cNvPr>
          <p:cNvSpPr txBox="1"/>
          <p:nvPr/>
        </p:nvSpPr>
        <p:spPr>
          <a:xfrm>
            <a:off x="4415572" y="3603744"/>
            <a:ext cx="336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1521 Proteins, most variable 50% </a:t>
            </a:r>
          </a:p>
        </p:txBody>
      </p:sp>
    </p:spTree>
    <p:extLst>
      <p:ext uri="{BB962C8B-B14F-4D97-AF65-F5344CB8AC3E}">
        <p14:creationId xmlns:p14="http://schemas.microsoft.com/office/powerpoint/2010/main" val="2506417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luster&#10;&#10;Description automatically generated">
            <a:extLst>
              <a:ext uri="{FF2B5EF4-FFF2-40B4-BE49-F238E27FC236}">
                <a16:creationId xmlns:a16="http://schemas.microsoft.com/office/drawing/2014/main" id="{D8F42FA3-EA25-91F0-D409-987B6BC28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8" y="0"/>
            <a:ext cx="10177844" cy="6019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DB781-BCE9-63AC-C412-AE5753BC99C9}"/>
              </a:ext>
            </a:extLst>
          </p:cNvPr>
          <p:cNvSpPr txBox="1"/>
          <p:nvPr/>
        </p:nvSpPr>
        <p:spPr>
          <a:xfrm>
            <a:off x="4429197" y="5905952"/>
            <a:ext cx="333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1521 Proteins, least variable 50% </a:t>
            </a:r>
          </a:p>
        </p:txBody>
      </p:sp>
    </p:spTree>
    <p:extLst>
      <p:ext uri="{BB962C8B-B14F-4D97-AF65-F5344CB8AC3E}">
        <p14:creationId xmlns:p14="http://schemas.microsoft.com/office/powerpoint/2010/main" val="162902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5772224-8DD9-D538-D6E7-FD9934465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38" y="246531"/>
            <a:ext cx="7502523" cy="4437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B1E81-F8FB-8C30-89AA-97230D63AF53}"/>
              </a:ext>
            </a:extLst>
          </p:cNvPr>
          <p:cNvSpPr txBox="1"/>
          <p:nvPr/>
        </p:nvSpPr>
        <p:spPr>
          <a:xfrm>
            <a:off x="4429196" y="4788352"/>
            <a:ext cx="333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1521 Proteins, least variable 50% </a:t>
            </a:r>
          </a:p>
        </p:txBody>
      </p:sp>
    </p:spTree>
    <p:extLst>
      <p:ext uri="{BB962C8B-B14F-4D97-AF65-F5344CB8AC3E}">
        <p14:creationId xmlns:p14="http://schemas.microsoft.com/office/powerpoint/2010/main" val="116067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FE8E-2103-0CAB-CB4D-4361E5ED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2766218"/>
            <a:ext cx="2667000" cy="1325563"/>
          </a:xfrm>
        </p:spPr>
        <p:txBody>
          <a:bodyPr/>
          <a:lstStyle/>
          <a:p>
            <a:r>
              <a:rPr lang="en-US" dirty="0"/>
              <a:t>CPM HVGs</a:t>
            </a:r>
          </a:p>
        </p:txBody>
      </p:sp>
    </p:spTree>
    <p:extLst>
      <p:ext uri="{BB962C8B-B14F-4D97-AF65-F5344CB8AC3E}">
        <p14:creationId xmlns:p14="http://schemas.microsoft.com/office/powerpoint/2010/main" val="2812022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nd blue grid&#10;&#10;Description automatically generated with medium confidence">
            <a:extLst>
              <a:ext uri="{FF2B5EF4-FFF2-40B4-BE49-F238E27FC236}">
                <a16:creationId xmlns:a16="http://schemas.microsoft.com/office/drawing/2014/main" id="{9471D687-ABED-159A-20EF-E09A8847C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0" r="20430"/>
          <a:stretch/>
        </p:blipFill>
        <p:spPr>
          <a:xfrm>
            <a:off x="3159761" y="0"/>
            <a:ext cx="6014720" cy="5992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63190C-7918-7980-98A5-D52DEBB9B4BE}"/>
              </a:ext>
            </a:extLst>
          </p:cNvPr>
          <p:cNvSpPr txBox="1"/>
          <p:nvPr/>
        </p:nvSpPr>
        <p:spPr>
          <a:xfrm>
            <a:off x="4340421" y="5992061"/>
            <a:ext cx="330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1521 Proteins, most variable 50%</a:t>
            </a:r>
          </a:p>
        </p:txBody>
      </p:sp>
    </p:spTree>
    <p:extLst>
      <p:ext uri="{BB962C8B-B14F-4D97-AF65-F5344CB8AC3E}">
        <p14:creationId xmlns:p14="http://schemas.microsoft.com/office/powerpoint/2010/main" val="1043277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836B0EB0-AE36-9185-2E59-A5975633A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-1"/>
            <a:ext cx="6024880" cy="3567363"/>
          </a:xfrm>
          <a:prstGeom prst="rect">
            <a:avLst/>
          </a:prstGeo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3141C0C-46FB-3653-5D1D-9F59FFBB8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20" y="-1"/>
            <a:ext cx="6024880" cy="3567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98D6B8-04B0-386E-65C5-BC85ECE77230}"/>
              </a:ext>
            </a:extLst>
          </p:cNvPr>
          <p:cNvSpPr txBox="1"/>
          <p:nvPr/>
        </p:nvSpPr>
        <p:spPr>
          <a:xfrm>
            <a:off x="4513141" y="3567362"/>
            <a:ext cx="330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1521 Proteins, most variable 50%</a:t>
            </a:r>
          </a:p>
        </p:txBody>
      </p:sp>
    </p:spTree>
    <p:extLst>
      <p:ext uri="{BB962C8B-B14F-4D97-AF65-F5344CB8AC3E}">
        <p14:creationId xmlns:p14="http://schemas.microsoft.com/office/powerpoint/2010/main" val="297437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BD35FB40-0CDC-93FC-90D1-594D98AB0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66040"/>
            <a:ext cx="10126488" cy="5992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EB7071-CBC2-C9BA-043B-33D69C3A5A52}"/>
              </a:ext>
            </a:extLst>
          </p:cNvPr>
          <p:cNvSpPr txBox="1"/>
          <p:nvPr/>
        </p:nvSpPr>
        <p:spPr>
          <a:xfrm>
            <a:off x="3752666" y="6058101"/>
            <a:ext cx="46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Subset p &lt; 0.05, No effect on better correlations</a:t>
            </a:r>
          </a:p>
        </p:txBody>
      </p:sp>
    </p:spTree>
    <p:extLst>
      <p:ext uri="{BB962C8B-B14F-4D97-AF65-F5344CB8AC3E}">
        <p14:creationId xmlns:p14="http://schemas.microsoft.com/office/powerpoint/2010/main" val="1644267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blue squares&#10;&#10;Description automatically generated">
            <a:extLst>
              <a:ext uri="{FF2B5EF4-FFF2-40B4-BE49-F238E27FC236}">
                <a16:creationId xmlns:a16="http://schemas.microsoft.com/office/drawing/2014/main" id="{0E1383C7-C806-2D06-61F9-72359309F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9" r="19929"/>
          <a:stretch/>
        </p:blipFill>
        <p:spPr>
          <a:xfrm>
            <a:off x="3058160" y="0"/>
            <a:ext cx="6075680" cy="5992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70C12-E770-ECBF-C4C1-6609F819709D}"/>
              </a:ext>
            </a:extLst>
          </p:cNvPr>
          <p:cNvSpPr txBox="1"/>
          <p:nvPr/>
        </p:nvSpPr>
        <p:spPr>
          <a:xfrm>
            <a:off x="4455647" y="5894002"/>
            <a:ext cx="32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1521 Proteins, least variable 50%</a:t>
            </a:r>
          </a:p>
        </p:txBody>
      </p:sp>
    </p:spTree>
    <p:extLst>
      <p:ext uri="{BB962C8B-B14F-4D97-AF65-F5344CB8AC3E}">
        <p14:creationId xmlns:p14="http://schemas.microsoft.com/office/powerpoint/2010/main" val="3991021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6923941-AFA9-2C15-D26C-804B086F4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37" y="0"/>
            <a:ext cx="6142962" cy="3637280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7136B4B-3094-3B90-D921-904315480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42962" cy="3637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1AEBA-6D6B-751E-A05A-692ACA45922B}"/>
              </a:ext>
            </a:extLst>
          </p:cNvPr>
          <p:cNvSpPr txBox="1"/>
          <p:nvPr/>
        </p:nvSpPr>
        <p:spPr>
          <a:xfrm>
            <a:off x="4513141" y="3567362"/>
            <a:ext cx="32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1521 Proteins, least variable 50%</a:t>
            </a:r>
          </a:p>
        </p:txBody>
      </p:sp>
    </p:spTree>
    <p:extLst>
      <p:ext uri="{BB962C8B-B14F-4D97-AF65-F5344CB8AC3E}">
        <p14:creationId xmlns:p14="http://schemas.microsoft.com/office/powerpoint/2010/main" val="597278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84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FBAD798-A0E7-BE64-DA29-424F9B688982}"/>
              </a:ext>
            </a:extLst>
          </p:cNvPr>
          <p:cNvGrpSpPr/>
          <p:nvPr/>
        </p:nvGrpSpPr>
        <p:grpSpPr>
          <a:xfrm>
            <a:off x="6096000" y="21173"/>
            <a:ext cx="5963920" cy="6361393"/>
            <a:chOff x="6096000" y="21173"/>
            <a:chExt cx="5963920" cy="63613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7B87E6-FBDB-18AD-C1E7-C6A8E26EC94D}"/>
                </a:ext>
              </a:extLst>
            </p:cNvPr>
            <p:cNvSpPr txBox="1"/>
            <p:nvPr/>
          </p:nvSpPr>
          <p:spPr>
            <a:xfrm>
              <a:off x="6675120" y="6013234"/>
              <a:ext cx="4859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851 Proteins (</a:t>
              </a:r>
              <a:r>
                <a:rPr lang="en-US" dirty="0" err="1"/>
                <a:t>pNA</a:t>
              </a:r>
              <a:r>
                <a:rPr lang="en-US" dirty="0"/>
                <a:t> 0.965), less than 96.5% missing</a:t>
              </a:r>
            </a:p>
          </p:txBody>
        </p:sp>
        <p:pic>
          <p:nvPicPr>
            <p:cNvPr id="3" name="Picture 2" descr="A white and red square with squares&#10;&#10;Description automatically generated with medium confidence">
              <a:extLst>
                <a:ext uri="{FF2B5EF4-FFF2-40B4-BE49-F238E27FC236}">
                  <a16:creationId xmlns:a16="http://schemas.microsoft.com/office/drawing/2014/main" id="{0B373742-3BFE-86C8-70B2-4E6B55171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67" r="20638"/>
            <a:stretch/>
          </p:blipFill>
          <p:spPr>
            <a:xfrm>
              <a:off x="6096000" y="21173"/>
              <a:ext cx="5963920" cy="599206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7C0FC7-44A5-39E0-702D-94A7C15E9D97}"/>
              </a:ext>
            </a:extLst>
          </p:cNvPr>
          <p:cNvGrpSpPr/>
          <p:nvPr/>
        </p:nvGrpSpPr>
        <p:grpSpPr>
          <a:xfrm>
            <a:off x="46504" y="21173"/>
            <a:ext cx="5963920" cy="6361393"/>
            <a:chOff x="46504" y="21173"/>
            <a:chExt cx="5963920" cy="63613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40B777-2169-762B-FECD-BDC5D141BD4A}"/>
                </a:ext>
              </a:extLst>
            </p:cNvPr>
            <p:cNvSpPr txBox="1"/>
            <p:nvPr/>
          </p:nvSpPr>
          <p:spPr>
            <a:xfrm>
              <a:off x="406400" y="6013234"/>
              <a:ext cx="524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886 Proteins (</a:t>
              </a:r>
              <a:r>
                <a:rPr lang="en-US" dirty="0" err="1"/>
                <a:t>pNA</a:t>
              </a:r>
              <a:r>
                <a:rPr lang="en-US" dirty="0"/>
                <a:t> 0.9999), more than 99.99% missing</a:t>
              </a:r>
            </a:p>
          </p:txBody>
        </p:sp>
        <p:pic>
          <p:nvPicPr>
            <p:cNvPr id="9" name="Picture 8" descr="A white and red square with squares&#10;&#10;Description automatically generated with medium confidence">
              <a:extLst>
                <a:ext uri="{FF2B5EF4-FFF2-40B4-BE49-F238E27FC236}">
                  <a16:creationId xmlns:a16="http://schemas.microsoft.com/office/drawing/2014/main" id="{C25332F7-5D16-DD74-2EF9-5D96FB1B41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02" r="20603"/>
            <a:stretch/>
          </p:blipFill>
          <p:spPr>
            <a:xfrm>
              <a:off x="46504" y="21173"/>
              <a:ext cx="5963920" cy="5992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04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23954-66F5-22CE-35DD-104080E46824}"/>
              </a:ext>
            </a:extLst>
          </p:cNvPr>
          <p:cNvSpPr txBox="1"/>
          <p:nvPr/>
        </p:nvSpPr>
        <p:spPr>
          <a:xfrm>
            <a:off x="6675120" y="6013234"/>
            <a:ext cx="445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104 Proteins (</a:t>
            </a:r>
            <a:r>
              <a:rPr lang="en-US" dirty="0" err="1"/>
              <a:t>pNA</a:t>
            </a:r>
            <a:r>
              <a:rPr lang="en-US" dirty="0"/>
              <a:t> 0.7), less than 70% missing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E3429-B7EB-8EE6-A7AC-FF348A44E0B2}"/>
              </a:ext>
            </a:extLst>
          </p:cNvPr>
          <p:cNvSpPr txBox="1"/>
          <p:nvPr/>
        </p:nvSpPr>
        <p:spPr>
          <a:xfrm>
            <a:off x="708386" y="6079274"/>
            <a:ext cx="456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 Proteins (</a:t>
            </a:r>
            <a:r>
              <a:rPr lang="en-US" dirty="0" err="1"/>
              <a:t>pNA</a:t>
            </a:r>
            <a:r>
              <a:rPr lang="en-US" dirty="0"/>
              <a:t> 0.80), less than 80% missing</a:t>
            </a:r>
          </a:p>
        </p:txBody>
      </p:sp>
      <p:pic>
        <p:nvPicPr>
          <p:cNvPr id="5" name="Picture 4" descr="A close-up of a grid&#10;&#10;Description automatically generated">
            <a:extLst>
              <a:ext uri="{FF2B5EF4-FFF2-40B4-BE49-F238E27FC236}">
                <a16:creationId xmlns:a16="http://schemas.microsoft.com/office/drawing/2014/main" id="{487F7D9D-5E61-F747-120A-A07CFEFA2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2" r="20703"/>
          <a:stretch/>
        </p:blipFill>
        <p:spPr>
          <a:xfrm>
            <a:off x="1408" y="66040"/>
            <a:ext cx="5974080" cy="5992061"/>
          </a:xfrm>
          <a:prstGeom prst="rect">
            <a:avLst/>
          </a:prstGeom>
        </p:spPr>
      </p:pic>
      <p:pic>
        <p:nvPicPr>
          <p:cNvPr id="11" name="Picture 10" descr="A white and red square with a red square&#10;&#10;Description automatically generated">
            <a:extLst>
              <a:ext uri="{FF2B5EF4-FFF2-40B4-BE49-F238E27FC236}">
                <a16:creationId xmlns:a16="http://schemas.microsoft.com/office/drawing/2014/main" id="{FBDC6552-AFBA-7DAA-BA5B-B9D7CEFF92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7" r="20388"/>
          <a:stretch/>
        </p:blipFill>
        <p:spPr>
          <a:xfrm>
            <a:off x="5975488" y="66040"/>
            <a:ext cx="5974080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5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2E48-9071-58E1-0294-A0A04CF8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180" y="2766218"/>
            <a:ext cx="1437640" cy="1325563"/>
          </a:xfrm>
        </p:spPr>
        <p:txBody>
          <a:bodyPr/>
          <a:lstStyle/>
          <a:p>
            <a:r>
              <a:rPr lang="en-US" dirty="0"/>
              <a:t>HVGs</a:t>
            </a:r>
          </a:p>
        </p:txBody>
      </p:sp>
    </p:spTree>
    <p:extLst>
      <p:ext uri="{BB962C8B-B14F-4D97-AF65-F5344CB8AC3E}">
        <p14:creationId xmlns:p14="http://schemas.microsoft.com/office/powerpoint/2010/main" val="302265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3CB955C3-F458-AC05-84E9-895C94F32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97689"/>
            <a:ext cx="10126488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6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 showing a line of rhombuses&#10;&#10;Description automatically generated">
            <a:extLst>
              <a:ext uri="{FF2B5EF4-FFF2-40B4-BE49-F238E27FC236}">
                <a16:creationId xmlns:a16="http://schemas.microsoft.com/office/drawing/2014/main" id="{80DEB1DA-7BFE-9870-3B06-E915E54FC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0"/>
            <a:ext cx="10126488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5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6FCB3E-A74C-1C3A-5E40-BEA417BC312F}"/>
              </a:ext>
            </a:extLst>
          </p:cNvPr>
          <p:cNvSpPr txBox="1"/>
          <p:nvPr/>
        </p:nvSpPr>
        <p:spPr>
          <a:xfrm>
            <a:off x="708386" y="6079274"/>
            <a:ext cx="318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305 Proteins, most variable 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88703-35F8-9EEB-DE1C-6526780BFC53}"/>
              </a:ext>
            </a:extLst>
          </p:cNvPr>
          <p:cNvSpPr txBox="1"/>
          <p:nvPr/>
        </p:nvSpPr>
        <p:spPr>
          <a:xfrm>
            <a:off x="6675120" y="6013234"/>
            <a:ext cx="316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305 Proteins, least variable 10%</a:t>
            </a:r>
          </a:p>
        </p:txBody>
      </p:sp>
      <p:pic>
        <p:nvPicPr>
          <p:cNvPr id="3" name="Picture 2" descr="A red and blue squares&#10;&#10;Description automatically generated">
            <a:extLst>
              <a:ext uri="{FF2B5EF4-FFF2-40B4-BE49-F238E27FC236}">
                <a16:creationId xmlns:a16="http://schemas.microsoft.com/office/drawing/2014/main" id="{4AAD9EB1-E5C5-B357-F176-20D1E6A47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3" r="19499"/>
          <a:stretch/>
        </p:blipFill>
        <p:spPr>
          <a:xfrm>
            <a:off x="30479" y="92926"/>
            <a:ext cx="6065521" cy="5992061"/>
          </a:xfrm>
          <a:prstGeom prst="rect">
            <a:avLst/>
          </a:prstGeom>
        </p:spPr>
      </p:pic>
      <p:pic>
        <p:nvPicPr>
          <p:cNvPr id="7" name="Picture 6" descr="A grid of squares with red and blue squares&#10;&#10;Description automatically generated">
            <a:extLst>
              <a:ext uri="{FF2B5EF4-FFF2-40B4-BE49-F238E27FC236}">
                <a16:creationId xmlns:a16="http://schemas.microsoft.com/office/drawing/2014/main" id="{F27753F7-C956-48DE-C28C-8FE466E2EA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1" r="20001"/>
          <a:stretch/>
        </p:blipFill>
        <p:spPr>
          <a:xfrm>
            <a:off x="6096000" y="92926"/>
            <a:ext cx="6065521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270</Words>
  <Application>Microsoft Office PowerPoint</Application>
  <PresentationFormat>Widescreen</PresentationFormat>
  <Paragraphs>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Missing Values</vt:lpstr>
      <vt:lpstr>PowerPoint Presentation</vt:lpstr>
      <vt:lpstr>PowerPoint Presentation</vt:lpstr>
      <vt:lpstr>PowerPoint Presentation</vt:lpstr>
      <vt:lpstr>PowerPoint Presentation</vt:lpstr>
      <vt:lpstr>HVGs</vt:lpstr>
      <vt:lpstr>PowerPoint Presentation</vt:lpstr>
      <vt:lpstr>PowerPoint Presentation</vt:lpstr>
      <vt:lpstr>PowerPoint Presentation</vt:lpstr>
      <vt:lpstr>Combined (Missing + HVGs)</vt:lpstr>
      <vt:lpstr>PowerPoint Presentation</vt:lpstr>
      <vt:lpstr>WGCNA Missing Values</vt:lpstr>
      <vt:lpstr>PowerPoint Presentation</vt:lpstr>
      <vt:lpstr>PowerPoint Presentation</vt:lpstr>
      <vt:lpstr>PowerPoint Presentation</vt:lpstr>
      <vt:lpstr>No Significant Enrichment?</vt:lpstr>
      <vt:lpstr>CPM Missing Values</vt:lpstr>
      <vt:lpstr>PowerPoint Presentation</vt:lpstr>
      <vt:lpstr>PowerPoint Presentation</vt:lpstr>
      <vt:lpstr>PowerPoint Presentation</vt:lpstr>
      <vt:lpstr>No Significant Enrichment?</vt:lpstr>
      <vt:lpstr>WGCNA HVGs</vt:lpstr>
      <vt:lpstr>PowerPoint Presentation</vt:lpstr>
      <vt:lpstr>PowerPoint Presentation</vt:lpstr>
      <vt:lpstr>PowerPoint Presentation</vt:lpstr>
      <vt:lpstr>PowerPoint Presentation</vt:lpstr>
      <vt:lpstr>CPM HVGs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Sefa Ayar</dc:creator>
  <cp:lastModifiedBy>Enes Sefa Ayar</cp:lastModifiedBy>
  <cp:revision>21</cp:revision>
  <dcterms:created xsi:type="dcterms:W3CDTF">2023-12-08T12:23:53Z</dcterms:created>
  <dcterms:modified xsi:type="dcterms:W3CDTF">2023-12-12T09:04:33Z</dcterms:modified>
</cp:coreProperties>
</file>