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150117010 </a:t>
            </a:r>
            <a:r>
              <a:rPr lang="en-US" sz="2400" dirty="0" err="1">
                <a:solidFill>
                  <a:schemeClr val="tx1"/>
                </a:solidFill>
              </a:rPr>
              <a:t>Süleyman</a:t>
            </a:r>
            <a:r>
              <a:rPr lang="en-US" sz="2400" dirty="0">
                <a:solidFill>
                  <a:schemeClr val="tx1"/>
                </a:solidFill>
              </a:rPr>
              <a:t> Ahmet Sönmez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150117036 Muhammed Enes </a:t>
            </a:r>
            <a:r>
              <a:rPr lang="en-US" sz="2400" dirty="0" err="1">
                <a:solidFill>
                  <a:schemeClr val="tx1"/>
                </a:solidFill>
              </a:rPr>
              <a:t>Aktürk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150117064 </a:t>
            </a:r>
            <a:r>
              <a:rPr lang="en-US" sz="2400" dirty="0" err="1">
                <a:solidFill>
                  <a:schemeClr val="tx1"/>
                </a:solidFill>
              </a:rPr>
              <a:t>Yunus</a:t>
            </a:r>
            <a:r>
              <a:rPr lang="en-US" sz="2400" dirty="0">
                <a:solidFill>
                  <a:schemeClr val="tx1"/>
                </a:solidFill>
              </a:rPr>
              <a:t> Emre </a:t>
            </a:r>
            <a:r>
              <a:rPr lang="en-US" sz="2400" dirty="0" err="1">
                <a:solidFill>
                  <a:schemeClr val="tx1"/>
                </a:solidFill>
              </a:rPr>
              <a:t>Ertunç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150117004 Güneş Yüzak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150117048 </a:t>
            </a:r>
            <a:r>
              <a:rPr lang="en-US" sz="2400" dirty="0" err="1">
                <a:solidFill>
                  <a:schemeClr val="tx1"/>
                </a:solidFill>
              </a:rPr>
              <a:t>Fatih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Baş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D6DA-B1E1-70CC-27F5-A8D8841C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tr-TR" dirty="0"/>
              <a:t>Class </a:t>
            </a:r>
            <a:r>
              <a:rPr lang="tr-TR" dirty="0" err="1"/>
              <a:t>Labels</a:t>
            </a:r>
            <a:r>
              <a:rPr lang="tr-TR" dirty="0"/>
              <a:t> </a:t>
            </a:r>
            <a:r>
              <a:rPr lang="tr-TR" dirty="0" err="1"/>
              <a:t>Frequencies</a:t>
            </a:r>
            <a:endParaRPr lang="tr-TR" dirty="0"/>
          </a:p>
        </p:txBody>
      </p:sp>
      <p:pic>
        <p:nvPicPr>
          <p:cNvPr id="4" name="Screen Shot 2022-05-05 at 16.23.15.png" descr="Screen Shot 2022-05-05 at 16.23.15.png">
            <a:extLst>
              <a:ext uri="{FF2B5EF4-FFF2-40B4-BE49-F238E27FC236}">
                <a16:creationId xmlns:a16="http://schemas.microsoft.com/office/drawing/2014/main" id="{74DFE6F9-2877-67FE-FC92-A366D374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39215"/>
            <a:ext cx="6858000" cy="3874769"/>
          </a:xfrm>
          <a:prstGeom prst="rect">
            <a:avLst/>
          </a:prstGeom>
          <a:noFill/>
          <a:ln w="12700">
            <a:miter lim="400000"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9F9492-DBC2-5792-61F8-522617A40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8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Shot 2022-05-05 at 16.24.30.png" descr="Screen Shot 2022-05-05 at 16.24.30.png">
            <a:extLst>
              <a:ext uri="{FF2B5EF4-FFF2-40B4-BE49-F238E27FC236}">
                <a16:creationId xmlns:a16="http://schemas.microsoft.com/office/drawing/2014/main" id="{5E78060F-529C-7C82-2FA9-2DE392A5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99403">
            <a:off x="3597739" y="72661"/>
            <a:ext cx="4996520" cy="67126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Shot 2022-05-05 at 16.27.44.png" descr="Screen Shot 2022-05-05 at 16.27.44.png">
            <a:extLst>
              <a:ext uri="{FF2B5EF4-FFF2-40B4-BE49-F238E27FC236}">
                <a16:creationId xmlns:a16="http://schemas.microsoft.com/office/drawing/2014/main" id="{FAC80C30-BAC9-8E2A-AF89-9323BCF2A9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706976"/>
            <a:ext cx="7696201" cy="3444048"/>
          </a:xfrm>
          <a:prstGeom prst="rect">
            <a:avLst/>
          </a:prstGeom>
          <a:noFill/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7EFBC-FAE5-BCD6-BB57-A759C60C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tr-TR" dirty="0" err="1"/>
              <a:t>Multinomial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32F8F0A-7432-D534-79D4-FF855818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tr-TR" dirty="0"/>
              <a:t>Precision, </a:t>
            </a:r>
            <a:r>
              <a:rPr lang="tr-TR" dirty="0" err="1"/>
              <a:t>Recall</a:t>
            </a:r>
            <a:r>
              <a:rPr lang="tr-TR" dirty="0"/>
              <a:t>, F1 </a:t>
            </a:r>
            <a:r>
              <a:rPr lang="tr-TR" dirty="0" err="1"/>
              <a:t>Score</a:t>
            </a:r>
            <a:r>
              <a:rPr lang="tr-TR" dirty="0"/>
              <a:t>, Macro </a:t>
            </a:r>
            <a:r>
              <a:rPr lang="tr-TR" dirty="0" err="1"/>
              <a:t>Average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6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lendar&#10;&#10;Description automatically generated with low confidence">
            <a:extLst>
              <a:ext uri="{FF2B5EF4-FFF2-40B4-BE49-F238E27FC236}">
                <a16:creationId xmlns:a16="http://schemas.microsoft.com/office/drawing/2014/main" id="{97FD610B-1DBE-E8DF-9566-F8C9D234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485709"/>
            <a:ext cx="7696201" cy="38865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49396-C943-1E03-104F-58724C36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br>
              <a:rPr lang="tr-TR" dirty="0"/>
            </a:br>
            <a:endParaRPr lang="tr-TR" dirty="0"/>
          </a:p>
        </p:txBody>
      </p:sp>
      <p:sp>
        <p:nvSpPr>
          <p:cNvPr id="8" name="Multinomial Naive Bayes Classification">
            <a:extLst>
              <a:ext uri="{FF2B5EF4-FFF2-40B4-BE49-F238E27FC236}">
                <a16:creationId xmlns:a16="http://schemas.microsoft.com/office/drawing/2014/main" id="{0A9D3A98-047A-B9E7-1CBF-D995A2F7AD29}"/>
              </a:ext>
            </a:extLst>
          </p:cNvPr>
          <p:cNvSpPr txBox="1">
            <a:spLocks/>
          </p:cNvSpPr>
          <p:nvPr/>
        </p:nvSpPr>
        <p:spPr>
          <a:xfrm>
            <a:off x="8477250" y="2386584"/>
            <a:ext cx="3144774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1800" dirty="0" err="1">
                <a:solidFill>
                  <a:schemeClr val="tx1"/>
                </a:solidFill>
              </a:rPr>
              <a:t>Multinomial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Naive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Bayes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Classification</a:t>
            </a:r>
            <a:r>
              <a:rPr lang="en-GB" sz="1800" dirty="0">
                <a:solidFill>
                  <a:schemeClr val="tx1"/>
                </a:solidFill>
              </a:rPr>
              <a:t> – Confusion Matrix</a:t>
            </a:r>
            <a:endParaRPr lang="tr-T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1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creen Shot 2022-05-05 at 16.28.05.png" descr="Screen Shot 2022-05-05 at 16.28.05.png">
            <a:extLst>
              <a:ext uri="{FF2B5EF4-FFF2-40B4-BE49-F238E27FC236}">
                <a16:creationId xmlns:a16="http://schemas.microsoft.com/office/drawing/2014/main" id="{58072420-1FD4-A77B-5A22-7EBFCB2A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706976"/>
            <a:ext cx="7696201" cy="34440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719211-FAC4-A855-6B94-38E075E0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ECBD1-C471-C106-A802-322C4B432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tr-TR" dirty="0"/>
              <a:t>Precision, </a:t>
            </a:r>
            <a:r>
              <a:rPr lang="tr-TR" dirty="0" err="1"/>
              <a:t>Recall</a:t>
            </a:r>
            <a:r>
              <a:rPr lang="tr-TR" dirty="0"/>
              <a:t>, F1 </a:t>
            </a:r>
            <a:r>
              <a:rPr lang="tr-TR" dirty="0" err="1"/>
              <a:t>Score</a:t>
            </a:r>
            <a:r>
              <a:rPr lang="tr-TR" dirty="0"/>
              <a:t>, Macro </a:t>
            </a:r>
            <a:r>
              <a:rPr lang="tr-TR" dirty="0" err="1"/>
              <a:t>Average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798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89BB885-9408-E4DA-A890-0F29EC14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485709"/>
            <a:ext cx="7696201" cy="38865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49396-C943-1E03-104F-58724C36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b="0" i="0" kern="1200" cap="none" spc="0" baseline="0">
                <a:effectLst/>
                <a:latin typeface="+mj-lt"/>
                <a:ea typeface="+mn-ea"/>
                <a:cs typeface="+mn-cs"/>
              </a:rPr>
            </a:br>
            <a:endParaRPr lang="en-US" b="0" i="0" kern="1200" cap="none" spc="0" baseline="0"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8" name="Multinomial Naive Bayes Classification">
            <a:extLst>
              <a:ext uri="{FF2B5EF4-FFF2-40B4-BE49-F238E27FC236}">
                <a16:creationId xmlns:a16="http://schemas.microsoft.com/office/drawing/2014/main" id="{0A9D3A98-047A-B9E7-1CBF-D995A2F7AD29}"/>
              </a:ext>
            </a:extLst>
          </p:cNvPr>
          <p:cNvSpPr txBox="1">
            <a:spLocks/>
          </p:cNvSpPr>
          <p:nvPr/>
        </p:nvSpPr>
        <p:spPr>
          <a:xfrm>
            <a:off x="8477250" y="2386584"/>
            <a:ext cx="3144774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1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 Regression Classification –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61161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reen Shot 2022-05-05 at 16.28.25.png" descr="Screen Shot 2022-05-05 at 16.28.25.png">
            <a:extLst>
              <a:ext uri="{FF2B5EF4-FFF2-40B4-BE49-F238E27FC236}">
                <a16:creationId xmlns:a16="http://schemas.microsoft.com/office/drawing/2014/main" id="{2EF9109A-F123-D958-10FC-F05701AE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706976"/>
            <a:ext cx="7696201" cy="34440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33A758-EE2C-0CF6-DC40-9ED34D52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cap="none" spc="0" baseline="0">
                <a:effectLst/>
                <a:latin typeface="+mj-lt"/>
                <a:ea typeface="+mn-ea"/>
                <a:cs typeface="+mn-cs"/>
              </a:rPr>
              <a:t>SVM Classification</a:t>
            </a:r>
          </a:p>
        </p:txBody>
      </p:sp>
      <p:sp>
        <p:nvSpPr>
          <p:cNvPr id="6" name="Precision, Recall, F1 Score, Macro Average">
            <a:extLst>
              <a:ext uri="{FF2B5EF4-FFF2-40B4-BE49-F238E27FC236}">
                <a16:creationId xmlns:a16="http://schemas.microsoft.com/office/drawing/2014/main" id="{B7041AFE-9A87-C185-FE2E-EA5D6F5793E3}"/>
              </a:ext>
            </a:extLst>
          </p:cNvPr>
          <p:cNvSpPr txBox="1">
            <a:spLocks/>
          </p:cNvSpPr>
          <p:nvPr/>
        </p:nvSpPr>
        <p:spPr>
          <a:xfrm>
            <a:off x="8477250" y="2386584"/>
            <a:ext cx="3144774" cy="35112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Precision, Recall, F1 Score, Macro Average</a:t>
            </a:r>
          </a:p>
        </p:txBody>
      </p:sp>
    </p:spTree>
    <p:extLst>
      <p:ext uri="{BB962C8B-B14F-4D97-AF65-F5344CB8AC3E}">
        <p14:creationId xmlns:p14="http://schemas.microsoft.com/office/powerpoint/2010/main" val="241279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BCA609-B9CA-D90D-29F8-8A25B379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cap="none" spc="0" baseline="0" dirty="0">
                <a:effectLst/>
                <a:latin typeface="+mj-lt"/>
                <a:ea typeface="+mn-ea"/>
                <a:cs typeface="+mn-cs"/>
              </a:rPr>
              <a:t>SVM Classification</a:t>
            </a:r>
          </a:p>
        </p:txBody>
      </p:sp>
      <p:pic>
        <p:nvPicPr>
          <p:cNvPr id="8" name="Picture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4925ED-C5E2-720A-9D58-71FFD82E0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44955"/>
            <a:ext cx="6858000" cy="3463290"/>
          </a:xfrm>
          <a:noFill/>
        </p:spPr>
      </p:pic>
      <p:sp>
        <p:nvSpPr>
          <p:cNvPr id="6" name="Confusion Matrix">
            <a:extLst>
              <a:ext uri="{FF2B5EF4-FFF2-40B4-BE49-F238E27FC236}">
                <a16:creationId xmlns:a16="http://schemas.microsoft.com/office/drawing/2014/main" id="{B6C2E943-9DBE-E798-16A2-EAB7B2C916B1}"/>
              </a:ext>
            </a:extLst>
          </p:cNvPr>
          <p:cNvSpPr txBox="1">
            <a:spLocks/>
          </p:cNvSpPr>
          <p:nvPr/>
        </p:nvSpPr>
        <p:spPr>
          <a:xfrm>
            <a:off x="8458200" y="2336800"/>
            <a:ext cx="3161963" cy="36068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8761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{C5464BB2-D1FD-4280-ABED-FA8EE993BFA1}tf78438558_win32</Template>
  <TotalTime>11</TotalTime>
  <Words>80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150117010 Süleyman Ahmet Sönmez 150117036 Muhammed Enes Aktürk 150117064 Yunus Emre Ertunç 150117004 Güneş Yüzak 150117048 Fatih Baş</vt:lpstr>
      <vt:lpstr>Class Labels Frequencies</vt:lpstr>
      <vt:lpstr>PowerPoint Presentation</vt:lpstr>
      <vt:lpstr>Multinomial Naive Bayes Classification</vt:lpstr>
      <vt:lpstr> </vt:lpstr>
      <vt:lpstr>Logistic Regression Classification</vt:lpstr>
      <vt:lpstr> </vt:lpstr>
      <vt:lpstr>SVM Classification</vt:lpstr>
      <vt:lpstr>SVM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150117010 Süleyman Ahmet Sönmez 150117036 Muhammed Enes Aktürk 150117064 Yunus Emre Ertunç 150117004 Güneş Yüzak 150117048 Fatih Baş</dc:title>
  <dc:creator>güneş yüzak</dc:creator>
  <cp:lastModifiedBy>güneş yüzak</cp:lastModifiedBy>
  <cp:revision>1</cp:revision>
  <dcterms:created xsi:type="dcterms:W3CDTF">2022-05-05T13:37:29Z</dcterms:created>
  <dcterms:modified xsi:type="dcterms:W3CDTF">2022-05-05T13:49:01Z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