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ACE2AC-F6AE-463C-B978-4F27330181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5468B9-3310-4E0D-8A0A-EC78BBC14BAF}">
      <dgm:prSet/>
      <dgm:spPr/>
      <dgm:t>
        <a:bodyPr/>
        <a:lstStyle/>
        <a:p>
          <a:r>
            <a:rPr lang="tr-TR"/>
            <a:t>Lineer regresyonumuza Bir ağırlık (θ) vektörünü  tanımladık. </a:t>
          </a:r>
          <a:endParaRPr lang="en-US"/>
        </a:p>
      </dgm:t>
    </dgm:pt>
    <dgm:pt modelId="{A3BD36BB-2361-4B36-B564-B16B506505DF}" type="parTrans" cxnId="{E86D6C29-E32C-4C60-8EE4-4AE6BE23BDA9}">
      <dgm:prSet/>
      <dgm:spPr/>
      <dgm:t>
        <a:bodyPr/>
        <a:lstStyle/>
        <a:p>
          <a:endParaRPr lang="en-US"/>
        </a:p>
      </dgm:t>
    </dgm:pt>
    <dgm:pt modelId="{46DE568A-2BFC-4104-B873-EB25AD5B9A68}" type="sibTrans" cxnId="{E86D6C29-E32C-4C60-8EE4-4AE6BE23BDA9}">
      <dgm:prSet/>
      <dgm:spPr/>
      <dgm:t>
        <a:bodyPr/>
        <a:lstStyle/>
        <a:p>
          <a:endParaRPr lang="en-US"/>
        </a:p>
      </dgm:t>
    </dgm:pt>
    <dgm:pt modelId="{BD7CF202-3768-4E18-9F2B-248990C1BE69}">
      <dgm:prSet/>
      <dgm:spPr/>
      <dgm:t>
        <a:bodyPr/>
        <a:lstStyle/>
        <a:p>
          <a:r>
            <a:rPr lang="tr-TR"/>
            <a:t>Tüm bu bilgileri kullanarak projemizde Gradyan İnişini  uyguladık bu sayede ağırlıklarımızı güncelleme işleminide Gradient Descent yardımı ile yapmış olduk.</a:t>
          </a:r>
          <a:endParaRPr lang="en-US"/>
        </a:p>
      </dgm:t>
    </dgm:pt>
    <dgm:pt modelId="{D7FD8220-AC81-4D17-BDA4-DB423D98FCAC}" type="parTrans" cxnId="{B07491DC-9550-4151-9295-C9C0D632F40A}">
      <dgm:prSet/>
      <dgm:spPr/>
      <dgm:t>
        <a:bodyPr/>
        <a:lstStyle/>
        <a:p>
          <a:endParaRPr lang="en-US"/>
        </a:p>
      </dgm:t>
    </dgm:pt>
    <dgm:pt modelId="{423B7881-F30C-4110-9730-E0CFD3C035D2}" type="sibTrans" cxnId="{B07491DC-9550-4151-9295-C9C0D632F40A}">
      <dgm:prSet/>
      <dgm:spPr/>
      <dgm:t>
        <a:bodyPr/>
        <a:lstStyle/>
        <a:p>
          <a:endParaRPr lang="en-US"/>
        </a:p>
      </dgm:t>
    </dgm:pt>
    <dgm:pt modelId="{53336040-9CED-4284-BB84-AEF6EF845054}">
      <dgm:prSet/>
      <dgm:spPr/>
      <dgm:t>
        <a:bodyPr/>
        <a:lstStyle/>
        <a:p>
          <a:r>
            <a:rPr lang="tr-TR"/>
            <a:t>Eğitim ve test verileri için Toplam Kare Hatası'nın (SSE) hesapladık ve bu hesaplanan değerleri kaydettik.</a:t>
          </a:r>
          <a:endParaRPr lang="en-US"/>
        </a:p>
      </dgm:t>
    </dgm:pt>
    <dgm:pt modelId="{38818738-CB28-479F-845C-BA170092918E}" type="parTrans" cxnId="{5F0CA4EF-B998-4BA1-BA98-9A7CC4BF6351}">
      <dgm:prSet/>
      <dgm:spPr/>
      <dgm:t>
        <a:bodyPr/>
        <a:lstStyle/>
        <a:p>
          <a:endParaRPr lang="en-US"/>
        </a:p>
      </dgm:t>
    </dgm:pt>
    <dgm:pt modelId="{5B4DC277-E46B-41F7-823D-6B7303D9DD60}" type="sibTrans" cxnId="{5F0CA4EF-B998-4BA1-BA98-9A7CC4BF6351}">
      <dgm:prSet/>
      <dgm:spPr/>
      <dgm:t>
        <a:bodyPr/>
        <a:lstStyle/>
        <a:p>
          <a:endParaRPr lang="en-US"/>
        </a:p>
      </dgm:t>
    </dgm:pt>
    <dgm:pt modelId="{C9A36B01-A296-4D55-B8E5-E27EC46B9C69}">
      <dgm:prSet/>
      <dgm:spPr/>
      <dgm:t>
        <a:bodyPr/>
        <a:lstStyle/>
        <a:p>
          <a:r>
            <a:rPr lang="tr-TR"/>
            <a:t>Eğitim ve test hatalarını içeren ağırlık matrisinin ve diğer değerlerin döndürülmesi yapılmıştır.</a:t>
          </a:r>
          <a:endParaRPr lang="en-US"/>
        </a:p>
      </dgm:t>
    </dgm:pt>
    <dgm:pt modelId="{79C0DF65-8985-4ABF-8CA3-2F4D93C97A7C}" type="parTrans" cxnId="{21FA67BA-AD29-40F6-BEEC-8C20461C53ED}">
      <dgm:prSet/>
      <dgm:spPr/>
      <dgm:t>
        <a:bodyPr/>
        <a:lstStyle/>
        <a:p>
          <a:endParaRPr lang="en-US"/>
        </a:p>
      </dgm:t>
    </dgm:pt>
    <dgm:pt modelId="{92859FCB-AAD5-4687-8C25-D8BE8CC49185}" type="sibTrans" cxnId="{21FA67BA-AD29-40F6-BEEC-8C20461C53ED}">
      <dgm:prSet/>
      <dgm:spPr/>
      <dgm:t>
        <a:bodyPr/>
        <a:lstStyle/>
        <a:p>
          <a:endParaRPr lang="en-US"/>
        </a:p>
      </dgm:t>
    </dgm:pt>
    <dgm:pt modelId="{72D75E55-C022-4A20-A79B-144D278B4AA1}">
      <dgm:prSet/>
      <dgm:spPr/>
      <dgm:t>
        <a:bodyPr/>
        <a:lstStyle/>
        <a:p>
          <a:r>
            <a:rPr lang="tr-TR"/>
            <a:t>Son olarakta Eğitim ve test hatalarının grafiklerle görselleştirilmesi ve yorumlanması yapılmıştır.</a:t>
          </a:r>
          <a:endParaRPr lang="en-US"/>
        </a:p>
      </dgm:t>
    </dgm:pt>
    <dgm:pt modelId="{DD3CB7D5-3CEE-4081-8515-B4ED027BA9E3}" type="parTrans" cxnId="{2B699EC2-178B-4E68-9DBB-C9A9585C7A2F}">
      <dgm:prSet/>
      <dgm:spPr/>
      <dgm:t>
        <a:bodyPr/>
        <a:lstStyle/>
        <a:p>
          <a:endParaRPr lang="en-US"/>
        </a:p>
      </dgm:t>
    </dgm:pt>
    <dgm:pt modelId="{90C8DB05-B25B-47B6-AF01-90809D901814}" type="sibTrans" cxnId="{2B699EC2-178B-4E68-9DBB-C9A9585C7A2F}">
      <dgm:prSet/>
      <dgm:spPr/>
      <dgm:t>
        <a:bodyPr/>
        <a:lstStyle/>
        <a:p>
          <a:endParaRPr lang="en-US"/>
        </a:p>
      </dgm:t>
    </dgm:pt>
    <dgm:pt modelId="{0A243CA1-D055-4E14-9074-800B9FF649BA}" type="pres">
      <dgm:prSet presAssocID="{06ACE2AC-F6AE-463C-B978-4F27330181BA}" presName="linear" presStyleCnt="0">
        <dgm:presLayoutVars>
          <dgm:animLvl val="lvl"/>
          <dgm:resizeHandles val="exact"/>
        </dgm:presLayoutVars>
      </dgm:prSet>
      <dgm:spPr/>
    </dgm:pt>
    <dgm:pt modelId="{73A87782-C518-4F2B-A176-7D387F42D3CD}" type="pres">
      <dgm:prSet presAssocID="{A05468B9-3310-4E0D-8A0A-EC78BBC14BA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95F5DCB-90ED-4645-94C9-F2B5EDC6AEC8}" type="pres">
      <dgm:prSet presAssocID="{46DE568A-2BFC-4104-B873-EB25AD5B9A68}" presName="spacer" presStyleCnt="0"/>
      <dgm:spPr/>
    </dgm:pt>
    <dgm:pt modelId="{B6CDDE72-69F6-4C84-AEE3-7CE5DA1573EF}" type="pres">
      <dgm:prSet presAssocID="{BD7CF202-3768-4E18-9F2B-248990C1BE6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40B7787-2BD2-4EC9-A8FD-CACAA813F0DB}" type="pres">
      <dgm:prSet presAssocID="{423B7881-F30C-4110-9730-E0CFD3C035D2}" presName="spacer" presStyleCnt="0"/>
      <dgm:spPr/>
    </dgm:pt>
    <dgm:pt modelId="{CAA7EDFF-36E4-4971-9A98-56AB04A0B391}" type="pres">
      <dgm:prSet presAssocID="{53336040-9CED-4284-BB84-AEF6EF8450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5FE009A-AC98-491C-8846-417E663C057C}" type="pres">
      <dgm:prSet presAssocID="{5B4DC277-E46B-41F7-823D-6B7303D9DD60}" presName="spacer" presStyleCnt="0"/>
      <dgm:spPr/>
    </dgm:pt>
    <dgm:pt modelId="{031EEA25-A0AE-437C-B670-415A70CD1C8C}" type="pres">
      <dgm:prSet presAssocID="{C9A36B01-A296-4D55-B8E5-E27EC46B9C6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7384AFD-0E9D-4B65-8BD6-491293A5B64F}" type="pres">
      <dgm:prSet presAssocID="{92859FCB-AAD5-4687-8C25-D8BE8CC49185}" presName="spacer" presStyleCnt="0"/>
      <dgm:spPr/>
    </dgm:pt>
    <dgm:pt modelId="{831911D0-322A-497F-ADB8-929B2B3C40D0}" type="pres">
      <dgm:prSet presAssocID="{72D75E55-C022-4A20-A79B-144D278B4AA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6D6C29-E32C-4C60-8EE4-4AE6BE23BDA9}" srcId="{06ACE2AC-F6AE-463C-B978-4F27330181BA}" destId="{A05468B9-3310-4E0D-8A0A-EC78BBC14BAF}" srcOrd="0" destOrd="0" parTransId="{A3BD36BB-2361-4B36-B564-B16B506505DF}" sibTransId="{46DE568A-2BFC-4104-B873-EB25AD5B9A68}"/>
    <dgm:cxn modelId="{F5763998-1DE1-4D28-A97E-67533A0199A6}" type="presOf" srcId="{53336040-9CED-4284-BB84-AEF6EF845054}" destId="{CAA7EDFF-36E4-4971-9A98-56AB04A0B391}" srcOrd="0" destOrd="0" presId="urn:microsoft.com/office/officeart/2005/8/layout/vList2"/>
    <dgm:cxn modelId="{FA1D8CB8-060B-4AFC-ACC4-075ACCC5EF94}" type="presOf" srcId="{C9A36B01-A296-4D55-B8E5-E27EC46B9C69}" destId="{031EEA25-A0AE-437C-B670-415A70CD1C8C}" srcOrd="0" destOrd="0" presId="urn:microsoft.com/office/officeart/2005/8/layout/vList2"/>
    <dgm:cxn modelId="{21FA67BA-AD29-40F6-BEEC-8C20461C53ED}" srcId="{06ACE2AC-F6AE-463C-B978-4F27330181BA}" destId="{C9A36B01-A296-4D55-B8E5-E27EC46B9C69}" srcOrd="3" destOrd="0" parTransId="{79C0DF65-8985-4ABF-8CA3-2F4D93C97A7C}" sibTransId="{92859FCB-AAD5-4687-8C25-D8BE8CC49185}"/>
    <dgm:cxn modelId="{725A5CBF-B61B-4D51-B287-716365E0404D}" type="presOf" srcId="{72D75E55-C022-4A20-A79B-144D278B4AA1}" destId="{831911D0-322A-497F-ADB8-929B2B3C40D0}" srcOrd="0" destOrd="0" presId="urn:microsoft.com/office/officeart/2005/8/layout/vList2"/>
    <dgm:cxn modelId="{2B699EC2-178B-4E68-9DBB-C9A9585C7A2F}" srcId="{06ACE2AC-F6AE-463C-B978-4F27330181BA}" destId="{72D75E55-C022-4A20-A79B-144D278B4AA1}" srcOrd="4" destOrd="0" parTransId="{DD3CB7D5-3CEE-4081-8515-B4ED027BA9E3}" sibTransId="{90C8DB05-B25B-47B6-AF01-90809D901814}"/>
    <dgm:cxn modelId="{3CD131D8-5E7E-4ACC-A21B-68C9190C317D}" type="presOf" srcId="{BD7CF202-3768-4E18-9F2B-248990C1BE69}" destId="{B6CDDE72-69F6-4C84-AEE3-7CE5DA1573EF}" srcOrd="0" destOrd="0" presId="urn:microsoft.com/office/officeart/2005/8/layout/vList2"/>
    <dgm:cxn modelId="{B07491DC-9550-4151-9295-C9C0D632F40A}" srcId="{06ACE2AC-F6AE-463C-B978-4F27330181BA}" destId="{BD7CF202-3768-4E18-9F2B-248990C1BE69}" srcOrd="1" destOrd="0" parTransId="{D7FD8220-AC81-4D17-BDA4-DB423D98FCAC}" sibTransId="{423B7881-F30C-4110-9730-E0CFD3C035D2}"/>
    <dgm:cxn modelId="{F8E42BEE-CA41-42E0-8F48-D8AD8E4A01CC}" type="presOf" srcId="{06ACE2AC-F6AE-463C-B978-4F27330181BA}" destId="{0A243CA1-D055-4E14-9074-800B9FF649BA}" srcOrd="0" destOrd="0" presId="urn:microsoft.com/office/officeart/2005/8/layout/vList2"/>
    <dgm:cxn modelId="{5F0CA4EF-B998-4BA1-BA98-9A7CC4BF6351}" srcId="{06ACE2AC-F6AE-463C-B978-4F27330181BA}" destId="{53336040-9CED-4284-BB84-AEF6EF845054}" srcOrd="2" destOrd="0" parTransId="{38818738-CB28-479F-845C-BA170092918E}" sibTransId="{5B4DC277-E46B-41F7-823D-6B7303D9DD60}"/>
    <dgm:cxn modelId="{282709F4-0EDB-4A10-83BE-8B54421F44BA}" type="presOf" srcId="{A05468B9-3310-4E0D-8A0A-EC78BBC14BAF}" destId="{73A87782-C518-4F2B-A176-7D387F42D3CD}" srcOrd="0" destOrd="0" presId="urn:microsoft.com/office/officeart/2005/8/layout/vList2"/>
    <dgm:cxn modelId="{EDB9D8E8-3F41-4655-BBB9-8CFC3B28EA6F}" type="presParOf" srcId="{0A243CA1-D055-4E14-9074-800B9FF649BA}" destId="{73A87782-C518-4F2B-A176-7D387F42D3CD}" srcOrd="0" destOrd="0" presId="urn:microsoft.com/office/officeart/2005/8/layout/vList2"/>
    <dgm:cxn modelId="{4AAB9A6F-8C94-4709-B65C-21644D3D2837}" type="presParOf" srcId="{0A243CA1-D055-4E14-9074-800B9FF649BA}" destId="{C95F5DCB-90ED-4645-94C9-F2B5EDC6AEC8}" srcOrd="1" destOrd="0" presId="urn:microsoft.com/office/officeart/2005/8/layout/vList2"/>
    <dgm:cxn modelId="{1DA57664-A356-461D-B341-4783252C7BCA}" type="presParOf" srcId="{0A243CA1-D055-4E14-9074-800B9FF649BA}" destId="{B6CDDE72-69F6-4C84-AEE3-7CE5DA1573EF}" srcOrd="2" destOrd="0" presId="urn:microsoft.com/office/officeart/2005/8/layout/vList2"/>
    <dgm:cxn modelId="{AA7A4A4F-3EB5-4F19-8E4B-9F6D7A4DA850}" type="presParOf" srcId="{0A243CA1-D055-4E14-9074-800B9FF649BA}" destId="{440B7787-2BD2-4EC9-A8FD-CACAA813F0DB}" srcOrd="3" destOrd="0" presId="urn:microsoft.com/office/officeart/2005/8/layout/vList2"/>
    <dgm:cxn modelId="{798F7AAC-7E6A-492C-A569-06C6AE326ED5}" type="presParOf" srcId="{0A243CA1-D055-4E14-9074-800B9FF649BA}" destId="{CAA7EDFF-36E4-4971-9A98-56AB04A0B391}" srcOrd="4" destOrd="0" presId="urn:microsoft.com/office/officeart/2005/8/layout/vList2"/>
    <dgm:cxn modelId="{4878906A-778E-44C1-B4E5-5CA60303B645}" type="presParOf" srcId="{0A243CA1-D055-4E14-9074-800B9FF649BA}" destId="{15FE009A-AC98-491C-8846-417E663C057C}" srcOrd="5" destOrd="0" presId="urn:microsoft.com/office/officeart/2005/8/layout/vList2"/>
    <dgm:cxn modelId="{03F854C9-861C-4ED9-893C-B360AE4270FE}" type="presParOf" srcId="{0A243CA1-D055-4E14-9074-800B9FF649BA}" destId="{031EEA25-A0AE-437C-B670-415A70CD1C8C}" srcOrd="6" destOrd="0" presId="urn:microsoft.com/office/officeart/2005/8/layout/vList2"/>
    <dgm:cxn modelId="{48941764-5DE5-40F3-8212-2DB207DC025B}" type="presParOf" srcId="{0A243CA1-D055-4E14-9074-800B9FF649BA}" destId="{97384AFD-0E9D-4B65-8BD6-491293A5B64F}" srcOrd="7" destOrd="0" presId="urn:microsoft.com/office/officeart/2005/8/layout/vList2"/>
    <dgm:cxn modelId="{7109A450-0D60-4F5F-AF9D-E17CF8FAF01D}" type="presParOf" srcId="{0A243CA1-D055-4E14-9074-800B9FF649BA}" destId="{831911D0-322A-497F-ADB8-929B2B3C40D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87782-C518-4F2B-A176-7D387F42D3CD}">
      <dsp:nvSpPr>
        <dsp:cNvPr id="0" name=""/>
        <dsp:cNvSpPr/>
      </dsp:nvSpPr>
      <dsp:spPr>
        <a:xfrm>
          <a:off x="0" y="21129"/>
          <a:ext cx="8534400" cy="675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Lineer regresyonumuza Bir ağırlık (θ) vektörünü  tanımladık. </a:t>
          </a:r>
          <a:endParaRPr lang="en-US" sz="1700" kern="1200"/>
        </a:p>
      </dsp:txBody>
      <dsp:txXfrm>
        <a:off x="32967" y="54096"/>
        <a:ext cx="8468466" cy="609393"/>
      </dsp:txXfrm>
    </dsp:sp>
    <dsp:sp modelId="{B6CDDE72-69F6-4C84-AEE3-7CE5DA1573EF}">
      <dsp:nvSpPr>
        <dsp:cNvPr id="0" name=""/>
        <dsp:cNvSpPr/>
      </dsp:nvSpPr>
      <dsp:spPr>
        <a:xfrm>
          <a:off x="0" y="745417"/>
          <a:ext cx="8534400" cy="675327"/>
        </a:xfrm>
        <a:prstGeom prst="roundRect">
          <a:avLst/>
        </a:prstGeom>
        <a:solidFill>
          <a:schemeClr val="accent2">
            <a:hueOff val="-2188608"/>
            <a:satOff val="-1975"/>
            <a:lumOff val="-44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Tüm bu bilgileri kullanarak projemizde Gradyan İnişini  uyguladık bu sayede ağırlıklarımızı güncelleme işleminide Gradient Descent yardımı ile yapmış olduk.</a:t>
          </a:r>
          <a:endParaRPr lang="en-US" sz="1700" kern="1200"/>
        </a:p>
      </dsp:txBody>
      <dsp:txXfrm>
        <a:off x="32967" y="778384"/>
        <a:ext cx="8468466" cy="609393"/>
      </dsp:txXfrm>
    </dsp:sp>
    <dsp:sp modelId="{CAA7EDFF-36E4-4971-9A98-56AB04A0B391}">
      <dsp:nvSpPr>
        <dsp:cNvPr id="0" name=""/>
        <dsp:cNvSpPr/>
      </dsp:nvSpPr>
      <dsp:spPr>
        <a:xfrm>
          <a:off x="0" y="1469705"/>
          <a:ext cx="8534400" cy="675327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Eğitim ve test verileri için Toplam Kare Hatası'nın (SSE) hesapladık ve bu hesaplanan değerleri kaydettik.</a:t>
          </a:r>
          <a:endParaRPr lang="en-US" sz="1700" kern="1200"/>
        </a:p>
      </dsp:txBody>
      <dsp:txXfrm>
        <a:off x="32967" y="1502672"/>
        <a:ext cx="8468466" cy="609393"/>
      </dsp:txXfrm>
    </dsp:sp>
    <dsp:sp modelId="{031EEA25-A0AE-437C-B670-415A70CD1C8C}">
      <dsp:nvSpPr>
        <dsp:cNvPr id="0" name=""/>
        <dsp:cNvSpPr/>
      </dsp:nvSpPr>
      <dsp:spPr>
        <a:xfrm>
          <a:off x="0" y="2193992"/>
          <a:ext cx="8534400" cy="675327"/>
        </a:xfrm>
        <a:prstGeom prst="roundRect">
          <a:avLst/>
        </a:prstGeom>
        <a:solidFill>
          <a:schemeClr val="accent2">
            <a:hueOff val="-6565823"/>
            <a:satOff val="-5925"/>
            <a:lumOff val="-132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Eğitim ve test hatalarını içeren ağırlık matrisinin ve diğer değerlerin döndürülmesi yapılmıştır.</a:t>
          </a:r>
          <a:endParaRPr lang="en-US" sz="1700" kern="1200"/>
        </a:p>
      </dsp:txBody>
      <dsp:txXfrm>
        <a:off x="32967" y="2226959"/>
        <a:ext cx="8468466" cy="609393"/>
      </dsp:txXfrm>
    </dsp:sp>
    <dsp:sp modelId="{831911D0-322A-497F-ADB8-929B2B3C40D0}">
      <dsp:nvSpPr>
        <dsp:cNvPr id="0" name=""/>
        <dsp:cNvSpPr/>
      </dsp:nvSpPr>
      <dsp:spPr>
        <a:xfrm>
          <a:off x="0" y="2918280"/>
          <a:ext cx="8534400" cy="675327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/>
            <a:t>Son olarakta Eğitim ve test hatalarının grafiklerle görselleştirilmesi ve yorumlanması yapılmıştır.</a:t>
          </a:r>
          <a:endParaRPr lang="en-US" sz="1700" kern="1200"/>
        </a:p>
      </dsp:txBody>
      <dsp:txXfrm>
        <a:off x="32967" y="2951247"/>
        <a:ext cx="8468466" cy="609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59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27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84923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6309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0974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163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3773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025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64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7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314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578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970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54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39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539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794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C8AB42E-2E26-46FD-B3F4-E02BFDF7E792}" type="datetimeFigureOut">
              <a:rPr lang="tr-TR" smtClean="0"/>
              <a:t>26.12.2023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EC29102-453C-41E0-A8A7-A2733CF44FD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0540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A04DCB-301E-6003-FD65-B306318A5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tr-TR" sz="5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Python’da Lineer Regresyon</a:t>
            </a:r>
            <a:br>
              <a:rPr lang="tr-TR" sz="5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52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A80A5DA-31A1-3243-4688-D4EBDF95F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tr-TR" dirty="0"/>
              <a:t>B200109042-UMUR ABDULLAH CAN</a:t>
            </a:r>
            <a:endParaRPr lang="tr-TR"/>
          </a:p>
          <a:p>
            <a:pPr algn="l"/>
            <a:r>
              <a:rPr lang="tr-TR" dirty="0"/>
              <a:t>B200109042-ENES DURAN</a:t>
            </a:r>
            <a:endParaRPr lang="tr-T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4F94B-DC32-7F11-7BBB-D7F4D0258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2" r="4676"/>
          <a:stretch/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A26E6E-52B1-20D1-8525-E087ECD576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1A04DCB-301E-6003-FD65-B306318A5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tr-TR" sz="5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LİNEER REGRESYON </a:t>
            </a:r>
            <a:br>
              <a:rPr lang="tr-TR" sz="52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tr-TR" sz="520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A80A5DA-31A1-3243-4688-D4EBDF95F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İki veya daha fazla değişken arasındaki ilişkiyi modellemek için kullanıla</a:t>
            </a:r>
            <a:r>
              <a:rPr lang="tr-TR" dirty="0">
                <a:solidFill>
                  <a:srgbClr val="FFFFFF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n</a:t>
            </a:r>
            <a:r>
              <a:rPr lang="tr-TR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yöntemdir.</a:t>
            </a:r>
          </a:p>
          <a:p>
            <a:r>
              <a:rPr lang="tr-TR" dirty="0">
                <a:solidFill>
                  <a:srgbClr val="FFFFFF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Bağımlı değişkenin bağımsız değişkenlerle nasıl ilişkide olduğunu anlamak için kullanılır.</a:t>
            </a:r>
            <a:endParaRPr lang="tr-T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2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5A80A5DA-31A1-3243-4688-D4EBDF95F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44389" y="842386"/>
            <a:ext cx="9144000" cy="1399309"/>
          </a:xfrm>
        </p:spPr>
        <p:txBody>
          <a:bodyPr/>
          <a:lstStyle/>
          <a:p>
            <a:r>
              <a:rPr lang="tr-TR" sz="1800" b="1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 değişkenli doğrusal regresyon modeli</a:t>
            </a:r>
            <a:endParaRPr lang="tr-TR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 descr="yazı tipi, metin, beyaz, tipografi içeren bir resim&#10;&#10;Açıklama otomatik olarak oluşturuldu">
            <a:extLst>
              <a:ext uri="{FF2B5EF4-FFF2-40B4-BE49-F238E27FC236}">
                <a16:creationId xmlns:a16="http://schemas.microsoft.com/office/drawing/2014/main" id="{FD7E3179-6C79-31BA-C3EE-14EF34F1A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430" y="1383030"/>
            <a:ext cx="2263140" cy="4343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BF32FFCD-F74C-3BB0-4EFF-0CCD9C15F32F}"/>
              </a:ext>
            </a:extLst>
          </p:cNvPr>
          <p:cNvSpPr txBox="1"/>
          <p:nvPr/>
        </p:nvSpPr>
        <p:spPr>
          <a:xfrm>
            <a:off x="3791643" y="2867891"/>
            <a:ext cx="6871854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sz="1800" b="1" kern="100" dirty="0">
                <a:solidFill>
                  <a:srgbClr val="FF0000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Çok değişkenli doğrusal regresyon modeli</a:t>
            </a:r>
            <a:endParaRPr lang="tr-TR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B4FA2B0-CB00-A421-791A-CE3157B21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25" y="3670069"/>
            <a:ext cx="5560695" cy="56942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054AA2EE-CCFF-EACB-358A-8C5F67796FD2}"/>
              </a:ext>
            </a:extLst>
          </p:cNvPr>
          <p:cNvSpPr txBox="1"/>
          <p:nvPr/>
        </p:nvSpPr>
        <p:spPr>
          <a:xfrm>
            <a:off x="4322619" y="4567498"/>
            <a:ext cx="61444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-&gt;y bağımlı değişkeni temsil eder.</a:t>
            </a:r>
          </a:p>
          <a:p>
            <a:endParaRPr lang="tr-TR" dirty="0"/>
          </a:p>
          <a:p>
            <a:r>
              <a:rPr lang="tr-TR" dirty="0"/>
              <a:t>-&gt;x bağımsız değişkeni temsil eder.</a:t>
            </a:r>
          </a:p>
          <a:p>
            <a:endParaRPr lang="tr-TR" dirty="0"/>
          </a:p>
          <a:p>
            <a:r>
              <a:rPr lang="tr-TR" dirty="0"/>
              <a:t>-&gt;b y-kesişim noktasını temsil eder</a:t>
            </a:r>
          </a:p>
          <a:p>
            <a:endParaRPr lang="tr-TR" dirty="0"/>
          </a:p>
          <a:p>
            <a:r>
              <a:rPr lang="tr-TR" dirty="0"/>
              <a:t>-&gt;w kat sayı yani ağırlıkları temsil eder</a:t>
            </a:r>
          </a:p>
        </p:txBody>
      </p:sp>
    </p:spTree>
    <p:extLst>
      <p:ext uri="{BB962C8B-B14F-4D97-AF65-F5344CB8AC3E}">
        <p14:creationId xmlns:p14="http://schemas.microsoft.com/office/powerpoint/2010/main" val="366453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ir merdiveni bitişik çizgi grafiği">
            <a:extLst>
              <a:ext uri="{FF2B5EF4-FFF2-40B4-BE49-F238E27FC236}">
                <a16:creationId xmlns:a16="http://schemas.microsoft.com/office/drawing/2014/main" id="{9F0A7A9B-B7B8-AA7B-B085-DEF44C9C32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6014" b="3373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21A04DCB-301E-6003-FD65-B306318A5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tr-TR" sz="5200" b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Regresyon Modellerinde Başarı Değerlendirme </a:t>
            </a:r>
            <a:endParaRPr lang="tr-TR" sz="5200">
              <a:solidFill>
                <a:srgbClr val="FFFFFF"/>
              </a:solidFill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A80A5DA-31A1-3243-4688-D4EBDF95F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442602"/>
          </a:xfrm>
        </p:spPr>
        <p:txBody>
          <a:bodyPr>
            <a:normAutofit lnSpcReduction="10000"/>
          </a:bodyPr>
          <a:lstStyle/>
          <a:p>
            <a:r>
              <a:rPr lang="tr-TR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MSE: (</a:t>
            </a:r>
            <a:r>
              <a:rPr lang="tr-TR" b="1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Mean</a:t>
            </a:r>
            <a:r>
              <a:rPr lang="tr-TR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tr-TR" b="1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Square</a:t>
            </a:r>
            <a:r>
              <a:rPr lang="tr-TR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tr-TR" b="1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Error</a:t>
            </a:r>
            <a:r>
              <a:rPr lang="tr-TR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)</a:t>
            </a:r>
            <a:r>
              <a:rPr lang="tr-TR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: Hata kareler ortalamasıdır</a:t>
            </a:r>
          </a:p>
          <a:p>
            <a:r>
              <a:rPr lang="tr-TR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RMSE: (</a:t>
            </a:r>
            <a:r>
              <a:rPr lang="tr-TR" b="1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Root</a:t>
            </a:r>
            <a:r>
              <a:rPr lang="tr-TR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tr-TR" b="1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Mean</a:t>
            </a:r>
            <a:r>
              <a:rPr lang="tr-TR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tr-TR" b="1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Square</a:t>
            </a:r>
            <a:r>
              <a:rPr lang="tr-TR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tr-TR" b="1" dirty="0" err="1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Error</a:t>
            </a:r>
            <a:r>
              <a:rPr lang="tr-TR" b="1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):</a:t>
            </a:r>
            <a:r>
              <a:rPr lang="tr-TR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</a:rPr>
              <a:t> MSE metriğinde kare alma işleminden</a:t>
            </a:r>
            <a:r>
              <a:rPr lang="tr-TR" dirty="0">
                <a:solidFill>
                  <a:srgbClr val="FFFFFF"/>
                </a:solidFill>
                <a:latin typeface="Segoe UI" panose="020B0502040204020203" pitchFamily="34" charset="0"/>
                <a:ea typeface="Calibri" panose="020F0502020204030204" pitchFamily="34" charset="0"/>
              </a:rPr>
              <a:t> oluşan daha doğru sonuçlar verir.</a:t>
            </a:r>
          </a:p>
          <a:p>
            <a:r>
              <a:rPr lang="tr-TR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MAE: (</a:t>
            </a:r>
            <a:r>
              <a:rPr lang="tr-TR" b="1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</a:t>
            </a:r>
            <a:r>
              <a:rPr lang="tr-TR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Absolute</a:t>
            </a:r>
            <a:r>
              <a:rPr lang="tr-TR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b="1" kern="10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</a:t>
            </a:r>
            <a:r>
              <a:rPr lang="tr-TR" b="1" kern="1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tr-TR" b="1" kern="1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tr-TR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gerçek değerler ve tahmin edilen değerlerin farklarını mutlak değer içerisinde değerlendirir.</a:t>
            </a:r>
          </a:p>
          <a:p>
            <a:r>
              <a:rPr lang="tr-TR" b="1" kern="1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SSE:</a:t>
            </a:r>
            <a:r>
              <a:rPr lang="tr-TR" kern="1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Toplam</a:t>
            </a:r>
            <a:r>
              <a:rPr lang="tr-TR" kern="1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Kareler Hatası</a:t>
            </a:r>
            <a:endParaRPr lang="tr-TR" kern="1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r-T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48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F5770B-9FD6-7D2D-26D4-22F5591599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567" b="127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50F616A-B70B-A9C2-FB12-44A2C9CD9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Projemiz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A4DB8D9-26FB-2D90-6692-0E23155B9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</a:rPr>
              <a:t>Facebook Posts Metrics Verisetini kullanarak Pythonda Sıfırdan a Doğrusal Regresyon modeli uyguladık.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</a:rPr>
              <a:t>Modelleme Yaparken adım adım Verileri İndirip sonra indirilen verileri okuyup verilerimizi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</a:rPr>
              <a:t> X(bağımsız değişkenler) ve Y(bağımlı değişkenler) olarak ikiye böldük 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  <a:effectLst/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</a:rPr>
              <a:t>Bu ikiye bölünen verileri Eğitim ve Test setlerine ayırdık . Eğitim ve Test veri setlerini varsayılan olarak %80 eğitim ve %20 test olacak şekilde ayarladık.</a:t>
            </a:r>
            <a:endParaRPr lang="en-US">
              <a:solidFill>
                <a:srgbClr val="FFFFFF"/>
              </a:solidFill>
            </a:endParaRPr>
          </a:p>
          <a:p>
            <a:pPr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86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BB0EBA-8F3E-494E-75E0-26692AE83B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5578" r="2866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8DA46728-9368-DACE-CD17-C9B5DEDB9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144209"/>
              </p:ext>
            </p:extLst>
          </p:nvPr>
        </p:nvGraphicFramePr>
        <p:xfrm>
          <a:off x="684213" y="685800"/>
          <a:ext cx="8534400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7158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272</Words>
  <Application>Microsoft Office PowerPoint</Application>
  <PresentationFormat>Geniş ekran</PresentationFormat>
  <Paragraphs>32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Gothic</vt:lpstr>
      <vt:lpstr>Helvetica</vt:lpstr>
      <vt:lpstr>Segoe UI</vt:lpstr>
      <vt:lpstr>Wingdings 3</vt:lpstr>
      <vt:lpstr>Dilim</vt:lpstr>
      <vt:lpstr>Python’da Lineer Regresyon </vt:lpstr>
      <vt:lpstr>LİNEER REGRESYON  </vt:lpstr>
      <vt:lpstr>PowerPoint Sunusu</vt:lpstr>
      <vt:lpstr>Regresyon Modellerinde Başarı Değerlendirme </vt:lpstr>
      <vt:lpstr>Projemiz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Python’da Lineer Regresyon </dc:title>
  <dc:creator>kürşad sefa  kütle</dc:creator>
  <cp:lastModifiedBy>Ahmet Can</cp:lastModifiedBy>
  <cp:revision>2</cp:revision>
  <dcterms:created xsi:type="dcterms:W3CDTF">2023-12-25T15:43:23Z</dcterms:created>
  <dcterms:modified xsi:type="dcterms:W3CDTF">2023-12-25T22:29:15Z</dcterms:modified>
</cp:coreProperties>
</file>